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9E724-4016-0A43-1EF7-F4C3DF302F81}" v="351" dt="2024-06-06T17:07:56.101"/>
    <p1510:client id="{4BE6B27A-DBB5-CDF7-8FAA-C50F5DCE8AAF}" v="488" dt="2024-06-06T15:34:30.605"/>
    <p1510:client id="{5B9F2628-9D71-2246-B512-F4CA0FD15F1A}" v="29" dt="2024-06-06T17:51:16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senix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oi.org/10.1145/3383455.3422564" TargetMode="Externa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hyperlink" Target="https://doi.org/10.3390/su13179879" TargetMode="External"/><Relationship Id="rId5" Type="http://schemas.openxmlformats.org/officeDocument/2006/relationships/hyperlink" Target="https://doi.org/10.62304/ijmisds.v1i2.133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www.globalmainstreamjournal.com/index.php/IJMISDS/article/view/133" TargetMode="External"/><Relationship Id="rId9" Type="http://schemas.openxmlformats.org/officeDocument/2006/relationships/hyperlink" Target="http://www.usenix.org/conference/osdi18/presentation/nishiha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MLops</a:t>
            </a:r>
            <a:r>
              <a:rPr lang="en-US"/>
              <a:t> in the Finacial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Navigating Challenges and Leveraging Opportunities</a:t>
            </a:r>
          </a:p>
          <a:p>
            <a:r>
              <a:rPr lang="en-US"/>
              <a:t>By: Jon </a:t>
            </a:r>
            <a:r>
              <a:rPr lang="en-US" err="1"/>
              <a:t>Doretti</a:t>
            </a:r>
          </a:p>
          <a:p>
            <a:r>
              <a:rPr lang="en-US"/>
              <a:t>SE 489</a:t>
            </a:r>
          </a:p>
        </p:txBody>
      </p:sp>
      <p:pic>
        <p:nvPicPr>
          <p:cNvPr id="4" name="Audio Recording Jun 6, 2024 at 12:25:14 PM">
            <a:hlinkClick r:id="" action="ppaction://media"/>
            <a:extLst>
              <a:ext uri="{FF2B5EF4-FFF2-40B4-BE49-F238E27FC236}">
                <a16:creationId xmlns:a16="http://schemas.microsoft.com/office/drawing/2014/main" id="{35F4CC95-2094-A774-3209-6AF6DB9E48F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03300" y="56726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0349-274A-F0D9-F4F0-371F436F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0E83-3C62-C65E-A927-A63995A9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Finacial industries reliance on data-driven decision making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Risk Management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Fraud Detection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Investment Strategies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Regulatory Compliance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Key topics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Model Governance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Transparency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Accountability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Audio Recording Jun 6, 2024 at 12:28:14 PM">
            <a:hlinkClick r:id="" action="ppaction://media"/>
            <a:extLst>
              <a:ext uri="{FF2B5EF4-FFF2-40B4-BE49-F238E27FC236}">
                <a16:creationId xmlns:a16="http://schemas.microsoft.com/office/drawing/2014/main" id="{151E4480-94E2-6C47-B8B6-7300AE5A65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94889" y="660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6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C9CF-9A1E-CBEA-D6C7-C6A23138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</a:t>
            </a:r>
            <a:r>
              <a:rPr lang="en-US" err="1"/>
              <a:t>MLops</a:t>
            </a:r>
            <a:r>
              <a:rPr lang="en-US"/>
              <a:t> in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E7D0-2E81-1936-F50B-82AF3643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Roles of ML in Finance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cs typeface="Arial"/>
              </a:rPr>
              <a:t>Enhanced Decision-Making  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  <a:cs typeface="Arial"/>
              </a:rPr>
              <a:t>Efficiency and Automation</a:t>
            </a:r>
            <a:endParaRPr lang="en-US"/>
          </a:p>
          <a:p>
            <a:r>
              <a:rPr lang="en-US"/>
              <a:t>Challenges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Transparency and Explainability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Data Privacy and Security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Model Validation and Monitoring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Audio Recording Jun 6, 2024 at 12:30:59 PM">
            <a:hlinkClick r:id="" action="ppaction://media"/>
            <a:extLst>
              <a:ext uri="{FF2B5EF4-FFF2-40B4-BE49-F238E27FC236}">
                <a16:creationId xmlns:a16="http://schemas.microsoft.com/office/drawing/2014/main" id="{C4402511-BF50-2EA6-6A16-617419EB74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9038" y="8651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5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AF50-3DC2-A81C-5755-989D80A7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A1DF-416F-6478-0842-2445101F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Key components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Model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Model Validation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Model Deployment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Model Monitoring and Maintenance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Model Risk Management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Governance Frameworks and Policies</a:t>
            </a:r>
            <a:endParaRPr lang="en-US"/>
          </a:p>
          <a:p>
            <a:r>
              <a:rPr lang="en-US"/>
              <a:t>Importance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Regulatory Compliance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Risk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Model Performance</a:t>
            </a:r>
          </a:p>
        </p:txBody>
      </p:sp>
      <p:pic>
        <p:nvPicPr>
          <p:cNvPr id="4" name="Audio Recording Jun 6, 2024 at 12:34:45 PM">
            <a:hlinkClick r:id="" action="ppaction://media"/>
            <a:extLst>
              <a:ext uri="{FF2B5EF4-FFF2-40B4-BE49-F238E27FC236}">
                <a16:creationId xmlns:a16="http://schemas.microsoft.com/office/drawing/2014/main" id="{874111ED-0911-24FC-E7CD-CD60727ED7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18762" y="457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8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A658-61CF-FB8E-E88A-06F3CF69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Ensuring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5F25-3D0B-4E9D-F38F-CED12514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Model Interpretability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Documentation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Audit Trails</a:t>
            </a:r>
          </a:p>
          <a:p>
            <a:r>
              <a:rPr lang="en-US"/>
              <a:t>Tools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SHapley</a:t>
            </a:r>
            <a:r>
              <a:rPr lang="en-US"/>
              <a:t> Additive </a:t>
            </a:r>
            <a:r>
              <a:rPr lang="en-US" err="1"/>
              <a:t>exPlanations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Local Interpretable Model-agnostic Explanations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Model Cards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Audio Recording Jun 6, 2024 at 12:37:48 PM">
            <a:hlinkClick r:id="" action="ppaction://media"/>
            <a:extLst>
              <a:ext uri="{FF2B5EF4-FFF2-40B4-BE49-F238E27FC236}">
                <a16:creationId xmlns:a16="http://schemas.microsoft.com/office/drawing/2014/main" id="{7427B5B5-E0D3-566F-6FA4-7D54EB19D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4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9C9-931D-3BC0-A8A8-ECEE4FF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2450-29CC-FE93-E4F5-74B71C3F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Key Aspects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Roles and responsibilities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Documentation and reporting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Audit Trials</a:t>
            </a:r>
            <a:endParaRPr lang="en-US"/>
          </a:p>
          <a:p>
            <a:r>
              <a:rPr lang="en-US"/>
              <a:t>Enhancing Accountability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Governance Frameworks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Establish ethical guidelines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Meet compliance requirements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Monitoring and metrics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Audio Recording Jun 6, 2024 at 12:40:45 PM">
            <a:hlinkClick r:id="" action="ppaction://media"/>
            <a:extLst>
              <a:ext uri="{FF2B5EF4-FFF2-40B4-BE49-F238E27FC236}">
                <a16:creationId xmlns:a16="http://schemas.microsoft.com/office/drawing/2014/main" id="{5EB0E547-5C5A-A969-51AD-F0C163DBEE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01289" y="3254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8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5D84-506A-851F-9CA9-61D28F91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28B9-7BB5-A26C-E8E0-FDF45F3C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Key Challenges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Regulatory Compliance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Data Privacy and Security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Model Risk Management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Opportunities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Advanced tools and frameworks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Collaboration with regulators</a:t>
            </a:r>
          </a:p>
          <a:p>
            <a:pPr marL="457200" lvl="1" indent="0">
              <a:buNone/>
            </a:pPr>
            <a:endParaRPr lang="en-US" sz="28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800">
              <a:ea typeface="+mn-lt"/>
              <a:cs typeface="+mn-lt"/>
            </a:endParaRPr>
          </a:p>
        </p:txBody>
      </p:sp>
      <p:pic>
        <p:nvPicPr>
          <p:cNvPr id="4" name="Audio Recording Jun 6, 2024 at 12:43:38 PM">
            <a:hlinkClick r:id="" action="ppaction://media"/>
            <a:extLst>
              <a:ext uri="{FF2B5EF4-FFF2-40B4-BE49-F238E27FC236}">
                <a16:creationId xmlns:a16="http://schemas.microsoft.com/office/drawing/2014/main" id="{92C6827D-EDE4-D277-B99A-95FF0BB1C7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01289" y="457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8F12-2D81-5987-2292-C19B9325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F954-8B30-6A5F-681D-130C8210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Balancing innovation and compliance</a:t>
            </a:r>
          </a:p>
          <a:p>
            <a:r>
              <a:rPr lang="en-US"/>
              <a:t>Continuous improvement</a:t>
            </a:r>
          </a:p>
          <a:p>
            <a:r>
              <a:rPr lang="en-US"/>
              <a:t>Collaboration and Communication</a:t>
            </a:r>
          </a:p>
          <a:p>
            <a:r>
              <a:rPr lang="en-US"/>
              <a:t>Future outlook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Chaning regulations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Ethical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Advancement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Audio Recording Jun 6, 2024 at 12:47:13 PM">
            <a:hlinkClick r:id="" action="ppaction://media"/>
            <a:extLst>
              <a:ext uri="{FF2B5EF4-FFF2-40B4-BE49-F238E27FC236}">
                <a16:creationId xmlns:a16="http://schemas.microsoft.com/office/drawing/2014/main" id="{FE710095-BF6C-B40A-2CCB-2B6DCA8195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71173" y="27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9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FFE8-CF12-CDED-9BAA-2458A3B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1114-2F1F-89FE-372D-65C0C5FD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>
                <a:latin typeface="Aptos Display"/>
                <a:cs typeface="Times New Roman"/>
              </a:rPr>
              <a:t>Hasan, Mahmudul, et al. “ADVANCING DATA SECURITY in GLOBAL BANKING: INNOVATIVE BIG DATA MANAGEMENT TECHNIQUES.” </a:t>
            </a:r>
            <a:r>
              <a:rPr lang="en-US" sz="2000" i="1">
                <a:latin typeface="Aptos Display"/>
                <a:cs typeface="Times New Roman"/>
              </a:rPr>
              <a:t>International Journal of Management Information Systems and Data Science</a:t>
            </a:r>
            <a:r>
              <a:rPr lang="en-US" sz="2000">
                <a:latin typeface="Aptos Display"/>
                <a:cs typeface="Times New Roman"/>
              </a:rPr>
              <a:t>, vol. 1, no. 2, 1 May 2024, pp. 26–37, </a:t>
            </a:r>
            <a:r>
              <a:rPr lang="en-US" sz="2000">
                <a:latin typeface="Aptos Display"/>
                <a:cs typeface="Times New Roman"/>
                <a:hlinkClick r:id="rId4"/>
              </a:rPr>
              <a:t>www.globalmainstreamjournal.com/index.php/IJMISDS/article/view/133</a:t>
            </a:r>
            <a:r>
              <a:rPr lang="en-US" sz="2000">
                <a:latin typeface="Aptos Display"/>
                <a:cs typeface="Times New Roman"/>
              </a:rPr>
              <a:t>, </a:t>
            </a:r>
            <a:r>
              <a:rPr lang="en-US" sz="2000">
                <a:latin typeface="Aptos Display"/>
                <a:cs typeface="Times New Roman"/>
                <a:hlinkClick r:id="rId5"/>
              </a:rPr>
              <a:t>https://doi.org/10.62304/ijmisds.v1i2.133</a:t>
            </a:r>
            <a:r>
              <a:rPr lang="en-US" sz="2000">
                <a:latin typeface="Aptos Display"/>
                <a:cs typeface="Times New Roman"/>
              </a:rPr>
              <a:t>. Accessed 17 May 2024.</a:t>
            </a:r>
            <a:endParaRPr lang="en-US" sz="2000">
              <a:latin typeface="Aptos Display"/>
            </a:endParaRPr>
          </a:p>
          <a:p>
            <a:r>
              <a:rPr lang="en-US" sz="2000">
                <a:latin typeface="Aptos Display"/>
                <a:cs typeface="Times New Roman"/>
              </a:rPr>
              <a:t>Jan, Chyan-Long. “Detection of Financial Statement Fraud Using Deep Learning for Sustainable Development of Capital Markets under Information Asymmetry.” </a:t>
            </a:r>
            <a:r>
              <a:rPr lang="en-US" sz="2000" i="1">
                <a:latin typeface="Aptos Display"/>
                <a:cs typeface="Times New Roman"/>
              </a:rPr>
              <a:t>Sustainability</a:t>
            </a:r>
            <a:r>
              <a:rPr lang="en-US" sz="2000">
                <a:latin typeface="Aptos Display"/>
                <a:cs typeface="Times New Roman"/>
              </a:rPr>
              <a:t>, vol. 13, no. 17, 2 Sept. 2021, p. 9879, </a:t>
            </a:r>
            <a:r>
              <a:rPr lang="en-US" sz="2000">
                <a:latin typeface="Aptos Display"/>
                <a:cs typeface="Times New Roman"/>
                <a:hlinkClick r:id="rId6"/>
              </a:rPr>
              <a:t>https://doi.org/10.3390/su13179879</a:t>
            </a:r>
            <a:r>
              <a:rPr lang="en-US" sz="2000">
                <a:latin typeface="Aptos Display"/>
                <a:cs typeface="Times New Roman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 err="1">
                <a:latin typeface="Aptos Display"/>
                <a:cs typeface="Times New Roman"/>
              </a:rPr>
              <a:t>Kurshan</a:t>
            </a:r>
            <a:r>
              <a:rPr lang="en-US" sz="2000">
                <a:latin typeface="Aptos Display"/>
                <a:cs typeface="Times New Roman"/>
              </a:rPr>
              <a:t>, Eren, et al. “Towards Self-Regulating AI.” </a:t>
            </a:r>
            <a:r>
              <a:rPr lang="en-US" sz="2000" i="1">
                <a:latin typeface="Aptos Display"/>
                <a:cs typeface="Times New Roman"/>
              </a:rPr>
              <a:t>Proceedings of the First ACM International Conference on AI in Finance</a:t>
            </a:r>
            <a:r>
              <a:rPr lang="en-US" sz="2000">
                <a:latin typeface="Aptos Display"/>
                <a:cs typeface="Times New Roman"/>
              </a:rPr>
              <a:t>, 15 Oct. 2020, </a:t>
            </a:r>
            <a:r>
              <a:rPr lang="en-US" sz="2000">
                <a:latin typeface="Aptos Display"/>
                <a:cs typeface="Times New Roman"/>
                <a:hlinkClick r:id="rId7"/>
              </a:rPr>
              <a:t>https://doi.org/10.1145/3383455.3422564</a:t>
            </a:r>
            <a:r>
              <a:rPr lang="en-US" sz="2000">
                <a:latin typeface="Aptos Display"/>
                <a:cs typeface="Times New Roman"/>
              </a:rPr>
              <a:t>.</a:t>
            </a:r>
            <a:endParaRPr lang="en-US" sz="2000">
              <a:latin typeface="Aptos Display"/>
            </a:endParaRPr>
          </a:p>
          <a:p>
            <a:r>
              <a:rPr lang="en-US" sz="2000">
                <a:latin typeface="Aptos Display"/>
                <a:cs typeface="Times New Roman"/>
              </a:rPr>
              <a:t>Moritz, Philipp, et al. “Ray: A Distributed Framework for Emerging {AI} Applications.” </a:t>
            </a:r>
            <a:r>
              <a:rPr lang="en-US" sz="2000" i="1">
                <a:latin typeface="Aptos Display"/>
                <a:cs typeface="Times New Roman"/>
                <a:hlinkClick r:id="rId8"/>
              </a:rPr>
              <a:t>Www.usenix.org</a:t>
            </a:r>
            <a:r>
              <a:rPr lang="en-US" sz="2000">
                <a:latin typeface="Aptos Display"/>
                <a:cs typeface="Times New Roman"/>
              </a:rPr>
              <a:t>, 2018, </a:t>
            </a:r>
            <a:r>
              <a:rPr lang="en-US" sz="2000">
                <a:latin typeface="Aptos Display"/>
                <a:cs typeface="Times New Roman"/>
                <a:hlinkClick r:id="rId9"/>
              </a:rPr>
              <a:t>www.usenix.org/conference/osdi18/presentation/nishihara</a:t>
            </a:r>
            <a:r>
              <a:rPr lang="en-US" sz="2000">
                <a:latin typeface="Aptos Display"/>
                <a:cs typeface="Times New Roman"/>
              </a:rPr>
              <a:t>. Accessed 6 June 2024.</a:t>
            </a:r>
            <a:endParaRPr lang="en-US" sz="2000">
              <a:latin typeface="Aptos Display"/>
            </a:endParaRPr>
          </a:p>
          <a:p>
            <a:endParaRPr lang="en-US" sz="2000">
              <a:latin typeface="Aptos Display"/>
            </a:endParaRPr>
          </a:p>
        </p:txBody>
      </p:sp>
      <p:pic>
        <p:nvPicPr>
          <p:cNvPr id="4" name="Audio Recording Jun 6, 2024 at 12:47:34 PM">
            <a:hlinkClick r:id="" action="ppaction://media"/>
            <a:extLst>
              <a:ext uri="{FF2B5EF4-FFF2-40B4-BE49-F238E27FC236}">
                <a16:creationId xmlns:a16="http://schemas.microsoft.com/office/drawing/2014/main" id="{A0E56738-324C-BA12-0522-0CE11E4B2F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2576" y="1793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</Words>
  <Application>Microsoft Macintosh PowerPoint</Application>
  <PresentationFormat>Widescreen</PresentationFormat>
  <Paragraphs>77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Corbel</vt:lpstr>
      <vt:lpstr>Courier New</vt:lpstr>
      <vt:lpstr>Courier New,monospace</vt:lpstr>
      <vt:lpstr>Parallax</vt:lpstr>
      <vt:lpstr>MLops in the Finacial Industry</vt:lpstr>
      <vt:lpstr>Introduction </vt:lpstr>
      <vt:lpstr>Importance of MLops in Finance</vt:lpstr>
      <vt:lpstr>Model Governance</vt:lpstr>
      <vt:lpstr>Ensuring Transparency</vt:lpstr>
      <vt:lpstr>Accountability</vt:lpstr>
      <vt:lpstr>Challenges and Opportunities</vt:lpstr>
      <vt:lpstr>Conclusion 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Jonathon Doretti</cp:lastModifiedBy>
  <cp:revision>1</cp:revision>
  <dcterms:created xsi:type="dcterms:W3CDTF">2024-06-06T14:21:37Z</dcterms:created>
  <dcterms:modified xsi:type="dcterms:W3CDTF">2024-06-06T17:53:06Z</dcterms:modified>
</cp:coreProperties>
</file>