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4"/>
  </p:notesMasterIdLst>
  <p:sldIdLst>
    <p:sldId id="258" r:id="rId2"/>
    <p:sldId id="257" r:id="rId3"/>
    <p:sldId id="259" r:id="rId4"/>
    <p:sldId id="260" r:id="rId5"/>
    <p:sldId id="262" r:id="rId6"/>
    <p:sldId id="263" r:id="rId7"/>
    <p:sldId id="264" r:id="rId8"/>
    <p:sldId id="261" r:id="rId9"/>
    <p:sldId id="274" r:id="rId10"/>
    <p:sldId id="275" r:id="rId11"/>
    <p:sldId id="265" r:id="rId12"/>
    <p:sldId id="266" r:id="rId13"/>
    <p:sldId id="267" r:id="rId14"/>
    <p:sldId id="268" r:id="rId15"/>
    <p:sldId id="269" r:id="rId16"/>
    <p:sldId id="278" r:id="rId17"/>
    <p:sldId id="279" r:id="rId18"/>
    <p:sldId id="283" r:id="rId19"/>
    <p:sldId id="277" r:id="rId20"/>
    <p:sldId id="281" r:id="rId21"/>
    <p:sldId id="272" r:id="rId22"/>
    <p:sldId id="284" r:id="rId23"/>
    <p:sldId id="285" r:id="rId24"/>
    <p:sldId id="286" r:id="rId25"/>
    <p:sldId id="287" r:id="rId26"/>
    <p:sldId id="288" r:id="rId27"/>
    <p:sldId id="289" r:id="rId28"/>
    <p:sldId id="290" r:id="rId29"/>
    <p:sldId id="291" r:id="rId30"/>
    <p:sldId id="292" r:id="rId31"/>
    <p:sldId id="293" r:id="rId32"/>
    <p:sldId id="294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78866" autoAdjust="0"/>
  </p:normalViewPr>
  <p:slideViewPr>
    <p:cSldViewPr snapToGrid="0">
      <p:cViewPr varScale="1">
        <p:scale>
          <a:sx n="42" d="100"/>
          <a:sy n="42" d="100"/>
        </p:scale>
        <p:origin x="72" y="3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ACD993-6E7C-44B6-876B-3BCBA61CF0FC}" type="datetimeFigureOut">
              <a:rPr lang="en-GB" smtClean="0"/>
              <a:t>28/08/2019</a:t>
            </a:fld>
            <a:endParaRPr lang="en-GB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F91DA7-A2FE-4AC1-BC85-FA3BBFBC22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7160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44804B-CB39-4353-9876-3F6CE789C0E5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96882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</a:t>
            </a:r>
            <a:r>
              <a:rPr lang="en-GB" baseline="0" dirty="0"/>
              <a:t> variable is the location of where a value is stored. So for the computer the variable represent a physical address in the memory, in which the value (that we associate with the variable) is stored.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3F91DA7-A2FE-4AC1-BC85-FA3BBFBC227B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747584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scope determines</a:t>
            </a:r>
            <a:r>
              <a:rPr lang="en-GB" baseline="0" dirty="0"/>
              <a:t> the lifetime of a variable; or another way to look at it, were the computer can read the variable. </a:t>
            </a:r>
            <a:r>
              <a:rPr lang="en-GB" baseline="0" dirty="0" err="1"/>
              <a:t>Matlab</a:t>
            </a:r>
            <a:r>
              <a:rPr lang="en-GB" baseline="0" dirty="0"/>
              <a:t> is an exception and will have its own slide. Scope is important for memory allocations, and it’s good to keep an eye on it.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3F91DA7-A2FE-4AC1-BC85-FA3BBFBC227B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130346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</a:t>
            </a:r>
            <a:r>
              <a:rPr lang="en-GB" baseline="0" dirty="0"/>
              <a:t> this Java example, a for-loop is shown where the </a:t>
            </a:r>
            <a:r>
              <a:rPr lang="en-GB" baseline="0" dirty="0" err="1"/>
              <a:t>println</a:t>
            </a:r>
            <a:r>
              <a:rPr lang="en-GB" baseline="0" dirty="0"/>
              <a:t> displays the value of </a:t>
            </a:r>
            <a:r>
              <a:rPr lang="en-GB" baseline="0" dirty="0" err="1"/>
              <a:t>i</a:t>
            </a:r>
            <a:r>
              <a:rPr lang="en-GB" baseline="0" dirty="0"/>
              <a:t>. The question is what the output in each case is.</a:t>
            </a:r>
          </a:p>
          <a:p>
            <a:r>
              <a:rPr lang="en-GB" baseline="0" dirty="0"/>
              <a:t>For(</a:t>
            </a:r>
            <a:r>
              <a:rPr lang="en-GB" baseline="0" dirty="0" err="1"/>
              <a:t>int</a:t>
            </a:r>
            <a:r>
              <a:rPr lang="en-GB" baseline="0" dirty="0"/>
              <a:t> I = 0; I &lt; 10; </a:t>
            </a:r>
            <a:r>
              <a:rPr lang="en-GB" baseline="0" dirty="0" err="1"/>
              <a:t>i</a:t>
            </a:r>
            <a:r>
              <a:rPr lang="en-GB" baseline="0" dirty="0"/>
              <a:t>++) {</a:t>
            </a:r>
          </a:p>
          <a:p>
            <a:r>
              <a:rPr lang="en-GB" baseline="0" dirty="0" err="1"/>
              <a:t>System.out.println</a:t>
            </a:r>
            <a:r>
              <a:rPr lang="en-GB" baseline="0" dirty="0"/>
              <a:t>(</a:t>
            </a:r>
            <a:r>
              <a:rPr lang="en-GB" baseline="0" dirty="0" err="1"/>
              <a:t>i</a:t>
            </a:r>
            <a:r>
              <a:rPr lang="en-GB" baseline="0" dirty="0"/>
              <a:t>);</a:t>
            </a:r>
          </a:p>
          <a:p>
            <a:r>
              <a:rPr lang="en-GB" baseline="0" dirty="0"/>
              <a:t>}</a:t>
            </a:r>
          </a:p>
          <a:p>
            <a:endParaRPr lang="en-GB" baseline="0" dirty="0"/>
          </a:p>
          <a:p>
            <a:r>
              <a:rPr lang="en-GB" baseline="0" dirty="0" err="1"/>
              <a:t>System.out.println</a:t>
            </a:r>
            <a:r>
              <a:rPr lang="en-GB" baseline="0" dirty="0"/>
              <a:t>(</a:t>
            </a:r>
            <a:r>
              <a:rPr lang="en-GB" baseline="0" dirty="0" err="1"/>
              <a:t>i</a:t>
            </a:r>
            <a:r>
              <a:rPr lang="en-GB" baseline="0" dirty="0"/>
              <a:t>);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3F91DA7-A2FE-4AC1-BC85-FA3BBFBC227B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430064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</a:t>
            </a:r>
            <a:r>
              <a:rPr lang="en-GB" baseline="0" dirty="0"/>
              <a:t> variable is the location of where a value is stored. So for the computer the variable represent a physical address in the memory, in which the value (that we associate with the variable) is stored.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3F91DA7-A2FE-4AC1-BC85-FA3BBFBC227B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747584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F91DA7-A2FE-4AC1-BC85-FA3BBFBC227B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34287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F91DA7-A2FE-4AC1-BC85-FA3BBFBC227B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25667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F91DA7-A2FE-4AC1-BC85-FA3BBFBC227B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9106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F91DA7-A2FE-4AC1-BC85-FA3BBFBC227B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98926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F91DA7-A2FE-4AC1-BC85-FA3BBFBC227B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66955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Title</a:t>
            </a:r>
            <a:r>
              <a:rPr lang="en-GB" baseline="0" dirty="0"/>
              <a:t> slide variables</a:t>
            </a:r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444804B-CB39-4353-9876-3F6CE789C0E5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296882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Content of the presentation: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What is a variable?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Data types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Mutability (constant vs variable)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Scope and visibility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 err="1"/>
              <a:t>Preallocation</a:t>
            </a: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3F91DA7-A2FE-4AC1-BC85-FA3BBFBC227B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034287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Every variable</a:t>
            </a:r>
            <a:r>
              <a:rPr lang="en-GB" baseline="0" dirty="0"/>
              <a:t> has an associated type (in statically typed languages), a variable name and a value. So in the java example of ‘</a:t>
            </a:r>
            <a:r>
              <a:rPr lang="en-GB" baseline="0" dirty="0" err="1"/>
              <a:t>int</a:t>
            </a:r>
            <a:r>
              <a:rPr lang="en-GB" baseline="0" dirty="0"/>
              <a:t> a = 5;’, </a:t>
            </a:r>
            <a:r>
              <a:rPr lang="en-GB" baseline="0" dirty="0" err="1"/>
              <a:t>int</a:t>
            </a:r>
            <a:r>
              <a:rPr lang="en-GB" baseline="0" dirty="0"/>
              <a:t> is the type, a is the variable name and 5 is the value.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3F91DA7-A2FE-4AC1-BC85-FA3BBFBC227B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854468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2F4B9-71ED-4A37-A257-4AADC9BBFCB9}" type="datetimeFigureOut">
              <a:rPr lang="en-GB" smtClean="0"/>
              <a:t>28/08/2019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3AA7F-578B-43EE-AE82-70BC47B8FC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8623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2F4B9-71ED-4A37-A257-4AADC9BBFCB9}" type="datetimeFigureOut">
              <a:rPr lang="en-GB" smtClean="0"/>
              <a:t>28/08/2019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3AA7F-578B-43EE-AE82-70BC47B8FC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8288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2F4B9-71ED-4A37-A257-4AADC9BBFCB9}" type="datetimeFigureOut">
              <a:rPr lang="en-GB" smtClean="0"/>
              <a:t>28/08/2019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3AA7F-578B-43EE-AE82-70BC47B8FC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2935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2F4B9-71ED-4A37-A257-4AADC9BBFCB9}" type="datetimeFigureOut">
              <a:rPr lang="en-GB" smtClean="0"/>
              <a:t>28/08/2019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3AA7F-578B-43EE-AE82-70BC47B8FC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4390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2F4B9-71ED-4A37-A257-4AADC9BBFCB9}" type="datetimeFigureOut">
              <a:rPr lang="en-GB" smtClean="0"/>
              <a:t>28/08/2019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3AA7F-578B-43EE-AE82-70BC47B8FC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8052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2F4B9-71ED-4A37-A257-4AADC9BBFCB9}" type="datetimeFigureOut">
              <a:rPr lang="en-GB" smtClean="0"/>
              <a:t>28/08/2019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3AA7F-578B-43EE-AE82-70BC47B8FC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621012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2F4B9-71ED-4A37-A257-4AADC9BBFCB9}" type="datetimeFigureOut">
              <a:rPr lang="en-GB" smtClean="0"/>
              <a:t>28/08/2019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3AA7F-578B-43EE-AE82-70BC47B8FC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04309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2F4B9-71ED-4A37-A257-4AADC9BBFCB9}" type="datetimeFigureOut">
              <a:rPr lang="en-GB" smtClean="0"/>
              <a:t>28/08/2019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3AA7F-578B-43EE-AE82-70BC47B8FC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350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2F4B9-71ED-4A37-A257-4AADC9BBFCB9}" type="datetimeFigureOut">
              <a:rPr lang="en-GB" smtClean="0"/>
              <a:t>28/08/2019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3AA7F-578B-43EE-AE82-70BC47B8FC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3300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2F4B9-71ED-4A37-A257-4AADC9BBFCB9}" type="datetimeFigureOut">
              <a:rPr lang="en-GB" smtClean="0"/>
              <a:t>28/08/2019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3AA7F-578B-43EE-AE82-70BC47B8FC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946324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2F4B9-71ED-4A37-A257-4AADC9BBFCB9}" type="datetimeFigureOut">
              <a:rPr lang="en-GB" smtClean="0"/>
              <a:t>28/08/2019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3AA7F-578B-43EE-AE82-70BC47B8FC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2578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52F4B9-71ED-4A37-A257-4AADC9BBFCB9}" type="datetimeFigureOut">
              <a:rPr lang="en-GB" smtClean="0"/>
              <a:t>28/08/2019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3AA7F-578B-43EE-AE82-70BC47B8FC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4585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7030A0"/>
          </a:solidFill>
          <a:latin typeface="Bahnschrift SemiBold" panose="020B0502040204020203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bg2">
            <a:lumMod val="75000"/>
          </a:schemeClr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Bahnschrift Light" panose="020B05020402040202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7030A0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Bahnschrift Light" panose="020B05020402040202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Bahnschrift Light" panose="020B05020402040202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Bahnschrift Light" panose="020B05020402040202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Bahnschrift Light" panose="020B050204020402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insights.stackoverflow.com/trends?tags=r%2Cstatistics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71434"/>
            <a:ext cx="10515600" cy="2852737"/>
          </a:xfrm>
        </p:spPr>
        <p:txBody>
          <a:bodyPr/>
          <a:lstStyle/>
          <a:p>
            <a:pPr algn="ctr"/>
            <a:r>
              <a:rPr lang="en-GB" dirty="0"/>
              <a:t>Introduction to CS </a:t>
            </a:r>
          </a:p>
        </p:txBody>
      </p:sp>
      <p:pic>
        <p:nvPicPr>
          <p:cNvPr id="4" name="Picture 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503" b="15134"/>
          <a:stretch/>
        </p:blipFill>
        <p:spPr>
          <a:xfrm>
            <a:off x="3823919" y="412489"/>
            <a:ext cx="4531462" cy="3097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5759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A4475-C921-4723-900A-4B1CDDE0F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GPU: What task?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77459D-9CF1-4DF1-8B39-B73DFEDAC4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Repeated task</a:t>
            </a:r>
          </a:p>
          <a:p>
            <a:r>
              <a:rPr lang="en-GB" dirty="0"/>
              <a:t>Simple calculation</a:t>
            </a:r>
          </a:p>
          <a:p>
            <a:r>
              <a:rPr lang="en-GB" dirty="0"/>
              <a:t>Calculations are independent (e.g. on each pixels in an image separately)</a:t>
            </a:r>
          </a:p>
          <a:p>
            <a:r>
              <a:rPr lang="en-GB" dirty="0"/>
              <a:t>Workload can be divided ahead of time</a:t>
            </a:r>
          </a:p>
        </p:txBody>
      </p:sp>
    </p:spTree>
    <p:extLst>
      <p:ext uri="{BB962C8B-B14F-4D97-AF65-F5344CB8AC3E}">
        <p14:creationId xmlns:p14="http://schemas.microsoft.com/office/powerpoint/2010/main" val="31278967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F03FE-D03A-42EF-9115-6384B77AF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Cache vs RAM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A81DB6C-CF8D-4635-908A-7FF4A75257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4824362"/>
              </p:ext>
            </p:extLst>
          </p:nvPr>
        </p:nvGraphicFramePr>
        <p:xfrm>
          <a:off x="838200" y="1690687"/>
          <a:ext cx="10515600" cy="37824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4186076433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792398301"/>
                    </a:ext>
                  </a:extLst>
                </a:gridCol>
              </a:tblGrid>
              <a:tr h="739863">
                <a:tc>
                  <a:txBody>
                    <a:bodyPr/>
                    <a:lstStyle/>
                    <a:p>
                      <a:r>
                        <a:rPr lang="en-GB" sz="3200" dirty="0"/>
                        <a:t>RAM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Cache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8291476"/>
                  </a:ext>
                </a:extLst>
              </a:tr>
              <a:tr h="73986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/>
                        <a:t>Slower writing/reading</a:t>
                      </a:r>
                    </a:p>
                    <a:p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/>
                        <a:t>Quicker writing/reading</a:t>
                      </a:r>
                    </a:p>
                    <a:p>
                      <a:endParaRPr lang="en-GB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0243072"/>
                  </a:ext>
                </a:extLst>
              </a:tr>
              <a:tr h="739863">
                <a:tc>
                  <a:txBody>
                    <a:bodyPr/>
                    <a:lstStyle/>
                    <a:p>
                      <a:r>
                        <a:rPr lang="en-GB" sz="2400" dirty="0"/>
                        <a:t>Larger storage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Smaller storage size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9298798"/>
                  </a:ext>
                </a:extLst>
              </a:tr>
              <a:tr h="739863">
                <a:tc>
                  <a:txBody>
                    <a:bodyPr/>
                    <a:lstStyle/>
                    <a:p>
                      <a:r>
                        <a:rPr lang="en-GB" sz="2400" dirty="0"/>
                        <a:t>Program and data currently used by CPU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Frequently used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5643999"/>
                  </a:ext>
                </a:extLst>
              </a:tr>
              <a:tr h="739863">
                <a:tc>
                  <a:txBody>
                    <a:bodyPr/>
                    <a:lstStyle/>
                    <a:p>
                      <a:r>
                        <a:rPr lang="en-GB" sz="2400" dirty="0"/>
                        <a:t>Physically further away from CPU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Physically close to CPU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02060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49762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EBD5A-5E0D-4F6C-A444-62A9711BA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RAM: random-access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1E37C9-EBE0-4E50-AF8B-D314EEB873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61133" cy="4351338"/>
          </a:xfrm>
        </p:spPr>
        <p:txBody>
          <a:bodyPr/>
          <a:lstStyle/>
          <a:p>
            <a:r>
              <a:rPr lang="en-GB" dirty="0"/>
              <a:t>Random access -&gt; access any location directly using address</a:t>
            </a:r>
          </a:p>
          <a:p>
            <a:r>
              <a:rPr lang="en-GB" dirty="0"/>
              <a:t>Can erase/write at same time (symmetrical read/write)</a:t>
            </a:r>
          </a:p>
          <a:p>
            <a:r>
              <a:rPr lang="en-GB" dirty="0"/>
              <a:t>Physically closer to CPU (1 bus)</a:t>
            </a:r>
          </a:p>
          <a:p>
            <a:pPr lvl="1"/>
            <a:r>
              <a:rPr lang="en-GB" dirty="0"/>
              <a:t>Often no direct link between CPU and hard disk</a:t>
            </a:r>
          </a:p>
          <a:p>
            <a:r>
              <a:rPr lang="en-GB" dirty="0"/>
              <a:t>Uses DMA (direct memory access)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388540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EBD5A-5E0D-4F6C-A444-62A9711BA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RAM: DMA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1E37C9-EBE0-4E50-AF8B-D314EEB873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94868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CPU sends signal to hard disk to retrieve information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Other subsystem handles data transfer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CPU gets notified when data (including code to execute) is loaded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Can only use data and code in RAM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2050" name="Picture 2" descr="Image result for DMA">
            <a:extLst>
              <a:ext uri="{FF2B5EF4-FFF2-40B4-BE49-F238E27FC236}">
                <a16:creationId xmlns:a16="http://schemas.microsoft.com/office/drawing/2014/main" id="{49A5F06D-6028-4B90-95E8-911F9CCCBF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396" y="1286933"/>
            <a:ext cx="5970604" cy="5008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3967749-B7C3-44CB-B298-20798DE4182F}"/>
              </a:ext>
            </a:extLst>
          </p:cNvPr>
          <p:cNvSpPr/>
          <p:nvPr/>
        </p:nvSpPr>
        <p:spPr>
          <a:xfrm>
            <a:off x="8703733" y="4131733"/>
            <a:ext cx="3488267" cy="204523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53420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25A93-F591-49DF-889D-4C0F73415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HDD (Hard Disk Drive)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3D83B5-A087-4D3B-8166-02B543CD4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239933" cy="4351338"/>
          </a:xfrm>
        </p:spPr>
        <p:txBody>
          <a:bodyPr/>
          <a:lstStyle/>
          <a:p>
            <a:r>
              <a:rPr lang="en-GB" dirty="0"/>
              <a:t>Large but slow</a:t>
            </a:r>
          </a:p>
          <a:p>
            <a:r>
              <a:rPr lang="en-GB" dirty="0"/>
              <a:t>Blocks of data transferred to RAM</a:t>
            </a:r>
          </a:p>
          <a:p>
            <a:r>
              <a:rPr lang="en-GB" dirty="0"/>
              <a:t>Non-volatile: data will remain without power</a:t>
            </a:r>
          </a:p>
        </p:txBody>
      </p:sp>
      <p:pic>
        <p:nvPicPr>
          <p:cNvPr id="3074" name="Picture 2" descr="Image result for hdd">
            <a:extLst>
              <a:ext uri="{FF2B5EF4-FFF2-40B4-BE49-F238E27FC236}">
                <a16:creationId xmlns:a16="http://schemas.microsoft.com/office/drawing/2014/main" id="{14DEE61A-6117-42BB-ADEF-65932A7290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4941" y="1690688"/>
            <a:ext cx="4438650" cy="443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44199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C73CA-FF61-40CF-8C91-0AAE6ED8D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Different type of memory storage: SSD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B1BBA5-46F7-4A42-BA92-CAA9F5936E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Solid State Drive</a:t>
            </a:r>
          </a:p>
          <a:p>
            <a:r>
              <a:rPr lang="en-GB" dirty="0"/>
              <a:t>No moving parts -&gt; memory in microchips</a:t>
            </a:r>
          </a:p>
          <a:p>
            <a:pPr lvl="1"/>
            <a:r>
              <a:rPr lang="en-GB" dirty="0"/>
              <a:t>More sturdy</a:t>
            </a:r>
          </a:p>
          <a:p>
            <a:r>
              <a:rPr lang="en-GB" dirty="0"/>
              <a:t>Faster than HDD</a:t>
            </a:r>
          </a:p>
          <a:p>
            <a:r>
              <a:rPr lang="en-GB" dirty="0"/>
              <a:t>But more expensive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880897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EFE79-4D83-4968-963D-D1DD4150D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programming languages?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5FE0A6-6B14-4C84-892A-C23E9F10AC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Translate human language to machine language</a:t>
            </a:r>
          </a:p>
          <a:p>
            <a:pPr lvl="1"/>
            <a:r>
              <a:rPr lang="en-GB" dirty="0"/>
              <a:t>Compiling and interpreting</a:t>
            </a:r>
          </a:p>
          <a:p>
            <a:r>
              <a:rPr lang="en-GB" dirty="0"/>
              <a:t>Keywords translate to particular set of machine instructions</a:t>
            </a:r>
          </a:p>
          <a:p>
            <a:r>
              <a:rPr lang="en-GB" dirty="0"/>
              <a:t>Why so many:</a:t>
            </a:r>
          </a:p>
          <a:p>
            <a:pPr lvl="1"/>
            <a:r>
              <a:rPr lang="en-GB" dirty="0"/>
              <a:t>Written for specific purposes</a:t>
            </a:r>
          </a:p>
          <a:p>
            <a:pPr lvl="1"/>
            <a:r>
              <a:rPr lang="en-GB" dirty="0"/>
              <a:t>Personal preferences</a:t>
            </a:r>
          </a:p>
          <a:p>
            <a:pPr lvl="1"/>
            <a:r>
              <a:rPr lang="en-GB" dirty="0"/>
              <a:t>Trade-off: convenience vs speed vs safety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415846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38848-CAE6-463E-9677-1A32DE152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Syntax of a programming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037C68-F986-4AAD-A1B7-DE52F0A9CA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Syntax = grammar/writing rules of language</a:t>
            </a:r>
          </a:p>
          <a:p>
            <a:r>
              <a:rPr lang="en-GB" dirty="0"/>
              <a:t>Examples:</a:t>
            </a:r>
          </a:p>
          <a:p>
            <a:pPr lvl="1"/>
            <a:r>
              <a:rPr lang="en-GB" dirty="0"/>
              <a:t>End of line: newline </a:t>
            </a:r>
          </a:p>
          <a:p>
            <a:pPr lvl="1"/>
            <a:r>
              <a:rPr lang="en-GB" dirty="0"/>
              <a:t>Comment: #</a:t>
            </a:r>
          </a:p>
          <a:p>
            <a:pPr marL="457200" lvl="1" indent="0">
              <a:buNone/>
            </a:pPr>
            <a:endParaRPr lang="en-GB" dirty="0"/>
          </a:p>
          <a:p>
            <a:r>
              <a:rPr lang="en-GB" dirty="0"/>
              <a:t>Usually the first thing you learn about a language</a:t>
            </a:r>
          </a:p>
        </p:txBody>
      </p:sp>
    </p:spTree>
    <p:extLst>
      <p:ext uri="{BB962C8B-B14F-4D97-AF65-F5344CB8AC3E}">
        <p14:creationId xmlns:p14="http://schemas.microsoft.com/office/powerpoint/2010/main" val="20190061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95A1C-0BD3-47EB-8091-7E670F617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vs Arduino syntax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A9EB7A4-4D30-4FF4-97BE-6DE0F39BF4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94758" y="2438401"/>
            <a:ext cx="5426122" cy="262175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ECE5036-4F8D-4BEF-B5AA-633FE944DE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604" y="2438401"/>
            <a:ext cx="4501515" cy="2816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2930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DE404-3DC7-488B-B40B-3D098B75E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2595"/>
            <a:ext cx="10515600" cy="1325563"/>
          </a:xfrm>
        </p:spPr>
        <p:txBody>
          <a:bodyPr/>
          <a:lstStyle/>
          <a:p>
            <a:r>
              <a:rPr lang="en-GB" dirty="0"/>
              <a:t>Why Python?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1B4BDB-9A3A-4BD3-A8D9-94F04D1DF1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Open-source (free!)</a:t>
            </a:r>
          </a:p>
          <a:p>
            <a:r>
              <a:rPr lang="en-GB" dirty="0"/>
              <a:t>Fast-growing and widely </a:t>
            </a:r>
            <a:br>
              <a:rPr lang="en-GB" dirty="0"/>
            </a:br>
            <a:r>
              <a:rPr lang="en-GB" dirty="0"/>
              <a:t>used</a:t>
            </a:r>
          </a:p>
          <a:p>
            <a:r>
              <a:rPr lang="en-GB" dirty="0"/>
              <a:t>(relatively) easy to learn</a:t>
            </a:r>
          </a:p>
          <a:p>
            <a:r>
              <a:rPr lang="en-GB" dirty="0"/>
              <a:t>(relatively) easy to use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23191E-3DB7-44F0-8F07-92A9BEACD8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6279" y="1192507"/>
            <a:ext cx="6875721" cy="454855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399095E-1754-43E6-8FBD-351C537659E6}"/>
              </a:ext>
            </a:extLst>
          </p:cNvPr>
          <p:cNvSpPr txBox="1"/>
          <p:nvPr/>
        </p:nvSpPr>
        <p:spPr>
          <a:xfrm>
            <a:off x="2870791" y="6291667"/>
            <a:ext cx="7283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Source: </a:t>
            </a:r>
            <a:r>
              <a:rPr lang="en-GB" dirty="0">
                <a:hlinkClick r:id="rId3"/>
              </a:rPr>
              <a:t>https://insights.stackoverflow.com/trends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43541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6694B5F-B8C4-4990-BE6E-ABA8CDF68A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dirty="0"/>
              <a:t>Architecture of a computer</a:t>
            </a:r>
          </a:p>
          <a:p>
            <a:pPr fontAlgn="base"/>
            <a:r>
              <a:rPr lang="en-US" dirty="0"/>
              <a:t>What is programming?</a:t>
            </a:r>
          </a:p>
          <a:p>
            <a:pPr fontAlgn="base"/>
            <a:r>
              <a:rPr lang="en-US" dirty="0"/>
              <a:t>Why Python?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F575106-9855-4486-BC51-0301D4CF6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2730031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76249-03DC-41EB-9B38-5B2D699AA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2 vs Python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25B245-35FC-49B0-A293-6D6CBC63BF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Python 2 – released Oct 2000</a:t>
            </a:r>
          </a:p>
          <a:p>
            <a:pPr lvl="1"/>
            <a:r>
              <a:rPr lang="en-GB" dirty="0"/>
              <a:t>Minor releases: now Python 2.7</a:t>
            </a:r>
          </a:p>
          <a:p>
            <a:pPr lvl="1"/>
            <a:r>
              <a:rPr lang="en-GB" dirty="0"/>
              <a:t>Support for Python 2.x will stop 2020</a:t>
            </a:r>
          </a:p>
          <a:p>
            <a:r>
              <a:rPr lang="en-GB" dirty="0"/>
              <a:t>Python 3 – released Dec 2008</a:t>
            </a:r>
          </a:p>
          <a:p>
            <a:pPr lvl="1"/>
            <a:r>
              <a:rPr lang="en-GB" dirty="0"/>
              <a:t>Goal was to reduce feature duplication</a:t>
            </a:r>
          </a:p>
          <a:p>
            <a:pPr lvl="1"/>
            <a:r>
              <a:rPr lang="en-GB" dirty="0"/>
              <a:t>Now on version 3.7.4</a:t>
            </a:r>
          </a:p>
          <a:p>
            <a:pPr lvl="1"/>
            <a:r>
              <a:rPr lang="en-GB" dirty="0"/>
              <a:t>Not completely backward compatible!</a:t>
            </a:r>
          </a:p>
        </p:txBody>
      </p:sp>
    </p:spTree>
    <p:extLst>
      <p:ext uri="{BB962C8B-B14F-4D97-AF65-F5344CB8AC3E}">
        <p14:creationId xmlns:p14="http://schemas.microsoft.com/office/powerpoint/2010/main" val="746069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60E70-8B9B-4580-B6EE-9D465C1C1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Python: compiling and interpreted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600ED9-8C1A-4592-AB3C-19C44F8A0E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Python is translated from programming language to bytecode</a:t>
            </a:r>
          </a:p>
          <a:p>
            <a:pPr lvl="1"/>
            <a:r>
              <a:rPr lang="en-GB" dirty="0"/>
              <a:t>This is all automatic</a:t>
            </a:r>
          </a:p>
          <a:p>
            <a:r>
              <a:rPr lang="en-GB" dirty="0"/>
              <a:t>Python keeps bytecode for faster performance</a:t>
            </a:r>
          </a:p>
          <a:p>
            <a:pPr lvl="1"/>
            <a:r>
              <a:rPr lang="en-GB" dirty="0"/>
              <a:t>Only recompile when source has changed</a:t>
            </a:r>
          </a:p>
          <a:p>
            <a:r>
              <a:rPr lang="en-GB" dirty="0"/>
              <a:t>Bytecode is interpreted line-by-line by the machine</a:t>
            </a:r>
          </a:p>
          <a:p>
            <a:pPr lvl="1"/>
            <a:r>
              <a:rPr lang="en-GB" dirty="0"/>
              <a:t>Runtime errors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marL="0" indent="0">
              <a:buNone/>
            </a:pPr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515145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AAD4-CE12-49A7-9997-0FA611899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Arduino: compiled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31583D-4403-4CD1-90E3-C3A045BDBB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Code is translated to machine code in one go (no bytecode)</a:t>
            </a:r>
          </a:p>
          <a:p>
            <a:r>
              <a:rPr lang="en-GB" dirty="0"/>
              <a:t>Compilation (and thus checking errors) happens before code is uploaded to Arduino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055082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Variables and types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503" b="15134"/>
          <a:stretch/>
        </p:blipFill>
        <p:spPr>
          <a:xfrm>
            <a:off x="3823919" y="412489"/>
            <a:ext cx="4531462" cy="3097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8414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575106-9855-4486-BC51-0301D4CF6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Content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6694B5F-B8C4-4990-BE6E-ABA8CDF68A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Primitive data types</a:t>
            </a:r>
          </a:p>
          <a:p>
            <a:r>
              <a:rPr lang="en-GB" dirty="0"/>
              <a:t>Composite data types</a:t>
            </a:r>
          </a:p>
          <a:p>
            <a:r>
              <a:rPr lang="en-GB" dirty="0"/>
              <a:t>Abstract data types</a:t>
            </a:r>
          </a:p>
          <a:p>
            <a:r>
              <a:rPr lang="en-GB" dirty="0"/>
              <a:t>Type safety and type error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79030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4FFFDA-809D-48CE-BFB7-A7DD5AEA5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a variable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E299F9A-D5C0-4C9A-8AD8-D087280F89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Location</a:t>
            </a:r>
            <a:r>
              <a:rPr lang="en-GB" dirty="0"/>
              <a:t> where a value is stored</a:t>
            </a:r>
          </a:p>
          <a:p>
            <a:r>
              <a:rPr lang="en-GB" dirty="0"/>
              <a:t>Variable consists of:</a:t>
            </a:r>
          </a:p>
          <a:p>
            <a:pPr lvl="1"/>
            <a:r>
              <a:rPr lang="en-GB" dirty="0"/>
              <a:t>Variable name (identifier)</a:t>
            </a:r>
          </a:p>
          <a:p>
            <a:pPr lvl="1"/>
            <a:r>
              <a:rPr lang="en-GB" dirty="0"/>
              <a:t>Value</a:t>
            </a:r>
          </a:p>
          <a:p>
            <a:pPr lvl="2"/>
            <a:r>
              <a:rPr lang="en-GB" dirty="0"/>
              <a:t>In Python value has the type, not variable</a:t>
            </a:r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37D44135-7964-4EF9-9B29-F756EBE5427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067"/>
          <a:stretch/>
        </p:blipFill>
        <p:spPr>
          <a:xfrm>
            <a:off x="4767262" y="4649787"/>
            <a:ext cx="2657475" cy="65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340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4FFFDA-809D-48CE-BFB7-A7DD5AEA5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a variable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E299F9A-D5C0-4C9A-8AD8-D087280F89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Location</a:t>
            </a:r>
            <a:r>
              <a:rPr lang="en-GB" dirty="0"/>
              <a:t> where a value is stored</a:t>
            </a:r>
          </a:p>
        </p:txBody>
      </p:sp>
      <p:graphicFrame>
        <p:nvGraphicFramePr>
          <p:cNvPr id="4" name="Tabel 3">
            <a:extLst>
              <a:ext uri="{FF2B5EF4-FFF2-40B4-BE49-F238E27FC236}">
                <a16:creationId xmlns:a16="http://schemas.microsoft.com/office/drawing/2014/main" id="{E4B22976-000A-4FF4-A209-F08A0DA6005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935362" y="3084686"/>
          <a:ext cx="3096054" cy="22604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8027">
                  <a:extLst>
                    <a:ext uri="{9D8B030D-6E8A-4147-A177-3AD203B41FA5}">
                      <a16:colId xmlns:a16="http://schemas.microsoft.com/office/drawing/2014/main" val="648032213"/>
                    </a:ext>
                  </a:extLst>
                </a:gridCol>
                <a:gridCol w="1548027">
                  <a:extLst>
                    <a:ext uri="{9D8B030D-6E8A-4147-A177-3AD203B41FA5}">
                      <a16:colId xmlns:a16="http://schemas.microsoft.com/office/drawing/2014/main" val="1875678885"/>
                    </a:ext>
                  </a:extLst>
                </a:gridCol>
              </a:tblGrid>
              <a:tr h="452090">
                <a:tc>
                  <a:txBody>
                    <a:bodyPr/>
                    <a:lstStyle/>
                    <a:p>
                      <a:r>
                        <a:rPr lang="en-GB" dirty="0"/>
                        <a:t>Address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Value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0505524"/>
                  </a:ext>
                </a:extLst>
              </a:tr>
              <a:tr h="452090">
                <a:tc>
                  <a:txBody>
                    <a:bodyPr/>
                    <a:lstStyle/>
                    <a:p>
                      <a:r>
                        <a:rPr lang="en-GB" dirty="0"/>
                        <a:t>000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NULL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8429828"/>
                  </a:ext>
                </a:extLst>
              </a:tr>
              <a:tr h="452090">
                <a:tc>
                  <a:txBody>
                    <a:bodyPr/>
                    <a:lstStyle/>
                    <a:p>
                      <a:r>
                        <a:rPr lang="en-GB" dirty="0"/>
                        <a:t>001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5073526"/>
                  </a:ext>
                </a:extLst>
              </a:tr>
              <a:tr h="452090">
                <a:tc>
                  <a:txBody>
                    <a:bodyPr/>
                    <a:lstStyle/>
                    <a:p>
                      <a:r>
                        <a:rPr lang="en-GB" dirty="0"/>
                        <a:t>002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8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3083742"/>
                  </a:ext>
                </a:extLst>
              </a:tr>
              <a:tr h="452090">
                <a:tc>
                  <a:txBody>
                    <a:bodyPr/>
                    <a:lstStyle/>
                    <a:p>
                      <a:r>
                        <a:rPr lang="en-GB" dirty="0"/>
                        <a:t>003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NULL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0124317"/>
                  </a:ext>
                </a:extLst>
              </a:tr>
            </a:tbl>
          </a:graphicData>
        </a:graphic>
      </p:graphicFrame>
      <p:sp>
        <p:nvSpPr>
          <p:cNvPr id="5" name="Tijdelijke aanduiding voor inhoud 2">
            <a:extLst>
              <a:ext uri="{FF2B5EF4-FFF2-40B4-BE49-F238E27FC236}">
                <a16:creationId xmlns:a16="http://schemas.microsoft.com/office/drawing/2014/main" id="{E4173151-BEF5-4B86-A89B-FD1C292D9D02}"/>
              </a:ext>
            </a:extLst>
          </p:cNvPr>
          <p:cNvSpPr txBox="1">
            <a:spLocks/>
          </p:cNvSpPr>
          <p:nvPr/>
        </p:nvSpPr>
        <p:spPr>
          <a:xfrm>
            <a:off x="2667342" y="3985838"/>
            <a:ext cx="1929715" cy="45814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bg2">
                  <a:lumMod val="75000"/>
                </a:schemeClr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Bahnschrift Light" panose="020B050204020402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7030A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Bahnschrift Light" panose="020B05020402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Bahnschrift Light" panose="020B05020402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Bahnschrift Light" panose="020B05020402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Bahnschrift Light" panose="020B05020402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7E6E6">
                  <a:lumMod val="75000"/>
                </a:srgbClr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hnschrift Light" panose="020B0502040204020203" pitchFamily="34" charset="0"/>
                <a:ea typeface="+mn-ea"/>
                <a:cs typeface="+mn-cs"/>
              </a:rPr>
              <a:t>Variable: a</a:t>
            </a:r>
          </a:p>
        </p:txBody>
      </p:sp>
      <p:cxnSp>
        <p:nvCxnSpPr>
          <p:cNvPr id="7" name="Rechte verbindingslijn met pijl 6">
            <a:extLst>
              <a:ext uri="{FF2B5EF4-FFF2-40B4-BE49-F238E27FC236}">
                <a16:creationId xmlns:a16="http://schemas.microsoft.com/office/drawing/2014/main" id="{5CC552B9-6E50-403D-929B-18C1C895EE6A}"/>
              </a:ext>
            </a:extLst>
          </p:cNvPr>
          <p:cNvCxnSpPr>
            <a:cxnSpLocks/>
          </p:cNvCxnSpPr>
          <p:nvPr/>
        </p:nvCxnSpPr>
        <p:spPr>
          <a:xfrm>
            <a:off x="4597057" y="4214911"/>
            <a:ext cx="1211305" cy="0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8136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900F74-8826-4AEA-92E3-8BAAF0E0E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Scope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A86CAFD-F15E-41A5-9E7E-1D8437E59F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Lifetime of a variable</a:t>
            </a:r>
          </a:p>
          <a:p>
            <a:r>
              <a:rPr lang="en-GB" dirty="0"/>
              <a:t>Important for memory allocations</a:t>
            </a:r>
          </a:p>
          <a:p>
            <a:r>
              <a:rPr lang="en-GB" dirty="0"/>
              <a:t>Be aware of scope: prevent unwanted variables!</a:t>
            </a:r>
          </a:p>
        </p:txBody>
      </p:sp>
    </p:spTree>
    <p:extLst>
      <p:ext uri="{BB962C8B-B14F-4D97-AF65-F5344CB8AC3E}">
        <p14:creationId xmlns:p14="http://schemas.microsoft.com/office/powerpoint/2010/main" val="3205300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5A5647-5EDA-4CE4-ADD1-42191E267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Scope </a:t>
            </a:r>
          </a:p>
        </p:txBody>
      </p:sp>
      <p:cxnSp>
        <p:nvCxnSpPr>
          <p:cNvPr id="20" name="Rechte verbindingslijn met pijl 19">
            <a:extLst>
              <a:ext uri="{FF2B5EF4-FFF2-40B4-BE49-F238E27FC236}">
                <a16:creationId xmlns:a16="http://schemas.microsoft.com/office/drawing/2014/main" id="{309FFF8D-0262-41D0-9E76-021CAD9B6DF8}"/>
              </a:ext>
            </a:extLst>
          </p:cNvPr>
          <p:cNvCxnSpPr>
            <a:cxnSpLocks/>
          </p:cNvCxnSpPr>
          <p:nvPr/>
        </p:nvCxnSpPr>
        <p:spPr>
          <a:xfrm flipH="1" flipV="1">
            <a:off x="6248400" y="5342310"/>
            <a:ext cx="2338216" cy="661516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ijdelijke aanduiding voor inhoud 2">
            <a:extLst>
              <a:ext uri="{FF2B5EF4-FFF2-40B4-BE49-F238E27FC236}">
                <a16:creationId xmlns:a16="http://schemas.microsoft.com/office/drawing/2014/main" id="{DB3DC109-9BDA-44F6-832D-6CD948359502}"/>
              </a:ext>
            </a:extLst>
          </p:cNvPr>
          <p:cNvSpPr txBox="1">
            <a:spLocks/>
          </p:cNvSpPr>
          <p:nvPr/>
        </p:nvSpPr>
        <p:spPr>
          <a:xfrm>
            <a:off x="9303393" y="2975867"/>
            <a:ext cx="2253607" cy="700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bg2">
                  <a:lumMod val="75000"/>
                </a:schemeClr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Bahnschrift Light" panose="020B050204020402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7030A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Bahnschrift Light" panose="020B05020402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Bahnschrift Light" panose="020B05020402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Bahnschrift Light" panose="020B05020402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Bahnschrift Light" panose="020B05020402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7E6E6">
                  <a:lumMod val="75000"/>
                </a:srgbClr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hnschrift Light" panose="020B0502040204020203" pitchFamily="34" charset="0"/>
                <a:ea typeface="+mn-ea"/>
                <a:cs typeface="+mn-cs"/>
              </a:rPr>
              <a:t>Output: ?</a:t>
            </a:r>
          </a:p>
        </p:txBody>
      </p:sp>
      <p:sp>
        <p:nvSpPr>
          <p:cNvPr id="25" name="Tijdelijke aanduiding voor inhoud 2">
            <a:extLst>
              <a:ext uri="{FF2B5EF4-FFF2-40B4-BE49-F238E27FC236}">
                <a16:creationId xmlns:a16="http://schemas.microsoft.com/office/drawing/2014/main" id="{0A2DA331-766B-40B8-8F5E-C5C95A71A205}"/>
              </a:ext>
            </a:extLst>
          </p:cNvPr>
          <p:cNvSpPr txBox="1">
            <a:spLocks/>
          </p:cNvSpPr>
          <p:nvPr/>
        </p:nvSpPr>
        <p:spPr>
          <a:xfrm>
            <a:off x="8706493" y="5793532"/>
            <a:ext cx="2253607" cy="700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bg2">
                  <a:lumMod val="75000"/>
                </a:schemeClr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Bahnschrift Light" panose="020B050204020402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7030A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Bahnschrift Light" panose="020B05020402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Bahnschrift Light" panose="020B05020402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Bahnschrift Light" panose="020B05020402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Bahnschrift Light" panose="020B05020402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7E6E6">
                  <a:lumMod val="75000"/>
                </a:srgbClr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hnschrift Light" panose="020B0502040204020203" pitchFamily="34" charset="0"/>
                <a:ea typeface="+mn-ea"/>
                <a:cs typeface="+mn-cs"/>
              </a:rPr>
              <a:t>Output: ?</a:t>
            </a:r>
          </a:p>
        </p:txBody>
      </p:sp>
      <p:pic>
        <p:nvPicPr>
          <p:cNvPr id="29" name="Afbeelding 28">
            <a:extLst>
              <a:ext uri="{FF2B5EF4-FFF2-40B4-BE49-F238E27FC236}">
                <a16:creationId xmlns:a16="http://schemas.microsoft.com/office/drawing/2014/main" id="{366F551A-D3C2-4692-8C6C-A90E3C67F7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306" y="2141910"/>
            <a:ext cx="8010525" cy="3200400"/>
          </a:xfrm>
          <a:prstGeom prst="rect">
            <a:avLst/>
          </a:prstGeom>
        </p:spPr>
      </p:pic>
      <p:cxnSp>
        <p:nvCxnSpPr>
          <p:cNvPr id="18" name="Rechte verbindingslijn met pijl 17">
            <a:extLst>
              <a:ext uri="{FF2B5EF4-FFF2-40B4-BE49-F238E27FC236}">
                <a16:creationId xmlns:a16="http://schemas.microsoft.com/office/drawing/2014/main" id="{E518F5B5-B4C6-4654-B153-33B4B94F8C1C}"/>
              </a:ext>
            </a:extLst>
          </p:cNvPr>
          <p:cNvCxnSpPr>
            <a:cxnSpLocks/>
          </p:cNvCxnSpPr>
          <p:nvPr/>
        </p:nvCxnSpPr>
        <p:spPr>
          <a:xfrm flipH="1">
            <a:off x="7264400" y="3160811"/>
            <a:ext cx="1790700" cy="0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579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4FFFDA-809D-48CE-BFB7-A7DD5AEA5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data types?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E299F9A-D5C0-4C9A-8AD8-D087280F89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Allocation</a:t>
            </a:r>
            <a:r>
              <a:rPr lang="en-GB" b="1" dirty="0"/>
              <a:t> </a:t>
            </a:r>
            <a:r>
              <a:rPr lang="en-GB" dirty="0"/>
              <a:t>of memory</a:t>
            </a:r>
          </a:p>
          <a:p>
            <a:r>
              <a:rPr lang="en-GB" dirty="0"/>
              <a:t>Define</a:t>
            </a:r>
            <a:r>
              <a:rPr lang="en-GB" b="1" dirty="0"/>
              <a:t> </a:t>
            </a:r>
            <a:r>
              <a:rPr lang="en-GB" dirty="0"/>
              <a:t>operations possible</a:t>
            </a:r>
          </a:p>
          <a:p>
            <a:r>
              <a:rPr lang="en-GB" dirty="0"/>
              <a:t>Type safety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08422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BFB2D-8416-47ED-B970-F670070EF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Architecture of a computer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A5E552-1B60-448E-89AC-362C360A55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4 parts we’ll talk about:</a:t>
            </a:r>
          </a:p>
          <a:p>
            <a:endParaRPr lang="en-GB" dirty="0"/>
          </a:p>
          <a:p>
            <a:r>
              <a:rPr lang="en-GB" dirty="0"/>
              <a:t>CPU (Central Processing Unit)</a:t>
            </a:r>
          </a:p>
          <a:p>
            <a:r>
              <a:rPr lang="en-GB" dirty="0"/>
              <a:t>GPU (Graphics Processing Unit)</a:t>
            </a:r>
          </a:p>
          <a:p>
            <a:r>
              <a:rPr lang="en-GB" dirty="0"/>
              <a:t>RAM (Random-Access Memory)</a:t>
            </a:r>
          </a:p>
          <a:p>
            <a:r>
              <a:rPr lang="en-GB" dirty="0"/>
              <a:t>HDD (Hard Disk Drive)</a:t>
            </a:r>
          </a:p>
        </p:txBody>
      </p:sp>
    </p:spTree>
    <p:extLst>
      <p:ext uri="{BB962C8B-B14F-4D97-AF65-F5344CB8AC3E}">
        <p14:creationId xmlns:p14="http://schemas.microsoft.com/office/powerpoint/2010/main" val="32386694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0A727-B338-4CF3-B970-29521853B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Python: Strong, dynamical and implicit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5398F4-0D8F-43E1-9F29-9155F8D2AB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Strong:</a:t>
            </a:r>
          </a:p>
          <a:p>
            <a:pPr lvl="1"/>
            <a:r>
              <a:rPr lang="en-GB" dirty="0"/>
              <a:t>When you have assigned a type to a </a:t>
            </a:r>
            <a:r>
              <a:rPr lang="en-GB" i="1" dirty="0"/>
              <a:t>value</a:t>
            </a:r>
            <a:r>
              <a:rPr lang="en-GB" dirty="0"/>
              <a:t> (not the variable!) it will keep that type </a:t>
            </a:r>
          </a:p>
          <a:p>
            <a:pPr lvl="1"/>
            <a:r>
              <a:rPr lang="en-GB" dirty="0"/>
              <a:t>E.g. string of numbers will not suddenly become number</a:t>
            </a:r>
          </a:p>
          <a:p>
            <a:r>
              <a:rPr lang="en-GB" dirty="0"/>
              <a:t>Dynamically:</a:t>
            </a:r>
          </a:p>
          <a:p>
            <a:pPr lvl="1"/>
            <a:r>
              <a:rPr lang="en-GB" i="1" dirty="0"/>
              <a:t>Variables </a:t>
            </a:r>
            <a:r>
              <a:rPr lang="en-GB" dirty="0"/>
              <a:t>(not values) can change type</a:t>
            </a:r>
          </a:p>
          <a:p>
            <a:pPr lvl="1"/>
            <a:r>
              <a:rPr lang="en-GB" dirty="0"/>
              <a:t>Implicit:</a:t>
            </a:r>
          </a:p>
          <a:p>
            <a:pPr lvl="2"/>
            <a:r>
              <a:rPr lang="en-GB" dirty="0"/>
              <a:t>Do not declare the type of variables beforehand</a:t>
            </a:r>
          </a:p>
          <a:p>
            <a:pPr lvl="1"/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28659804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623F1A-1BB9-4A77-BCA8-E57C9823A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Primitive data types in Python</a:t>
            </a:r>
          </a:p>
        </p:txBody>
      </p:sp>
      <p:graphicFrame>
        <p:nvGraphicFramePr>
          <p:cNvPr id="4" name="Tabel 3">
            <a:extLst>
              <a:ext uri="{FF2B5EF4-FFF2-40B4-BE49-F238E27FC236}">
                <a16:creationId xmlns:a16="http://schemas.microsoft.com/office/drawing/2014/main" id="{5FDD658F-546F-4D27-879B-78730C01A0A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0" y="1443945"/>
          <a:ext cx="12192000" cy="51673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648032213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875678885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286759113"/>
                    </a:ext>
                  </a:extLst>
                </a:gridCol>
              </a:tblGrid>
              <a:tr h="674613">
                <a:tc>
                  <a:txBody>
                    <a:bodyPr/>
                    <a:lstStyle/>
                    <a:p>
                      <a:r>
                        <a:rPr lang="en-GB" sz="2800" dirty="0"/>
                        <a:t>Name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Shorthand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What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0505524"/>
                  </a:ext>
                </a:extLst>
              </a:tr>
              <a:tr h="674613">
                <a:tc>
                  <a:txBody>
                    <a:bodyPr/>
                    <a:lstStyle/>
                    <a:p>
                      <a:r>
                        <a:rPr lang="en-GB" sz="2800" dirty="0"/>
                        <a:t>Integer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int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Whole numbers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8429828"/>
                  </a:ext>
                </a:extLst>
              </a:tr>
              <a:tr h="897586">
                <a:tc>
                  <a:txBody>
                    <a:bodyPr/>
                    <a:lstStyle/>
                    <a:p>
                      <a:r>
                        <a:rPr lang="en-GB" sz="2800" dirty="0"/>
                        <a:t>Floating-point number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float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32-bit number with digits after decimal place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5073526"/>
                  </a:ext>
                </a:extLst>
              </a:tr>
              <a:tr h="1296513">
                <a:tc>
                  <a:txBody>
                    <a:bodyPr/>
                    <a:lstStyle/>
                    <a:p>
                      <a:r>
                        <a:rPr lang="en-GB" sz="2800" dirty="0"/>
                        <a:t>Double precision float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double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/>
                        <a:t>64-bit number with digits after decimal place</a:t>
                      </a:r>
                    </a:p>
                    <a:p>
                      <a:endParaRPr lang="en-GB" sz="24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3083742"/>
                  </a:ext>
                </a:extLst>
              </a:tr>
              <a:tr h="1030561">
                <a:tc>
                  <a:txBody>
                    <a:bodyPr/>
                    <a:lstStyle/>
                    <a:p>
                      <a:r>
                        <a:rPr lang="en-GB" sz="2800" dirty="0"/>
                        <a:t>Boolean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bool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Value that’s either true or false (0 or 1)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0124317"/>
                  </a:ext>
                </a:extLst>
              </a:tr>
              <a:tr h="593427">
                <a:tc>
                  <a:txBody>
                    <a:bodyPr/>
                    <a:lstStyle/>
                    <a:p>
                      <a:r>
                        <a:rPr lang="en-GB" sz="2800" dirty="0"/>
                        <a:t>String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str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A list of ASCII characters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560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31762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623F1A-1BB9-4A77-BCA8-E57C9823A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Composite data types in Python</a:t>
            </a:r>
          </a:p>
        </p:txBody>
      </p:sp>
      <p:graphicFrame>
        <p:nvGraphicFramePr>
          <p:cNvPr id="4" name="Tabel 3">
            <a:extLst>
              <a:ext uri="{FF2B5EF4-FFF2-40B4-BE49-F238E27FC236}">
                <a16:creationId xmlns:a16="http://schemas.microsoft.com/office/drawing/2014/main" id="{5FDD658F-546F-4D27-879B-78730C01A0A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0" y="1690688"/>
          <a:ext cx="12192000" cy="23951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648032213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875678885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286759113"/>
                    </a:ext>
                  </a:extLst>
                </a:gridCol>
              </a:tblGrid>
              <a:tr h="674613">
                <a:tc>
                  <a:txBody>
                    <a:bodyPr/>
                    <a:lstStyle/>
                    <a:p>
                      <a:r>
                        <a:rPr lang="en-GB" sz="2800" dirty="0"/>
                        <a:t>Name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Shorthand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What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0505524"/>
                  </a:ext>
                </a:extLst>
              </a:tr>
              <a:tr h="674613">
                <a:tc>
                  <a:txBody>
                    <a:bodyPr/>
                    <a:lstStyle/>
                    <a:p>
                      <a:r>
                        <a:rPr lang="en-GB" sz="2800" dirty="0"/>
                        <a:t>List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list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Collection of elements of any type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8429828"/>
                  </a:ext>
                </a:extLst>
              </a:tr>
              <a:tr h="897586">
                <a:tc>
                  <a:txBody>
                    <a:bodyPr/>
                    <a:lstStyle/>
                    <a:p>
                      <a:r>
                        <a:rPr lang="en-GB" sz="2800" dirty="0"/>
                        <a:t>Dictionary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dirty="0" err="1"/>
                        <a:t>dict</a:t>
                      </a:r>
                      <a:endParaRPr lang="en-GB" sz="28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‘Rows’  of data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50735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1546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C6F26-81D7-4255-AB59-8DDC452F1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CPU (Central Processing Unit)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C7948-1838-45A1-99A8-213AD722FD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Brain of your computer</a:t>
            </a:r>
          </a:p>
          <a:p>
            <a:r>
              <a:rPr lang="en-GB" dirty="0"/>
              <a:t>Does all the computations -&gt; want it quick!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11238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3CC93-F450-4487-855A-A098C64D9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Properties of a CPU: Cores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4360B7-6E46-49C6-B140-EB03E7FADD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28300" y="1825625"/>
            <a:ext cx="5125499" cy="4351338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Cores</a:t>
            </a:r>
          </a:p>
          <a:p>
            <a:r>
              <a:rPr lang="en-GB" dirty="0"/>
              <a:t>Individual processing units</a:t>
            </a:r>
          </a:p>
          <a:p>
            <a:r>
              <a:rPr lang="en-GB" dirty="0"/>
              <a:t>More cores allows for parallel processing (= faster)</a:t>
            </a:r>
          </a:p>
          <a:p>
            <a:r>
              <a:rPr lang="en-GB" dirty="0"/>
              <a:t>Cores can be same (homogenous) or different (heterogenous)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266EC7-C679-4E26-9B87-11A557ACB96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428"/>
          <a:stretch/>
        </p:blipFill>
        <p:spPr>
          <a:xfrm>
            <a:off x="200030" y="1720056"/>
            <a:ext cx="5895969" cy="293987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1A4D9C6-2F44-4FEA-B106-AC3B4543A9B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7565"/>
          <a:stretch/>
        </p:blipFill>
        <p:spPr>
          <a:xfrm>
            <a:off x="3627961" y="2476235"/>
            <a:ext cx="1807639" cy="190553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FC3D10D-E716-45C1-955B-CA3AF15A32E3}"/>
              </a:ext>
            </a:extLst>
          </p:cNvPr>
          <p:cNvSpPr/>
          <p:nvPr/>
        </p:nvSpPr>
        <p:spPr>
          <a:xfrm>
            <a:off x="200030" y="2919058"/>
            <a:ext cx="2726267" cy="270934"/>
          </a:xfrm>
          <a:prstGeom prst="rect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13151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3CC93-F450-4487-855A-A098C64D9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Properties of a CPU: Threads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4360B7-6E46-49C6-B140-EB03E7FADD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28300" y="1825625"/>
            <a:ext cx="5125499" cy="4351338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Threads</a:t>
            </a:r>
          </a:p>
          <a:p>
            <a:r>
              <a:rPr lang="en-GB" dirty="0"/>
              <a:t>Number of simultaneous ‘trains of thought’</a:t>
            </a:r>
          </a:p>
          <a:p>
            <a:r>
              <a:rPr lang="en-GB" dirty="0"/>
              <a:t>Depends on the number of cores</a:t>
            </a:r>
          </a:p>
          <a:p>
            <a:r>
              <a:rPr lang="en-GB" dirty="0"/>
              <a:t>Sometimes 2 threads per core (hyperthreading)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266EC7-C679-4E26-9B87-11A557ACB96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428"/>
          <a:stretch/>
        </p:blipFill>
        <p:spPr>
          <a:xfrm>
            <a:off x="200030" y="1720056"/>
            <a:ext cx="5895969" cy="293987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1A4D9C6-2F44-4FEA-B106-AC3B4543A9B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7565"/>
          <a:stretch/>
        </p:blipFill>
        <p:spPr>
          <a:xfrm>
            <a:off x="3627961" y="2476235"/>
            <a:ext cx="1807639" cy="190553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FC3D10D-E716-45C1-955B-CA3AF15A32E3}"/>
              </a:ext>
            </a:extLst>
          </p:cNvPr>
          <p:cNvSpPr/>
          <p:nvPr/>
        </p:nvSpPr>
        <p:spPr>
          <a:xfrm>
            <a:off x="200030" y="3158066"/>
            <a:ext cx="2726267" cy="270934"/>
          </a:xfrm>
          <a:prstGeom prst="rect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25453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3CC93-F450-4487-855A-A098C64D9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Properties of a CPU: Clock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4360B7-6E46-49C6-B140-EB03E7FADD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28300" y="1825625"/>
            <a:ext cx="5125499" cy="4351338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Clock</a:t>
            </a:r>
          </a:p>
          <a:p>
            <a:r>
              <a:rPr lang="en-GB" dirty="0"/>
              <a:t>Number of computations processor does per second</a:t>
            </a:r>
          </a:p>
          <a:p>
            <a:r>
              <a:rPr lang="en-GB" dirty="0"/>
              <a:t>Determined by an oscillator in the core</a:t>
            </a:r>
          </a:p>
          <a:p>
            <a:r>
              <a:rPr lang="en-GB" dirty="0"/>
              <a:t>Limited by time it takes for system to settle and heat created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266EC7-C679-4E26-9B87-11A557ACB96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428"/>
          <a:stretch/>
        </p:blipFill>
        <p:spPr>
          <a:xfrm>
            <a:off x="200030" y="1720056"/>
            <a:ext cx="5895969" cy="293987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1A4D9C6-2F44-4FEA-B106-AC3B4543A9B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7565"/>
          <a:stretch/>
        </p:blipFill>
        <p:spPr>
          <a:xfrm>
            <a:off x="3627961" y="2476235"/>
            <a:ext cx="1807639" cy="190553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FC3D10D-E716-45C1-955B-CA3AF15A32E3}"/>
              </a:ext>
            </a:extLst>
          </p:cNvPr>
          <p:cNvSpPr/>
          <p:nvPr/>
        </p:nvSpPr>
        <p:spPr>
          <a:xfrm>
            <a:off x="200030" y="3429000"/>
            <a:ext cx="3295630" cy="270934"/>
          </a:xfrm>
          <a:prstGeom prst="rect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18959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3CC93-F450-4487-855A-A098C64D9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Properties of a CPU: Cache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4360B7-6E46-49C6-B140-EB03E7FADD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28300" y="1825625"/>
            <a:ext cx="5125499" cy="4351338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Cache</a:t>
            </a:r>
          </a:p>
          <a:p>
            <a:r>
              <a:rPr lang="en-GB" dirty="0"/>
              <a:t>Memory inside the CPU</a:t>
            </a:r>
          </a:p>
          <a:p>
            <a:pPr lvl="1"/>
            <a:r>
              <a:rPr lang="en-GB" dirty="0"/>
              <a:t>On same integrated circuit</a:t>
            </a:r>
          </a:p>
          <a:p>
            <a:r>
              <a:rPr lang="en-GB" dirty="0"/>
              <a:t>Store frequently used data</a:t>
            </a:r>
          </a:p>
          <a:p>
            <a:r>
              <a:rPr lang="en-GB" dirty="0"/>
              <a:t>Fast but small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266EC7-C679-4E26-9B87-11A557ACB96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428"/>
          <a:stretch/>
        </p:blipFill>
        <p:spPr>
          <a:xfrm>
            <a:off x="200030" y="1720056"/>
            <a:ext cx="5895969" cy="293987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1A4D9C6-2F44-4FEA-B106-AC3B4543A9B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7565"/>
          <a:stretch/>
        </p:blipFill>
        <p:spPr>
          <a:xfrm>
            <a:off x="3627961" y="2476235"/>
            <a:ext cx="1807639" cy="190553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FC3D10D-E716-45C1-955B-CA3AF15A32E3}"/>
              </a:ext>
            </a:extLst>
          </p:cNvPr>
          <p:cNvSpPr/>
          <p:nvPr/>
        </p:nvSpPr>
        <p:spPr>
          <a:xfrm>
            <a:off x="270933" y="2607733"/>
            <a:ext cx="2726267" cy="270934"/>
          </a:xfrm>
          <a:prstGeom prst="rect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15490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A4475-C921-4723-900A-4B1CDDE0F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GPU: Graphics processing unit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77459D-9CF1-4DF1-8B39-B73DFEDAC4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Part of the video card-&gt; originally made to generate output images</a:t>
            </a:r>
          </a:p>
          <a:p>
            <a:r>
              <a:rPr lang="en-GB" dirty="0"/>
              <a:t>Nowadays: massive parallel programming</a:t>
            </a:r>
          </a:p>
          <a:p>
            <a:r>
              <a:rPr lang="en-GB" dirty="0"/>
              <a:t>Tens of cores, but each is limited</a:t>
            </a:r>
          </a:p>
        </p:txBody>
      </p:sp>
    </p:spTree>
    <p:extLst>
      <p:ext uri="{BB962C8B-B14F-4D97-AF65-F5344CB8AC3E}">
        <p14:creationId xmlns:p14="http://schemas.microsoft.com/office/powerpoint/2010/main" val="2636467170"/>
      </p:ext>
    </p:extLst>
  </p:cSld>
  <p:clrMapOvr>
    <a:masterClrMapping/>
  </p:clrMapOvr>
</p:sld>
</file>

<file path=ppt/theme/theme1.xml><?xml version="1.0" encoding="utf-8"?>
<a:theme xmlns:a="http://schemas.openxmlformats.org/drawingml/2006/main" name="SNCC_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NCC_template" id="{9D38BCB4-0C77-4B45-B7D3-2413FE923093}" vid="{F89D4890-CF62-4C31-9BB5-C0E22AA7FFC2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20180425_PhilosophyAndResources</Template>
  <TotalTime>3262</TotalTime>
  <Words>1151</Words>
  <Application>Microsoft Office PowerPoint</Application>
  <PresentationFormat>Widescreen</PresentationFormat>
  <Paragraphs>222</Paragraphs>
  <Slides>32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Bahnschrift Light</vt:lpstr>
      <vt:lpstr>Bahnschrift SemiBold</vt:lpstr>
      <vt:lpstr>Calibri</vt:lpstr>
      <vt:lpstr>SNCC_template</vt:lpstr>
      <vt:lpstr>Introduction to CS </vt:lpstr>
      <vt:lpstr>Content</vt:lpstr>
      <vt:lpstr>Architecture of a computer</vt:lpstr>
      <vt:lpstr>CPU (Central Processing Unit)</vt:lpstr>
      <vt:lpstr>Properties of a CPU: Cores</vt:lpstr>
      <vt:lpstr>Properties of a CPU: Threads</vt:lpstr>
      <vt:lpstr>Properties of a CPU: Clock</vt:lpstr>
      <vt:lpstr>Properties of a CPU: Cache</vt:lpstr>
      <vt:lpstr>GPU: Graphics processing unit</vt:lpstr>
      <vt:lpstr>GPU: What task?</vt:lpstr>
      <vt:lpstr>Cache vs RAM</vt:lpstr>
      <vt:lpstr>RAM: random-access memory</vt:lpstr>
      <vt:lpstr>RAM: DMA</vt:lpstr>
      <vt:lpstr>HDD (Hard Disk Drive)</vt:lpstr>
      <vt:lpstr>Different type of memory storage: SSD</vt:lpstr>
      <vt:lpstr>Why programming languages?</vt:lpstr>
      <vt:lpstr>Syntax of a programming language</vt:lpstr>
      <vt:lpstr>Python vs Arduino syntax</vt:lpstr>
      <vt:lpstr>Why Python?</vt:lpstr>
      <vt:lpstr>Python 2 vs Python 3</vt:lpstr>
      <vt:lpstr>Python: compiling and interpreted</vt:lpstr>
      <vt:lpstr>Arduino: compiled language</vt:lpstr>
      <vt:lpstr>Variables and types</vt:lpstr>
      <vt:lpstr>Content</vt:lpstr>
      <vt:lpstr>What is a variable</vt:lpstr>
      <vt:lpstr>What is a variable</vt:lpstr>
      <vt:lpstr>Scope</vt:lpstr>
      <vt:lpstr>Scope </vt:lpstr>
      <vt:lpstr>Why data types?</vt:lpstr>
      <vt:lpstr>Python: Strong, dynamical and implicit</vt:lpstr>
      <vt:lpstr>Primitive data types in Python</vt:lpstr>
      <vt:lpstr>Composite data types in Python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Variables</dc:title>
  <dc:creator>Dorieke Grijseels</dc:creator>
  <cp:lastModifiedBy>Dori</cp:lastModifiedBy>
  <cp:revision>182</cp:revision>
  <dcterms:created xsi:type="dcterms:W3CDTF">2018-05-07T05:20:30Z</dcterms:created>
  <dcterms:modified xsi:type="dcterms:W3CDTF">2019-08-28T17:44:37Z</dcterms:modified>
</cp:coreProperties>
</file>