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74" r:id="rId10"/>
    <p:sldId id="275" r:id="rId11"/>
    <p:sldId id="266" r:id="rId12"/>
    <p:sldId id="265" r:id="rId13"/>
    <p:sldId id="267" r:id="rId14"/>
    <p:sldId id="268" r:id="rId15"/>
    <p:sldId id="269" r:id="rId16"/>
    <p:sldId id="278" r:id="rId17"/>
    <p:sldId id="279" r:id="rId18"/>
    <p:sldId id="277" r:id="rId19"/>
    <p:sldId id="281" r:id="rId20"/>
    <p:sldId id="280" r:id="rId21"/>
    <p:sldId id="282" r:id="rId22"/>
    <p:sldId id="272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866" autoAdjust="0"/>
  </p:normalViewPr>
  <p:slideViewPr>
    <p:cSldViewPr snapToGrid="0">
      <p:cViewPr varScale="1">
        <p:scale>
          <a:sx n="57" d="100"/>
          <a:sy n="57" d="100"/>
        </p:scale>
        <p:origin x="12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CD993-6E7C-44B6-876B-3BCBA61CF0FC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91DA7-A2FE-4AC1-BC85-FA3BBFBC2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6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8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42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56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1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89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91DA7-A2FE-4AC1-BC85-FA3BBFBC22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69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62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8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3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9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05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101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430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30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632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7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F4B9-71ED-4A37-A257-4AADC9BBFCB9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58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trends?tags=r%2Cstatisti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esearch/python-developers-survey-2018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ython_softwar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1434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Introduction to CS 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4475-C921-4723-900A-4B1CDDE0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GPU: What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459D-9CF1-4DF1-8B39-B73DFEDA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Repeated task</a:t>
            </a:r>
          </a:p>
          <a:p>
            <a:r>
              <a:rPr lang="en-GB" dirty="0"/>
              <a:t>Simple calculation</a:t>
            </a:r>
          </a:p>
          <a:p>
            <a:r>
              <a:rPr lang="en-GB" dirty="0"/>
              <a:t>Calculations are independent (e.g. on each pixels in an image separately)</a:t>
            </a:r>
          </a:p>
          <a:p>
            <a:r>
              <a:rPr lang="en-GB" dirty="0"/>
              <a:t>Workload can be divided ahead of time</a:t>
            </a:r>
          </a:p>
        </p:txBody>
      </p:sp>
    </p:spTree>
    <p:extLst>
      <p:ext uri="{BB962C8B-B14F-4D97-AF65-F5344CB8AC3E}">
        <p14:creationId xmlns:p14="http://schemas.microsoft.com/office/powerpoint/2010/main" val="312789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BD5A-5E0D-4F6C-A444-62A9711B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RAM: random-access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37C9-EBE0-4E50-AF8B-D314EEB8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1133" cy="4351338"/>
          </a:xfrm>
        </p:spPr>
        <p:txBody>
          <a:bodyPr/>
          <a:lstStyle/>
          <a:p>
            <a:r>
              <a:rPr lang="en-GB" dirty="0"/>
              <a:t>Random access -&gt; access any location directly using address</a:t>
            </a:r>
          </a:p>
          <a:p>
            <a:r>
              <a:rPr lang="en-GB" dirty="0"/>
              <a:t>Can erase/write at same time (symmetrical read/write)</a:t>
            </a:r>
          </a:p>
          <a:p>
            <a:r>
              <a:rPr lang="en-GB" dirty="0"/>
              <a:t>Physically closer to CPU (1 bus)</a:t>
            </a:r>
          </a:p>
          <a:p>
            <a:pPr lvl="1"/>
            <a:r>
              <a:rPr lang="en-GB" dirty="0"/>
              <a:t>Often no direct link between CPU and hard disk</a:t>
            </a:r>
          </a:p>
          <a:p>
            <a:r>
              <a:rPr lang="en-GB" dirty="0"/>
              <a:t>Uses DMA (direct memory access)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85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03FE-D03A-42EF-9115-6384B77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vs RAM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81DB6C-CF8D-4635-908A-7FF4A7525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24362"/>
              </p:ext>
            </p:extLst>
          </p:nvPr>
        </p:nvGraphicFramePr>
        <p:xfrm>
          <a:off x="838200" y="1690687"/>
          <a:ext cx="10515600" cy="378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860764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92398301"/>
                    </a:ext>
                  </a:extLst>
                </a:gridCol>
              </a:tblGrid>
              <a:tr h="739863">
                <a:tc>
                  <a:txBody>
                    <a:bodyPr/>
                    <a:lstStyle/>
                    <a:p>
                      <a:r>
                        <a:rPr lang="en-GB" sz="3200" dirty="0"/>
                        <a:t>RAM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Cache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91476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Slower writing/reading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Quicker writing/reading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43072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Larger storage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Smaller storage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98798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Program and data currently used by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Frequently used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43999"/>
                  </a:ext>
                </a:extLst>
              </a:tr>
              <a:tr h="739863">
                <a:tc>
                  <a:txBody>
                    <a:bodyPr/>
                    <a:lstStyle/>
                    <a:p>
                      <a:r>
                        <a:rPr lang="en-GB" sz="2400" dirty="0"/>
                        <a:t>Physically further away from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Physically close to 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06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97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BD5A-5E0D-4F6C-A444-62A9711B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RAM: 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37C9-EBE0-4E50-AF8B-D314EEB8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486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CPU sends signal to hard disk to retrieve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Other subsystem handles data transfer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CPU gets notified when data (including code to execute) is loaded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Can only use data and code in RAM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Image result for DMA">
            <a:extLst>
              <a:ext uri="{FF2B5EF4-FFF2-40B4-BE49-F238E27FC236}">
                <a16:creationId xmlns:a16="http://schemas.microsoft.com/office/drawing/2014/main" id="{49A5F06D-6028-4B90-95E8-911F9CCC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96" y="1286933"/>
            <a:ext cx="5970604" cy="50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967749-B7C3-44CB-B298-20798DE4182F}"/>
              </a:ext>
            </a:extLst>
          </p:cNvPr>
          <p:cNvSpPr/>
          <p:nvPr/>
        </p:nvSpPr>
        <p:spPr>
          <a:xfrm>
            <a:off x="8703733" y="4131733"/>
            <a:ext cx="3488267" cy="20452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34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5A93-F591-49DF-889D-4C0F7341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HDD (Hard Disk Drive)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83B5-A087-4D3B-8166-02B543CD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9933" cy="4351338"/>
          </a:xfrm>
        </p:spPr>
        <p:txBody>
          <a:bodyPr/>
          <a:lstStyle/>
          <a:p>
            <a:r>
              <a:rPr lang="en-GB" dirty="0"/>
              <a:t>Large but slow</a:t>
            </a:r>
          </a:p>
          <a:p>
            <a:r>
              <a:rPr lang="en-GB" dirty="0"/>
              <a:t>Blocks of data transferred to RAM</a:t>
            </a:r>
          </a:p>
          <a:p>
            <a:r>
              <a:rPr lang="en-GB" dirty="0"/>
              <a:t>Non-volatile: data will remain without power</a:t>
            </a:r>
          </a:p>
        </p:txBody>
      </p:sp>
      <p:pic>
        <p:nvPicPr>
          <p:cNvPr id="3074" name="Picture 2" descr="Image result for hdd">
            <a:extLst>
              <a:ext uri="{FF2B5EF4-FFF2-40B4-BE49-F238E27FC236}">
                <a16:creationId xmlns:a16="http://schemas.microsoft.com/office/drawing/2014/main" id="{14DEE61A-6117-42BB-ADEF-65932A729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941" y="1690688"/>
            <a:ext cx="44386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1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73CA-FF61-40CF-8C91-0AAE6ED8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type of memory storage: SSD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BBA5-46F7-4A42-BA92-CAA9F5936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Solid State Drive</a:t>
            </a:r>
          </a:p>
          <a:p>
            <a:r>
              <a:rPr lang="en-GB" dirty="0"/>
              <a:t>No moving parts -&gt; memory in microchips</a:t>
            </a:r>
          </a:p>
          <a:p>
            <a:pPr lvl="1"/>
            <a:r>
              <a:rPr lang="en-GB" dirty="0"/>
              <a:t>More sturdy</a:t>
            </a:r>
          </a:p>
          <a:p>
            <a:r>
              <a:rPr lang="en-GB" dirty="0"/>
              <a:t>Faster than HDD</a:t>
            </a:r>
          </a:p>
          <a:p>
            <a:r>
              <a:rPr lang="en-GB" dirty="0"/>
              <a:t>But more expensive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8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FE79-4D83-4968-963D-D1DD4150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E0A6-6B14-4C84-892A-C23E9F10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Translate human language to machine language</a:t>
            </a:r>
          </a:p>
          <a:p>
            <a:pPr lvl="1"/>
            <a:r>
              <a:rPr lang="en-GB" dirty="0"/>
              <a:t>Compiling and interpreting</a:t>
            </a:r>
          </a:p>
          <a:p>
            <a:r>
              <a:rPr lang="en-GB" dirty="0"/>
              <a:t>Keywords translate to particular set of machine instructions</a:t>
            </a:r>
          </a:p>
          <a:p>
            <a:r>
              <a:rPr lang="en-GB" dirty="0"/>
              <a:t>Why so many:</a:t>
            </a:r>
          </a:p>
          <a:p>
            <a:pPr lvl="1"/>
            <a:r>
              <a:rPr lang="en-GB" dirty="0"/>
              <a:t>Written for specific purposes</a:t>
            </a:r>
          </a:p>
          <a:p>
            <a:pPr lvl="1"/>
            <a:r>
              <a:rPr lang="en-GB" dirty="0"/>
              <a:t>Personal preferences</a:t>
            </a:r>
          </a:p>
          <a:p>
            <a:pPr lvl="1"/>
            <a:r>
              <a:rPr lang="en-GB" dirty="0"/>
              <a:t>Trade-off: convenience vs speed vs safety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58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8848-CAE6-463E-9677-1A32DE15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of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7C68-F986-4AAD-A1B7-DE52F0A9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Syntax = grammar/writing rules of language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End of line: newline </a:t>
            </a:r>
          </a:p>
          <a:p>
            <a:pPr lvl="1"/>
            <a:r>
              <a:rPr lang="en-GB" dirty="0"/>
              <a:t>Comment: #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Usually the first thing you learn about a language</a:t>
            </a:r>
          </a:p>
        </p:txBody>
      </p:sp>
    </p:spTree>
    <p:extLst>
      <p:ext uri="{BB962C8B-B14F-4D97-AF65-F5344CB8AC3E}">
        <p14:creationId xmlns:p14="http://schemas.microsoft.com/office/powerpoint/2010/main" val="201900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E404-3DC7-488B-B40B-3D098B75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5"/>
            <a:ext cx="10515600" cy="1325563"/>
          </a:xfrm>
        </p:spPr>
        <p:txBody>
          <a:bodyPr/>
          <a:lstStyle/>
          <a:p>
            <a:r>
              <a:rPr lang="en-GB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4BDB-9A3A-4BD3-A8D9-94F04D1DF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Open-source (free!)</a:t>
            </a:r>
          </a:p>
          <a:p>
            <a:r>
              <a:rPr lang="en-GB" dirty="0"/>
              <a:t>Fast-growing and widely </a:t>
            </a:r>
            <a:br>
              <a:rPr lang="en-GB" dirty="0"/>
            </a:br>
            <a:r>
              <a:rPr lang="en-GB" dirty="0"/>
              <a:t>used</a:t>
            </a:r>
          </a:p>
          <a:p>
            <a:r>
              <a:rPr lang="en-GB" dirty="0"/>
              <a:t>(relatively) easy to learn</a:t>
            </a:r>
          </a:p>
          <a:p>
            <a:r>
              <a:rPr lang="en-GB" dirty="0"/>
              <a:t>(relatively) easy to use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3191E-3DB7-44F0-8F07-92A9BEAC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79" y="1192507"/>
            <a:ext cx="6875721" cy="4548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9095E-1754-43E6-8FBD-351C537659E6}"/>
              </a:ext>
            </a:extLst>
          </p:cNvPr>
          <p:cNvSpPr txBox="1"/>
          <p:nvPr/>
        </p:nvSpPr>
        <p:spPr>
          <a:xfrm>
            <a:off x="2870791" y="6291667"/>
            <a:ext cx="728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https://insights.stackoverflow.com/trends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54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6249-03DC-41EB-9B38-5B2D699A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2 vs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B245-35FC-49B0-A293-6D6CBC63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2 – released Oct 2000</a:t>
            </a:r>
          </a:p>
          <a:p>
            <a:pPr lvl="1"/>
            <a:r>
              <a:rPr lang="en-GB" dirty="0"/>
              <a:t>Minor releases: now Python 2.7</a:t>
            </a:r>
          </a:p>
          <a:p>
            <a:pPr lvl="1"/>
            <a:r>
              <a:rPr lang="en-GB" dirty="0"/>
              <a:t>Support for Python 2.x has now stopped!</a:t>
            </a:r>
          </a:p>
          <a:p>
            <a:r>
              <a:rPr lang="en-GB" dirty="0"/>
              <a:t>Python 3 – released Dec 2008</a:t>
            </a:r>
          </a:p>
          <a:p>
            <a:pPr lvl="1"/>
            <a:r>
              <a:rPr lang="en-GB" dirty="0"/>
              <a:t>Goal was to reduce feature duplication</a:t>
            </a:r>
          </a:p>
          <a:p>
            <a:pPr lvl="1"/>
            <a:r>
              <a:rPr lang="en-GB" dirty="0"/>
              <a:t>Now on version 3.7.4</a:t>
            </a:r>
          </a:p>
          <a:p>
            <a:pPr lvl="1"/>
            <a:r>
              <a:rPr lang="en-GB" dirty="0"/>
              <a:t>Not completely backward compatible</a:t>
            </a:r>
          </a:p>
        </p:txBody>
      </p:sp>
    </p:spTree>
    <p:extLst>
      <p:ext uri="{BB962C8B-B14F-4D97-AF65-F5344CB8AC3E}">
        <p14:creationId xmlns:p14="http://schemas.microsoft.com/office/powerpoint/2010/main" val="746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694B5F-B8C4-4990-BE6E-ABA8CDF6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Architecture of a computer</a:t>
            </a:r>
          </a:p>
          <a:p>
            <a:pPr fontAlgn="base"/>
            <a:r>
              <a:rPr lang="en-US" dirty="0"/>
              <a:t>What is programming?</a:t>
            </a:r>
          </a:p>
          <a:p>
            <a:pPr fontAlgn="base"/>
            <a:r>
              <a:rPr lang="en-US" dirty="0"/>
              <a:t>Why Python?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575106-9855-4486-BC51-0301D4CF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0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A8D6-0911-4879-BB12-D7A3C61E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Python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B228-FE62-4CAB-80AE-13C674E6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Data analysis</a:t>
            </a:r>
          </a:p>
          <a:p>
            <a:r>
              <a:rPr lang="en-GB" dirty="0"/>
              <a:t>Web development </a:t>
            </a:r>
            <a:br>
              <a:rPr lang="en-GB" dirty="0"/>
            </a:br>
            <a:r>
              <a:rPr lang="en-GB" dirty="0"/>
              <a:t>(Django)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E86B1-3287-4624-AFC0-9829467A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386" y="1572016"/>
            <a:ext cx="7120601" cy="4858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3CC3A-DC9D-4073-B1A4-0AD20294361D}"/>
              </a:ext>
            </a:extLst>
          </p:cNvPr>
          <p:cNvSpPr txBox="1"/>
          <p:nvPr/>
        </p:nvSpPr>
        <p:spPr>
          <a:xfrm>
            <a:off x="148856" y="5863368"/>
            <a:ext cx="384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https://www.jetbrains.com/research/python-developers-survey-2018/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664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675F-A7CE-44C0-AA55-51181F87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2346-F4CA-4339-A6C2-409A444B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Dropbox</a:t>
            </a:r>
          </a:p>
          <a:p>
            <a:r>
              <a:rPr lang="en-GB" dirty="0"/>
              <a:t>YouTube</a:t>
            </a:r>
          </a:p>
          <a:p>
            <a:r>
              <a:rPr lang="en-GB" dirty="0"/>
              <a:t>Instagram</a:t>
            </a:r>
          </a:p>
          <a:p>
            <a:r>
              <a:rPr lang="en-GB" dirty="0"/>
              <a:t>BitTorrent</a:t>
            </a:r>
          </a:p>
          <a:p>
            <a:r>
              <a:rPr lang="en-GB" dirty="0"/>
              <a:t>The Sims 4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More: </a:t>
            </a:r>
            <a:r>
              <a:rPr lang="en-GB" dirty="0">
                <a:hlinkClick r:id="rId2"/>
              </a:rPr>
              <a:t>https://en.wikipedia.org/wiki/List_of_Python_software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338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0E70-8B9B-4580-B6EE-9D465C1C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line-by-line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0ED9-8C1A-4592-AB3C-19C44F8A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interpreted line-by-line by the machine</a:t>
            </a:r>
          </a:p>
          <a:p>
            <a:pPr lvl="1"/>
            <a:r>
              <a:rPr lang="en-GB" dirty="0"/>
              <a:t>Runtime errors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514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BF4C-D752-42CD-A3DE-A7CBDBA1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do some Python!!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644F-038F-435F-A52D-1B9A92C3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the </a:t>
            </a:r>
            <a:r>
              <a:rPr lang="en-GB" dirty="0" err="1"/>
              <a:t>jupyter</a:t>
            </a:r>
            <a:r>
              <a:rPr lang="en-GB" dirty="0"/>
              <a:t> notebook:</a:t>
            </a:r>
          </a:p>
          <a:p>
            <a:pPr lvl="1"/>
            <a:r>
              <a:rPr lang="en-GB" dirty="0"/>
              <a:t>Go to Anaconda Prompt</a:t>
            </a:r>
          </a:p>
          <a:p>
            <a:pPr lvl="1"/>
            <a:r>
              <a:rPr lang="en-GB" dirty="0"/>
              <a:t>Type: ‘</a:t>
            </a:r>
            <a:r>
              <a:rPr lang="en-GB" dirty="0" err="1"/>
              <a:t>jupyter</a:t>
            </a:r>
            <a:r>
              <a:rPr lang="en-GB" dirty="0"/>
              <a:t> notebook’</a:t>
            </a:r>
          </a:p>
          <a:p>
            <a:pPr lvl="1"/>
            <a:r>
              <a:rPr lang="en-GB" dirty="0"/>
              <a:t>Find the notebook ‘Python lesson 1’</a:t>
            </a:r>
          </a:p>
        </p:txBody>
      </p:sp>
    </p:spTree>
    <p:extLst>
      <p:ext uri="{BB962C8B-B14F-4D97-AF65-F5344CB8AC3E}">
        <p14:creationId xmlns:p14="http://schemas.microsoft.com/office/powerpoint/2010/main" val="89612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FB2D-8416-47ED-B970-F670070E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E552-1B60-448E-89AC-362C360A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 parts we’ll talk about:</a:t>
            </a:r>
          </a:p>
          <a:p>
            <a:endParaRPr lang="en-GB" dirty="0"/>
          </a:p>
          <a:p>
            <a:r>
              <a:rPr lang="en-GB" dirty="0"/>
              <a:t>CPU (Central Processing Unit)</a:t>
            </a:r>
          </a:p>
          <a:p>
            <a:r>
              <a:rPr lang="en-GB" dirty="0"/>
              <a:t>GPU (Graphics Processing Unit)</a:t>
            </a:r>
          </a:p>
          <a:p>
            <a:r>
              <a:rPr lang="en-GB" dirty="0"/>
              <a:t>RAM (Random-Access Memory)</a:t>
            </a:r>
          </a:p>
          <a:p>
            <a:r>
              <a:rPr lang="en-GB" dirty="0"/>
              <a:t>HDD (Hard Disk Drive)</a:t>
            </a:r>
          </a:p>
        </p:txBody>
      </p:sp>
    </p:spTree>
    <p:extLst>
      <p:ext uri="{BB962C8B-B14F-4D97-AF65-F5344CB8AC3E}">
        <p14:creationId xmlns:p14="http://schemas.microsoft.com/office/powerpoint/2010/main" val="323866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6F26-81D7-4255-AB59-8DDC452F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(Central Processing Unit)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7948-1838-45A1-99A8-213AD722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 of your computer</a:t>
            </a:r>
          </a:p>
          <a:p>
            <a:r>
              <a:rPr lang="en-GB" dirty="0"/>
              <a:t>Does all the computations -&gt; want it quick!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23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25561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Cores</a:t>
            </a:r>
          </a:p>
          <a:p>
            <a:r>
              <a:rPr lang="en-GB" dirty="0"/>
              <a:t>Individual processing units</a:t>
            </a:r>
          </a:p>
          <a:p>
            <a:r>
              <a:rPr lang="en-GB" dirty="0"/>
              <a:t>More cores allows for parallel processing (= faster)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2919058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31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Threads</a:t>
            </a:r>
          </a:p>
          <a:p>
            <a:r>
              <a:rPr lang="en-GB" dirty="0"/>
              <a:t>Number of simultaneous ‘trains of thought’</a:t>
            </a:r>
          </a:p>
          <a:p>
            <a:r>
              <a:rPr lang="en-GB" dirty="0"/>
              <a:t>Depends on the number of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3158066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4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Clock</a:t>
            </a:r>
          </a:p>
          <a:p>
            <a:r>
              <a:rPr lang="en-GB" dirty="0"/>
              <a:t>Number of computations processor does per second</a:t>
            </a:r>
          </a:p>
          <a:p>
            <a:r>
              <a:rPr lang="en-GB" dirty="0"/>
              <a:t>Determined by an oscillator in the core</a:t>
            </a:r>
          </a:p>
          <a:p>
            <a:r>
              <a:rPr lang="en-GB" dirty="0"/>
              <a:t>Limited by time it takes for system to settle and heat created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00030" y="3429000"/>
            <a:ext cx="3295630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9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C93-F450-4487-855A-A098C64D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a CPU: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60B7-6E46-49C6-B140-EB03E7FA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300" y="1825625"/>
            <a:ext cx="512549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Cache</a:t>
            </a:r>
          </a:p>
          <a:p>
            <a:r>
              <a:rPr lang="en-GB" dirty="0"/>
              <a:t>Memory inside the CPU</a:t>
            </a:r>
          </a:p>
          <a:p>
            <a:pPr lvl="1"/>
            <a:r>
              <a:rPr lang="en-GB" dirty="0"/>
              <a:t>On same integrated circuit</a:t>
            </a:r>
          </a:p>
          <a:p>
            <a:r>
              <a:rPr lang="en-GB" dirty="0"/>
              <a:t>Store frequently used data</a:t>
            </a:r>
          </a:p>
          <a:p>
            <a:r>
              <a:rPr lang="en-GB" dirty="0"/>
              <a:t>Fast but small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66EC7-C679-4E26-9B87-11A557ACB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8"/>
          <a:stretch/>
        </p:blipFill>
        <p:spPr>
          <a:xfrm>
            <a:off x="200030" y="1720056"/>
            <a:ext cx="5895969" cy="293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4D9C6-2F44-4FEA-B106-AC3B4543A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65"/>
          <a:stretch/>
        </p:blipFill>
        <p:spPr>
          <a:xfrm>
            <a:off x="3627961" y="2476235"/>
            <a:ext cx="1807639" cy="190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3D10D-E716-45C1-955B-CA3AF15A32E3}"/>
              </a:ext>
            </a:extLst>
          </p:cNvPr>
          <p:cNvSpPr/>
          <p:nvPr/>
        </p:nvSpPr>
        <p:spPr>
          <a:xfrm>
            <a:off x="270933" y="2607733"/>
            <a:ext cx="2726267" cy="2709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54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4475-C921-4723-900A-4B1CDDE0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GPU: Graphics processing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459D-9CF1-4DF1-8B39-B73DFEDA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of the video card-&gt; originally made to generate output images</a:t>
            </a:r>
          </a:p>
          <a:p>
            <a:r>
              <a:rPr lang="en-GB" dirty="0"/>
              <a:t>Nowadays: massive parallel programming</a:t>
            </a:r>
          </a:p>
          <a:p>
            <a:r>
              <a:rPr lang="en-GB" dirty="0"/>
              <a:t>Tens of cores, but each is limited</a:t>
            </a:r>
          </a:p>
        </p:txBody>
      </p:sp>
    </p:spTree>
    <p:extLst>
      <p:ext uri="{BB962C8B-B14F-4D97-AF65-F5344CB8AC3E}">
        <p14:creationId xmlns:p14="http://schemas.microsoft.com/office/powerpoint/2010/main" val="2636467170"/>
      </p:ext>
    </p:extLst>
  </p:cSld>
  <p:clrMapOvr>
    <a:masterClrMapping/>
  </p:clrMapOvr>
</p:sld>
</file>

<file path=ppt/theme/theme1.xml><?xml version="1.0" encoding="utf-8"?>
<a:theme xmlns:a="http://schemas.openxmlformats.org/drawingml/2006/main" name="SNCC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CC_template" id="{9D38BCB4-0C77-4B45-B7D3-2413FE923093}" vid="{F89D4890-CF62-4C31-9BB5-C0E22AA7FFC2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20180425_PhilosophyAndResources</Template>
  <TotalTime>3337</TotalTime>
  <Words>633</Words>
  <Application>Microsoft Office PowerPoint</Application>
  <PresentationFormat>Widescreen</PresentationFormat>
  <Paragraphs>133</Paragraphs>
  <Slides>23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Bahnschrift Light</vt:lpstr>
      <vt:lpstr>Bahnschrift SemiBold</vt:lpstr>
      <vt:lpstr>Calibri</vt:lpstr>
      <vt:lpstr>SNCC_template</vt:lpstr>
      <vt:lpstr>Introduction to CS </vt:lpstr>
      <vt:lpstr>Content</vt:lpstr>
      <vt:lpstr>Architecture of a computer</vt:lpstr>
      <vt:lpstr>CPU (Central Processing Unit)</vt:lpstr>
      <vt:lpstr>Properties of a CPU: Cores</vt:lpstr>
      <vt:lpstr>Properties of a CPU: Threads</vt:lpstr>
      <vt:lpstr>Properties of a CPU: Clock</vt:lpstr>
      <vt:lpstr>Properties of a CPU: Cache</vt:lpstr>
      <vt:lpstr>GPU: Graphics processing unit</vt:lpstr>
      <vt:lpstr>GPU: What task?</vt:lpstr>
      <vt:lpstr>RAM: random-access memory</vt:lpstr>
      <vt:lpstr>Cache vs RAM</vt:lpstr>
      <vt:lpstr>RAM: DMA</vt:lpstr>
      <vt:lpstr>HDD (Hard Disk Drive)</vt:lpstr>
      <vt:lpstr>Different type of memory storage: SSD</vt:lpstr>
      <vt:lpstr>Why programming languages?</vt:lpstr>
      <vt:lpstr>Syntax of a programming language</vt:lpstr>
      <vt:lpstr>Why Python?</vt:lpstr>
      <vt:lpstr>Python 2 vs Python 3</vt:lpstr>
      <vt:lpstr>What is Python used for?</vt:lpstr>
      <vt:lpstr>Python uses</vt:lpstr>
      <vt:lpstr>Python: line-by-line</vt:lpstr>
      <vt:lpstr>Let’s do some Python!!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Dorieke Grijseels</dc:creator>
  <cp:lastModifiedBy>Dori</cp:lastModifiedBy>
  <cp:revision>180</cp:revision>
  <dcterms:created xsi:type="dcterms:W3CDTF">2018-05-07T05:20:30Z</dcterms:created>
  <dcterms:modified xsi:type="dcterms:W3CDTF">2020-01-13T11:25:22Z</dcterms:modified>
</cp:coreProperties>
</file>