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74" r:id="rId10"/>
    <p:sldId id="275" r:id="rId11"/>
    <p:sldId id="265" r:id="rId12"/>
    <p:sldId id="266" r:id="rId13"/>
    <p:sldId id="267" r:id="rId14"/>
    <p:sldId id="268" r:id="rId15"/>
    <p:sldId id="269" r:id="rId16"/>
    <p:sldId id="278" r:id="rId17"/>
    <p:sldId id="279" r:id="rId18"/>
    <p:sldId id="277" r:id="rId19"/>
    <p:sldId id="281" r:id="rId20"/>
    <p:sldId id="280" r:id="rId21"/>
    <p:sldId id="282" r:id="rId22"/>
    <p:sldId id="272" r:id="rId23"/>
    <p:sldId id="276" r:id="rId24"/>
    <p:sldId id="270" r:id="rId25"/>
    <p:sldId id="271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66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D993-6E7C-44B6-876B-3BCBA61CF0FC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1DA7-A2FE-4AC1-BC85-FA3BBFBC2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6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all interpreted languages compile to bytecode, some compiled languages are sort of interpreted, it’s basically all a mess.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68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5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10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3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63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r%2Cstatisti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earch/python-developers-survey-201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ython_softwa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Introduction to CS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What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 task</a:t>
            </a:r>
          </a:p>
          <a:p>
            <a:r>
              <a:rPr lang="en-GB" dirty="0"/>
              <a:t>Simple calculation</a:t>
            </a:r>
          </a:p>
          <a:p>
            <a:r>
              <a:rPr lang="en-GB" dirty="0"/>
              <a:t>Calculations are independent (e.g. on each pixels in an image separately)</a:t>
            </a:r>
          </a:p>
          <a:p>
            <a:r>
              <a:rPr lang="en-GB" dirty="0"/>
              <a:t>Workload can be divided ahead of time</a:t>
            </a:r>
          </a:p>
        </p:txBody>
      </p:sp>
    </p:spTree>
    <p:extLst>
      <p:ext uri="{BB962C8B-B14F-4D97-AF65-F5344CB8AC3E}">
        <p14:creationId xmlns:p14="http://schemas.microsoft.com/office/powerpoint/2010/main" val="312789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3FE-D03A-42EF-9115-6384B77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vs 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1DB6C-CF8D-4635-908A-7FF4A752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4362"/>
              </p:ext>
            </p:extLst>
          </p:nvPr>
        </p:nvGraphicFramePr>
        <p:xfrm>
          <a:off x="838200" y="1690687"/>
          <a:ext cx="10515600" cy="378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8607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398301"/>
                    </a:ext>
                  </a:extLst>
                </a:gridCol>
              </a:tblGrid>
              <a:tr h="739863">
                <a:tc>
                  <a:txBody>
                    <a:bodyPr/>
                    <a:lstStyle/>
                    <a:p>
                      <a:r>
                        <a:rPr lang="en-GB" sz="3200" dirty="0"/>
                        <a:t>RAM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Cache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91476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Slower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Quicker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3072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Larger storage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Smaller storage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98798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Program and data currently used by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Frequently used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3999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further away from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close to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0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7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random-access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133" cy="4351338"/>
          </a:xfrm>
        </p:spPr>
        <p:txBody>
          <a:bodyPr/>
          <a:lstStyle/>
          <a:p>
            <a:r>
              <a:rPr lang="en-GB" dirty="0"/>
              <a:t>Random access -&gt; access any location directly using address</a:t>
            </a:r>
          </a:p>
          <a:p>
            <a:r>
              <a:rPr lang="en-GB" dirty="0"/>
              <a:t>Can erase/write at same time (symmetrical read/write)</a:t>
            </a:r>
          </a:p>
          <a:p>
            <a:r>
              <a:rPr lang="en-GB" dirty="0"/>
              <a:t>Physically closer to CPU (1 bus)</a:t>
            </a:r>
          </a:p>
          <a:p>
            <a:pPr lvl="1"/>
            <a:r>
              <a:rPr lang="en-GB" dirty="0"/>
              <a:t>Often no direct link between CPU and hard disk</a:t>
            </a:r>
          </a:p>
          <a:p>
            <a:r>
              <a:rPr lang="en-GB" dirty="0"/>
              <a:t>Uses DMA (direct memory access)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5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CPU sends signal to hard disk to retrieve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subsystem handles data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CPU gets notified when data (including code to execute) is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only use data and code in RAM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DMA">
            <a:extLst>
              <a:ext uri="{FF2B5EF4-FFF2-40B4-BE49-F238E27FC236}">
                <a16:creationId xmlns:a16="http://schemas.microsoft.com/office/drawing/2014/main" id="{49A5F06D-6028-4B90-95E8-911F9CCC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6" y="1286933"/>
            <a:ext cx="5970604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967749-B7C3-44CB-B298-20798DE4182F}"/>
              </a:ext>
            </a:extLst>
          </p:cNvPr>
          <p:cNvSpPr/>
          <p:nvPr/>
        </p:nvSpPr>
        <p:spPr>
          <a:xfrm>
            <a:off x="8703733" y="4131733"/>
            <a:ext cx="3488267" cy="20452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5A93-F591-49DF-889D-4C0F734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HDD (Hard Disk Drive)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83B5-A087-4D3B-8166-02B543CD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9933" cy="4351338"/>
          </a:xfrm>
        </p:spPr>
        <p:txBody>
          <a:bodyPr/>
          <a:lstStyle/>
          <a:p>
            <a:r>
              <a:rPr lang="en-GB" dirty="0"/>
              <a:t>Large but slow</a:t>
            </a:r>
          </a:p>
          <a:p>
            <a:r>
              <a:rPr lang="en-GB" dirty="0"/>
              <a:t>Blocks of data transferred to RAM</a:t>
            </a:r>
          </a:p>
          <a:p>
            <a:r>
              <a:rPr lang="en-GB" dirty="0"/>
              <a:t>Non-volatile: data will remain without power</a:t>
            </a:r>
          </a:p>
        </p:txBody>
      </p:sp>
      <p:pic>
        <p:nvPicPr>
          <p:cNvPr id="3074" name="Picture 2" descr="Image result for hdd">
            <a:extLst>
              <a:ext uri="{FF2B5EF4-FFF2-40B4-BE49-F238E27FC236}">
                <a16:creationId xmlns:a16="http://schemas.microsoft.com/office/drawing/2014/main" id="{14DEE61A-6117-42BB-ADEF-65932A72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41" y="1690688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73CA-FF61-40CF-8C91-0AAE6ED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memory storage: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BBA5-46F7-4A42-BA92-CAA9F593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Solid State Drive</a:t>
            </a:r>
          </a:p>
          <a:p>
            <a:r>
              <a:rPr lang="en-GB" dirty="0"/>
              <a:t>No moving parts -&gt; memory in microchips</a:t>
            </a:r>
          </a:p>
          <a:p>
            <a:pPr lvl="1"/>
            <a:r>
              <a:rPr lang="en-GB" dirty="0"/>
              <a:t>More sturdy</a:t>
            </a:r>
          </a:p>
          <a:p>
            <a:r>
              <a:rPr lang="en-GB" dirty="0"/>
              <a:t>Faster than HDD</a:t>
            </a:r>
          </a:p>
          <a:p>
            <a:r>
              <a:rPr lang="en-GB" dirty="0"/>
              <a:t>But more expensive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E79-4D83-4968-963D-D1DD415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E0A6-6B14-4C84-892A-C23E9F1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Translate human language to machine language</a:t>
            </a:r>
          </a:p>
          <a:p>
            <a:pPr lvl="1"/>
            <a:r>
              <a:rPr lang="en-GB" dirty="0"/>
              <a:t>Compiling and interpreting</a:t>
            </a:r>
          </a:p>
          <a:p>
            <a:r>
              <a:rPr lang="en-GB" dirty="0"/>
              <a:t>Keywords translate to particular set of machine instructions</a:t>
            </a:r>
          </a:p>
          <a:p>
            <a:r>
              <a:rPr lang="en-GB" dirty="0"/>
              <a:t>Why so many:</a:t>
            </a:r>
          </a:p>
          <a:p>
            <a:pPr lvl="1"/>
            <a:r>
              <a:rPr lang="en-GB" dirty="0"/>
              <a:t>Written for specific purposes</a:t>
            </a:r>
          </a:p>
          <a:p>
            <a:pPr lvl="1"/>
            <a:r>
              <a:rPr lang="en-GB" dirty="0"/>
              <a:t>Personal preferences</a:t>
            </a:r>
          </a:p>
          <a:p>
            <a:pPr lvl="1"/>
            <a:r>
              <a:rPr lang="en-GB" dirty="0"/>
              <a:t>Trade-off: convenience vs speed vs safety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848-CAE6-463E-9677-1A32DE1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7C68-F986-4AAD-A1B7-DE52F0A9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= grammar/writing rules of language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End of line: newline </a:t>
            </a:r>
          </a:p>
          <a:p>
            <a:pPr lvl="1"/>
            <a:r>
              <a:rPr lang="en-GB" dirty="0"/>
              <a:t>Comment: #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Usually the first thing you learn about a language</a:t>
            </a:r>
          </a:p>
        </p:txBody>
      </p:sp>
    </p:spTree>
    <p:extLst>
      <p:ext uri="{BB962C8B-B14F-4D97-AF65-F5344CB8AC3E}">
        <p14:creationId xmlns:p14="http://schemas.microsoft.com/office/powerpoint/2010/main" val="2019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404-3DC7-488B-B40B-3D098B7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4BDB-9A3A-4BD3-A8D9-94F04D1D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 (free!)</a:t>
            </a:r>
          </a:p>
          <a:p>
            <a:r>
              <a:rPr lang="en-GB" dirty="0"/>
              <a:t>Fast-growing and widely </a:t>
            </a:r>
            <a:br>
              <a:rPr lang="en-GB" dirty="0"/>
            </a:br>
            <a:r>
              <a:rPr lang="en-GB" dirty="0"/>
              <a:t>used</a:t>
            </a:r>
          </a:p>
          <a:p>
            <a:r>
              <a:rPr lang="en-GB" dirty="0"/>
              <a:t>(relatively) easy to learn</a:t>
            </a:r>
          </a:p>
          <a:p>
            <a:r>
              <a:rPr lang="en-GB" dirty="0"/>
              <a:t>(relatively) easy to use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191E-3DB7-44F0-8F07-92A9BEAC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9" y="1192507"/>
            <a:ext cx="6875721" cy="454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9095E-1754-43E6-8FBD-351C537659E6}"/>
              </a:ext>
            </a:extLst>
          </p:cNvPr>
          <p:cNvSpPr txBox="1"/>
          <p:nvPr/>
        </p:nvSpPr>
        <p:spPr>
          <a:xfrm>
            <a:off x="2870791" y="6291667"/>
            <a:ext cx="728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https://insights.stackoverflow.com/trends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54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249-03DC-41EB-9B38-5B2D699A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2 vs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245-35FC-49B0-A293-6D6CBC6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 – released Oct 2000</a:t>
            </a:r>
          </a:p>
          <a:p>
            <a:pPr lvl="1"/>
            <a:r>
              <a:rPr lang="en-GB" dirty="0"/>
              <a:t>Minor releases: now Python 2.7</a:t>
            </a:r>
          </a:p>
          <a:p>
            <a:pPr lvl="1"/>
            <a:r>
              <a:rPr lang="en-GB" dirty="0"/>
              <a:t>Support for Python 2.x will stop 2020</a:t>
            </a:r>
          </a:p>
          <a:p>
            <a:r>
              <a:rPr lang="en-GB" dirty="0"/>
              <a:t>Python 3 – released Dec 2008</a:t>
            </a:r>
          </a:p>
          <a:p>
            <a:pPr lvl="1"/>
            <a:r>
              <a:rPr lang="en-GB" dirty="0"/>
              <a:t>Goal was to reduce feature duplication</a:t>
            </a:r>
          </a:p>
          <a:p>
            <a:pPr lvl="1"/>
            <a:r>
              <a:rPr lang="en-GB" dirty="0"/>
              <a:t>Now on version 3.7.4</a:t>
            </a:r>
          </a:p>
          <a:p>
            <a:pPr lvl="1"/>
            <a:r>
              <a:rPr lang="en-GB" dirty="0"/>
              <a:t>Not completely backward compatible!</a:t>
            </a:r>
          </a:p>
        </p:txBody>
      </p:sp>
    </p:spTree>
    <p:extLst>
      <p:ext uri="{BB962C8B-B14F-4D97-AF65-F5344CB8AC3E}">
        <p14:creationId xmlns:p14="http://schemas.microsoft.com/office/powerpoint/2010/main" val="746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Architecture of a computer</a:t>
            </a:r>
          </a:p>
          <a:p>
            <a:pPr fontAlgn="base"/>
            <a:r>
              <a:rPr lang="en-US" dirty="0"/>
              <a:t>What is programming?</a:t>
            </a:r>
          </a:p>
          <a:p>
            <a:pPr fontAlgn="base"/>
            <a:r>
              <a:rPr lang="en-US" dirty="0"/>
              <a:t>Why Python?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A8D6-0911-4879-BB12-D7A3C61E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B228-FE62-4CAB-80AE-13C674E6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Data analysis</a:t>
            </a:r>
          </a:p>
          <a:p>
            <a:r>
              <a:rPr lang="en-GB" dirty="0"/>
              <a:t>Web development </a:t>
            </a:r>
            <a:br>
              <a:rPr lang="en-GB" dirty="0"/>
            </a:br>
            <a:r>
              <a:rPr lang="en-GB" dirty="0"/>
              <a:t>(Django)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E86B1-3287-4624-AFC0-9829467A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86" y="1572016"/>
            <a:ext cx="7120601" cy="4858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3CC3A-DC9D-4073-B1A4-0AD20294361D}"/>
              </a:ext>
            </a:extLst>
          </p:cNvPr>
          <p:cNvSpPr txBox="1"/>
          <p:nvPr/>
        </p:nvSpPr>
        <p:spPr>
          <a:xfrm>
            <a:off x="148856" y="5863368"/>
            <a:ext cx="38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https://www.jetbrains.com/research/python-developers-survey-2018/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66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675F-A7CE-44C0-AA55-51181F87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346-F4CA-4339-A6C2-409A444B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Dropbox</a:t>
            </a:r>
          </a:p>
          <a:p>
            <a:r>
              <a:rPr lang="en-GB" dirty="0"/>
              <a:t>YouTube</a:t>
            </a:r>
          </a:p>
          <a:p>
            <a:r>
              <a:rPr lang="en-GB" dirty="0"/>
              <a:t>Instagram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The Sims 4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More: </a:t>
            </a:r>
            <a:r>
              <a:rPr lang="en-GB" dirty="0">
                <a:hlinkClick r:id="rId2"/>
              </a:rPr>
              <a:t>https://en.wikipedia.org/wiki/List_of_Python_software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3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0E70-8B9B-4580-B6EE-9D465C1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compiling and 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ED9-8C1A-4592-AB3C-19C44F8A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translated from programming language to bytecode</a:t>
            </a:r>
          </a:p>
          <a:p>
            <a:pPr lvl="1"/>
            <a:r>
              <a:rPr lang="en-GB" dirty="0"/>
              <a:t>This is all automatic</a:t>
            </a:r>
          </a:p>
          <a:p>
            <a:r>
              <a:rPr lang="en-GB" dirty="0"/>
              <a:t>Python keeps bytecode for faster performance</a:t>
            </a:r>
          </a:p>
          <a:p>
            <a:pPr lvl="1"/>
            <a:r>
              <a:rPr lang="en-GB" dirty="0"/>
              <a:t>Only recompile when source has changed</a:t>
            </a:r>
          </a:p>
          <a:p>
            <a:r>
              <a:rPr lang="en-GB" dirty="0"/>
              <a:t>Bytecode is interpreted line-by-line by the machine</a:t>
            </a:r>
          </a:p>
          <a:p>
            <a:pPr lvl="1"/>
            <a:r>
              <a:rPr lang="en-GB" dirty="0"/>
              <a:t>Runtime errors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1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BF4C-D752-42CD-A3DE-A7CBDBA1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some Python!!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644F-038F-435F-A52D-1B9A92C3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</a:t>
            </a:r>
            <a:r>
              <a:rPr lang="en-GB" dirty="0" err="1"/>
              <a:t>jupyter</a:t>
            </a:r>
            <a:r>
              <a:rPr lang="en-GB" dirty="0"/>
              <a:t> notebook:</a:t>
            </a:r>
          </a:p>
          <a:p>
            <a:pPr lvl="1"/>
            <a:r>
              <a:rPr lang="en-GB" dirty="0"/>
              <a:t>Go to anaconda prompt</a:t>
            </a:r>
          </a:p>
          <a:p>
            <a:pPr lvl="1"/>
            <a:r>
              <a:rPr lang="en-GB" dirty="0"/>
              <a:t>Type: ‘</a:t>
            </a:r>
            <a:r>
              <a:rPr lang="en-GB" dirty="0" err="1"/>
              <a:t>jupyter</a:t>
            </a:r>
            <a:r>
              <a:rPr lang="en-GB" dirty="0"/>
              <a:t> notebook’</a:t>
            </a:r>
          </a:p>
          <a:p>
            <a:pPr lvl="1"/>
            <a:r>
              <a:rPr lang="en-GB" dirty="0"/>
              <a:t>Find the notebook ‘Python lesson 1’</a:t>
            </a:r>
          </a:p>
        </p:txBody>
      </p:sp>
    </p:spTree>
    <p:extLst>
      <p:ext uri="{BB962C8B-B14F-4D97-AF65-F5344CB8AC3E}">
        <p14:creationId xmlns:p14="http://schemas.microsoft.com/office/powerpoint/2010/main" val="89612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B2D-8416-47ED-B970-F670070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552-1B60-448E-89AC-362C360A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3 levels of code:</a:t>
            </a:r>
          </a:p>
          <a:p>
            <a:endParaRPr lang="en-GB" dirty="0"/>
          </a:p>
          <a:p>
            <a:r>
              <a:rPr lang="en-GB" dirty="0"/>
              <a:t>Programming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Bytecode</a:t>
            </a:r>
          </a:p>
          <a:p>
            <a:endParaRPr lang="en-GB" dirty="0"/>
          </a:p>
          <a:p>
            <a:r>
              <a:rPr lang="en-GB" dirty="0"/>
              <a:t>Machine code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7FFADF65-1CBF-476E-8D1A-CAB350EB22DF}"/>
              </a:ext>
            </a:extLst>
          </p:cNvPr>
          <p:cNvSpPr/>
          <p:nvPr/>
        </p:nvSpPr>
        <p:spPr>
          <a:xfrm>
            <a:off x="5046133" y="3115733"/>
            <a:ext cx="372534" cy="96520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77387E6F-DC2F-4F61-BBCE-75B51E90D60D}"/>
              </a:ext>
            </a:extLst>
          </p:cNvPr>
          <p:cNvSpPr/>
          <p:nvPr/>
        </p:nvSpPr>
        <p:spPr>
          <a:xfrm>
            <a:off x="5046133" y="4163748"/>
            <a:ext cx="372534" cy="96520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EFDBD7-4235-4685-BFB8-2ED6B85030D9}"/>
              </a:ext>
            </a:extLst>
          </p:cNvPr>
          <p:cNvSpPr txBox="1">
            <a:spLocks/>
          </p:cNvSpPr>
          <p:nvPr/>
        </p:nvSpPr>
        <p:spPr>
          <a:xfrm>
            <a:off x="5588001" y="3301999"/>
            <a:ext cx="3048000" cy="182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Compile</a:t>
            </a:r>
          </a:p>
          <a:p>
            <a:endParaRPr lang="en-GB" dirty="0"/>
          </a:p>
          <a:p>
            <a:r>
              <a:rPr lang="en-GB" dirty="0"/>
              <a:t>Interpreter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B7B39515-4419-4713-AF6A-DED7D30014D6}"/>
              </a:ext>
            </a:extLst>
          </p:cNvPr>
          <p:cNvSpPr/>
          <p:nvPr/>
        </p:nvSpPr>
        <p:spPr>
          <a:xfrm>
            <a:off x="8199966" y="3115732"/>
            <a:ext cx="372534" cy="201321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120DE3-B5C3-458F-A420-950877400BBE}"/>
              </a:ext>
            </a:extLst>
          </p:cNvPr>
          <p:cNvSpPr txBox="1">
            <a:spLocks/>
          </p:cNvSpPr>
          <p:nvPr/>
        </p:nvSpPr>
        <p:spPr>
          <a:xfrm>
            <a:off x="8644468" y="3891227"/>
            <a:ext cx="3048000" cy="182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Compile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EEAE1-8900-45FE-8F7E-19093D455A5D}"/>
              </a:ext>
            </a:extLst>
          </p:cNvPr>
          <p:cNvSpPr txBox="1">
            <a:spLocks/>
          </p:cNvSpPr>
          <p:nvPr/>
        </p:nvSpPr>
        <p:spPr>
          <a:xfrm>
            <a:off x="8636001" y="5515765"/>
            <a:ext cx="4851399" cy="182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Compiled languages:</a:t>
            </a:r>
          </a:p>
          <a:p>
            <a:pPr marL="0" indent="0">
              <a:buNone/>
            </a:pPr>
            <a:r>
              <a:rPr lang="en-GB" dirty="0"/>
              <a:t>C, BASIC, LabVIEW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32ECC0-870C-4FD3-8452-702ABB28E7CD}"/>
              </a:ext>
            </a:extLst>
          </p:cNvPr>
          <p:cNvSpPr txBox="1">
            <a:spLocks/>
          </p:cNvSpPr>
          <p:nvPr/>
        </p:nvSpPr>
        <p:spPr>
          <a:xfrm>
            <a:off x="4605868" y="5515766"/>
            <a:ext cx="4851399" cy="182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Interpreted language:</a:t>
            </a:r>
          </a:p>
          <a:p>
            <a:pPr marL="0" indent="0">
              <a:buNone/>
            </a:pPr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770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07B9-13BE-46BD-8A36-E680CDF9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660E-3037-471B-853A-53241D02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for humans to understand</a:t>
            </a:r>
          </a:p>
          <a:p>
            <a:r>
              <a:rPr lang="en-GB" dirty="0"/>
              <a:t>Why so many:</a:t>
            </a:r>
          </a:p>
          <a:p>
            <a:pPr lvl="1"/>
            <a:r>
              <a:rPr lang="en-GB" dirty="0"/>
              <a:t>Written for specific purposes</a:t>
            </a:r>
          </a:p>
          <a:p>
            <a:pPr lvl="1"/>
            <a:r>
              <a:rPr lang="en-GB" dirty="0"/>
              <a:t>Personal preferences</a:t>
            </a:r>
          </a:p>
          <a:p>
            <a:pPr lvl="1"/>
            <a:r>
              <a:rPr lang="en-GB" dirty="0"/>
              <a:t>Trade-off: convenience vs speed vs safety</a:t>
            </a:r>
          </a:p>
          <a:p>
            <a:r>
              <a:rPr lang="en-GB" dirty="0"/>
              <a:t>Eventually all programming languages are translated to code machine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293339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7390-0055-4490-A5FC-3AB69518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F9A6-468A-4F01-A116-41BA9C95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interpreter takes bytecode and executes line by line</a:t>
            </a:r>
          </a:p>
          <a:p>
            <a:pPr lvl="1"/>
            <a:r>
              <a:rPr lang="en-GB" dirty="0"/>
              <a:t>Execution happens on a virtual machine</a:t>
            </a:r>
          </a:p>
          <a:p>
            <a:r>
              <a:rPr lang="en-GB" dirty="0"/>
              <a:t>If error occurs, it happens during runtime</a:t>
            </a:r>
          </a:p>
          <a:p>
            <a:r>
              <a:rPr lang="en-GB" dirty="0"/>
              <a:t>Python also allows line by line execution (see e.g. </a:t>
            </a:r>
            <a:r>
              <a:rPr lang="en-GB" dirty="0" err="1"/>
              <a:t>iPython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Under the hood this includes compiling + interpreting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Important: You might have gotten some output when the error occurs!</a:t>
            </a:r>
          </a:p>
        </p:txBody>
      </p:sp>
    </p:spTree>
    <p:extLst>
      <p:ext uri="{BB962C8B-B14F-4D97-AF65-F5344CB8AC3E}">
        <p14:creationId xmlns:p14="http://schemas.microsoft.com/office/powerpoint/2010/main" val="25598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B2D-8416-47ED-B970-F670070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552-1B60-448E-89AC-362C360A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parts we’ll talk about:</a:t>
            </a:r>
          </a:p>
          <a:p>
            <a:endParaRPr lang="en-GB" dirty="0"/>
          </a:p>
          <a:p>
            <a:r>
              <a:rPr lang="en-GB" dirty="0"/>
              <a:t>CPU (Central Processing Unit)</a:t>
            </a:r>
          </a:p>
          <a:p>
            <a:r>
              <a:rPr lang="en-GB" dirty="0"/>
              <a:t>GPU (Graphics Processing Unit)</a:t>
            </a:r>
          </a:p>
          <a:p>
            <a:r>
              <a:rPr lang="en-GB" dirty="0"/>
              <a:t>RAM (Random-Access Memory)</a:t>
            </a:r>
          </a:p>
          <a:p>
            <a:r>
              <a:rPr lang="en-GB" dirty="0"/>
              <a:t>HDD (Hard Disk Drive)</a:t>
            </a:r>
          </a:p>
        </p:txBody>
      </p:sp>
    </p:spTree>
    <p:extLst>
      <p:ext uri="{BB962C8B-B14F-4D97-AF65-F5344CB8AC3E}">
        <p14:creationId xmlns:p14="http://schemas.microsoft.com/office/powerpoint/2010/main" val="32386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F26-81D7-4255-AB59-8DDC452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(Central Processing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948-1838-45A1-99A8-213AD722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of your computer</a:t>
            </a:r>
          </a:p>
          <a:p>
            <a:r>
              <a:rPr lang="en-GB" dirty="0"/>
              <a:t>Does all the computations -&gt; want it quick!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Cores</a:t>
            </a:r>
          </a:p>
          <a:p>
            <a:r>
              <a:rPr lang="en-GB" dirty="0"/>
              <a:t>Individual processing units</a:t>
            </a:r>
          </a:p>
          <a:p>
            <a:r>
              <a:rPr lang="en-GB" dirty="0"/>
              <a:t>More cores allows for parallel processing (= faster)</a:t>
            </a:r>
          </a:p>
          <a:p>
            <a:r>
              <a:rPr lang="en-GB" dirty="0"/>
              <a:t>Cores can be same (homogenous) or different (heterogenous)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2919058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Threads</a:t>
            </a:r>
          </a:p>
          <a:p>
            <a:r>
              <a:rPr lang="en-GB" dirty="0"/>
              <a:t>Number of simultaneous ‘trains of thought’</a:t>
            </a:r>
          </a:p>
          <a:p>
            <a:r>
              <a:rPr lang="en-GB" dirty="0"/>
              <a:t>Depends on the number of cores</a:t>
            </a:r>
          </a:p>
          <a:p>
            <a:r>
              <a:rPr lang="en-GB" dirty="0"/>
              <a:t>Sometimes 2 threads per core (hyperthreading)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158066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Clock</a:t>
            </a:r>
          </a:p>
          <a:p>
            <a:r>
              <a:rPr lang="en-GB" dirty="0"/>
              <a:t>Number of computations processor does per second</a:t>
            </a:r>
          </a:p>
          <a:p>
            <a:r>
              <a:rPr lang="en-GB" dirty="0"/>
              <a:t>Determined by an oscillator in the core</a:t>
            </a:r>
          </a:p>
          <a:p>
            <a:r>
              <a:rPr lang="en-GB" dirty="0"/>
              <a:t>Limited by time it takes for system to settle and heat created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429000"/>
            <a:ext cx="3295630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9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Cache</a:t>
            </a:r>
          </a:p>
          <a:p>
            <a:r>
              <a:rPr lang="en-GB" dirty="0"/>
              <a:t>Memory inside the CPU</a:t>
            </a:r>
          </a:p>
          <a:p>
            <a:pPr lvl="1"/>
            <a:r>
              <a:rPr lang="en-GB" dirty="0"/>
              <a:t>On same integrated circuit</a:t>
            </a:r>
          </a:p>
          <a:p>
            <a:r>
              <a:rPr lang="en-GB" dirty="0"/>
              <a:t>Store frequently used data</a:t>
            </a:r>
          </a:p>
          <a:p>
            <a:r>
              <a:rPr lang="en-GB" dirty="0"/>
              <a:t>Fast but small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70933" y="2607733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the video card-&gt; originally made to generate output images</a:t>
            </a:r>
          </a:p>
          <a:p>
            <a:r>
              <a:rPr lang="en-GB" dirty="0"/>
              <a:t>Nowadays: massive parallel programming</a:t>
            </a:r>
          </a:p>
          <a:p>
            <a:r>
              <a:rPr lang="en-GB" dirty="0"/>
              <a:t>Tens of cores, but each is limited</a:t>
            </a:r>
          </a:p>
        </p:txBody>
      </p:sp>
    </p:spTree>
    <p:extLst>
      <p:ext uri="{BB962C8B-B14F-4D97-AF65-F5344CB8AC3E}">
        <p14:creationId xmlns:p14="http://schemas.microsoft.com/office/powerpoint/2010/main" val="2636467170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20180425_PhilosophyAndResources</Template>
  <TotalTime>3172</TotalTime>
  <Words>828</Words>
  <Application>Microsoft Office PowerPoint</Application>
  <PresentationFormat>Widescreen</PresentationFormat>
  <Paragraphs>173</Paragraphs>
  <Slides>26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Bahnschrift Light</vt:lpstr>
      <vt:lpstr>Bahnschrift SemiBold</vt:lpstr>
      <vt:lpstr>Calibri</vt:lpstr>
      <vt:lpstr>SNCC_template</vt:lpstr>
      <vt:lpstr>Introduction to CS </vt:lpstr>
      <vt:lpstr>Content</vt:lpstr>
      <vt:lpstr>Architecture of a computer</vt:lpstr>
      <vt:lpstr>CPU (Central Processing Unit)</vt:lpstr>
      <vt:lpstr>Properties of a CPU: Cores</vt:lpstr>
      <vt:lpstr>Properties of a CPU: Threads</vt:lpstr>
      <vt:lpstr>Properties of a CPU: Clock</vt:lpstr>
      <vt:lpstr>Properties of a CPU: Cache</vt:lpstr>
      <vt:lpstr>GPU: Graphics processing unit</vt:lpstr>
      <vt:lpstr>GPU: What task?</vt:lpstr>
      <vt:lpstr>Cache vs RAM</vt:lpstr>
      <vt:lpstr>RAM: random-access memory</vt:lpstr>
      <vt:lpstr>RAM: DMA</vt:lpstr>
      <vt:lpstr>HDD (Hard Disk Drive)</vt:lpstr>
      <vt:lpstr>Different type of memory storage: SSD</vt:lpstr>
      <vt:lpstr>Why programming languages?</vt:lpstr>
      <vt:lpstr>Syntax of a programming language</vt:lpstr>
      <vt:lpstr>Why Python?</vt:lpstr>
      <vt:lpstr>Python 2 vs Python 3</vt:lpstr>
      <vt:lpstr>What is Python used for?</vt:lpstr>
      <vt:lpstr>Python uses</vt:lpstr>
      <vt:lpstr>Python: compiling and interpreted</vt:lpstr>
      <vt:lpstr>Let’s do some Python!!</vt:lpstr>
      <vt:lpstr>Architecture of a program</vt:lpstr>
      <vt:lpstr>Programming language</vt:lpstr>
      <vt:lpstr>Python: interpreting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Dorieke Grijseels</dc:creator>
  <cp:lastModifiedBy>Dori</cp:lastModifiedBy>
  <cp:revision>176</cp:revision>
  <dcterms:created xsi:type="dcterms:W3CDTF">2018-05-07T05:20:30Z</dcterms:created>
  <dcterms:modified xsi:type="dcterms:W3CDTF">2019-08-19T16:31:34Z</dcterms:modified>
</cp:coreProperties>
</file>