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79" r:id="rId2"/>
    <p:sldId id="27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268" r:id="rId12"/>
    <p:sldId id="317" r:id="rId13"/>
    <p:sldId id="271" r:id="rId14"/>
    <p:sldId id="318" r:id="rId15"/>
    <p:sldId id="280" r:id="rId16"/>
    <p:sldId id="319" r:id="rId17"/>
    <p:sldId id="321" r:id="rId18"/>
    <p:sldId id="308" r:id="rId19"/>
    <p:sldId id="289" r:id="rId20"/>
    <p:sldId id="322" r:id="rId21"/>
    <p:sldId id="297" r:id="rId22"/>
    <p:sldId id="290" r:id="rId23"/>
    <p:sldId id="291" r:id="rId24"/>
    <p:sldId id="292" r:id="rId25"/>
    <p:sldId id="293" r:id="rId26"/>
    <p:sldId id="294" r:id="rId27"/>
    <p:sldId id="295" r:id="rId28"/>
    <p:sldId id="29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643" autoAdjust="0"/>
  </p:normalViewPr>
  <p:slideViewPr>
    <p:cSldViewPr snapToGrid="0">
      <p:cViewPr varScale="1">
        <p:scale>
          <a:sx n="102" d="100"/>
          <a:sy n="102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0552C-E0FB-45E2-A101-ECC7D678B809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45D42-44EC-4C4B-8E67-4D014EACE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39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Title</a:t>
            </a:r>
            <a:r>
              <a:rPr lang="en-GB" baseline="0" dirty="0"/>
              <a:t> slide: how to write good code part 3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4804B-CB39-4353-9876-3F6CE789C0E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82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Last time (part 1) we covered naming conventions, code layout and commenting.</a:t>
            </a:r>
          </a:p>
          <a:p>
            <a:endParaRPr lang="en-GB" dirty="0"/>
          </a:p>
          <a:p>
            <a:r>
              <a:rPr lang="en-GB" dirty="0"/>
              <a:t>We will cover part two today, discussing conceptualisation, externalisation and the use of functions. </a:t>
            </a:r>
          </a:p>
          <a:p>
            <a:r>
              <a:rPr lang="en-GB" dirty="0"/>
              <a:t>Conceptualisation </a:t>
            </a:r>
            <a:r>
              <a:rPr lang="en-GB" dirty="0">
                <a:sym typeface="Wingdings" panose="05000000000000000000" pitchFamily="2" charset="2"/>
              </a:rPr>
              <a:t> thinking about the best way to organise your code and variables, e.g. </a:t>
            </a:r>
            <a:r>
              <a:rPr lang="en-GB" dirty="0"/>
              <a:t>– don’t copy and paste, don’t use numbers in variable names </a:t>
            </a:r>
          </a:p>
          <a:p>
            <a:r>
              <a:rPr lang="en-GB" dirty="0"/>
              <a:t>Externalisation </a:t>
            </a:r>
            <a:r>
              <a:rPr lang="en-GB" dirty="0">
                <a:sym typeface="Wingdings" panose="05000000000000000000" pitchFamily="2" charset="2"/>
              </a:rPr>
              <a:t> if you run code on a different machine, it should still work, e.g. don’t use cd, don’t hard code variables, use </a:t>
            </a:r>
            <a:r>
              <a:rPr lang="en-GB" dirty="0" err="1">
                <a:sym typeface="Wingdings" panose="05000000000000000000" pitchFamily="2" charset="2"/>
              </a:rPr>
              <a:t>fullfile</a:t>
            </a:r>
            <a:r>
              <a:rPr lang="en-GB" dirty="0">
                <a:sym typeface="Wingdings" panose="05000000000000000000" pitchFamily="2" charset="2"/>
              </a:rPr>
              <a:t> to access saved files or to save figures and variables 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Part three (next week) will cover debugging and testing your code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45D42-44EC-4C4B-8E67-4D014EACED0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490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Always have triple quotes and explanation on first line. If whole explanation fits on a line, use one-line docstring, otherwise you need to do multiple lines, where last line is triple quotes.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45D42-44EC-4C4B-8E67-4D014EACED0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621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Why</a:t>
            </a:r>
            <a:r>
              <a:rPr lang="en-GB" baseline="0" dirty="0"/>
              <a:t> would you use functions?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It compartmentalizes your code, meaning you can use pieces of code in different analyses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It makes your code easier to share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It makes the code easier to reuse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It reduces your workspace clutter, which is related to the idea of scope. This is mainly seen in </a:t>
            </a:r>
            <a:r>
              <a:rPr lang="en-GB" baseline="0" dirty="0" err="1"/>
              <a:t>Matlab</a:t>
            </a:r>
            <a:r>
              <a:rPr lang="en-GB" baseline="0" dirty="0"/>
              <a:t>, where you only have the output of a function in your workspace, not all the intermediate variables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baseline="0" dirty="0"/>
              <a:t>It allows you to make an API </a:t>
            </a:r>
            <a:r>
              <a:rPr lang="en-GB" dirty="0"/>
              <a:t>(Application programming interface)</a:t>
            </a:r>
            <a:r>
              <a:rPr lang="en-GB" baseline="0" dirty="0"/>
              <a:t> for other people to use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45D42-44EC-4C4B-8E67-4D014EACED0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913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the example code, sequence is not saved outside, so you don’t have the list of Fibonacci in your memory.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45D42-44EC-4C4B-8E67-4D014EACED0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930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Another</a:t>
            </a:r>
            <a:r>
              <a:rPr lang="en-GB" baseline="0" dirty="0"/>
              <a:t> important thing for coding is conceptualisation. This means knowing the concepts in your code and using it to </a:t>
            </a:r>
            <a:r>
              <a:rPr lang="en-GB" baseline="0" dirty="0" err="1"/>
              <a:t>optimalize</a:t>
            </a:r>
            <a:r>
              <a:rPr lang="en-GB" baseline="0" dirty="0"/>
              <a:t> it. This slide lists examples of poor conceptualisation: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Copy and pasting code, this means that you could have written a loop or a function to do what you are trying to do.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Numbers in variable names. Unless it is a physical constant, you would ideally use arrays, cell arrays or vectors for these cases, because if you are numbering things, they are probably part of the same concept.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Using </a:t>
            </a:r>
            <a:r>
              <a:rPr lang="en-GB" baseline="0" dirty="0" err="1"/>
              <a:t>eval</a:t>
            </a:r>
            <a:r>
              <a:rPr lang="en-GB" baseline="0" dirty="0"/>
              <a:t> (in </a:t>
            </a:r>
            <a:r>
              <a:rPr lang="en-GB" baseline="0" dirty="0" err="1"/>
              <a:t>Matlab</a:t>
            </a:r>
            <a:r>
              <a:rPr lang="en-GB" baseline="0" dirty="0"/>
              <a:t>), this means you are transforming strings into code, which you should in principle never do.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Using clear/clear all. </a:t>
            </a:r>
            <a:r>
              <a:rPr lang="en-GB" baseline="0" dirty="0" err="1"/>
              <a:t>Functionising</a:t>
            </a:r>
            <a:r>
              <a:rPr lang="en-GB" baseline="0" dirty="0"/>
              <a:t> should take care of superfluous variables. Also, this causes your code to do unexpected things if there are already variables in the workspace previously.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45D42-44EC-4C4B-8E67-4D014EACED0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377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Externalisation is important for your</a:t>
            </a:r>
            <a:r>
              <a:rPr lang="en-GB" baseline="0" dirty="0"/>
              <a:t> code to work as a separate entity, allowing it to work on a range of computers and by a range of users. Some signs of poor conceptualisation: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Using ‘cd’ in your code (i.e. moving to a certain folder). This will usually not work on other computers, and may even cause your function to not be able to run twice in a row.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Hardcoding numbers that are used more than once, or should be changed by a user. These should be variables (and in some cases even input variables).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Hardcoding any type of path, this will cause the code to error on other computers.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Adding code to your path in the code (this includes downloading packages, though in some cases it is allowed, e.g. when using jQuery).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45D42-44EC-4C4B-8E67-4D014EACED0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901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Title</a:t>
            </a:r>
            <a:r>
              <a:rPr lang="en-GB" baseline="0" dirty="0"/>
              <a:t> slide: how to write good code part 3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4804B-CB39-4353-9876-3F6CE789C0E5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570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59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9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27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93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09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3094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68181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17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54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6605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42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02127-F9A8-4410-95C3-55BC73E82165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60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7030A0"/>
          </a:solidFill>
          <a:latin typeface="Bahnschrift SemiBold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030A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est.org/en/lates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#introduc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257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510359"/>
            <a:ext cx="10515600" cy="2852737"/>
          </a:xfrm>
        </p:spPr>
        <p:txBody>
          <a:bodyPr/>
          <a:lstStyle/>
          <a:p>
            <a:pPr algn="ctr"/>
            <a:r>
              <a:rPr lang="en-GB" dirty="0"/>
              <a:t>How to write good Python code</a:t>
            </a:r>
            <a:br>
              <a:rPr lang="en-GB" dirty="0"/>
            </a:b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3" b="15134"/>
          <a:stretch/>
        </p:blipFill>
        <p:spPr>
          <a:xfrm>
            <a:off x="3823919" y="412489"/>
            <a:ext cx="4531462" cy="309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7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C72C4-343C-4A14-8371-3A86E374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7A4ED-A64E-4152-B039-A134CBB7B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Variable and function names: </a:t>
            </a:r>
            <a:r>
              <a:rPr lang="en-GB" dirty="0" err="1"/>
              <a:t>lowercase_with_underscores</a:t>
            </a:r>
            <a:endParaRPr lang="en-GB" dirty="0"/>
          </a:p>
          <a:p>
            <a:r>
              <a:rPr lang="en-GB" dirty="0"/>
              <a:t>Class names: </a:t>
            </a:r>
            <a:r>
              <a:rPr lang="en-GB" dirty="0" err="1"/>
              <a:t>CapWords</a:t>
            </a:r>
            <a:endParaRPr lang="en-GB" dirty="0"/>
          </a:p>
          <a:p>
            <a:r>
              <a:rPr lang="en-GB" dirty="0"/>
              <a:t>Constants: UPPERCASE_WITH_UNDERSCORES</a:t>
            </a:r>
          </a:p>
          <a:p>
            <a:endParaRPr lang="en-GB" dirty="0"/>
          </a:p>
          <a:p>
            <a:r>
              <a:rPr lang="en-GB" dirty="0"/>
              <a:t>What to name your variables</a:t>
            </a:r>
          </a:p>
          <a:p>
            <a:pPr lvl="1"/>
            <a:r>
              <a:rPr lang="en-GB" dirty="0"/>
              <a:t>Descriptive vs short</a:t>
            </a:r>
          </a:p>
          <a:p>
            <a:pPr lvl="1"/>
            <a:r>
              <a:rPr lang="en-GB" dirty="0"/>
              <a:t>English</a:t>
            </a:r>
          </a:p>
          <a:p>
            <a:pPr lvl="1"/>
            <a:r>
              <a:rPr lang="en-GB" dirty="0"/>
              <a:t>Don’t use l, I, O as variable names</a:t>
            </a:r>
          </a:p>
          <a:p>
            <a:pPr lvl="1"/>
            <a:r>
              <a:rPr lang="en-GB" dirty="0"/>
              <a:t>No numbers</a:t>
            </a:r>
          </a:p>
        </p:txBody>
      </p:sp>
    </p:spTree>
    <p:extLst>
      <p:ext uri="{BB962C8B-B14F-4D97-AF65-F5344CB8AC3E}">
        <p14:creationId xmlns:p14="http://schemas.microsoft.com/office/powerpoint/2010/main" val="2777449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of functions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Compartmentalize</a:t>
            </a:r>
          </a:p>
          <a:p>
            <a:r>
              <a:rPr lang="en-GB" dirty="0"/>
              <a:t>Easier to share</a:t>
            </a:r>
          </a:p>
          <a:p>
            <a:r>
              <a:rPr lang="en-GB" dirty="0"/>
              <a:t>Easier to reuse</a:t>
            </a:r>
          </a:p>
          <a:p>
            <a:r>
              <a:rPr lang="en-GB" dirty="0"/>
              <a:t>Reduce workspace clutter</a:t>
            </a:r>
          </a:p>
          <a:p>
            <a:pPr lvl="1"/>
            <a:r>
              <a:rPr lang="en-GB" dirty="0"/>
              <a:t>Remember scope!</a:t>
            </a:r>
          </a:p>
          <a:p>
            <a:r>
              <a:rPr lang="en-GB" dirty="0"/>
              <a:t>Make an API</a:t>
            </a:r>
          </a:p>
        </p:txBody>
      </p:sp>
    </p:spTree>
    <p:extLst>
      <p:ext uri="{BB962C8B-B14F-4D97-AF65-F5344CB8AC3E}">
        <p14:creationId xmlns:p14="http://schemas.microsoft.com/office/powerpoint/2010/main" val="264553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21D30-BE22-4588-B8D6-B63175DB1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Importance of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C3679-A799-47DA-AB97-1AFBF7671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Scope means the lifetime of a variable (i.e. in what parts of the code can I use a variable)</a:t>
            </a:r>
          </a:p>
          <a:p>
            <a:r>
              <a:rPr lang="en-GB" dirty="0"/>
              <a:t>Variables made in a function are not saved in memory!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9E612E-E931-4059-BA8D-CC288B859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158" y="3902747"/>
            <a:ext cx="7201684" cy="227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26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Signs of poor conceptualisation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Copy and paste</a:t>
            </a:r>
          </a:p>
          <a:p>
            <a:r>
              <a:rPr lang="en-GB" dirty="0"/>
              <a:t>Numbers in variable names</a:t>
            </a:r>
          </a:p>
          <a:p>
            <a:r>
              <a:rPr lang="en-GB" dirty="0"/>
              <a:t>Using eval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243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DAB56-3468-4C00-B5A0-AF1C6706D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poor conceptualisation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98FFB3-065C-4050-97F6-5CD0CEBE5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95" y="1784956"/>
            <a:ext cx="4950970" cy="42670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2DF8E5-6BC3-45B6-95E3-E21A4321C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665" y="2576806"/>
            <a:ext cx="6448818" cy="207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7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14A926-20F9-4BEB-8CC4-2DBE8080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Signs of poor externalisation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82A537E-2AE9-426F-8FA6-0BB8D96DC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Hardcoding numbers that are used more than once</a:t>
            </a:r>
          </a:p>
          <a:p>
            <a:pPr lvl="1"/>
            <a:r>
              <a:rPr lang="en-GB" dirty="0"/>
              <a:t>Put into variable</a:t>
            </a:r>
          </a:p>
          <a:p>
            <a:r>
              <a:rPr lang="en-GB" dirty="0"/>
              <a:t>Hardcoding any type of path</a:t>
            </a:r>
          </a:p>
          <a:p>
            <a:pPr lvl="1"/>
            <a:r>
              <a:rPr lang="en-GB" dirty="0"/>
              <a:t>Use file separator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98AE12-6655-447A-8724-EE2867EAD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318" y="4115144"/>
            <a:ext cx="8849332" cy="192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63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92EC-E48A-41F6-925F-41B021AA0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 this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A7D14B-2C98-4676-A64C-789C7FC75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8740"/>
            <a:ext cx="7158970" cy="516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0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510359"/>
            <a:ext cx="10515600" cy="2852737"/>
          </a:xfrm>
        </p:spPr>
        <p:txBody>
          <a:bodyPr/>
          <a:lstStyle/>
          <a:p>
            <a:pPr algn="ctr"/>
            <a:r>
              <a:rPr lang="en-GB" dirty="0"/>
              <a:t>Debugging and tests</a:t>
            </a:r>
            <a:br>
              <a:rPr lang="en-GB" dirty="0"/>
            </a:b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3" b="15134"/>
          <a:stretch/>
        </p:blipFill>
        <p:spPr>
          <a:xfrm>
            <a:off x="3823919" y="412489"/>
            <a:ext cx="4531462" cy="309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12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pdb</a:t>
            </a:r>
            <a:r>
              <a:rPr lang="en-GB" dirty="0"/>
              <a:t> module</a:t>
            </a:r>
          </a:p>
          <a:p>
            <a:r>
              <a:rPr lang="en-GB" dirty="0"/>
              <a:t>Breakpoint:</a:t>
            </a:r>
          </a:p>
          <a:p>
            <a:pPr lvl="1"/>
            <a:r>
              <a:rPr lang="en-GB" dirty="0" err="1"/>
              <a:t>Pdb</a:t>
            </a:r>
            <a:r>
              <a:rPr lang="en-GB" dirty="0"/>
              <a:t> -&gt; </a:t>
            </a:r>
            <a:r>
              <a:rPr lang="en-GB" dirty="0" err="1"/>
              <a:t>pdb.set_trace</a:t>
            </a:r>
            <a:r>
              <a:rPr lang="en-GB" dirty="0"/>
              <a:t>()</a:t>
            </a:r>
          </a:p>
          <a:p>
            <a:pPr lvl="1"/>
            <a:r>
              <a:rPr lang="en-GB" dirty="0"/>
              <a:t>Python 3.7 -&gt; breakpoint()</a:t>
            </a:r>
          </a:p>
          <a:p>
            <a:r>
              <a:rPr lang="en-GB" dirty="0"/>
              <a:t>Stepping through</a:t>
            </a:r>
          </a:p>
          <a:p>
            <a:pPr lvl="1"/>
            <a:r>
              <a:rPr lang="en-GB" dirty="0"/>
              <a:t>n (next)</a:t>
            </a:r>
          </a:p>
          <a:p>
            <a:pPr lvl="1"/>
            <a:r>
              <a:rPr lang="en-GB" dirty="0"/>
              <a:t>s (step)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150" y="1027906"/>
            <a:ext cx="4819650" cy="1695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756977" y="3724356"/>
            <a:ext cx="4373995" cy="923330"/>
          </a:xfrm>
          <a:prstGeom prst="rect">
            <a:avLst/>
          </a:prstGeom>
          <a:solidFill>
            <a:schemeClr val="bg2">
              <a:lumMod val="1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 python epdb1.py</a:t>
            </a:r>
          </a:p>
          <a:p>
            <a:r>
              <a:rPr lang="en-GB" dirty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-&gt; b = “</a:t>
            </a:r>
            <a:r>
              <a:rPr lang="en-GB" dirty="0" err="1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bbb</a:t>
            </a:r>
            <a:r>
              <a:rPr lang="en-GB" dirty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”</a:t>
            </a:r>
          </a:p>
          <a:p>
            <a:r>
              <a:rPr lang="en-GB" dirty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GB" dirty="0" err="1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Pdb</a:t>
            </a:r>
            <a:r>
              <a:rPr lang="en-GB" dirty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249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46B4CD-99E5-4791-BC23-87E068CEE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40F7FC2-2EF0-4D48-A4AC-D670BDAF1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pytest</a:t>
            </a:r>
            <a:r>
              <a:rPr lang="en-GB" dirty="0"/>
              <a:t> package (</a:t>
            </a:r>
            <a:r>
              <a:rPr lang="en-GB" dirty="0">
                <a:hlinkClick r:id="rId2"/>
              </a:rPr>
              <a:t>https://docs.pytest.org/en/latest/</a:t>
            </a:r>
            <a:r>
              <a:rPr lang="en-GB" dirty="0"/>
              <a:t>)</a:t>
            </a:r>
          </a:p>
          <a:p>
            <a:r>
              <a:rPr lang="en-GB" dirty="0"/>
              <a:t>Test code on known input/output</a:t>
            </a:r>
          </a:p>
          <a:p>
            <a:r>
              <a:rPr lang="en-GB" dirty="0"/>
              <a:t>Automated testing</a:t>
            </a:r>
          </a:p>
          <a:p>
            <a:r>
              <a:rPr lang="en-GB" dirty="0"/>
              <a:t>Find errors early!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7254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34700" cy="4506596"/>
          </a:xfrm>
        </p:spPr>
        <p:txBody>
          <a:bodyPr>
            <a:normAutofit/>
          </a:bodyPr>
          <a:lstStyle/>
          <a:p>
            <a:r>
              <a:rPr lang="en-GB" dirty="0"/>
              <a:t>PEP 8: Python style</a:t>
            </a:r>
          </a:p>
          <a:p>
            <a:r>
              <a:rPr lang="en-GB" dirty="0" err="1"/>
              <a:t>Functionising</a:t>
            </a:r>
            <a:r>
              <a:rPr lang="en-GB" dirty="0"/>
              <a:t> </a:t>
            </a:r>
          </a:p>
          <a:p>
            <a:r>
              <a:rPr lang="en-GB" dirty="0"/>
              <a:t>Conceptualisation</a:t>
            </a:r>
          </a:p>
          <a:p>
            <a:r>
              <a:rPr lang="en-GB" dirty="0"/>
              <a:t>Externalisation</a:t>
            </a:r>
          </a:p>
          <a:p>
            <a:r>
              <a:rPr lang="en-GB" dirty="0"/>
              <a:t>Debugging </a:t>
            </a:r>
          </a:p>
          <a:p>
            <a:r>
              <a:rPr lang="en-GB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156427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E158-2FD3-4A0A-82D6-1A3AF3EB8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use </a:t>
            </a:r>
            <a:r>
              <a:rPr lang="en-GB" dirty="0" err="1"/>
              <a:t>pytest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09514-73AA-457A-928B-3B5B00793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Write test code in separate file called ‘test_{useful name}’</a:t>
            </a:r>
          </a:p>
          <a:p>
            <a:pPr lvl="1"/>
            <a:r>
              <a:rPr lang="en-GB" dirty="0"/>
              <a:t>Call your function ‘test_{name of test}’</a:t>
            </a:r>
          </a:p>
          <a:p>
            <a:r>
              <a:rPr lang="en-GB" dirty="0"/>
              <a:t>Execute </a:t>
            </a:r>
            <a:r>
              <a:rPr lang="en-GB" dirty="0" err="1"/>
              <a:t>py.test</a:t>
            </a:r>
            <a:r>
              <a:rPr lang="en-GB" dirty="0"/>
              <a:t> in command line</a:t>
            </a:r>
          </a:p>
          <a:p>
            <a:pPr lvl="1"/>
            <a:r>
              <a:rPr lang="en-GB" dirty="0"/>
              <a:t>This will execute all files that are called ‘test_{useful name}’ in the folder</a:t>
            </a:r>
          </a:p>
          <a:p>
            <a:r>
              <a:rPr lang="en-GB" dirty="0"/>
              <a:t>Use –k {name of test} to only try single test</a:t>
            </a:r>
          </a:p>
          <a:p>
            <a:r>
              <a:rPr lang="en-GB" dirty="0"/>
              <a:t>Use –v to get more information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7442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9D9561-E4CB-4DC8-89E1-FDBE6403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to use it?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1EB161-4D87-4DC5-9D8A-5371D4224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While writing a function</a:t>
            </a:r>
          </a:p>
          <a:p>
            <a:r>
              <a:rPr lang="en-GB" dirty="0"/>
              <a:t>Divide functions into units</a:t>
            </a:r>
          </a:p>
          <a:p>
            <a:r>
              <a:rPr lang="en-GB" dirty="0"/>
              <a:t>Larger functions -&gt; Create mock data</a:t>
            </a:r>
          </a:p>
        </p:txBody>
      </p:sp>
    </p:spTree>
    <p:extLst>
      <p:ext uri="{BB962C8B-B14F-4D97-AF65-F5344CB8AC3E}">
        <p14:creationId xmlns:p14="http://schemas.microsoft.com/office/powerpoint/2010/main" val="1166889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5A053D-3E99-473A-A8E0-AD5812CE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B78B12A-7950-4EF2-AE75-83F7C80A1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Write a program that takes a number n as input, and calculates the sum of all numbers 1 to n. </a:t>
            </a:r>
          </a:p>
          <a:p>
            <a:r>
              <a:rPr lang="en-GB" dirty="0"/>
              <a:t>Workflow</a:t>
            </a:r>
          </a:p>
          <a:p>
            <a:pPr lvl="1"/>
            <a:r>
              <a:rPr lang="en-GB" dirty="0"/>
              <a:t>Write test cases</a:t>
            </a:r>
          </a:p>
          <a:p>
            <a:pPr lvl="1"/>
            <a:r>
              <a:rPr lang="en-GB" dirty="0"/>
              <a:t>Write function</a:t>
            </a:r>
          </a:p>
          <a:p>
            <a:pPr lvl="1"/>
            <a:r>
              <a:rPr lang="en-GB" dirty="0"/>
              <a:t>Test function</a:t>
            </a:r>
          </a:p>
        </p:txBody>
      </p:sp>
    </p:spTree>
    <p:extLst>
      <p:ext uri="{BB962C8B-B14F-4D97-AF65-F5344CB8AC3E}">
        <p14:creationId xmlns:p14="http://schemas.microsoft.com/office/powerpoint/2010/main" val="1262934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F00DC-26ED-4C27-AC84-362B43B01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test cases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8A539B-D511-4AA0-94CF-71575B4ED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Standard cases</a:t>
            </a:r>
          </a:p>
          <a:p>
            <a:pPr lvl="1"/>
            <a:r>
              <a:rPr lang="en-GB" dirty="0"/>
              <a:t>Empty input</a:t>
            </a:r>
          </a:p>
          <a:p>
            <a:pPr lvl="1"/>
            <a:r>
              <a:rPr lang="en-GB" dirty="0"/>
              <a:t>Input wrong type (e.g. String)</a:t>
            </a:r>
          </a:p>
          <a:p>
            <a:r>
              <a:rPr lang="en-GB" dirty="0"/>
              <a:t>Useful cases</a:t>
            </a:r>
          </a:p>
          <a:p>
            <a:pPr lvl="1"/>
            <a:r>
              <a:rPr lang="en-GB" dirty="0"/>
              <a:t>N &lt; 0</a:t>
            </a:r>
          </a:p>
          <a:p>
            <a:pPr lvl="1"/>
            <a:r>
              <a:rPr lang="en-GB" dirty="0"/>
              <a:t>N = 0</a:t>
            </a:r>
          </a:p>
          <a:p>
            <a:pPr lvl="1"/>
            <a:r>
              <a:rPr lang="en-GB" dirty="0"/>
              <a:t>N &gt; 0</a:t>
            </a:r>
          </a:p>
        </p:txBody>
      </p:sp>
    </p:spTree>
    <p:extLst>
      <p:ext uri="{BB962C8B-B14F-4D97-AF65-F5344CB8AC3E}">
        <p14:creationId xmlns:p14="http://schemas.microsoft.com/office/powerpoint/2010/main" val="2877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5A4D9352-4A1C-4C9A-9388-1D851E593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539" y="0"/>
            <a:ext cx="8031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6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04A87A8B-D837-4912-B466-33BA593AF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7723573" cy="685800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CAE51E97-110B-431A-BF12-1757658189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537"/>
          <a:stretch/>
        </p:blipFill>
        <p:spPr>
          <a:xfrm>
            <a:off x="6812279" y="2037356"/>
            <a:ext cx="5539823" cy="338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8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DF92E490-A18C-464F-97C7-7BF793B14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697980" cy="3586449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3470DA0-2C1F-44A4-B40E-464B8DC22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282" y="3284220"/>
            <a:ext cx="8992718" cy="357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12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01E4E48F-82AB-4C7B-9D23-80E82BA09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35543" cy="429768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195B2660-A867-47A2-8BA9-9EEB71C7C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981" y="3625801"/>
            <a:ext cx="7780020" cy="32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77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62798C72-C580-463F-9AA6-437628E16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8652387" cy="50292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48C8FB90-33F4-4FD4-A419-96A8B2714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882" y="5368290"/>
            <a:ext cx="8735118" cy="148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1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C09FE-3430-4101-815A-BBF2A7307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PEP8 – Python Style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ABD6E-F1C8-477A-A5BA-07B5E4319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PEP = Python Enhancement Proposal</a:t>
            </a:r>
          </a:p>
          <a:p>
            <a:r>
              <a:rPr lang="en-GB" dirty="0"/>
              <a:t>Guidelines for writing Python code</a:t>
            </a:r>
          </a:p>
          <a:p>
            <a:r>
              <a:rPr lang="en-GB" dirty="0"/>
              <a:t>Not necessary, but recommended!</a:t>
            </a:r>
          </a:p>
          <a:p>
            <a:r>
              <a:rPr lang="en-GB" dirty="0"/>
              <a:t>Designed to make code more readable</a:t>
            </a:r>
          </a:p>
          <a:p>
            <a:r>
              <a:rPr lang="en-GB" dirty="0">
                <a:hlinkClick r:id="rId2"/>
              </a:rPr>
              <a:t>https://www.python.org/dev/peps/pep-0008/#introduction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0592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AE140-9C59-44D2-AF74-D59FEC06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Layout: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166E4-EEE2-4263-B307-4F4D1CEE5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Indentation = 4 spaces (no tabs!)</a:t>
            </a:r>
          </a:p>
          <a:p>
            <a:r>
              <a:rPr lang="en-GB" dirty="0"/>
              <a:t>Line length = 79 characters</a:t>
            </a:r>
          </a:p>
          <a:p>
            <a:pPr lvl="1"/>
            <a:r>
              <a:rPr lang="en-GB" dirty="0"/>
              <a:t>When exceeding line length: return and align with opening delimiter</a:t>
            </a:r>
          </a:p>
          <a:p>
            <a:pPr lvl="1"/>
            <a:r>
              <a:rPr lang="en-GB" dirty="0"/>
              <a:t>When needed, add extra indentation.</a:t>
            </a:r>
          </a:p>
          <a:p>
            <a:r>
              <a:rPr lang="en-GB" dirty="0"/>
              <a:t>Blank lines: use for readability (i.e. create paragraphs)</a:t>
            </a:r>
          </a:p>
          <a:p>
            <a:r>
              <a:rPr lang="en-GB" dirty="0"/>
              <a:t>Imports on separate line</a:t>
            </a:r>
          </a:p>
          <a:p>
            <a:pPr lvl="1"/>
            <a:r>
              <a:rPr lang="en-GB" dirty="0"/>
              <a:t>Group imports: standard -&gt; third party -&gt; local</a:t>
            </a:r>
          </a:p>
          <a:p>
            <a:pPr lvl="1"/>
            <a:r>
              <a:rPr lang="en-GB" dirty="0"/>
              <a:t>Avoid ‘from X import *’</a:t>
            </a:r>
          </a:p>
          <a:p>
            <a:r>
              <a:rPr lang="en-GB" dirty="0"/>
              <a:t>Use whitespace only to increase readability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7346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0CB62-CC83-443B-BFFF-5620C01E3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Comments: the most important part of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BB7D9-96DA-468C-B933-FE1F8723F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Don’t use them for ‘commenting out’ (you can if out stuff)</a:t>
            </a:r>
          </a:p>
          <a:p>
            <a:r>
              <a:rPr lang="en-GB" dirty="0"/>
              <a:t>3 different types of comments:</a:t>
            </a:r>
          </a:p>
          <a:p>
            <a:pPr lvl="1"/>
            <a:r>
              <a:rPr lang="en-GB" dirty="0"/>
              <a:t>Docstring</a:t>
            </a:r>
          </a:p>
          <a:p>
            <a:pPr lvl="1"/>
            <a:r>
              <a:rPr lang="en-GB" dirty="0"/>
              <a:t>Block comments</a:t>
            </a:r>
          </a:p>
          <a:p>
            <a:pPr lvl="1"/>
            <a:r>
              <a:rPr lang="en-GB" dirty="0"/>
              <a:t>Inline comments</a:t>
            </a:r>
          </a:p>
        </p:txBody>
      </p:sp>
    </p:spTree>
    <p:extLst>
      <p:ext uri="{BB962C8B-B14F-4D97-AF65-F5344CB8AC3E}">
        <p14:creationId xmlns:p14="http://schemas.microsoft.com/office/powerpoint/2010/main" val="3009713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98EC7-8D2C-45BC-8A8B-1A89415D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396D9-ED74-44B1-953C-E608EDF49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First comment of function, class or method</a:t>
            </a:r>
          </a:p>
          <a:p>
            <a:r>
              <a:rPr lang="en-GB" dirty="0"/>
              <a:t>First thing you should write when making a function</a:t>
            </a:r>
          </a:p>
          <a:p>
            <a:r>
              <a:rPr lang="en-GB" dirty="0"/>
              <a:t>Describes:</a:t>
            </a:r>
          </a:p>
          <a:p>
            <a:pPr lvl="1"/>
            <a:r>
              <a:rPr lang="en-GB" dirty="0"/>
              <a:t>What a function does </a:t>
            </a:r>
          </a:p>
          <a:p>
            <a:pPr lvl="1"/>
            <a:r>
              <a:rPr lang="en-GB" dirty="0"/>
              <a:t>The input variables</a:t>
            </a:r>
          </a:p>
          <a:p>
            <a:pPr lvl="1"/>
            <a:r>
              <a:rPr lang="en-GB" dirty="0"/>
              <a:t>The output variables</a:t>
            </a:r>
          </a:p>
          <a:p>
            <a:pPr lvl="1"/>
            <a:endParaRPr lang="en-GB" dirty="0"/>
          </a:p>
          <a:p>
            <a:r>
              <a:rPr lang="en-GB" dirty="0"/>
              <a:t>Has its own PEP: </a:t>
            </a:r>
            <a:r>
              <a:rPr lang="en-GB" dirty="0">
                <a:hlinkClick r:id="rId2"/>
              </a:rPr>
              <a:t>https://www.python.org/dev/peps/pep-0257/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0526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471F4-C65D-4603-AD9E-C82F5016D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a docstring (suite2p)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96326-79F7-455D-A10F-6ABBA6CAA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50624"/>
            <a:ext cx="10394781" cy="24092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F7FBA9B-DCD0-4BB0-8C0E-0864C3ED9480}"/>
              </a:ext>
            </a:extLst>
          </p:cNvPr>
          <p:cNvSpPr/>
          <p:nvPr/>
        </p:nvSpPr>
        <p:spPr>
          <a:xfrm>
            <a:off x="1838227" y="1951348"/>
            <a:ext cx="5109328" cy="32993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BE8D4E-32A2-4C65-8D9B-EB886694FA14}"/>
              </a:ext>
            </a:extLst>
          </p:cNvPr>
          <p:cNvSpPr/>
          <p:nvPr/>
        </p:nvSpPr>
        <p:spPr>
          <a:xfrm>
            <a:off x="1838227" y="2335024"/>
            <a:ext cx="5109328" cy="56843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2595F7-A568-4515-9F9D-FB393DEA81C9}"/>
              </a:ext>
            </a:extLst>
          </p:cNvPr>
          <p:cNvSpPr/>
          <p:nvPr/>
        </p:nvSpPr>
        <p:spPr>
          <a:xfrm>
            <a:off x="1838226" y="2957193"/>
            <a:ext cx="9257121" cy="87951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5F7AB7-D62E-457E-B848-FCDB1E6127DC}"/>
              </a:ext>
            </a:extLst>
          </p:cNvPr>
          <p:cNvSpPr txBox="1"/>
          <p:nvPr/>
        </p:nvSpPr>
        <p:spPr>
          <a:xfrm>
            <a:off x="961534" y="4703975"/>
            <a:ext cx="5986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2400" dirty="0">
                <a:solidFill>
                  <a:schemeClr val="accent1"/>
                </a:solidFill>
              </a:rPr>
              <a:t>Short description of what the function does</a:t>
            </a:r>
          </a:p>
          <a:p>
            <a:pPr marL="285750" indent="-285750">
              <a:buFontTx/>
              <a:buChar char="-"/>
            </a:pPr>
            <a:r>
              <a:rPr lang="en-GB" sz="2400" dirty="0">
                <a:solidFill>
                  <a:srgbClr val="7030A0"/>
                </a:solidFill>
              </a:rPr>
              <a:t>Input variables (optional)</a:t>
            </a:r>
          </a:p>
          <a:p>
            <a:pPr marL="285750" indent="-285750">
              <a:buFontTx/>
              <a:buChar char="-"/>
            </a:pPr>
            <a:r>
              <a:rPr lang="en-GB" sz="2400" dirty="0">
                <a:solidFill>
                  <a:schemeClr val="accent2"/>
                </a:solidFill>
              </a:rPr>
              <a:t>Output variables (optional)</a:t>
            </a:r>
          </a:p>
        </p:txBody>
      </p:sp>
    </p:spTree>
    <p:extLst>
      <p:ext uri="{BB962C8B-B14F-4D97-AF65-F5344CB8AC3E}">
        <p14:creationId xmlns:p14="http://schemas.microsoft.com/office/powerpoint/2010/main" val="4045473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52C87-21B6-49F3-9BE6-34192C91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A8E5-EDF1-497C-A7E0-56EFDE22E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Multiple lines of code in the text</a:t>
            </a:r>
          </a:p>
          <a:p>
            <a:r>
              <a:rPr lang="en-GB" dirty="0"/>
              <a:t>Start each line with # followed by space</a:t>
            </a:r>
          </a:p>
          <a:p>
            <a:r>
              <a:rPr lang="en-GB" dirty="0"/>
              <a:t>Usually used to explain what a certain part of the code does</a:t>
            </a:r>
          </a:p>
          <a:p>
            <a:endParaRPr lang="en-GB" dirty="0"/>
          </a:p>
          <a:p>
            <a:r>
              <a:rPr lang="en-GB" dirty="0"/>
              <a:t>Good practice: write beforehand to have an outline of your code</a:t>
            </a:r>
          </a:p>
        </p:txBody>
      </p:sp>
    </p:spTree>
    <p:extLst>
      <p:ext uri="{BB962C8B-B14F-4D97-AF65-F5344CB8AC3E}">
        <p14:creationId xmlns:p14="http://schemas.microsoft.com/office/powerpoint/2010/main" val="1304596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4632-C0FB-40FC-9D4A-9ECAA749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Inline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7AD23-7B3C-4704-8F88-DB0FC07BF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Single line comment, usually after a line of code</a:t>
            </a:r>
          </a:p>
          <a:p>
            <a:r>
              <a:rPr lang="en-GB" dirty="0"/>
              <a:t>Not always useful!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D05A7F-CAAC-48B5-9F22-DDF9698AE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1194"/>
            <a:ext cx="7734300" cy="800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CF5AC8-91BA-43DE-BD1D-0BEB47821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4260453"/>
            <a:ext cx="7686675" cy="828675"/>
          </a:xfrm>
          <a:prstGeom prst="rect">
            <a:avLst/>
          </a:prstGeom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9B34AA4-267B-4A23-B415-6D2AC9D4D91E}"/>
              </a:ext>
            </a:extLst>
          </p:cNvPr>
          <p:cNvSpPr/>
          <p:nvPr/>
        </p:nvSpPr>
        <p:spPr>
          <a:xfrm>
            <a:off x="7769455" y="3315097"/>
            <a:ext cx="603315" cy="57229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Image result for tick mark">
            <a:extLst>
              <a:ext uri="{FF2B5EF4-FFF2-40B4-BE49-F238E27FC236}">
                <a16:creationId xmlns:a16="http://schemas.microsoft.com/office/drawing/2014/main" id="{A9CA3772-788B-401A-B03F-284D4C175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455" y="4378363"/>
            <a:ext cx="603315" cy="59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947519"/>
      </p:ext>
    </p:extLst>
  </p:cSld>
  <p:clrMapOvr>
    <a:masterClrMapping/>
  </p:clrMapOvr>
</p:sld>
</file>

<file path=ppt/theme/theme1.xml><?xml version="1.0" encoding="utf-8"?>
<a:theme xmlns:a="http://schemas.openxmlformats.org/drawingml/2006/main" name="Thema1">
  <a:themeElements>
    <a:clrScheme name="Aangepas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323F4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a1" id="{D3B2316D-B8D7-4146-8E1B-34D08CB301FB}" vid="{EF538E60-2C24-4702-8649-70E7D7BDE1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2116</TotalTime>
  <Words>1273</Words>
  <Application>Microsoft Office PowerPoint</Application>
  <PresentationFormat>Widescreen</PresentationFormat>
  <Paragraphs>161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Bahnschrift Light</vt:lpstr>
      <vt:lpstr>Bahnschrift SemiBold</vt:lpstr>
      <vt:lpstr>Calibri</vt:lpstr>
      <vt:lpstr>DejaVu Sans Mono</vt:lpstr>
      <vt:lpstr>Thema1</vt:lpstr>
      <vt:lpstr>How to write good Python code </vt:lpstr>
      <vt:lpstr>Content</vt:lpstr>
      <vt:lpstr>PEP8 – Python Style guide</vt:lpstr>
      <vt:lpstr>Layout:</vt:lpstr>
      <vt:lpstr>Comments: the most important part of code</vt:lpstr>
      <vt:lpstr>Docstring</vt:lpstr>
      <vt:lpstr>Example of a docstring (suite2p)</vt:lpstr>
      <vt:lpstr>Block comments</vt:lpstr>
      <vt:lpstr>Inline comments</vt:lpstr>
      <vt:lpstr>Variable naming</vt:lpstr>
      <vt:lpstr>Use of functions</vt:lpstr>
      <vt:lpstr>Importance of scope</vt:lpstr>
      <vt:lpstr>Signs of poor conceptualisation</vt:lpstr>
      <vt:lpstr>Example of poor conceptualisation</vt:lpstr>
      <vt:lpstr>Signs of poor externalisation</vt:lpstr>
      <vt:lpstr>Fix this code</vt:lpstr>
      <vt:lpstr>Debugging and tests </vt:lpstr>
      <vt:lpstr>Python debugging</vt:lpstr>
      <vt:lpstr>Unit testing</vt:lpstr>
      <vt:lpstr>How to use pytest</vt:lpstr>
      <vt:lpstr>When to use it?</vt:lpstr>
      <vt:lpstr>Example</vt:lpstr>
      <vt:lpstr>Writing test cases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‘good’ code</dc:title>
  <dc:creator>dorieke</dc:creator>
  <cp:lastModifiedBy>Dori</cp:lastModifiedBy>
  <cp:revision>70</cp:revision>
  <dcterms:created xsi:type="dcterms:W3CDTF">2018-04-06T12:48:19Z</dcterms:created>
  <dcterms:modified xsi:type="dcterms:W3CDTF">2019-08-09T15:24:45Z</dcterms:modified>
</cp:coreProperties>
</file>