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7" r:id="rId3"/>
    <p:sldId id="259" r:id="rId4"/>
    <p:sldId id="260" r:id="rId5"/>
    <p:sldId id="266" r:id="rId6"/>
    <p:sldId id="267" r:id="rId7"/>
    <p:sldId id="261" r:id="rId8"/>
    <p:sldId id="292" r:id="rId9"/>
    <p:sldId id="283" r:id="rId10"/>
    <p:sldId id="293" r:id="rId11"/>
    <p:sldId id="286" r:id="rId12"/>
    <p:sldId id="291" r:id="rId13"/>
    <p:sldId id="294" r:id="rId14"/>
    <p:sldId id="295" r:id="rId15"/>
    <p:sldId id="296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55E772-D019-446A-87A8-5DEB5C345451}">
          <p14:sldIdLst>
            <p14:sldId id="258"/>
            <p14:sldId id="257"/>
            <p14:sldId id="259"/>
            <p14:sldId id="260"/>
            <p14:sldId id="266"/>
            <p14:sldId id="267"/>
            <p14:sldId id="261"/>
            <p14:sldId id="292"/>
            <p14:sldId id="283"/>
            <p14:sldId id="293"/>
            <p14:sldId id="286"/>
            <p14:sldId id="291"/>
            <p14:sldId id="294"/>
            <p14:sldId id="295"/>
            <p14:sldId id="296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601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8037-457B-441E-B668-FD8EA8C32835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CB95-90B0-41D2-9FF8-50085CFC0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: mutable length</a:t>
            </a:r>
          </a:p>
          <a:p>
            <a:r>
              <a:rPr lang="en-GB" dirty="0"/>
              <a:t>Java: length not mutable (same for C, couple of other languages)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14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Content of the presentation: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a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Mutability (constant vs variable)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Scope and visibility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Preallocation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variable</a:t>
            </a:r>
            <a:r>
              <a:rPr lang="en-GB" baseline="0" dirty="0"/>
              <a:t> has an associated type (in statically typed languages), a variable name and a value. So in the java example of ‘</a:t>
            </a:r>
            <a:r>
              <a:rPr lang="en-GB" baseline="0" dirty="0" err="1"/>
              <a:t>int</a:t>
            </a:r>
            <a:r>
              <a:rPr lang="en-GB" baseline="0" dirty="0"/>
              <a:t> a = 5;’, </a:t>
            </a:r>
            <a:r>
              <a:rPr lang="en-GB" baseline="0" dirty="0" err="1"/>
              <a:t>int</a:t>
            </a:r>
            <a:r>
              <a:rPr lang="en-GB" baseline="0" dirty="0"/>
              <a:t> is the type, a is the variable name and 5 is the value.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44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scope determines</a:t>
            </a:r>
            <a:r>
              <a:rPr lang="en-GB" baseline="0" dirty="0"/>
              <a:t> the lifetime of a variable; or another way to look at it, were the computer can read the variable. </a:t>
            </a:r>
            <a:r>
              <a:rPr lang="en-GB" baseline="0" dirty="0" err="1"/>
              <a:t>Matlab</a:t>
            </a:r>
            <a:r>
              <a:rPr lang="en-GB" baseline="0" dirty="0"/>
              <a:t> is an exception and will have its own slide. Scope is important for memory allocations, and it’s good to keep an eye on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3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aseline="0" dirty="0"/>
              <a:t> this Java example, a for-loop is shown where the </a:t>
            </a:r>
            <a:r>
              <a:rPr lang="en-GB" baseline="0" dirty="0" err="1"/>
              <a:t>println</a:t>
            </a:r>
            <a:r>
              <a:rPr lang="en-GB" baseline="0" dirty="0"/>
              <a:t> displays the value of </a:t>
            </a:r>
            <a:r>
              <a:rPr lang="en-GB" baseline="0" dirty="0" err="1"/>
              <a:t>i</a:t>
            </a:r>
            <a:r>
              <a:rPr lang="en-GB" baseline="0" dirty="0"/>
              <a:t>. The question is what the output in each case is.</a:t>
            </a:r>
          </a:p>
          <a:p>
            <a:r>
              <a:rPr lang="en-GB" baseline="0" dirty="0"/>
              <a:t>For(</a:t>
            </a:r>
            <a:r>
              <a:rPr lang="en-GB" baseline="0" dirty="0" err="1"/>
              <a:t>int</a:t>
            </a:r>
            <a:r>
              <a:rPr lang="en-GB" baseline="0" dirty="0"/>
              <a:t> I = 0; I &lt; 10; </a:t>
            </a:r>
            <a:r>
              <a:rPr lang="en-GB" baseline="0" dirty="0" err="1"/>
              <a:t>i</a:t>
            </a:r>
            <a:r>
              <a:rPr lang="en-GB" baseline="0" dirty="0"/>
              <a:t>++) {</a:t>
            </a:r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</a:p>
          <a:p>
            <a:r>
              <a:rPr lang="en-GB" baseline="0" dirty="0"/>
              <a:t>}</a:t>
            </a:r>
          </a:p>
          <a:p>
            <a:endParaRPr lang="en-GB" baseline="0" dirty="0"/>
          </a:p>
          <a:p>
            <a:r>
              <a:rPr lang="en-GB" baseline="0" dirty="0" err="1"/>
              <a:t>System.out.println</a:t>
            </a:r>
            <a:r>
              <a:rPr lang="en-GB" baseline="0" dirty="0"/>
              <a:t>(</a:t>
            </a:r>
            <a:r>
              <a:rPr lang="en-GB" baseline="0" dirty="0" err="1"/>
              <a:t>i</a:t>
            </a:r>
            <a:r>
              <a:rPr lang="en-GB" baseline="0" dirty="0"/>
              <a:t>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00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baseline="0" dirty="0"/>
              <a:t> variable is the location of where a value is stored. So for the computer the variable represent a physical address in the memory, in which the value (that we associate with the variable) is stored.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5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: mutable length</a:t>
            </a:r>
          </a:p>
          <a:p>
            <a:r>
              <a:rPr lang="en-GB" dirty="0"/>
              <a:t>Java: length not mutable (same for C, couple of other languages)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F91DA7-A2FE-4AC1-BC85-FA3BBFBC227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 variables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4804B-CB39-4353-9876-3F6CE789C0E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02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7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90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5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8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338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F4B9-71ED-4A37-A257-4AADC9BBFCB9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AA7F-578B-43EE-AE82-70BC47B8F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Variables, types and 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34828"/>
              </p:ext>
            </p:extLst>
          </p:nvPr>
        </p:nvGraphicFramePr>
        <p:xfrm>
          <a:off x="0" y="1690688"/>
          <a:ext cx="12192000" cy="321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list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Collection of elements of any 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Tuple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Tuple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Collection of elements - immutable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070846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Dictionary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dict</a:t>
                      </a:r>
                      <a:endParaRPr lang="en-GB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‘Rows’  of data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4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363D-28C1-4E51-8674-629AEA7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Objects: 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F852F9-67FD-4EC6-B16D-F12806E1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May contain any of the following: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Structures</a:t>
            </a:r>
          </a:p>
          <a:p>
            <a:pPr lvl="1"/>
            <a:r>
              <a:rPr lang="en-GB" dirty="0"/>
              <a:t>Functions</a:t>
            </a:r>
          </a:p>
          <a:p>
            <a:r>
              <a:rPr lang="en-GB" dirty="0"/>
              <a:t>Object-oriented programming</a:t>
            </a:r>
          </a:p>
          <a:p>
            <a:r>
              <a:rPr lang="en-GB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1874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5CD6F-FFA6-4740-83FA-DDEC518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safety and type errors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5863B5-83B8-4023-8433-94A3FAE1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7713"/>
          </a:xfrm>
        </p:spPr>
        <p:txBody>
          <a:bodyPr/>
          <a:lstStyle/>
          <a:p>
            <a:r>
              <a:rPr lang="en-GB" dirty="0"/>
              <a:t>Type safety: prevent type errors</a:t>
            </a:r>
          </a:p>
          <a:p>
            <a:pPr lvl="1"/>
            <a:r>
              <a:rPr lang="en-GB" dirty="0"/>
              <a:t>Type casting</a:t>
            </a:r>
          </a:p>
          <a:p>
            <a:pPr lvl="1"/>
            <a:r>
              <a:rPr lang="en-GB" dirty="0"/>
              <a:t>Example: integer division</a:t>
            </a:r>
          </a:p>
          <a:p>
            <a:r>
              <a:rPr lang="en-GB" dirty="0"/>
              <a:t>Type error: difference between expected and actual type</a:t>
            </a:r>
          </a:p>
          <a:p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E21D957-DCBE-4FEB-A7A9-4F2802D13DD9}"/>
              </a:ext>
            </a:extLst>
          </p:cNvPr>
          <p:cNvSpPr txBox="1"/>
          <p:nvPr/>
        </p:nvSpPr>
        <p:spPr>
          <a:xfrm>
            <a:off x="5169398" y="3624481"/>
            <a:ext cx="138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Python</a:t>
            </a:r>
          </a:p>
        </p:txBody>
      </p:sp>
      <p:pic>
        <p:nvPicPr>
          <p:cNvPr id="5123" name="Picture 3" descr="Image result for type error python">
            <a:extLst>
              <a:ext uri="{FF2B5EF4-FFF2-40B4-BE49-F238E27FC236}">
                <a16:creationId xmlns:a16="http://schemas.microsoft.com/office/drawing/2014/main" id="{DEAC144F-7A46-415E-977C-6AA1B5500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21519" r="1166" b="7848"/>
          <a:stretch/>
        </p:blipFill>
        <p:spPr bwMode="auto">
          <a:xfrm>
            <a:off x="1491483" y="4083217"/>
            <a:ext cx="9209034" cy="26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363D-28C1-4E51-8674-629AEA7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package?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F852F9-67FD-4EC6-B16D-F12806E1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Collection of modules </a:t>
            </a:r>
          </a:p>
          <a:p>
            <a:r>
              <a:rPr lang="en-GB" dirty="0"/>
              <a:t>Module is collection of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4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23E-D438-45F4-8EB5-8077E5F1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B1C5-3A9D-4560-A393-477FD98C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Through pip: pip install ….</a:t>
            </a:r>
          </a:p>
          <a:p>
            <a:r>
              <a:rPr lang="en-GB" dirty="0"/>
              <a:t>Through </a:t>
            </a:r>
            <a:r>
              <a:rPr lang="en-GB" dirty="0" err="1"/>
              <a:t>conda</a:t>
            </a:r>
            <a:r>
              <a:rPr lang="en-GB" dirty="0"/>
              <a:t>: </a:t>
            </a:r>
            <a:r>
              <a:rPr lang="en-GB" dirty="0" err="1"/>
              <a:t>conda</a:t>
            </a:r>
            <a:r>
              <a:rPr lang="en-GB" dirty="0"/>
              <a:t> install …</a:t>
            </a:r>
          </a:p>
          <a:p>
            <a:r>
              <a:rPr lang="en-GB" dirty="0"/>
              <a:t>Check install packages: pip freeze</a:t>
            </a:r>
          </a:p>
          <a:p>
            <a:r>
              <a:rPr lang="en-GB" dirty="0"/>
              <a:t>Update installed package: pip/</a:t>
            </a:r>
            <a:r>
              <a:rPr lang="en-GB" dirty="0" err="1"/>
              <a:t>conda</a:t>
            </a:r>
            <a:r>
              <a:rPr lang="en-GB" dirty="0"/>
              <a:t> install [package] --upgrade</a:t>
            </a:r>
          </a:p>
          <a:p>
            <a:endParaRPr lang="en-GB" dirty="0"/>
          </a:p>
          <a:p>
            <a:r>
              <a:rPr lang="en-GB" dirty="0"/>
              <a:t>More advanced: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1466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669C-9ED2-4CAC-AFF4-2DA0507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Must-have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9488-8233-41D0-AB73-17A02BF4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endParaRPr lang="en-GB" dirty="0"/>
          </a:p>
          <a:p>
            <a:r>
              <a:rPr lang="en-GB" dirty="0" err="1"/>
              <a:t>Scikit</a:t>
            </a:r>
            <a:r>
              <a:rPr lang="en-GB" dirty="0"/>
              <a:t>-learn</a:t>
            </a:r>
          </a:p>
          <a:p>
            <a:r>
              <a:rPr lang="en-GB" dirty="0"/>
              <a:t>Matplotlib</a:t>
            </a:r>
          </a:p>
          <a:p>
            <a:r>
              <a:rPr lang="en-GB" dirty="0"/>
              <a:t>Pandas</a:t>
            </a:r>
          </a:p>
          <a:p>
            <a:r>
              <a:rPr lang="en-GB" dirty="0" err="1"/>
              <a:t>Scipy</a:t>
            </a:r>
            <a:r>
              <a:rPr lang="en-GB" dirty="0"/>
              <a:t> package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22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C088-A047-42D1-95FC-775F604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D216-5CC8-4E82-AC97-0BEBC8A4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Visualization: seaborn, </a:t>
            </a:r>
            <a:r>
              <a:rPr lang="en-GB" dirty="0" err="1"/>
              <a:t>ggplot</a:t>
            </a:r>
            <a:r>
              <a:rPr lang="en-GB" dirty="0"/>
              <a:t>, bokeh</a:t>
            </a:r>
          </a:p>
          <a:p>
            <a:r>
              <a:rPr lang="en-GB" dirty="0"/>
              <a:t>Computational neuroscience: Brian, </a:t>
            </a:r>
            <a:r>
              <a:rPr lang="en-GB" dirty="0" err="1"/>
              <a:t>NetPyNE</a:t>
            </a:r>
            <a:endParaRPr lang="en-GB" dirty="0"/>
          </a:p>
          <a:p>
            <a:r>
              <a:rPr lang="en-GB" dirty="0"/>
              <a:t>Machine learning: Theano, TensorFlow, </a:t>
            </a: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PyTorch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42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C170-5833-44B3-A462-A3B8FF7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started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7AA4-1648-4E91-A777-721E9817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9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75106-9855-4486-BC51-0301D4CF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94B5F-B8C4-4990-BE6E-ABA8CDF6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Primitive data types</a:t>
            </a:r>
          </a:p>
          <a:p>
            <a:r>
              <a:rPr lang="en-GB" dirty="0"/>
              <a:t>Composite data types</a:t>
            </a:r>
          </a:p>
          <a:p>
            <a:r>
              <a:rPr lang="en-GB" dirty="0"/>
              <a:t>Abstract data types</a:t>
            </a:r>
          </a:p>
          <a:p>
            <a:r>
              <a:rPr lang="en-GB" dirty="0"/>
              <a:t>Type safety and type error</a:t>
            </a:r>
          </a:p>
          <a:p>
            <a:endParaRPr lang="en-GB" dirty="0"/>
          </a:p>
          <a:p>
            <a:r>
              <a:rPr lang="en-GB" dirty="0"/>
              <a:t>What is a module?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  <a:p>
            <a:r>
              <a:rPr lang="en-GB" dirty="0"/>
              <a:t>Variable consists of:</a:t>
            </a:r>
          </a:p>
          <a:p>
            <a:pPr lvl="1"/>
            <a:r>
              <a:rPr lang="en-GB" dirty="0"/>
              <a:t>Variable name (identifier)</a:t>
            </a:r>
          </a:p>
          <a:p>
            <a:pPr lvl="1"/>
            <a:r>
              <a:rPr lang="en-GB" dirty="0"/>
              <a:t>Value</a:t>
            </a:r>
          </a:p>
          <a:p>
            <a:pPr lvl="2"/>
            <a:r>
              <a:rPr lang="en-GB" dirty="0"/>
              <a:t>In Python value has the type, not variable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7D44135-7964-4EF9-9B29-F756EBE54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7"/>
          <a:stretch/>
        </p:blipFill>
        <p:spPr>
          <a:xfrm>
            <a:off x="4767262" y="4649787"/>
            <a:ext cx="2657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Location</a:t>
            </a:r>
            <a:r>
              <a:rPr lang="en-GB" dirty="0"/>
              <a:t> where a value is stored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4B22976-000A-4FF4-A209-F08A0DA60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35362" y="3084686"/>
          <a:ext cx="3096054" cy="22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27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1548027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</a:tblGrid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en-GB" dirty="0"/>
                        <a:t>003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E4173151-BEF5-4B86-A89B-FD1C292D9D02}"/>
              </a:ext>
            </a:extLst>
          </p:cNvPr>
          <p:cNvSpPr txBox="1">
            <a:spLocks/>
          </p:cNvSpPr>
          <p:nvPr/>
        </p:nvSpPr>
        <p:spPr>
          <a:xfrm>
            <a:off x="2667342" y="3985838"/>
            <a:ext cx="1929715" cy="458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Variable: a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CC552B9-6E50-403D-929B-18C1C895EE6A}"/>
              </a:ext>
            </a:extLst>
          </p:cNvPr>
          <p:cNvCxnSpPr>
            <a:cxnSpLocks/>
          </p:cNvCxnSpPr>
          <p:nvPr/>
        </p:nvCxnSpPr>
        <p:spPr>
          <a:xfrm>
            <a:off x="4597057" y="4214911"/>
            <a:ext cx="1211305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0F74-8826-4AEA-92E3-8BAAF0E0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6CAFD-F15E-41A5-9E7E-1D8437E5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Lifetime of a variable</a:t>
            </a:r>
          </a:p>
          <a:p>
            <a:r>
              <a:rPr lang="en-GB" dirty="0"/>
              <a:t>Important for memory allocations</a:t>
            </a:r>
          </a:p>
          <a:p>
            <a:r>
              <a:rPr lang="en-GB" dirty="0"/>
              <a:t>Be aware of scope: prevent unwanted variables!</a:t>
            </a:r>
          </a:p>
        </p:txBody>
      </p:sp>
    </p:spTree>
    <p:extLst>
      <p:ext uri="{BB962C8B-B14F-4D97-AF65-F5344CB8AC3E}">
        <p14:creationId xmlns:p14="http://schemas.microsoft.com/office/powerpoint/2010/main" val="32053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5647-5EDA-4CE4-ADD1-42191E26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9FFF8D-0262-41D0-9E76-021CAD9B6DF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5342310"/>
            <a:ext cx="2338216" cy="66151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DB3DC109-9BDA-44F6-832D-6CD948359502}"/>
              </a:ext>
            </a:extLst>
          </p:cNvPr>
          <p:cNvSpPr txBox="1">
            <a:spLocks/>
          </p:cNvSpPr>
          <p:nvPr/>
        </p:nvSpPr>
        <p:spPr>
          <a:xfrm>
            <a:off x="9303393" y="2975867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A2DA331-766B-40B8-8F5E-C5C95A71A205}"/>
              </a:ext>
            </a:extLst>
          </p:cNvPr>
          <p:cNvSpPr txBox="1">
            <a:spLocks/>
          </p:cNvSpPr>
          <p:nvPr/>
        </p:nvSpPr>
        <p:spPr>
          <a:xfrm>
            <a:off x="8706493" y="5793532"/>
            <a:ext cx="2253607" cy="70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rPr>
              <a:t>Output: ?</a:t>
            </a:r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66F551A-D3C2-4692-8C6C-A90E3C67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6" y="2141910"/>
            <a:ext cx="8010525" cy="3200400"/>
          </a:xfrm>
          <a:prstGeom prst="rect">
            <a:avLst/>
          </a:prstGeom>
        </p:spPr>
      </p:pic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518F5B5-B4C6-4654-B153-33B4B94F8C1C}"/>
              </a:ext>
            </a:extLst>
          </p:cNvPr>
          <p:cNvCxnSpPr>
            <a:cxnSpLocks/>
          </p:cNvCxnSpPr>
          <p:nvPr/>
        </p:nvCxnSpPr>
        <p:spPr>
          <a:xfrm flipH="1">
            <a:off x="7264400" y="3160811"/>
            <a:ext cx="17907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FFDA-809D-48CE-BFB7-A7DD5AE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types?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299F9A-D5C0-4C9A-8AD8-D087280F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Allocation</a:t>
            </a:r>
            <a:r>
              <a:rPr lang="en-GB" b="1" dirty="0"/>
              <a:t> </a:t>
            </a:r>
            <a:r>
              <a:rPr lang="en-GB" dirty="0"/>
              <a:t>of memory</a:t>
            </a:r>
          </a:p>
          <a:p>
            <a:r>
              <a:rPr lang="en-GB" dirty="0"/>
              <a:t>Define</a:t>
            </a:r>
            <a:r>
              <a:rPr lang="en-GB" b="1" dirty="0"/>
              <a:t> </a:t>
            </a:r>
            <a:r>
              <a:rPr lang="en-GB" dirty="0"/>
              <a:t>operations possible</a:t>
            </a:r>
          </a:p>
          <a:p>
            <a:r>
              <a:rPr lang="en-GB" dirty="0"/>
              <a:t>Type safety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727-B338-4CF3-B970-2952185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Python: Strong, dynamical and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98F4-0D8F-43E1-9F29-9155F8D2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Strong:</a:t>
            </a:r>
          </a:p>
          <a:p>
            <a:pPr lvl="1"/>
            <a:r>
              <a:rPr lang="en-GB" dirty="0"/>
              <a:t>When you have assigned a type to a </a:t>
            </a:r>
            <a:r>
              <a:rPr lang="en-GB" i="1" dirty="0"/>
              <a:t>value</a:t>
            </a:r>
            <a:r>
              <a:rPr lang="en-GB" dirty="0"/>
              <a:t> (not the variable!) it will keep that type </a:t>
            </a:r>
          </a:p>
          <a:p>
            <a:pPr lvl="1"/>
            <a:r>
              <a:rPr lang="en-GB" dirty="0"/>
              <a:t>E.g. string of numbers will not suddenly become number</a:t>
            </a:r>
          </a:p>
          <a:p>
            <a:r>
              <a:rPr lang="en-GB" dirty="0"/>
              <a:t>Dynamically:</a:t>
            </a:r>
          </a:p>
          <a:p>
            <a:pPr lvl="1"/>
            <a:r>
              <a:rPr lang="en-GB" i="1" dirty="0"/>
              <a:t>Variables </a:t>
            </a:r>
            <a:r>
              <a:rPr lang="en-GB" dirty="0"/>
              <a:t>(not values) can change type</a:t>
            </a:r>
          </a:p>
          <a:p>
            <a:pPr lvl="1"/>
            <a:r>
              <a:rPr lang="en-GB" dirty="0"/>
              <a:t>Implicit:</a:t>
            </a:r>
          </a:p>
          <a:p>
            <a:pPr lvl="2"/>
            <a:r>
              <a:rPr lang="en-GB" dirty="0"/>
              <a:t>Do not declare the type of variables beforehand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65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3F1A-1BB9-4A77-BCA8-E57C982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 in Python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FDD658F-546F-4D27-879B-78730C01A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43945"/>
          <a:ext cx="12192000" cy="5167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803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5678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759113"/>
                    </a:ext>
                  </a:extLst>
                </a:gridCol>
              </a:tblGrid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Shorthand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What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05524"/>
                  </a:ext>
                </a:extLst>
              </a:tr>
              <a:tr h="674613">
                <a:tc>
                  <a:txBody>
                    <a:bodyPr/>
                    <a:lstStyle/>
                    <a:p>
                      <a:r>
                        <a:rPr lang="en-GB" sz="2800" dirty="0"/>
                        <a:t>Integer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Whole numbers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29828"/>
                  </a:ext>
                </a:extLst>
              </a:tr>
              <a:tr h="897586">
                <a:tc>
                  <a:txBody>
                    <a:bodyPr/>
                    <a:lstStyle/>
                    <a:p>
                      <a:r>
                        <a:rPr lang="en-GB" sz="2800" dirty="0"/>
                        <a:t>Floating-point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32-bit number with digits after decimal place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73526"/>
                  </a:ext>
                </a:extLst>
              </a:tr>
              <a:tr h="1296513">
                <a:tc>
                  <a:txBody>
                    <a:bodyPr/>
                    <a:lstStyle/>
                    <a:p>
                      <a:r>
                        <a:rPr lang="en-GB" sz="2800" dirty="0"/>
                        <a:t>Double precision float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64-bit number with digits after decimal place</a:t>
                      </a:r>
                    </a:p>
                    <a:p>
                      <a:endParaRPr lang="en-GB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3742"/>
                  </a:ext>
                </a:extLst>
              </a:tr>
              <a:tr h="1030561">
                <a:tc>
                  <a:txBody>
                    <a:bodyPr/>
                    <a:lstStyle/>
                    <a:p>
                      <a:r>
                        <a:rPr lang="en-GB" sz="2800" dirty="0"/>
                        <a:t>Boolean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Value that’s either true or false (0 or 1)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4317"/>
                  </a:ext>
                </a:extLst>
              </a:tr>
              <a:tr h="593427">
                <a:tc>
                  <a:txBody>
                    <a:bodyPr/>
                    <a:lstStyle/>
                    <a:p>
                      <a:r>
                        <a:rPr lang="en-GB" sz="28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str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 list of ASCII characters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5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76209"/>
      </p:ext>
    </p:extLst>
  </p:cSld>
  <p:clrMapOvr>
    <a:masterClrMapping/>
  </p:clrMapOvr>
</p:sld>
</file>

<file path=ppt/theme/theme1.xml><?xml version="1.0" encoding="utf-8"?>
<a:theme xmlns:a="http://schemas.openxmlformats.org/drawingml/2006/main" name="SNCC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CC_template" id="{9D38BCB4-0C77-4B45-B7D3-2413FE923093}" vid="{F89D4890-CF62-4C31-9BB5-C0E22AA7FF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708</Words>
  <Application>Microsoft Office PowerPoint</Application>
  <PresentationFormat>Widescreen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 Light</vt:lpstr>
      <vt:lpstr>Bahnschrift SemiBold</vt:lpstr>
      <vt:lpstr>Calibri</vt:lpstr>
      <vt:lpstr>SNCC_template</vt:lpstr>
      <vt:lpstr>Variables, types and packages</vt:lpstr>
      <vt:lpstr>Content</vt:lpstr>
      <vt:lpstr>What is a variable</vt:lpstr>
      <vt:lpstr>What is a variable</vt:lpstr>
      <vt:lpstr>Scope</vt:lpstr>
      <vt:lpstr>Scope </vt:lpstr>
      <vt:lpstr>Why data types?</vt:lpstr>
      <vt:lpstr>Python: Strong, dynamical and implicit</vt:lpstr>
      <vt:lpstr>Primitive data types in Python</vt:lpstr>
      <vt:lpstr>Composite data types in Python</vt:lpstr>
      <vt:lpstr>Objects: OOP</vt:lpstr>
      <vt:lpstr>Type safety and type errors</vt:lpstr>
      <vt:lpstr>Packages</vt:lpstr>
      <vt:lpstr>What is a package?</vt:lpstr>
      <vt:lpstr>Installing packages</vt:lpstr>
      <vt:lpstr>Must-have packages</vt:lpstr>
      <vt:lpstr>Additional packages</vt:lpstr>
      <vt:lpstr>Let’s get started with 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modules</dc:title>
  <dc:creator>Dori</dc:creator>
  <cp:lastModifiedBy>Dori</cp:lastModifiedBy>
  <cp:revision>24</cp:revision>
  <dcterms:created xsi:type="dcterms:W3CDTF">2019-07-19T12:20:43Z</dcterms:created>
  <dcterms:modified xsi:type="dcterms:W3CDTF">2020-01-16T12:15:47Z</dcterms:modified>
</cp:coreProperties>
</file>