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F0EA6-5F15-4F0D-8339-5316938E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889" y="1125415"/>
            <a:ext cx="9748911" cy="3362179"/>
          </a:xfrm>
        </p:spPr>
        <p:txBody>
          <a:bodyPr>
            <a:normAutofit/>
          </a:bodyPr>
          <a:lstStyle/>
          <a:p>
            <a:r>
              <a:rPr lang="ru-RU" sz="4000" dirty="0">
                <a:ea typeface="Calibri Light"/>
                <a:cs typeface="Calibri Light"/>
              </a:rPr>
              <a:t>Разработка программы для нахождения корня уравнения методом Хорд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ADF52C-C4D9-430D-8168-33536720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008098"/>
            <a:ext cx="7896606" cy="120982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ea typeface="Calibri"/>
                <a:cs typeface="Calibri"/>
              </a:rPr>
              <a:t>Выполнила: Кубарева Д.В.</a:t>
            </a:r>
            <a:endParaRPr lang="ru-RU" dirty="0"/>
          </a:p>
          <a:p>
            <a:pPr algn="r"/>
            <a:r>
              <a:rPr lang="ru-RU" dirty="0">
                <a:ea typeface="Calibri"/>
                <a:cs typeface="Calibri"/>
              </a:rPr>
              <a:t>студентка группы 11ИСиП202</a:t>
            </a:r>
          </a:p>
          <a:p>
            <a:pPr algn="r"/>
            <a:r>
              <a:rPr lang="ru-RU" dirty="0">
                <a:ea typeface="Calibri"/>
                <a:cs typeface="Calibri"/>
              </a:rPr>
              <a:t>Проверила: </a:t>
            </a:r>
            <a:r>
              <a:rPr lang="ru-RU" dirty="0" err="1">
                <a:ea typeface="Calibri"/>
                <a:cs typeface="Calibri"/>
              </a:rPr>
              <a:t>Чирская</a:t>
            </a:r>
            <a:r>
              <a:rPr lang="ru-RU" dirty="0">
                <a:ea typeface="Calibri"/>
                <a:cs typeface="Calibri"/>
              </a:rPr>
              <a:t> Л.А.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EAE8-ADF8-4A50-BC63-3CE4AC29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7963"/>
            <a:ext cx="7729728" cy="1079673"/>
          </a:xfrm>
        </p:spPr>
        <p:txBody>
          <a:bodyPr/>
          <a:lstStyle/>
          <a:p>
            <a:r>
              <a:rPr lang="ru-RU" dirty="0"/>
              <a:t>Участки кода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774F7894-7E6E-4E82-B118-D273465A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17" y="1769849"/>
            <a:ext cx="5575433" cy="4680188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2A01BE1-D00C-4F95-BDAC-D6E12312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52" y="1769848"/>
            <a:ext cx="5575431" cy="46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BDE13-84AE-469D-B9A2-01931B26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951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7241-8D03-4F85-A31F-2FF5A26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4572"/>
            <a:ext cx="7729728" cy="1083213"/>
          </a:xfrm>
        </p:spPr>
        <p:txBody>
          <a:bodyPr/>
          <a:lstStyle/>
          <a:p>
            <a:r>
              <a:rPr lang="ru-RU" dirty="0"/>
              <a:t>Метод хорд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F1145-AD33-4F60-9AC7-CCF77380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1" y="1885072"/>
            <a:ext cx="10016197" cy="420624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Этот метод нахождения простых корней широко применяется при решении конечных уравнений. Другие названия рассматриваемого метода: метод ложного положения, метод линейной аппроксимации, метод пропорциональных частей, метод секущих.</a:t>
            </a:r>
          </a:p>
          <a:p>
            <a:pPr algn="just"/>
            <a:r>
              <a:rPr lang="ru-RU" sz="2400" dirty="0"/>
              <a:t>Идея метода хорд состоит в том, что на достаточно малом промежутке </a:t>
            </a:r>
            <a:r>
              <a:rPr lang="en-US" sz="2400" dirty="0"/>
              <a:t>[</a:t>
            </a:r>
            <a:r>
              <a:rPr lang="en-US" sz="2400" dirty="0" err="1"/>
              <a:t>a,b</a:t>
            </a:r>
            <a:r>
              <a:rPr lang="en-US" sz="2400" dirty="0"/>
              <a:t>]</a:t>
            </a:r>
            <a:r>
              <a:rPr lang="ru-RU" sz="2400" dirty="0"/>
              <a:t> дуга кривой y=f(x) заменяется стягивающей ее хордой. В качестве приближенного значения корня принимается точка пересечения хорды с осью </a:t>
            </a:r>
            <a:r>
              <a:rPr lang="ru-RU" sz="2400" dirty="0" err="1"/>
              <a:t>Ox</a:t>
            </a:r>
            <a:r>
              <a:rPr lang="ru-RU" sz="2400" dirty="0"/>
              <a:t>, т.е. это точка x=c.</a:t>
            </a:r>
          </a:p>
          <a:p>
            <a:pPr algn="just"/>
            <a:r>
              <a:rPr lang="ru-RU" sz="2400" dirty="0"/>
              <a:t>Пусть дано уравнение </a:t>
            </a:r>
            <a:r>
              <a:rPr lang="en-US" sz="2400" dirty="0"/>
              <a:t>f(x)=0</a:t>
            </a:r>
            <a:r>
              <a:rPr lang="ru-RU" sz="2400" dirty="0"/>
              <a:t>, где</a:t>
            </a:r>
            <a:r>
              <a:rPr lang="en-US" sz="2400" dirty="0"/>
              <a:t> f(x)</a:t>
            </a:r>
            <a:r>
              <a:rPr lang="ru-RU" sz="2400" dirty="0"/>
              <a:t>-непрерывная функция, имеющая в интервале</a:t>
            </a:r>
            <a:r>
              <a:rPr lang="en-US" sz="2400" dirty="0"/>
              <a:t> (</a:t>
            </a:r>
            <a:r>
              <a:rPr lang="en-US" sz="2400" dirty="0" err="1"/>
              <a:t>a,b</a:t>
            </a:r>
            <a:r>
              <a:rPr lang="en-US" sz="2400" dirty="0"/>
              <a:t>) </a:t>
            </a:r>
            <a:r>
              <a:rPr lang="ru-RU" sz="2400" dirty="0"/>
              <a:t>производные первого и второго порядков. Корень считается отделенным и находится на отрезке</a:t>
            </a:r>
            <a:r>
              <a:rPr lang="en-US" sz="2400" dirty="0"/>
              <a:t> [</a:t>
            </a:r>
            <a:r>
              <a:rPr lang="en-US" sz="2400" dirty="0" err="1"/>
              <a:t>a,b</a:t>
            </a:r>
            <a:r>
              <a:rPr lang="en-US" sz="2400" dirty="0"/>
              <a:t>]</a:t>
            </a:r>
            <a:r>
              <a:rPr lang="ru-RU" sz="2400" dirty="0"/>
              <a:t>, т.е.</a:t>
            </a:r>
            <a:r>
              <a:rPr lang="en-US" sz="2400" dirty="0"/>
              <a:t>f(a)*f(b)&lt;0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2CD09-10F9-4B63-A3A7-ECDEAEE0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9742"/>
            <a:ext cx="7729728" cy="124499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четыре случая расположения дуги кривой, учитывая значения первой и второй производных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8BD4E-C386-4C77-A454-99F69FB6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8" y="2391508"/>
            <a:ext cx="2838095" cy="31368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5B86B1-D4A3-4A6C-8CC2-117719B0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41" y="2391508"/>
            <a:ext cx="2752381" cy="31368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6C7421-6060-4AB7-B441-32979B4B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31" y="2391508"/>
            <a:ext cx="2819048" cy="34465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8D69C7-1EF7-4A9C-B367-C1F04BEBF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388" y="2391509"/>
            <a:ext cx="2780952" cy="34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0467-9183-4013-8148-5195E115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520" y="1069146"/>
            <a:ext cx="4496071" cy="185693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решения задачи с одинаковыми знаками производных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53ECD8-B1C0-438F-83C4-8397FF35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90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ED3C6-CDDE-4251-B993-5DEAB20C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87" y="1203842"/>
            <a:ext cx="6402110" cy="22251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/>
              <a:t>Вывод ответа в консоль</a:t>
            </a:r>
            <a:br>
              <a:rPr lang="en-US" dirty="0"/>
            </a:br>
            <a:br>
              <a:rPr lang="ru-RU" dirty="0"/>
            </a:br>
            <a:r>
              <a:rPr lang="ru-RU" dirty="0">
                <a:latin typeface="+mn-lt"/>
              </a:rPr>
              <a:t>х</a:t>
            </a:r>
            <a:r>
              <a:rPr lang="en-US" dirty="0">
                <a:latin typeface="+mn-lt"/>
              </a:rPr>
              <a:t>^3-x+1</a:t>
            </a:r>
            <a:r>
              <a:rPr lang="pt-BR" sz="1800" dirty="0">
                <a:solidFill>
                  <a:srgbClr val="000000"/>
                </a:solidFill>
                <a:latin typeface="+mn-lt"/>
              </a:rPr>
              <a:t> </a:t>
            </a:r>
            <a:br>
              <a:rPr lang="pt-BR" sz="1800" dirty="0">
                <a:solidFill>
                  <a:srgbClr val="000000"/>
                </a:solidFill>
                <a:latin typeface="+mn-lt"/>
              </a:rPr>
            </a:b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00"/>
                </a:solidFill>
                <a:latin typeface="Corbel" panose="020B0503020204020204" pitchFamily="34" charset="0"/>
              </a:rPr>
              <a:t>a = -2, b = -1, e = 0.001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567E48-4F9D-43B4-8294-B114BF49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6" b="-1"/>
          <a:stretch/>
        </p:blipFill>
        <p:spPr>
          <a:xfrm>
            <a:off x="1222111" y="900332"/>
            <a:ext cx="3701582" cy="5417553"/>
          </a:xfrm>
        </p:spPr>
      </p:pic>
    </p:spTree>
    <p:extLst>
      <p:ext uri="{BB962C8B-B14F-4D97-AF65-F5344CB8AC3E}">
        <p14:creationId xmlns:p14="http://schemas.microsoft.com/office/powerpoint/2010/main" val="1964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275AF-942D-4055-A33D-0C554BF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166"/>
            <a:ext cx="7729728" cy="1209822"/>
          </a:xfrm>
        </p:spPr>
        <p:txBody>
          <a:bodyPr>
            <a:normAutofit/>
          </a:bodyPr>
          <a:lstStyle/>
          <a:p>
            <a:r>
              <a:rPr lang="ru-RU" dirty="0"/>
              <a:t>Пример решения задачи с разными знаками производных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C825D2-4179-4F6C-8D1F-A1328E4E2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705" y="1927274"/>
            <a:ext cx="5416061" cy="48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28387-708A-4F77-95B0-48371C7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489" y="1223889"/>
            <a:ext cx="6927869" cy="196947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 ответа в консоль</a:t>
            </a:r>
            <a:br>
              <a:rPr lang="en-US" dirty="0"/>
            </a:br>
            <a:br>
              <a:rPr lang="ru-RU" dirty="0"/>
            </a:br>
            <a:r>
              <a:rPr lang="ru-RU" sz="2200" dirty="0">
                <a:solidFill>
                  <a:schemeClr val="tx1"/>
                </a:solidFill>
              </a:rPr>
              <a:t>х</a:t>
            </a:r>
            <a:r>
              <a:rPr lang="en-US" sz="2200" dirty="0">
                <a:solidFill>
                  <a:schemeClr val="tx1"/>
                </a:solidFill>
              </a:rPr>
              <a:t>^3-3</a:t>
            </a:r>
            <a:r>
              <a:rPr lang="ru-RU" sz="2200" dirty="0">
                <a:solidFill>
                  <a:schemeClr val="tx1"/>
                </a:solidFill>
              </a:rPr>
              <a:t>*</a:t>
            </a:r>
            <a:r>
              <a:rPr lang="en-US" sz="2200" dirty="0">
                <a:solidFill>
                  <a:schemeClr val="tx1"/>
                </a:solidFill>
              </a:rPr>
              <a:t>x^2+6*x-1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br>
              <a:rPr lang="pt-BR" sz="1800" dirty="0">
                <a:solidFill>
                  <a:srgbClr val="000000"/>
                </a:solidFill>
              </a:rPr>
            </a:b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00"/>
                </a:solidFill>
                <a:latin typeface="Corbel" panose="020B0503020204020204" pitchFamily="34" charset="0"/>
              </a:rPr>
              <a:t>a = -0,1, b = 0,35, e = 0.001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4E5C99-2137-4105-8B69-EBECFC80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5"/>
          <a:stretch/>
        </p:blipFill>
        <p:spPr>
          <a:xfrm>
            <a:off x="1102564" y="1026942"/>
            <a:ext cx="3174014" cy="4979963"/>
          </a:xfrm>
        </p:spPr>
      </p:pic>
    </p:spTree>
    <p:extLst>
      <p:ext uri="{BB962C8B-B14F-4D97-AF65-F5344CB8AC3E}">
        <p14:creationId xmlns:p14="http://schemas.microsoft.com/office/powerpoint/2010/main" val="222862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AD0E8-E6FD-4831-B781-D15F9A9E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8640"/>
            <a:ext cx="7729728" cy="1237957"/>
          </a:xfrm>
        </p:spPr>
        <p:txBody>
          <a:bodyPr/>
          <a:lstStyle/>
          <a:p>
            <a:r>
              <a:rPr lang="ru-RU" dirty="0"/>
              <a:t>Участки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E76F36-BD73-4EF8-9FCF-C869921D5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02" y="2074452"/>
            <a:ext cx="4824592" cy="448162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1E027F-71BF-40E4-8787-712E6993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04" y="2933943"/>
            <a:ext cx="5980694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712C6-99DD-4A5D-9FEC-9DE3468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005840"/>
          </a:xfrm>
        </p:spPr>
        <p:txBody>
          <a:bodyPr/>
          <a:lstStyle/>
          <a:p>
            <a:r>
              <a:rPr lang="ru-RU" dirty="0"/>
              <a:t>Участки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36656D-C9AF-4F21-9B4C-381B09EE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132" y="1828801"/>
            <a:ext cx="6808763" cy="4572000"/>
          </a:xfrm>
        </p:spPr>
      </p:pic>
    </p:spTree>
    <p:extLst>
      <p:ext uri="{BB962C8B-B14F-4D97-AF65-F5344CB8AC3E}">
        <p14:creationId xmlns:p14="http://schemas.microsoft.com/office/powerpoint/2010/main" val="120184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144</TotalTime>
  <Words>264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Gill Sans MT</vt:lpstr>
      <vt:lpstr>Посылка</vt:lpstr>
      <vt:lpstr>Разработка программы для нахождения корня уравнения методом Хорд</vt:lpstr>
      <vt:lpstr>Метод хорд</vt:lpstr>
      <vt:lpstr>четыре случая расположения дуги кривой, учитывая значения первой и второй производных</vt:lpstr>
      <vt:lpstr>Пример решения задачи с одинаковыми знаками производных</vt:lpstr>
      <vt:lpstr> Вывод ответа в консоль  х^3-x+1   a = -2, b = -1, e = 0.001 </vt:lpstr>
      <vt:lpstr>Пример решения задачи с разными знаками производных</vt:lpstr>
      <vt:lpstr>Вывод ответа в консоль  х^3-3*x^2+6*x-1   a = -0,1, b = 0,35, e = 0.001</vt:lpstr>
      <vt:lpstr>Участки кода</vt:lpstr>
      <vt:lpstr>Участки кода</vt:lpstr>
      <vt:lpstr>Участки кода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нахождения корня уравнения методом Хорд</dc:title>
  <dc:creator>Daria Kubareva</dc:creator>
  <cp:lastModifiedBy>Daria Kubareva</cp:lastModifiedBy>
  <cp:revision>6</cp:revision>
  <dcterms:created xsi:type="dcterms:W3CDTF">2022-11-17T10:08:54Z</dcterms:created>
  <dcterms:modified xsi:type="dcterms:W3CDTF">2022-11-17T12:33:52Z</dcterms:modified>
</cp:coreProperties>
</file>