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3"/>
  </p:notesMasterIdLst>
  <p:sldIdLst>
    <p:sldId id="279" r:id="rId3"/>
    <p:sldId id="288" r:id="rId4"/>
    <p:sldId id="280" r:id="rId5"/>
    <p:sldId id="259" r:id="rId6"/>
    <p:sldId id="281" r:id="rId7"/>
    <p:sldId id="263" r:id="rId8"/>
    <p:sldId id="292" r:id="rId9"/>
    <p:sldId id="293" r:id="rId10"/>
    <p:sldId id="291" r:id="rId11"/>
    <p:sldId id="290" r:id="rId12"/>
    <p:sldId id="264" r:id="rId13"/>
    <p:sldId id="282" r:id="rId14"/>
    <p:sldId id="267" r:id="rId15"/>
    <p:sldId id="283" r:id="rId16"/>
    <p:sldId id="271" r:id="rId17"/>
    <p:sldId id="272" r:id="rId18"/>
    <p:sldId id="273" r:id="rId19"/>
    <p:sldId id="289" r:id="rId20"/>
    <p:sldId id="284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9"/>
    <p:restoredTop sz="93596"/>
  </p:normalViewPr>
  <p:slideViewPr>
    <p:cSldViewPr snapToGrid="0" snapToObjects="1">
      <p:cViewPr varScale="1">
        <p:scale>
          <a:sx n="65" d="100"/>
          <a:sy n="65" d="100"/>
        </p:scale>
        <p:origin x="4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7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974361" y="2169497"/>
            <a:ext cx="5851836" cy="7675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74361" y="3031279"/>
            <a:ext cx="5851836" cy="1037925"/>
          </a:xfrm>
          <a:prstGeom prst="rect">
            <a:avLst/>
          </a:prstGeom>
          <a:solidFill>
            <a:schemeClr val="accent1"/>
          </a:solidFill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974361" y="4076897"/>
            <a:ext cx="5851836" cy="53572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974361" y="4829454"/>
            <a:ext cx="5851836" cy="165632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30000"/>
              </a:lnSpc>
              <a:buFont typeface="Wingdings" charset="2"/>
              <a:buChar char="n"/>
              <a:defRPr sz="1600" b="1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289304"/>
            <a:ext cx="12192000" cy="2386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193692"/>
            <a:ext cx="12192000" cy="3698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825653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825653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2251217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933012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931471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3357035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4040371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4044952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4470516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365567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365567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791131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472926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47138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89694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358028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3584866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4010430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468764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468764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511320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365567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365567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791131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279108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279108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704672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3192648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3192648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3618212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4106189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4106189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4531753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9" name="文本占位符 25"/>
          <p:cNvSpPr>
            <a:spLocks noGrp="1"/>
          </p:cNvSpPr>
          <p:nvPr>
            <p:ph type="body" sz="quarter" idx="23" hasCustomPrompt="1"/>
          </p:nvPr>
        </p:nvSpPr>
        <p:spPr>
          <a:xfrm>
            <a:off x="1529536" y="5019729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0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671073" y="5019729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1" name="文本占位符 25"/>
          <p:cNvSpPr>
            <a:spLocks noGrp="1"/>
          </p:cNvSpPr>
          <p:nvPr>
            <p:ph type="body" sz="quarter" idx="25"/>
          </p:nvPr>
        </p:nvSpPr>
        <p:spPr>
          <a:xfrm>
            <a:off x="2671073" y="5445293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232641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232641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658205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041610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041610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467174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284714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284714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327270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3652680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3652680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4078244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9" name="文本占位符 25"/>
          <p:cNvSpPr>
            <a:spLocks noGrp="1"/>
          </p:cNvSpPr>
          <p:nvPr>
            <p:ph type="body" sz="quarter" idx="23" hasCustomPrompt="1"/>
          </p:nvPr>
        </p:nvSpPr>
        <p:spPr>
          <a:xfrm>
            <a:off x="1529536" y="4458214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0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671073" y="4458214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1" name="文本占位符 25"/>
          <p:cNvSpPr>
            <a:spLocks noGrp="1"/>
          </p:cNvSpPr>
          <p:nvPr>
            <p:ph type="body" sz="quarter" idx="25"/>
          </p:nvPr>
        </p:nvSpPr>
        <p:spPr>
          <a:xfrm>
            <a:off x="2671073" y="4883778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25"/>
          <p:cNvSpPr>
            <a:spLocks noGrp="1"/>
          </p:cNvSpPr>
          <p:nvPr>
            <p:ph type="body" sz="quarter" idx="26" hasCustomPrompt="1"/>
          </p:nvPr>
        </p:nvSpPr>
        <p:spPr>
          <a:xfrm>
            <a:off x="1529536" y="5257623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7"/>
          </p:nvPr>
        </p:nvSpPr>
        <p:spPr>
          <a:xfrm>
            <a:off x="2671073" y="5257623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28"/>
          </p:nvPr>
        </p:nvSpPr>
        <p:spPr>
          <a:xfrm>
            <a:off x="2671073" y="5683187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1" cy="11251983"/>
            <a:chOff x="-30083473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3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7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8" cy="11298060"/>
            <a:chOff x="-28468889" y="4244143"/>
            <a:chExt cx="37770058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7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1"/>
              <a:ext cx="26665384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2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88705" y="1905868"/>
            <a:ext cx="3154780" cy="38001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939941" y="2758896"/>
            <a:ext cx="3115865" cy="76755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943485" y="3532628"/>
            <a:ext cx="3115865" cy="516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5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88705" y="1905868"/>
            <a:ext cx="3154780" cy="38001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939941" y="2758896"/>
            <a:ext cx="3115865" cy="76755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943485" y="3532628"/>
            <a:ext cx="3115865" cy="516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7" r:id="rId3"/>
    <p:sldLayoutId id="2147483688" r:id="rId4"/>
    <p:sldLayoutId id="2147483699" r:id="rId5"/>
    <p:sldLayoutId id="2147483689" r:id="rId6"/>
    <p:sldLayoutId id="2147483691" r:id="rId7"/>
    <p:sldLayoutId id="2147483690" r:id="rId8"/>
    <p:sldLayoutId id="2147483692" r:id="rId9"/>
    <p:sldLayoutId id="2147483693" r:id="rId10"/>
    <p:sldLayoutId id="2147483694" r:id="rId11"/>
    <p:sldLayoutId id="2147483696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fficeplus.cn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750193" y="1892233"/>
            <a:ext cx="10691613" cy="1037925"/>
          </a:xfrm>
        </p:spPr>
        <p:txBody>
          <a:bodyPr/>
          <a:lstStyle/>
          <a:p>
            <a:r>
              <a:rPr kumimoji="1" lang="zh-CN" altLang="en-US" dirty="0"/>
              <a:t>离港前端软件升级系统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974361" y="4291781"/>
            <a:ext cx="1119910" cy="320836"/>
          </a:xfrm>
        </p:spPr>
        <p:txBody>
          <a:bodyPr/>
          <a:lstStyle/>
          <a:p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931083" y="3784457"/>
            <a:ext cx="5851836" cy="165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学校名称：南京城市职业学院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指导老师：夏孝云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项目开发成员：李京海、安泓运、王潇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报告人：李京海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82EDC-F409-40E1-8A58-939AC03D5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项目优点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C6DA71-83CF-4EA4-B1E8-55991CF5C06A}"/>
              </a:ext>
            </a:extLst>
          </p:cNvPr>
          <p:cNvSpPr/>
          <p:nvPr/>
        </p:nvSpPr>
        <p:spPr>
          <a:xfrm>
            <a:off x="501445" y="925185"/>
            <a:ext cx="9925665" cy="53133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、下发版本时当有柜台节点不在线，则这些离线节点在下次运行会自动升级版本；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、可以指定任意版本回滚，而不限于只回滚到上一个版本；</a:t>
            </a:r>
          </a:p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和柜台节点之间采用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QoS=2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）协议，能保证信息传递可靠，能应对将来大规模的节点数量</a:t>
            </a:r>
          </a:p>
        </p:txBody>
      </p:sp>
    </p:spTree>
    <p:extLst>
      <p:ext uri="{BB962C8B-B14F-4D97-AF65-F5344CB8AC3E}">
        <p14:creationId xmlns:p14="http://schemas.microsoft.com/office/powerpoint/2010/main" val="29301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1162876" y="1162405"/>
            <a:ext cx="4200456" cy="849432"/>
            <a:chOff x="1162876" y="1436725"/>
            <a:chExt cx="4200456" cy="849432"/>
          </a:xfrm>
        </p:grpSpPr>
        <p:sp>
          <p:nvSpPr>
            <p:cNvPr id="5" name="矩形 4"/>
            <p:cNvSpPr/>
            <p:nvPr/>
          </p:nvSpPr>
          <p:spPr>
            <a:xfrm>
              <a:off x="1162876" y="1977162"/>
              <a:ext cx="4200456" cy="3089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管理员登录，使用了令牌机制，需要输入正确的账号和密码</a:t>
              </a: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162876" y="1436725"/>
              <a:ext cx="1392499" cy="387096"/>
              <a:chOff x="1162876" y="1436725"/>
              <a:chExt cx="1392499" cy="38709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49972" y="1436725"/>
                <a:ext cx="1005403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2">
                        <a:lumMod val="75000"/>
                      </a:schemeClr>
                    </a:solidFill>
                    <a:ea typeface="微软雅黑" charset="0"/>
                  </a:rPr>
                  <a:t>登录页面</a:t>
                </a:r>
                <a:endParaRPr lang="en-US" altLang="zh-CN" sz="1600" b="1" kern="0" dirty="0">
                  <a:solidFill>
                    <a:schemeClr val="accent2">
                      <a:lumMod val="75000"/>
                    </a:schemeClr>
                  </a:solidFill>
                  <a:ea typeface="微软雅黑" charset="0"/>
                </a:endParaRPr>
              </a:p>
            </p:txBody>
          </p:sp>
          <p:grpSp>
            <p:nvGrpSpPr>
              <p:cNvPr id="7" name="组 6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L 形 8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8" name="组 17"/>
          <p:cNvGrpSpPr/>
          <p:nvPr/>
        </p:nvGrpSpPr>
        <p:grpSpPr>
          <a:xfrm>
            <a:off x="1162876" y="2890866"/>
            <a:ext cx="4200456" cy="1329564"/>
            <a:chOff x="1162876" y="3301233"/>
            <a:chExt cx="4200456" cy="1329564"/>
          </a:xfrm>
        </p:grpSpPr>
        <p:sp>
          <p:nvSpPr>
            <p:cNvPr id="11" name="矩形 10"/>
            <p:cNvSpPr/>
            <p:nvPr/>
          </p:nvSpPr>
          <p:spPr>
            <a:xfrm>
              <a:off x="1162876" y="3841670"/>
              <a:ext cx="4200456" cy="7891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里面包含了版本的名称，版本号，详细描述，和更新的时间；</a:t>
              </a:r>
              <a:endPara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并且可对版本信息进行增删改查操作，同时在改页面可进行跳转到文件信息页面，和进行版本下发功能</a:t>
              </a:r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1162876" y="3301233"/>
              <a:ext cx="1802868" cy="387096"/>
              <a:chOff x="1162876" y="1436725"/>
              <a:chExt cx="1802868" cy="38709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549972" y="1436725"/>
                <a:ext cx="1415772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3">
                        <a:lumMod val="75000"/>
                      </a:schemeClr>
                    </a:solidFill>
                    <a:ea typeface="微软雅黑" charset="0"/>
                  </a:rPr>
                  <a:t>版本管理页面</a:t>
                </a:r>
                <a:endParaRPr lang="en-US" altLang="zh-CN" sz="16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endParaRPr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L 形 15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9" name="组 18"/>
          <p:cNvGrpSpPr/>
          <p:nvPr/>
        </p:nvGrpSpPr>
        <p:grpSpPr>
          <a:xfrm>
            <a:off x="1162876" y="4652610"/>
            <a:ext cx="4200456" cy="849432"/>
            <a:chOff x="1162876" y="3301233"/>
            <a:chExt cx="4200456" cy="849432"/>
          </a:xfrm>
        </p:grpSpPr>
        <p:sp>
          <p:nvSpPr>
            <p:cNvPr id="20" name="矩形 19"/>
            <p:cNvSpPr/>
            <p:nvPr/>
          </p:nvSpPr>
          <p:spPr>
            <a:xfrm>
              <a:off x="1162876" y="3841670"/>
              <a:ext cx="4200456" cy="30899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进行上文件</a:t>
              </a: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1162876" y="3301233"/>
              <a:ext cx="1802868" cy="387096"/>
              <a:chOff x="1162876" y="1436725"/>
              <a:chExt cx="1802868" cy="38709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549972" y="1436725"/>
                <a:ext cx="1415772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1"/>
                    </a:solidFill>
                    <a:ea typeface="微软雅黑" charset="0"/>
                  </a:rPr>
                  <a:t>文件信息页面</a:t>
                </a:r>
                <a:endParaRPr lang="en-US" altLang="zh-CN" sz="1600" b="1" kern="0" dirty="0">
                  <a:solidFill>
                    <a:schemeClr val="accent1"/>
                  </a:solidFill>
                  <a:ea typeface="微软雅黑" charset="0"/>
                </a:endParaRPr>
              </a:p>
            </p:txBody>
          </p:sp>
          <p:grpSp>
            <p:nvGrpSpPr>
              <p:cNvPr id="23" name="组 22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L 形 24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26" name="组 3">
            <a:extLst>
              <a:ext uri="{FF2B5EF4-FFF2-40B4-BE49-F238E27FC236}">
                <a16:creationId xmlns:a16="http://schemas.microsoft.com/office/drawing/2014/main" id="{C26D4F75-C8E1-4C2C-A928-7D852BAAC510}"/>
              </a:ext>
            </a:extLst>
          </p:cNvPr>
          <p:cNvGrpSpPr/>
          <p:nvPr/>
        </p:nvGrpSpPr>
        <p:grpSpPr>
          <a:xfrm>
            <a:off x="7072400" y="1542894"/>
            <a:ext cx="4200456" cy="1107786"/>
            <a:chOff x="5058220" y="4765141"/>
            <a:chExt cx="4200456" cy="110778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29B0A52-4C61-403E-8876-050EC9DBB7C2}"/>
                </a:ext>
              </a:extLst>
            </p:cNvPr>
            <p:cNvSpPr/>
            <p:nvPr/>
          </p:nvSpPr>
          <p:spPr>
            <a:xfrm>
              <a:off x="5058220" y="5323866"/>
              <a:ext cx="4200456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显示柜台号，柜台名称，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ip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地址，并且可进行，可进行对改信息进行增删改查的功能。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0D51676-1A61-4C3A-9FFD-B51EBB8970D1}"/>
                </a:ext>
              </a:extLst>
            </p:cNvPr>
            <p:cNvSpPr/>
            <p:nvPr/>
          </p:nvSpPr>
          <p:spPr>
            <a:xfrm>
              <a:off x="5445316" y="4765141"/>
              <a:ext cx="1415772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柜台信息页面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29" name="组 6">
              <a:extLst>
                <a:ext uri="{FF2B5EF4-FFF2-40B4-BE49-F238E27FC236}">
                  <a16:creationId xmlns:a16="http://schemas.microsoft.com/office/drawing/2014/main" id="{E9E51FAD-7CFF-4592-93BA-BCCE612E9ECE}"/>
                </a:ext>
              </a:extLst>
            </p:cNvPr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DE50F4B-983E-4DAA-A3B0-BD344ACBA38E}"/>
                  </a:ext>
                </a:extLst>
              </p:cNvPr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L 形 30">
                <a:extLst>
                  <a:ext uri="{FF2B5EF4-FFF2-40B4-BE49-F238E27FC236}">
                    <a16:creationId xmlns:a16="http://schemas.microsoft.com/office/drawing/2014/main" id="{C52A60A1-0B5F-41B5-9E97-3CA7B1F90923}"/>
                  </a:ext>
                </a:extLst>
              </p:cNvPr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0AFA818-05DB-4421-AD49-8B43E03DAC94}"/>
              </a:ext>
            </a:extLst>
          </p:cNvPr>
          <p:cNvSpPr/>
          <p:nvPr/>
        </p:nvSpPr>
        <p:spPr>
          <a:xfrm>
            <a:off x="6899429" y="4697571"/>
            <a:ext cx="4546399" cy="118923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   日志信息页面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显示更新人员，操作描述，更新时间信息，，并且可对日志信息进行增删改操作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1D504EB-3DB4-4DBD-B9CA-A793A20F402E}"/>
              </a:ext>
            </a:extLst>
          </p:cNvPr>
          <p:cNvSpPr/>
          <p:nvPr/>
        </p:nvSpPr>
        <p:spPr>
          <a:xfrm>
            <a:off x="6895286" y="4748711"/>
            <a:ext cx="387096" cy="3870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制作过程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WORKING</a:t>
            </a:r>
            <a:r>
              <a:rPr lang="zh-CN" altLang="en-US" dirty="0">
                <a:latin typeface="Calibri"/>
                <a:ea typeface="宋体"/>
              </a:rPr>
              <a:t> </a:t>
            </a:r>
            <a:r>
              <a:rPr lang="en-US" altLang="zh-CN" dirty="0">
                <a:latin typeface="Calibri"/>
                <a:ea typeface="宋体"/>
              </a:rPr>
              <a:t>PROCESS</a:t>
            </a:r>
            <a:endParaRPr kumimoji="1" lang="zh-CN" altLang="en-US" dirty="0">
              <a:latin typeface="Calibri"/>
              <a:ea typeface="宋体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49" name="组 48"/>
          <p:cNvGrpSpPr/>
          <p:nvPr/>
        </p:nvGrpSpPr>
        <p:grpSpPr>
          <a:xfrm>
            <a:off x="-58493" y="1799808"/>
            <a:ext cx="2411332" cy="1405280"/>
            <a:chOff x="-58493" y="2714211"/>
            <a:chExt cx="2411332" cy="1405280"/>
          </a:xfrm>
        </p:grpSpPr>
        <p:sp>
          <p:nvSpPr>
            <p:cNvPr id="4" name="矩形 3"/>
            <p:cNvSpPr/>
            <p:nvPr/>
          </p:nvSpPr>
          <p:spPr>
            <a:xfrm>
              <a:off x="-58493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705" y="3416851"/>
              <a:ext cx="1829924" cy="2728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7777" y="3019969"/>
              <a:ext cx="1415773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用户进行登录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63921" y="1190130"/>
            <a:ext cx="883488" cy="883487"/>
            <a:chOff x="1903443" y="3661626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01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449300" y="1779265"/>
            <a:ext cx="2411332" cy="1406800"/>
            <a:chOff x="2449300" y="2708949"/>
            <a:chExt cx="2411332" cy="1406800"/>
          </a:xfrm>
        </p:grpSpPr>
        <p:sp>
          <p:nvSpPr>
            <p:cNvPr id="20" name="矩形 19"/>
            <p:cNvSpPr/>
            <p:nvPr/>
          </p:nvSpPr>
          <p:spPr>
            <a:xfrm flipV="1">
              <a:off x="2449300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 rot="10800000" flipV="1">
              <a:off x="2740002" y="3396987"/>
              <a:ext cx="1829926" cy="2728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0800000" flipV="1">
              <a:off x="2536712" y="2708949"/>
              <a:ext cx="2236510" cy="700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通过柜台版本页面进行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文件上传操作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 rot="10800000" flipV="1">
            <a:off x="3213220" y="2927537"/>
            <a:ext cx="883488" cy="883487"/>
            <a:chOff x="1903443" y="3661626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02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4898595" y="1799808"/>
            <a:ext cx="2411332" cy="1405280"/>
            <a:chOff x="4898595" y="2714211"/>
            <a:chExt cx="2411332" cy="1405280"/>
          </a:xfrm>
        </p:grpSpPr>
        <p:sp>
          <p:nvSpPr>
            <p:cNvPr id="27" name="矩形 26"/>
            <p:cNvSpPr/>
            <p:nvPr/>
          </p:nvSpPr>
          <p:spPr>
            <a:xfrm>
              <a:off x="4898595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89299" y="3416851"/>
              <a:ext cx="1829924" cy="2728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6371" y="3019969"/>
              <a:ext cx="1415773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进行版本下发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662515" y="1190130"/>
            <a:ext cx="883488" cy="883487"/>
            <a:chOff x="1903443" y="3661626"/>
            <a:chExt cx="914400" cy="914400"/>
          </a:xfrm>
        </p:grpSpPr>
        <p:sp>
          <p:nvSpPr>
            <p:cNvPr id="31" name="椭圆 30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03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7347894" y="1794546"/>
            <a:ext cx="2411332" cy="1406800"/>
            <a:chOff x="7347894" y="2708949"/>
            <a:chExt cx="2411332" cy="1406800"/>
          </a:xfrm>
        </p:grpSpPr>
        <p:sp>
          <p:nvSpPr>
            <p:cNvPr id="34" name="矩形 33"/>
            <p:cNvSpPr/>
            <p:nvPr/>
          </p:nvSpPr>
          <p:spPr>
            <a:xfrm flipV="1">
              <a:off x="7347894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 flipV="1">
              <a:off x="7638596" y="3396987"/>
              <a:ext cx="1829926" cy="2728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0800000" flipV="1">
              <a:off x="7537900" y="2708949"/>
              <a:ext cx="2031325" cy="700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在柜台信息页面修改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配置文件的信息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 rot="10800000" flipV="1">
            <a:off x="8111814" y="2927537"/>
            <a:ext cx="883488" cy="883487"/>
            <a:chOff x="1903443" y="3661626"/>
            <a:chExt cx="914400" cy="914400"/>
          </a:xfrm>
        </p:grpSpPr>
        <p:sp>
          <p:nvSpPr>
            <p:cNvPr id="39" name="椭圆 38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0" name="椭圆 39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04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9780669" y="1796066"/>
            <a:ext cx="2411332" cy="1405280"/>
            <a:chOff x="9780669" y="2710469"/>
            <a:chExt cx="2411332" cy="1405280"/>
          </a:xfrm>
        </p:grpSpPr>
        <p:sp>
          <p:nvSpPr>
            <p:cNvPr id="42" name="矩形 41"/>
            <p:cNvSpPr/>
            <p:nvPr/>
          </p:nvSpPr>
          <p:spPr>
            <a:xfrm>
              <a:off x="9780669" y="2710469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071373" y="3413109"/>
              <a:ext cx="1829924" cy="2728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970670" y="3016227"/>
              <a:ext cx="2031325" cy="1020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通过日志信息页面可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查询每次版本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更新的详细信息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544589" y="1186388"/>
            <a:ext cx="883488" cy="883487"/>
            <a:chOff x="1903443" y="3661626"/>
            <a:chExt cx="914400" cy="914400"/>
          </a:xfrm>
        </p:grpSpPr>
        <p:sp>
          <p:nvSpPr>
            <p:cNvPr id="46" name="椭圆 45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05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963745" y="4706143"/>
            <a:ext cx="10464332" cy="2252924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总体设计按“前后端分离”方式，当浏览器请求页面或静态资源时，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Server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直接响应；当浏览器请求数据时，该请求仍然先发给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Server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，经由该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转发至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 APP Server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 APP Server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业务处理后将结果数据返回给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Server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，最终返回浏览器。在此过程中，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 APP Server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返回的仅仅是数据（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格式），没有任何与显示（视图）相关的信息，做到了完全的前后端分离，前端负责页面与展示，后端负责业务处理与数据。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1073226" y="4128612"/>
            <a:ext cx="1980965" cy="412291"/>
            <a:chOff x="1073226" y="4083655"/>
            <a:chExt cx="1980965" cy="412291"/>
          </a:xfrm>
        </p:grpSpPr>
        <p:sp>
          <p:nvSpPr>
            <p:cNvPr id="55" name="矩形 54"/>
            <p:cNvSpPr/>
            <p:nvPr/>
          </p:nvSpPr>
          <p:spPr>
            <a:xfrm>
              <a:off x="2048788" y="4086349"/>
              <a:ext cx="1005403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总体设计</a:t>
              </a:r>
              <a:endParaRPr lang="en-US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58" name="组合 46"/>
            <p:cNvGrpSpPr/>
            <p:nvPr/>
          </p:nvGrpSpPr>
          <p:grpSpPr>
            <a:xfrm>
              <a:off x="1073226" y="4083655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6" name="图片 5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/>
              <a:t>作品展示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DISPLAY</a:t>
            </a:r>
            <a:endParaRPr kumimoji="1" lang="zh-CN" altLang="en-US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904447" y="4429183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" name="组 8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三角形 6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0" name="矩形 9"/>
            <p:cNvSpPr/>
            <p:nvPr/>
          </p:nvSpPr>
          <p:spPr>
            <a:xfrm>
              <a:off x="1062602" y="4566074"/>
              <a:ext cx="3071491" cy="853567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0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用户通过输入正确用户名和密码即可访问该系统</a:t>
              </a:r>
              <a:endPara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2602" y="4153653"/>
              <a:ext cx="1005403" cy="3804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登录页面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  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登录页面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77268-6C36-4B47-8D17-E8652C73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491" y="1243890"/>
            <a:ext cx="8165062" cy="35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0704" y="395615"/>
            <a:ext cx="5505411" cy="52956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作品展示     </a:t>
            </a:r>
            <a:r>
              <a:rPr kumimoji="1" lang="en-US" altLang="zh-CN" dirty="0">
                <a:solidFill>
                  <a:schemeClr val="bg1"/>
                </a:solidFill>
              </a:rPr>
              <a:t>--- </a:t>
            </a:r>
            <a:r>
              <a:rPr kumimoji="1" lang="zh-CN" altLang="en-US" dirty="0">
                <a:solidFill>
                  <a:schemeClr val="bg1"/>
                </a:solidFill>
              </a:rPr>
              <a:t>主页：版本信息页面</a:t>
            </a:r>
          </a:p>
        </p:txBody>
      </p:sp>
      <p:sp>
        <p:nvSpPr>
          <p:cNvPr id="4" name="椭圆 3"/>
          <p:cNvSpPr/>
          <p:nvPr/>
        </p:nvSpPr>
        <p:spPr>
          <a:xfrm>
            <a:off x="6783381" y="1820503"/>
            <a:ext cx="6066808" cy="60668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89880" y="388296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1" name="任意形状 10"/>
          <p:cNvSpPr/>
          <p:nvPr/>
        </p:nvSpPr>
        <p:spPr>
          <a:xfrm rot="12600000" flipH="1">
            <a:off x="7786852" y="5354534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7704087" y="6147117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40372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51078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dirty="0"/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95CA62-11CF-49A1-B304-F8A85647A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11" y="833458"/>
            <a:ext cx="10615921" cy="47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1" t="1408" r="1212" b="54163"/>
          <a:stretch/>
        </p:blipFill>
        <p:spPr>
          <a:xfrm>
            <a:off x="0" y="0"/>
            <a:ext cx="12192000" cy="3190672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作品展示  </a:t>
            </a:r>
            <a:r>
              <a:rPr kumimoji="1" lang="en-US" altLang="zh-CN" dirty="0">
                <a:solidFill>
                  <a:schemeClr val="bg1"/>
                </a:solidFill>
              </a:rPr>
              <a:t>---  </a:t>
            </a:r>
            <a:r>
              <a:rPr kumimoji="1" lang="zh-CN" altLang="en-US" dirty="0">
                <a:solidFill>
                  <a:schemeClr val="bg1"/>
                </a:solidFill>
              </a:rPr>
              <a:t>柜台信息页面</a:t>
            </a:r>
          </a:p>
        </p:txBody>
      </p:sp>
      <p:sp>
        <p:nvSpPr>
          <p:cNvPr id="3" name="矩形 2"/>
          <p:cNvSpPr/>
          <p:nvPr/>
        </p:nvSpPr>
        <p:spPr>
          <a:xfrm>
            <a:off x="7572934" y="33545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" name="任意形状 3"/>
          <p:cNvSpPr/>
          <p:nvPr/>
        </p:nvSpPr>
        <p:spPr>
          <a:xfrm flipH="1" flipV="1">
            <a:off x="290705" y="3331915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bg1">
                  <a:alpha val="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27505" y="4861833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1679642" y="4776313"/>
            <a:ext cx="898050" cy="898050"/>
            <a:chOff x="2341122" y="3966729"/>
            <a:chExt cx="1094759" cy="1094759"/>
          </a:xfrm>
        </p:grpSpPr>
        <p:sp>
          <p:nvSpPr>
            <p:cNvPr id="20" name="椭圆 19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7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34AB8A8-BDDF-4C76-BE89-04E9DB15D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3" y="1183637"/>
            <a:ext cx="10653729" cy="49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B25F99-1D20-4A96-9B34-EF4C36149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作品展示  </a:t>
            </a:r>
            <a:r>
              <a:rPr lang="en-US" altLang="zh-CN" dirty="0"/>
              <a:t>---  </a:t>
            </a:r>
            <a:r>
              <a:rPr lang="zh-CN" altLang="en-US" dirty="0"/>
              <a:t>日志页面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20E7F4-FFB0-465A-B291-8573B0DD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016608"/>
            <a:ext cx="11366090" cy="52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1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总结回顾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SUMMERY</a:t>
            </a:r>
            <a:endParaRPr kumimoji="1" lang="zh-CN" altLang="en-US" dirty="0">
              <a:latin typeface="Calibri"/>
              <a:ea typeface="宋体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BACKGROUND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INTRODUCTION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WORKING</a:t>
            </a:r>
            <a:r>
              <a:rPr lang="zh-CN" altLang="en-US" dirty="0">
                <a:latin typeface="Calibri"/>
                <a:ea typeface="宋体"/>
              </a:rPr>
              <a:t> </a:t>
            </a:r>
            <a:r>
              <a:rPr lang="en-US" altLang="zh-CN" dirty="0">
                <a:latin typeface="Calibri"/>
                <a:ea typeface="宋体"/>
              </a:rPr>
              <a:t>PROCESS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DISPLAY</a:t>
            </a:r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SUMMERY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84191" y="1710385"/>
            <a:ext cx="2925801" cy="4205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1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离港前端软件升级系统</a:t>
            </a:r>
            <a:endParaRPr kumimoji="1" lang="en-US" altLang="zh-CN" sz="2133" b="1" dirty="0">
              <a:solidFill>
                <a:schemeClr val="accent2">
                  <a:lumMod val="9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84192" y="2800406"/>
            <a:ext cx="3372865" cy="137268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该系统是一套自动化系统，在保证机场业务运行平稳的基础上，实现全国机场所有值机柜台一夜升级，并具备回滚等功能。</a:t>
            </a:r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773183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002" y="410888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400" dirty="0"/>
              <a:t>离港前端软件升级系统</a:t>
            </a:r>
            <a:r>
              <a:rPr kumimoji="1" lang="en-US" altLang="zh-CN" sz="2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4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2" y="4849824"/>
            <a:ext cx="3294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学校名称：南京城市职业学院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指导老师：夏孝云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项目开发成员：李京海、安泓运、王潇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报告人：李京海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55B2E-7727-4BDC-978D-542E8167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06" y="1123774"/>
            <a:ext cx="5628094" cy="42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选题背景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BACKGROUND</a:t>
            </a:r>
            <a:endParaRPr kumimoji="1" lang="zh-CN" altLang="en-US" dirty="0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832832" y="3961918"/>
            <a:ext cx="3055624" cy="1901887"/>
            <a:chOff x="907477" y="3924596"/>
            <a:chExt cx="3055624" cy="1901887"/>
          </a:xfrm>
        </p:grpSpPr>
        <p:grpSp>
          <p:nvGrpSpPr>
            <p:cNvPr id="4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5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69181" y="1837701"/>
            <a:ext cx="10464332" cy="1100301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indent="352425" algn="l" fontAlgn="base">
              <a:lnSpc>
                <a:spcPts val="1500"/>
              </a:lnSpc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随着民航业不断发展，航空公司和机场对于旅客的服务越来越重视。这就要求部署在值机柜台的离港前端软件会经常进行功能升级。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由于离港前端软件要与柜台</a:t>
            </a:r>
            <a:r>
              <a:rPr lang="en-US" altLang="zh-CN" sz="1400" kern="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zh-CN" sz="1400" kern="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上的外设（登机牌打印机、行李条打印机等）交互，所以很难做到</a:t>
            </a:r>
            <a:r>
              <a:rPr lang="en-US" altLang="zh-CN" sz="1400" kern="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BS</a:t>
            </a:r>
            <a:r>
              <a:rPr lang="zh-CN" altLang="zh-CN" sz="1400" kern="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架构，只能采用传统的</a:t>
            </a:r>
            <a:r>
              <a:rPr lang="en-US" altLang="zh-CN" sz="1400" kern="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CS</a:t>
            </a:r>
            <a:r>
              <a:rPr lang="zh-CN" altLang="zh-CN" sz="1400" kern="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架构。目前大多数机场的升级方式为，维护人员到每个柜台手工部署安装包升级。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1" name="图片 10" descr="飞机在飞行&#10;&#10;描述已自动生成">
            <a:extLst>
              <a:ext uri="{FF2B5EF4-FFF2-40B4-BE49-F238E27FC236}">
                <a16:creationId xmlns:a16="http://schemas.microsoft.com/office/drawing/2014/main" id="{D7A8A72D-4148-444E-B4AA-6B87B12A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73" y="3229898"/>
            <a:ext cx="8110093" cy="33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0007" y="2798378"/>
            <a:ext cx="1749966" cy="15158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 fontAlgn="base">
              <a:lnSpc>
                <a:spcPts val="15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Calibri"/>
                <a:ea typeface="宋体"/>
              </a:rPr>
              <a:t>TLE</a:t>
            </a:r>
            <a:endParaRPr kumimoji="1" lang="zh-CN" altLang="en-US" sz="8000" b="1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cxnSp>
        <p:nvCxnSpPr>
          <p:cNvPr id="24" name="直线连接符 23"/>
          <p:cNvCxnSpPr/>
          <p:nvPr/>
        </p:nvCxnSpPr>
        <p:spPr>
          <a:xfrm>
            <a:off x="6092919" y="4523079"/>
            <a:ext cx="0" cy="15807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2971182-B080-438F-8114-E0F471CD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6" y="1231173"/>
            <a:ext cx="11041288" cy="52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DEADB6-D5D6-4265-A949-19D89DA99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版本下发功能时序图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AC2C9E-E942-4382-96E3-F9FF48EB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29" y="925184"/>
            <a:ext cx="8709941" cy="61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9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43E289-92F5-45C9-8BAA-C16B80312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参数修改时序图</a:t>
            </a:r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8DEF641F-925B-4A3D-A272-1FEF2A29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17" y="0"/>
            <a:ext cx="8769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A014E6-1BD4-401B-B4BA-125476A0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装有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node</a:t>
            </a:r>
            <a:r>
              <a:rPr lang="zh-CN" altLang="en-US"/>
              <a:t>节点的电脑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8081A3-512F-476A-94A0-103FC074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76" y="925184"/>
            <a:ext cx="8228571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2468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765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Microsoft YaHei</vt:lpstr>
      <vt:lpstr>Microsoft YaHei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orian海</cp:lastModifiedBy>
  <cp:revision>75</cp:revision>
  <dcterms:created xsi:type="dcterms:W3CDTF">2015-08-18T02:51:41Z</dcterms:created>
  <dcterms:modified xsi:type="dcterms:W3CDTF">2020-10-15T09:49:29Z</dcterms:modified>
  <cp:category/>
</cp:coreProperties>
</file>