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794E4-9C0C-4291-9064-139E887B1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BDB1F5-CE10-4294-8DF3-59DE1B1B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9689ED-11D9-4949-A028-F43DD181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209F4B-610C-486F-9F52-0175C969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D3A7B-F6DC-44EF-8E93-7EB67CDD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27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A9F5E-9A4B-434E-98BE-ABBE43B7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8030C0-3C10-46E3-9C3D-2E01A1703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BA968-6A57-430A-B32B-7A33F704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82C49-F01D-4C8C-A043-C4E87ED8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D3DE3F-58B1-44E8-9FCC-5185DCC7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5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200B6B-3D93-4372-A2FC-C0B839299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4B8EA3-0432-4E64-BC3E-E7B8A250C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82D2AB-2AF7-4876-800D-CD7A6948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70C30-242B-42EB-9EBB-A2AC48EA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E0773-5C23-44D8-BC88-13408532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3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40308-2B8A-4C01-A79D-500A8D78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07155-A885-4D3C-AB95-16C2299B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9410B-230F-4043-BA93-C41715F1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E244FB-C2C0-48AE-8B79-478E70CF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9C8DA9-A4C5-4438-AAB7-57636BCE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2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8021F-93B6-4C5F-8A67-EEC0AF14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5D84DC-8F85-4329-B894-B26B01814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0CEF40-7A05-4E57-8B86-4FAE2E64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9B0A69-7CDF-4B9F-A5CC-BF5E4B26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A2A35-F0FB-44C3-87BA-1CCEDC28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65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8230E-C1FF-4AD0-A0D0-EBF82B0A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431DC-A4A7-403C-96E1-C1FADB205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945DCB-3B40-4A1C-8A92-D3BDC7E19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BFDCDF-F798-4B82-A6F0-820E9E41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E1DE1-6326-4C33-AB82-A10B4C95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4BD67F-EEC8-46AE-ADC0-B56B69F3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76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B32B8-4CE6-43EE-B7F9-277F4111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EFF00C-60C1-43D0-A891-E6256BA20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C46B76-1045-45DB-8379-509B97AE9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B69D5C-95F4-4771-AA7F-9AEFAE4FD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F4DCEE-0BF6-40D7-9F11-9B3FB1AB0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06076A-FA00-4A1A-84AF-423B7E44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0D6143-BED3-4062-BC1E-B75F3B65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94D34A-B469-4C6F-A010-76E9351A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AB298-13E7-4A8F-BB0E-309015A1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FC96F4-674C-4ADD-8ACB-D97D7351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6358F0-BCB5-47E2-BDFC-5F8F9F55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21FBC2-8CE5-472C-80A4-2B4C2CC4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90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C6A578-DBD9-4BCC-9BA5-6481EF00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820A94-F7CA-4124-ADEA-69384A7A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7FAD8F-BA6E-45DC-ACF3-1FEFC742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2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99697-E371-430A-9B03-09BCCE5C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965C0-68BD-4F69-A94C-85B27D99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5A4834-8669-4E02-9029-B23EC9321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3CD34A-61A0-45BA-8E4E-5A2C4020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03DE23-C5EC-467D-8EB3-605DB154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4F147-5A97-492A-B610-16E15338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1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DAD3E-3B62-4932-BECC-60433E9C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919884-8046-448E-B96A-A2E39741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5D9D-BD71-47A5-934E-9DCA063D4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694660-56B3-4B3A-B282-3CD541FA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51D9A5-C3DC-48DA-9E3A-081A37FB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D981B1-D7A5-4445-83D8-FA1873A9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25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B015B4-F1A8-4139-8494-EF32F24D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431707-5CB0-4CBF-82D6-2483A373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09E8D-2BB9-416D-8018-E05A3CC5F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370D-C94E-42CB-B68B-C3E82088C2A7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086397-6A50-46D1-9B8D-7A249C4E8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6DB7A-8C6A-413C-817E-8CA555DC5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76FC-157E-4D31-9621-E31DCB82BC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46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701FC4-898A-4AEA-A30C-AFC7A349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161" y="2791690"/>
            <a:ext cx="684812" cy="12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Base de données - Téléchargement gratuit en PNG et vecteurs">
            <a:extLst>
              <a:ext uri="{FF2B5EF4-FFF2-40B4-BE49-F238E27FC236}">
                <a16:creationId xmlns:a16="http://schemas.microsoft.com/office/drawing/2014/main" id="{61838D39-F2F0-4D66-95DF-ED8EC2EE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209" y="3042660"/>
            <a:ext cx="772680" cy="7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server Icône Isolé Sur Fond Blanc Vecteurs libres de droits et plus  d'images vectorielles de Azerbaïdjan - iStock">
            <a:extLst>
              <a:ext uri="{FF2B5EF4-FFF2-40B4-BE49-F238E27FC236}">
                <a16:creationId xmlns:a16="http://schemas.microsoft.com/office/drawing/2014/main" id="{41D40D37-48D1-42FF-8476-9D58BAADB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2" t="14423" r="25721" b="13461"/>
          <a:stretch/>
        </p:blipFill>
        <p:spPr bwMode="auto">
          <a:xfrm>
            <a:off x="4959809" y="2855285"/>
            <a:ext cx="761128" cy="11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s — BBC micro:bit MicroPython 1.0.1 documentation">
            <a:extLst>
              <a:ext uri="{FF2B5EF4-FFF2-40B4-BE49-F238E27FC236}">
                <a16:creationId xmlns:a16="http://schemas.microsoft.com/office/drawing/2014/main" id="{2D473430-36CC-40B1-BAD9-FECFCD4A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303" y="2811686"/>
            <a:ext cx="1512234" cy="123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472F6A9-164D-46E0-A0F4-8F76A794165E}"/>
              </a:ext>
            </a:extLst>
          </p:cNvPr>
          <p:cNvCxnSpPr>
            <a:cxnSpLocks/>
            <a:stCxn id="1030" idx="0"/>
          </p:cNvCxnSpPr>
          <p:nvPr/>
        </p:nvCxnSpPr>
        <p:spPr>
          <a:xfrm flipV="1">
            <a:off x="5340373" y="1871605"/>
            <a:ext cx="1519800" cy="983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B4FA92C0-694A-4C25-A486-345EAB279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404" y="613296"/>
            <a:ext cx="1733538" cy="1232534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830E24E-1DA9-456E-BA0E-234B1062533E}"/>
              </a:ext>
            </a:extLst>
          </p:cNvPr>
          <p:cNvCxnSpPr>
            <a:stCxn id="6" idx="2"/>
            <a:endCxn id="1028" idx="0"/>
          </p:cNvCxnSpPr>
          <p:nvPr/>
        </p:nvCxnSpPr>
        <p:spPr>
          <a:xfrm>
            <a:off x="6860173" y="1845830"/>
            <a:ext cx="1079376" cy="1196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06D46F7-12FC-4F56-83A9-A04412BEE3FD}"/>
              </a:ext>
            </a:extLst>
          </p:cNvPr>
          <p:cNvCxnSpPr>
            <a:stCxn id="1026" idx="1"/>
            <a:endCxn id="1028" idx="3"/>
          </p:cNvCxnSpPr>
          <p:nvPr/>
        </p:nvCxnSpPr>
        <p:spPr>
          <a:xfrm flipH="1">
            <a:off x="8325889" y="3428999"/>
            <a:ext cx="1832272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2B9763C-2EE6-4B7D-8C13-14D7C22FFD70}"/>
              </a:ext>
            </a:extLst>
          </p:cNvPr>
          <p:cNvCxnSpPr>
            <a:stCxn id="1030" idx="3"/>
            <a:endCxn id="1028" idx="1"/>
          </p:cNvCxnSpPr>
          <p:nvPr/>
        </p:nvCxnSpPr>
        <p:spPr>
          <a:xfrm>
            <a:off x="5720937" y="3428999"/>
            <a:ext cx="18322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8F8376F2-D61C-424B-9A91-83CF1F414564}"/>
              </a:ext>
            </a:extLst>
          </p:cNvPr>
          <p:cNvCxnSpPr>
            <a:stCxn id="1030" idx="1"/>
            <a:endCxn id="1032" idx="3"/>
          </p:cNvCxnSpPr>
          <p:nvPr/>
        </p:nvCxnSpPr>
        <p:spPr>
          <a:xfrm flipH="1">
            <a:off x="3127537" y="3428999"/>
            <a:ext cx="1832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EB95B698-D8E7-4F92-8B1B-C4D38A43A24E}"/>
              </a:ext>
            </a:extLst>
          </p:cNvPr>
          <p:cNvSpPr txBox="1"/>
          <p:nvPr/>
        </p:nvSpPr>
        <p:spPr>
          <a:xfrm>
            <a:off x="8665585" y="3191653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Ecrit les données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6F19C21-57C1-4A07-A260-C4C11E5D03D9}"/>
              </a:ext>
            </a:extLst>
          </p:cNvPr>
          <p:cNvSpPr txBox="1"/>
          <p:nvPr/>
        </p:nvSpPr>
        <p:spPr>
          <a:xfrm>
            <a:off x="10026923" y="2515845"/>
            <a:ext cx="998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Simulateur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72D438F-97CD-4850-893F-FEF793D94779}"/>
              </a:ext>
            </a:extLst>
          </p:cNvPr>
          <p:cNvSpPr txBox="1"/>
          <p:nvPr/>
        </p:nvSpPr>
        <p:spPr>
          <a:xfrm>
            <a:off x="7228457" y="382666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Base de données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2FF9663-91AF-4BF9-95A3-BE4393F4DDF9}"/>
              </a:ext>
            </a:extLst>
          </p:cNvPr>
          <p:cNvSpPr txBox="1"/>
          <p:nvPr/>
        </p:nvSpPr>
        <p:spPr>
          <a:xfrm>
            <a:off x="4824975" y="4002713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Web Server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22A8E93-E8C9-4237-97F0-EFCE3ACFEE0B}"/>
              </a:ext>
            </a:extLst>
          </p:cNvPr>
          <p:cNvSpPr txBox="1"/>
          <p:nvPr/>
        </p:nvSpPr>
        <p:spPr>
          <a:xfrm>
            <a:off x="1987885" y="2478947"/>
            <a:ext cx="76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Capteur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EFDF59-F80C-485F-93FD-E3D07CC76FF9}"/>
              </a:ext>
            </a:extLst>
          </p:cNvPr>
          <p:cNvSpPr txBox="1"/>
          <p:nvPr/>
        </p:nvSpPr>
        <p:spPr>
          <a:xfrm>
            <a:off x="6304604" y="305519"/>
            <a:ext cx="1139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Visualisation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37780DF-14E3-43A6-BE8B-421699647D0B}"/>
              </a:ext>
            </a:extLst>
          </p:cNvPr>
          <p:cNvSpPr txBox="1"/>
          <p:nvPr/>
        </p:nvSpPr>
        <p:spPr>
          <a:xfrm>
            <a:off x="6004894" y="3416518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Lit les données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DEC1D2C-9F66-4ACD-A2B0-48AAC001D8CE}"/>
              </a:ext>
            </a:extLst>
          </p:cNvPr>
          <p:cNvSpPr txBox="1"/>
          <p:nvPr/>
        </p:nvSpPr>
        <p:spPr>
          <a:xfrm>
            <a:off x="3052656" y="3133468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Lit l’UART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8EB5A54-2502-4DE0-91ED-47962D629378}"/>
              </a:ext>
            </a:extLst>
          </p:cNvPr>
          <p:cNvSpPr txBox="1"/>
          <p:nvPr/>
        </p:nvSpPr>
        <p:spPr>
          <a:xfrm>
            <a:off x="4263067" y="3395078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100" dirty="0"/>
              <a:t>Ecrit sur le </a:t>
            </a:r>
          </a:p>
          <a:p>
            <a:pPr algn="just"/>
            <a:r>
              <a:rPr lang="fr-FR" sz="1100" dirty="0"/>
              <a:t>port série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3040F8E-9155-46AA-BDEF-DD4B7D2B21C7}"/>
              </a:ext>
            </a:extLst>
          </p:cNvPr>
          <p:cNvSpPr txBox="1"/>
          <p:nvPr/>
        </p:nvSpPr>
        <p:spPr>
          <a:xfrm rot="19581307">
            <a:off x="5255105" y="243762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Héberge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99C2B63-3E22-4EB2-898F-EAE584A19B9E}"/>
              </a:ext>
            </a:extLst>
          </p:cNvPr>
          <p:cNvSpPr txBox="1"/>
          <p:nvPr/>
        </p:nvSpPr>
        <p:spPr>
          <a:xfrm rot="2907598">
            <a:off x="6730634" y="2188493"/>
            <a:ext cx="129073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Prend ses données </a:t>
            </a:r>
          </a:p>
          <a:p>
            <a:endParaRPr lang="fr-FR" sz="100" dirty="0"/>
          </a:p>
          <a:p>
            <a:r>
              <a:rPr lang="fr-FR" sz="1100" dirty="0"/>
              <a:t>sources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CDC20CC-80AB-4B24-9A14-E9DE50A5A825}"/>
              </a:ext>
            </a:extLst>
          </p:cNvPr>
          <p:cNvSpPr txBox="1"/>
          <p:nvPr/>
        </p:nvSpPr>
        <p:spPr>
          <a:xfrm>
            <a:off x="7635241" y="744380"/>
            <a:ext cx="1152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/>
              <a:t>En temps réel se met à jour selon les données stockées dans la base de données</a:t>
            </a:r>
          </a:p>
        </p:txBody>
      </p:sp>
      <p:pic>
        <p:nvPicPr>
          <p:cNvPr id="1034" name="Picture 10" descr="Icône Wifi, signal, plein Gratuit de Miscellany Web icons">
            <a:extLst>
              <a:ext uri="{FF2B5EF4-FFF2-40B4-BE49-F238E27FC236}">
                <a16:creationId xmlns:a16="http://schemas.microsoft.com/office/drawing/2014/main" id="{2B9C1ECC-E3B4-409D-95EB-056324B5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20283" y="4005978"/>
            <a:ext cx="702271" cy="6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BCC7F036-5894-43A0-B329-644D7C313234}"/>
              </a:ext>
            </a:extLst>
          </p:cNvPr>
          <p:cNvSpPr txBox="1"/>
          <p:nvPr/>
        </p:nvSpPr>
        <p:spPr>
          <a:xfrm>
            <a:off x="390231" y="2908686"/>
            <a:ext cx="1275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/>
              <a:t>Envoie en RF les informations du port UART :</a:t>
            </a:r>
          </a:p>
          <a:p>
            <a:pPr marL="171450" indent="-171450" algn="just">
              <a:buFontTx/>
              <a:buChar char="-"/>
            </a:pPr>
            <a:r>
              <a:rPr lang="fr-FR" sz="1000" dirty="0"/>
              <a:t>Lit L’UART</a:t>
            </a:r>
          </a:p>
          <a:p>
            <a:pPr marL="171450" indent="-171450" algn="just">
              <a:buFontTx/>
              <a:buChar char="-"/>
            </a:pPr>
            <a:r>
              <a:rPr lang="fr-FR" sz="1000" dirty="0"/>
              <a:t>Envoie avec AR à l’autre </a:t>
            </a:r>
            <a:r>
              <a:rPr lang="fr-FR" sz="1000" dirty="0" err="1"/>
              <a:t>Microbit</a:t>
            </a:r>
            <a:endParaRPr lang="fr-FR" sz="10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9720909-5250-420B-8235-1DBA0F2AC343}"/>
              </a:ext>
            </a:extLst>
          </p:cNvPr>
          <p:cNvSpPr txBox="1"/>
          <p:nvPr/>
        </p:nvSpPr>
        <p:spPr>
          <a:xfrm>
            <a:off x="4569583" y="4212304"/>
            <a:ext cx="154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/>
              <a:t>Lit les données de la BD, les traite pour déterminer quelles informations sont nécessaires à transmettre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22FC9CE-0957-4ED2-90FB-8D0B0D2DBB27}"/>
              </a:ext>
            </a:extLst>
          </p:cNvPr>
          <p:cNvSpPr txBox="1"/>
          <p:nvPr/>
        </p:nvSpPr>
        <p:spPr>
          <a:xfrm>
            <a:off x="7415742" y="4028142"/>
            <a:ext cx="115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/>
              <a:t>Stocke selon la structure défini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27285BA-0D67-45EB-9EBC-0754B3B4B95B}"/>
              </a:ext>
            </a:extLst>
          </p:cNvPr>
          <p:cNvSpPr txBox="1"/>
          <p:nvPr/>
        </p:nvSpPr>
        <p:spPr>
          <a:xfrm>
            <a:off x="10777113" y="2977868"/>
            <a:ext cx="13985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/>
              <a:t>Détermine la position et l’intensité à écrire dans la base, selon la base de données au niveau de la caserne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B75D2E3F-00E3-4F0E-807E-3CE065BA8E38}"/>
              </a:ext>
            </a:extLst>
          </p:cNvPr>
          <p:cNvCxnSpPr>
            <a:cxnSpLocks/>
            <a:stCxn id="1026" idx="2"/>
            <a:endCxn id="61" idx="0"/>
          </p:cNvCxnSpPr>
          <p:nvPr/>
        </p:nvCxnSpPr>
        <p:spPr>
          <a:xfrm rot="5400000">
            <a:off x="8389572" y="3616285"/>
            <a:ext cx="1660972" cy="2561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" name="Picture 4" descr="Icône Base de données - Téléchargement gratuit en PNG et vecteurs">
            <a:extLst>
              <a:ext uri="{FF2B5EF4-FFF2-40B4-BE49-F238E27FC236}">
                <a16:creationId xmlns:a16="http://schemas.microsoft.com/office/drawing/2014/main" id="{A14F4EF5-78C3-47AC-A2C9-6E518A01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209" y="5727280"/>
            <a:ext cx="772680" cy="7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9E91899D-02DE-418D-82F9-F891A01755ED}"/>
              </a:ext>
            </a:extLst>
          </p:cNvPr>
          <p:cNvGrpSpPr/>
          <p:nvPr/>
        </p:nvGrpSpPr>
        <p:grpSpPr>
          <a:xfrm>
            <a:off x="4419600" y="1438275"/>
            <a:ext cx="4305300" cy="4305300"/>
            <a:chOff x="4419600" y="1438275"/>
            <a:chExt cx="4305300" cy="4305300"/>
          </a:xfrm>
        </p:grpSpPr>
        <p:pic>
          <p:nvPicPr>
            <p:cNvPr id="2050" name="Picture 2" descr="Plan Lyon : carte de Lyon (69000) et infos pratiques">
              <a:extLst>
                <a:ext uri="{FF2B5EF4-FFF2-40B4-BE49-F238E27FC236}">
                  <a16:creationId xmlns:a16="http://schemas.microsoft.com/office/drawing/2014/main" id="{27346970-0DCA-401E-8C14-51A91A2589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00" t="36167" r="11834" b="22834"/>
            <a:stretch/>
          </p:blipFill>
          <p:spPr bwMode="auto">
            <a:xfrm>
              <a:off x="4867275" y="2638424"/>
              <a:ext cx="3409950" cy="2343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Fenêtre d&amp;#39;application Icône">
              <a:extLst>
                <a:ext uri="{FF2B5EF4-FFF2-40B4-BE49-F238E27FC236}">
                  <a16:creationId xmlns:a16="http://schemas.microsoft.com/office/drawing/2014/main" id="{2CBACC06-F92E-4D44-BF3F-13D680F6F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1438275"/>
              <a:ext cx="4305300" cy="430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35929D65-BAAB-4C0D-B2B8-BCF2940A71D5}"/>
                </a:ext>
              </a:extLst>
            </p:cNvPr>
            <p:cNvSpPr/>
            <p:nvPr/>
          </p:nvSpPr>
          <p:spPr>
            <a:xfrm>
              <a:off x="5247698" y="2970933"/>
              <a:ext cx="142875" cy="1524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8B03A75-18B2-4A18-9901-FDBBDAD3F6AE}"/>
                </a:ext>
              </a:extLst>
            </p:cNvPr>
            <p:cNvSpPr/>
            <p:nvPr/>
          </p:nvSpPr>
          <p:spPr>
            <a:xfrm>
              <a:off x="6073140" y="302427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EB7D46D-7538-4783-9675-58C277352551}"/>
                </a:ext>
              </a:extLst>
            </p:cNvPr>
            <p:cNvSpPr/>
            <p:nvPr/>
          </p:nvSpPr>
          <p:spPr>
            <a:xfrm>
              <a:off x="6801426" y="302427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76946F1-C64E-4E53-8ABB-1BE3FC444F60}"/>
                </a:ext>
              </a:extLst>
            </p:cNvPr>
            <p:cNvSpPr/>
            <p:nvPr/>
          </p:nvSpPr>
          <p:spPr>
            <a:xfrm>
              <a:off x="7529712" y="302427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516A783-BCD8-4D1E-9F50-E84C80CEDC3F}"/>
                </a:ext>
              </a:extLst>
            </p:cNvPr>
            <p:cNvSpPr/>
            <p:nvPr/>
          </p:nvSpPr>
          <p:spPr>
            <a:xfrm>
              <a:off x="6752847" y="3514724"/>
              <a:ext cx="142875" cy="1524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C4609D6-4C92-4F2E-95B4-2DED5179AE29}"/>
                </a:ext>
              </a:extLst>
            </p:cNvPr>
            <p:cNvSpPr/>
            <p:nvPr/>
          </p:nvSpPr>
          <p:spPr>
            <a:xfrm>
              <a:off x="6754691" y="4111857"/>
              <a:ext cx="142875" cy="1524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347D78B-8875-472E-A067-0063CC9AC794}"/>
                </a:ext>
              </a:extLst>
            </p:cNvPr>
            <p:cNvSpPr/>
            <p:nvPr/>
          </p:nvSpPr>
          <p:spPr>
            <a:xfrm>
              <a:off x="6073139" y="356806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46C5DBA-8E8D-423D-B047-EB2ACFCAF9B2}"/>
                </a:ext>
              </a:extLst>
            </p:cNvPr>
            <p:cNvSpPr/>
            <p:nvPr/>
          </p:nvSpPr>
          <p:spPr>
            <a:xfrm>
              <a:off x="5296275" y="356806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37D5E85-990E-47E3-BE22-BC3D7BC0DED9}"/>
                </a:ext>
              </a:extLst>
            </p:cNvPr>
            <p:cNvSpPr/>
            <p:nvPr/>
          </p:nvSpPr>
          <p:spPr>
            <a:xfrm>
              <a:off x="7529711" y="356806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EFF25D4-90EB-4EEA-B612-C1BB5B37376F}"/>
                </a:ext>
              </a:extLst>
            </p:cNvPr>
            <p:cNvSpPr/>
            <p:nvPr/>
          </p:nvSpPr>
          <p:spPr>
            <a:xfrm>
              <a:off x="7529711" y="4165197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903AAC4-E901-49F8-A483-E614C19311DB}"/>
                </a:ext>
              </a:extLst>
            </p:cNvPr>
            <p:cNvSpPr/>
            <p:nvPr/>
          </p:nvSpPr>
          <p:spPr>
            <a:xfrm>
              <a:off x="6073138" y="416519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281EF94-EB93-400E-A4EF-2CABB0DA0350}"/>
                </a:ext>
              </a:extLst>
            </p:cNvPr>
            <p:cNvSpPr/>
            <p:nvPr/>
          </p:nvSpPr>
          <p:spPr>
            <a:xfrm>
              <a:off x="5296274" y="416519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3E7F345-FF48-445E-83C0-555A99DE6483}"/>
                </a:ext>
              </a:extLst>
            </p:cNvPr>
            <p:cNvSpPr/>
            <p:nvPr/>
          </p:nvSpPr>
          <p:spPr>
            <a:xfrm>
              <a:off x="5296274" y="465564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BDDCECC-4A59-4DE5-889C-8E29F4C8D0CD}"/>
                </a:ext>
              </a:extLst>
            </p:cNvPr>
            <p:cNvSpPr/>
            <p:nvPr/>
          </p:nvSpPr>
          <p:spPr>
            <a:xfrm>
              <a:off x="6073137" y="465564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13020F6-9B84-4314-810A-ADDAFB41461B}"/>
                </a:ext>
              </a:extLst>
            </p:cNvPr>
            <p:cNvSpPr/>
            <p:nvPr/>
          </p:nvSpPr>
          <p:spPr>
            <a:xfrm>
              <a:off x="6801426" y="4655643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7ACD605-4390-49C0-A42D-6BB4568EC5EA}"/>
                </a:ext>
              </a:extLst>
            </p:cNvPr>
            <p:cNvSpPr/>
            <p:nvPr/>
          </p:nvSpPr>
          <p:spPr>
            <a:xfrm>
              <a:off x="7529710" y="465564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8173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ône Base de données - Téléchargement gratuit en PNG et vecteurs">
            <a:extLst>
              <a:ext uri="{FF2B5EF4-FFF2-40B4-BE49-F238E27FC236}">
                <a16:creationId xmlns:a16="http://schemas.microsoft.com/office/drawing/2014/main" id="{61838D39-F2F0-4D66-95DF-ED8EC2EE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209" y="1970780"/>
            <a:ext cx="772680" cy="7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server Icône Isolé Sur Fond Blanc Vecteurs libres de droits et plus  d'images vectorielles de Azerbaïdjan - iStock">
            <a:extLst>
              <a:ext uri="{FF2B5EF4-FFF2-40B4-BE49-F238E27FC236}">
                <a16:creationId xmlns:a16="http://schemas.microsoft.com/office/drawing/2014/main" id="{41D40D37-48D1-42FF-8476-9D58BAADB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2" t="14423" r="25721" b="13461"/>
          <a:stretch/>
        </p:blipFill>
        <p:spPr bwMode="auto">
          <a:xfrm>
            <a:off x="4959809" y="1783405"/>
            <a:ext cx="761128" cy="11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s — BBC micro:bit MicroPython 1.0.1 documentation">
            <a:extLst>
              <a:ext uri="{FF2B5EF4-FFF2-40B4-BE49-F238E27FC236}">
                <a16:creationId xmlns:a16="http://schemas.microsoft.com/office/drawing/2014/main" id="{2D473430-36CC-40B1-BAD9-FECFCD4A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303" y="1739806"/>
            <a:ext cx="1512234" cy="123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472F6A9-164D-46E0-A0F4-8F76A794165E}"/>
              </a:ext>
            </a:extLst>
          </p:cNvPr>
          <p:cNvCxnSpPr>
            <a:cxnSpLocks/>
            <a:stCxn id="1030" idx="2"/>
            <a:endCxn id="6" idx="0"/>
          </p:cNvCxnSpPr>
          <p:nvPr/>
        </p:nvCxnSpPr>
        <p:spPr>
          <a:xfrm>
            <a:off x="5340373" y="2930833"/>
            <a:ext cx="1242623" cy="846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B4FA92C0-694A-4C25-A486-345EAB279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227" y="3777813"/>
            <a:ext cx="1733538" cy="1232534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830E24E-1DA9-456E-BA0E-234B1062533E}"/>
              </a:ext>
            </a:extLst>
          </p:cNvPr>
          <p:cNvCxnSpPr>
            <a:cxnSpLocks/>
            <a:stCxn id="6" idx="0"/>
            <a:endCxn id="1028" idx="2"/>
          </p:cNvCxnSpPr>
          <p:nvPr/>
        </p:nvCxnSpPr>
        <p:spPr>
          <a:xfrm flipV="1">
            <a:off x="6582996" y="2743460"/>
            <a:ext cx="1356553" cy="1034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06D46F7-12FC-4F56-83A9-A04412BEE3FD}"/>
              </a:ext>
            </a:extLst>
          </p:cNvPr>
          <p:cNvCxnSpPr>
            <a:endCxn id="1028" idx="3"/>
          </p:cNvCxnSpPr>
          <p:nvPr/>
        </p:nvCxnSpPr>
        <p:spPr>
          <a:xfrm flipH="1">
            <a:off x="8325889" y="2357119"/>
            <a:ext cx="1832272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2B9763C-2EE6-4B7D-8C13-14D7C22FFD70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>
            <a:off x="5720937" y="2357119"/>
            <a:ext cx="18322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8F8376F2-D61C-424B-9A91-83CF1F414564}"/>
              </a:ext>
            </a:extLst>
          </p:cNvPr>
          <p:cNvCxnSpPr>
            <a:cxnSpLocks/>
            <a:stCxn id="1032" idx="3"/>
            <a:endCxn id="1030" idx="1"/>
          </p:cNvCxnSpPr>
          <p:nvPr/>
        </p:nvCxnSpPr>
        <p:spPr>
          <a:xfrm>
            <a:off x="3127537" y="2357119"/>
            <a:ext cx="1832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EB95B698-D8E7-4F92-8B1B-C4D38A43A24E}"/>
              </a:ext>
            </a:extLst>
          </p:cNvPr>
          <p:cNvSpPr txBox="1"/>
          <p:nvPr/>
        </p:nvSpPr>
        <p:spPr>
          <a:xfrm>
            <a:off x="8433149" y="1908076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Ecrit les données relative</a:t>
            </a:r>
          </a:p>
          <a:p>
            <a:pPr algn="ctr"/>
            <a:r>
              <a:rPr lang="fr-FR" sz="1100" dirty="0"/>
              <a:t>à l’intervention pompier</a:t>
            </a:r>
            <a:endParaRPr lang="fr-FR" sz="105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6F19C21-57C1-4A07-A260-C4C11E5D03D9}"/>
              </a:ext>
            </a:extLst>
          </p:cNvPr>
          <p:cNvSpPr txBox="1"/>
          <p:nvPr/>
        </p:nvSpPr>
        <p:spPr>
          <a:xfrm>
            <a:off x="10003957" y="1704479"/>
            <a:ext cx="1666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EmergencyManager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72D438F-97CD-4850-893F-FEF793D94779}"/>
              </a:ext>
            </a:extLst>
          </p:cNvPr>
          <p:cNvSpPr txBox="1"/>
          <p:nvPr/>
        </p:nvSpPr>
        <p:spPr>
          <a:xfrm>
            <a:off x="7736360" y="166402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BD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2FF9663-91AF-4BF9-95A3-BE4393F4DDF9}"/>
              </a:ext>
            </a:extLst>
          </p:cNvPr>
          <p:cNvSpPr txBox="1"/>
          <p:nvPr/>
        </p:nvSpPr>
        <p:spPr>
          <a:xfrm>
            <a:off x="4822817" y="1510139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Web Server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22A8E93-E8C9-4237-97F0-EFCE3ACFEE0B}"/>
              </a:ext>
            </a:extLst>
          </p:cNvPr>
          <p:cNvSpPr txBox="1"/>
          <p:nvPr/>
        </p:nvSpPr>
        <p:spPr>
          <a:xfrm>
            <a:off x="1819469" y="2896911"/>
            <a:ext cx="1240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Data Collector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EFDF59-F80C-485F-93FD-E3D07CC76FF9}"/>
              </a:ext>
            </a:extLst>
          </p:cNvPr>
          <p:cNvSpPr txBox="1"/>
          <p:nvPr/>
        </p:nvSpPr>
        <p:spPr>
          <a:xfrm>
            <a:off x="6304604" y="-766361"/>
            <a:ext cx="1139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Visualisation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37780DF-14E3-43A6-BE8B-421699647D0B}"/>
              </a:ext>
            </a:extLst>
          </p:cNvPr>
          <p:cNvSpPr txBox="1"/>
          <p:nvPr/>
        </p:nvSpPr>
        <p:spPr>
          <a:xfrm>
            <a:off x="5943424" y="235562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Ecrit les données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DEC1D2C-9F66-4ACD-A2B0-48AAC001D8CE}"/>
              </a:ext>
            </a:extLst>
          </p:cNvPr>
          <p:cNvSpPr txBox="1"/>
          <p:nvPr/>
        </p:nvSpPr>
        <p:spPr>
          <a:xfrm>
            <a:off x="3052656" y="2061588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Ecrit sur l’UART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8EB5A54-2502-4DE0-91ED-47962D629378}"/>
              </a:ext>
            </a:extLst>
          </p:cNvPr>
          <p:cNvSpPr txBox="1"/>
          <p:nvPr/>
        </p:nvSpPr>
        <p:spPr>
          <a:xfrm>
            <a:off x="4270282" y="2323198"/>
            <a:ext cx="803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100" dirty="0"/>
              <a:t>Lit l’entrée</a:t>
            </a:r>
          </a:p>
          <a:p>
            <a:pPr algn="just"/>
            <a:r>
              <a:rPr lang="fr-FR" sz="1100" dirty="0"/>
              <a:t>Port Série</a:t>
            </a:r>
          </a:p>
        </p:txBody>
      </p:sp>
      <p:pic>
        <p:nvPicPr>
          <p:cNvPr id="1034" name="Picture 10" descr="Icône Wifi, signal, plein Gratuit de Miscellany Web icons">
            <a:extLst>
              <a:ext uri="{FF2B5EF4-FFF2-40B4-BE49-F238E27FC236}">
                <a16:creationId xmlns:a16="http://schemas.microsoft.com/office/drawing/2014/main" id="{2B9C1ECC-E3B4-409D-95EB-056324B5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52680" y="901116"/>
            <a:ext cx="702271" cy="6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BCC7F036-5894-43A0-B329-644D7C313234}"/>
              </a:ext>
            </a:extLst>
          </p:cNvPr>
          <p:cNvSpPr txBox="1"/>
          <p:nvPr/>
        </p:nvSpPr>
        <p:spPr>
          <a:xfrm>
            <a:off x="378236" y="1926228"/>
            <a:ext cx="1275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/>
              <a:t>Reçois en RF les données avec AR, puis les transmet en UART vers le WebServer</a:t>
            </a:r>
          </a:p>
        </p:txBody>
      </p:sp>
      <p:pic>
        <p:nvPicPr>
          <p:cNvPr id="3074" name="Picture 2" descr="Camion De Pompier | Icons Gratuite">
            <a:extLst>
              <a:ext uri="{FF2B5EF4-FFF2-40B4-BE49-F238E27FC236}">
                <a16:creationId xmlns:a16="http://schemas.microsoft.com/office/drawing/2014/main" id="{37EDC436-B121-4CC4-815F-649C50402F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3" b="16678"/>
          <a:stretch/>
        </p:blipFill>
        <p:spPr bwMode="auto">
          <a:xfrm>
            <a:off x="10158161" y="1970778"/>
            <a:ext cx="1196830" cy="77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B8401498-3CB8-4900-92FC-29648C2D0594}"/>
              </a:ext>
            </a:extLst>
          </p:cNvPr>
          <p:cNvSpPr txBox="1"/>
          <p:nvPr/>
        </p:nvSpPr>
        <p:spPr>
          <a:xfrm>
            <a:off x="6013000" y="5010347"/>
            <a:ext cx="1139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Visualisation</a:t>
            </a:r>
          </a:p>
        </p:txBody>
      </p:sp>
      <p:pic>
        <p:nvPicPr>
          <p:cNvPr id="54" name="Picture 4" descr="Icône Base de données - Téléchargement gratuit en PNG et vecteurs">
            <a:extLst>
              <a:ext uri="{FF2B5EF4-FFF2-40B4-BE49-F238E27FC236}">
                <a16:creationId xmlns:a16="http://schemas.microsoft.com/office/drawing/2014/main" id="{8B9F4F49-F04F-497D-B68E-1CE6D431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481" y="-458584"/>
            <a:ext cx="772680" cy="7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E44E34AB-DA26-4BB4-9EDF-A854D55745F5}"/>
              </a:ext>
            </a:extLst>
          </p:cNvPr>
          <p:cNvCxnSpPr>
            <a:cxnSpLocks/>
          </p:cNvCxnSpPr>
          <p:nvPr/>
        </p:nvCxnSpPr>
        <p:spPr>
          <a:xfrm rot="5400000">
            <a:off x="8163270" y="101457"/>
            <a:ext cx="1349931" cy="1835727"/>
          </a:xfrm>
          <a:prstGeom prst="bentConnector3">
            <a:avLst>
              <a:gd name="adj1" fmla="val 605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06C1E92-3A19-4522-8CD8-9F23C861A967}"/>
              </a:ext>
            </a:extLst>
          </p:cNvPr>
          <p:cNvGrpSpPr/>
          <p:nvPr/>
        </p:nvGrpSpPr>
        <p:grpSpPr>
          <a:xfrm>
            <a:off x="847072" y="3504091"/>
            <a:ext cx="2082260" cy="1779978"/>
            <a:chOff x="1289332" y="3496353"/>
            <a:chExt cx="1851223" cy="1851223"/>
          </a:xfrm>
        </p:grpSpPr>
        <p:pic>
          <p:nvPicPr>
            <p:cNvPr id="3076" name="Picture 4" descr="Icône Nuage - Téléchargement gratuit en PNG et vecteurs">
              <a:extLst>
                <a:ext uri="{FF2B5EF4-FFF2-40B4-BE49-F238E27FC236}">
                  <a16:creationId xmlns:a16="http://schemas.microsoft.com/office/drawing/2014/main" id="{D7C17CCD-00B6-4D87-B73A-42E048FFB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89332" y="3496353"/>
              <a:ext cx="1851223" cy="185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B1AD8690-826F-485F-8F8F-96D6F8BF0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685" t="1682" r="2240" b="2542"/>
            <a:stretch/>
          </p:blipFill>
          <p:spPr>
            <a:xfrm>
              <a:off x="2228249" y="4667884"/>
              <a:ext cx="559102" cy="560317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9B5A6A6-12C7-4B64-979A-D993DC587012}"/>
                </a:ext>
              </a:extLst>
            </p:cNvPr>
            <p:cNvSpPr txBox="1"/>
            <p:nvPr/>
          </p:nvSpPr>
          <p:spPr>
            <a:xfrm>
              <a:off x="1730168" y="4298552"/>
              <a:ext cx="956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haroni" panose="02010803020104030203" pitchFamily="2" charset="-79"/>
                  <a:cs typeface="Aharoni" panose="02010803020104030203" pitchFamily="2" charset="-79"/>
                </a:rPr>
                <a:t>CLOUD</a:t>
              </a: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75AF950-093B-45B7-A304-3EECDADB8B45}"/>
              </a:ext>
            </a:extLst>
          </p:cNvPr>
          <p:cNvCxnSpPr>
            <a:stCxn id="1030" idx="2"/>
            <a:endCxn id="3076" idx="1"/>
          </p:cNvCxnSpPr>
          <p:nvPr/>
        </p:nvCxnSpPr>
        <p:spPr>
          <a:xfrm flipH="1">
            <a:off x="2929332" y="2930833"/>
            <a:ext cx="2411041" cy="1463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5240C4AE-6D92-4654-85B1-DD4952239539}"/>
              </a:ext>
            </a:extLst>
          </p:cNvPr>
          <p:cNvSpPr txBox="1"/>
          <p:nvPr/>
        </p:nvSpPr>
        <p:spPr>
          <a:xfrm>
            <a:off x="4628378" y="770673"/>
            <a:ext cx="14134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/>
              <a:t>Ecrit les donnée du Data Collector (UART) sur la base de données, les envoies dans le cloud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AE618C4-E119-4655-8C93-B724FA38D403}"/>
              </a:ext>
            </a:extLst>
          </p:cNvPr>
          <p:cNvSpPr txBox="1"/>
          <p:nvPr/>
        </p:nvSpPr>
        <p:spPr>
          <a:xfrm>
            <a:off x="5799387" y="5284069"/>
            <a:ext cx="1567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/>
              <a:t>Permet d’afficher la position des feux, mais aussi le déplacement des camions d’interventions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8ADC7FF-F50D-47B8-B2BF-F1F55685A7B4}"/>
              </a:ext>
            </a:extLst>
          </p:cNvPr>
          <p:cNvSpPr txBox="1"/>
          <p:nvPr/>
        </p:nvSpPr>
        <p:spPr>
          <a:xfrm rot="19282120">
            <a:off x="6771463" y="3203193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Prend sa source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1F7FCF8-C89F-4398-9550-07A4993E12FD}"/>
              </a:ext>
            </a:extLst>
          </p:cNvPr>
          <p:cNvSpPr txBox="1"/>
          <p:nvPr/>
        </p:nvSpPr>
        <p:spPr>
          <a:xfrm rot="2009171">
            <a:off x="5525859" y="326066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Héberge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321E24E-E84A-47AD-BAF7-B7CE915F4EA6}"/>
              </a:ext>
            </a:extLst>
          </p:cNvPr>
          <p:cNvSpPr txBox="1"/>
          <p:nvPr/>
        </p:nvSpPr>
        <p:spPr>
          <a:xfrm rot="19703938">
            <a:off x="2871771" y="3431623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Envoie les données dans le cloud à une</a:t>
            </a:r>
          </a:p>
          <a:p>
            <a:endParaRPr lang="fr-FR" sz="200" dirty="0"/>
          </a:p>
          <a:p>
            <a:r>
              <a:rPr lang="fr-FR" sz="1100" dirty="0"/>
              <a:t>adresse IP à travers l’architecture réseau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B22E392-B68E-408B-B338-98DFF6635B69}"/>
              </a:ext>
            </a:extLst>
          </p:cNvPr>
          <p:cNvSpPr txBox="1"/>
          <p:nvPr/>
        </p:nvSpPr>
        <p:spPr>
          <a:xfrm>
            <a:off x="540002" y="4918014"/>
            <a:ext cx="1275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/>
              <a:t>Se trouvant sur un réseau distant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2A73321-0754-496B-A0BA-63A070A742E4}"/>
              </a:ext>
            </a:extLst>
          </p:cNvPr>
          <p:cNvSpPr txBox="1"/>
          <p:nvPr/>
        </p:nvSpPr>
        <p:spPr>
          <a:xfrm>
            <a:off x="8410707" y="2350256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Lit les données afin de</a:t>
            </a:r>
          </a:p>
          <a:p>
            <a:r>
              <a:rPr lang="fr-FR" sz="1100" dirty="0"/>
              <a:t>déterminer l’intervention</a:t>
            </a:r>
          </a:p>
        </p:txBody>
      </p:sp>
    </p:spTree>
    <p:extLst>
      <p:ext uri="{BB962C8B-B14F-4D97-AF65-F5344CB8AC3E}">
        <p14:creationId xmlns:p14="http://schemas.microsoft.com/office/powerpoint/2010/main" val="362554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Webserver Icône Isolé Sur Fond Blanc Vecteurs libres de droits et plus  d'images vectorielles de Azerbaïdjan - iStock">
            <a:extLst>
              <a:ext uri="{FF2B5EF4-FFF2-40B4-BE49-F238E27FC236}">
                <a16:creationId xmlns:a16="http://schemas.microsoft.com/office/drawing/2014/main" id="{C786AC98-BEDD-4B98-AA6A-227542F09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2" t="14423" r="25721" b="13461"/>
          <a:stretch/>
        </p:blipFill>
        <p:spPr bwMode="auto">
          <a:xfrm>
            <a:off x="5715436" y="594685"/>
            <a:ext cx="761128" cy="11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cône Base de données - Téléchargement gratuit en PNG et vecteurs">
            <a:extLst>
              <a:ext uri="{FF2B5EF4-FFF2-40B4-BE49-F238E27FC236}">
                <a16:creationId xmlns:a16="http://schemas.microsoft.com/office/drawing/2014/main" id="{3DB1E240-2C67-4229-960F-CA674D3E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4" y="3042660"/>
            <a:ext cx="772680" cy="7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Qlik Sense Data Visualisation simple et rapide OPSO | Data Expert Nantes -  OPSO | Data Expert Nantes">
            <a:extLst>
              <a:ext uri="{FF2B5EF4-FFF2-40B4-BE49-F238E27FC236}">
                <a16:creationId xmlns:a16="http://schemas.microsoft.com/office/drawing/2014/main" id="{7C575BD0-F944-458E-AAF1-78D51D17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85" y="2960846"/>
            <a:ext cx="2098904" cy="93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1B620E6-B4B3-4C6D-8BAE-4E876E952FB0}"/>
              </a:ext>
            </a:extLst>
          </p:cNvPr>
          <p:cNvSpPr/>
          <p:nvPr/>
        </p:nvSpPr>
        <p:spPr>
          <a:xfrm flipH="1">
            <a:off x="6990080" y="909319"/>
            <a:ext cx="1676400" cy="5181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34DBAA-3E28-4342-86DB-6AF0581D4AA4}"/>
              </a:ext>
            </a:extLst>
          </p:cNvPr>
          <p:cNvSpPr txBox="1"/>
          <p:nvPr/>
        </p:nvSpPr>
        <p:spPr>
          <a:xfrm>
            <a:off x="5567517" y="3897154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Web Server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AA81E0-F1A4-4A60-9FBF-2F7B354E1C75}"/>
              </a:ext>
            </a:extLst>
          </p:cNvPr>
          <p:cNvSpPr txBox="1"/>
          <p:nvPr/>
        </p:nvSpPr>
        <p:spPr>
          <a:xfrm>
            <a:off x="2757730" y="2653069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Web Server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C64726-E9D3-48BB-9801-26E28B2CA2EE}"/>
              </a:ext>
            </a:extLst>
          </p:cNvPr>
          <p:cNvSpPr txBox="1"/>
          <p:nvPr/>
        </p:nvSpPr>
        <p:spPr>
          <a:xfrm>
            <a:off x="5567517" y="205094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Web Server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A1095B9-2E5B-4F93-A597-4365078A91F2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6090224" y="1742113"/>
            <a:ext cx="5776" cy="1300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8F75448-DA59-404A-A45B-AE2C8CCE97E3}"/>
              </a:ext>
            </a:extLst>
          </p:cNvPr>
          <p:cNvCxnSpPr>
            <a:stCxn id="4" idx="1"/>
            <a:endCxn id="4098" idx="3"/>
          </p:cNvCxnSpPr>
          <p:nvPr/>
        </p:nvCxnSpPr>
        <p:spPr>
          <a:xfrm flipH="1">
            <a:off x="4329889" y="3429000"/>
            <a:ext cx="1373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E00BA3F-3414-48C8-A243-C051AF6ED991}"/>
              </a:ext>
            </a:extLst>
          </p:cNvPr>
          <p:cNvSpPr txBox="1"/>
          <p:nvPr/>
        </p:nvSpPr>
        <p:spPr>
          <a:xfrm>
            <a:off x="6090224" y="1895632"/>
            <a:ext cx="2922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Reçoit les données chiffrées distantes</a:t>
            </a:r>
          </a:p>
          <a:p>
            <a:r>
              <a:rPr lang="fr-FR" sz="1400" dirty="0"/>
              <a:t>Vérifie le chiffrement</a:t>
            </a:r>
          </a:p>
          <a:p>
            <a:r>
              <a:rPr lang="fr-FR" sz="1400" dirty="0"/>
              <a:t>Puis écrit les données dans la base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250ECB-780B-4768-ABB3-6E0C705E7783}"/>
              </a:ext>
            </a:extLst>
          </p:cNvPr>
          <p:cNvSpPr txBox="1"/>
          <p:nvPr/>
        </p:nvSpPr>
        <p:spPr>
          <a:xfrm>
            <a:off x="2047213" y="987691"/>
            <a:ext cx="2788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Réalise des graphiques de visualisations de données sur les données se trouvant dans la base de données : </a:t>
            </a:r>
          </a:p>
          <a:p>
            <a:pPr marL="285750" indent="-285750" algn="just">
              <a:buFontTx/>
              <a:buChar char="-"/>
            </a:pPr>
            <a:r>
              <a:rPr lang="fr-FR" sz="1400" dirty="0"/>
              <a:t>Temps moyen d’extinction du feu</a:t>
            </a:r>
          </a:p>
          <a:p>
            <a:pPr marL="285750" indent="-285750" algn="just">
              <a:buFontTx/>
              <a:buChar char="-"/>
            </a:pPr>
            <a:r>
              <a:rPr lang="fr-FR" sz="1400" dirty="0"/>
              <a:t>Taux de feu par région </a:t>
            </a:r>
          </a:p>
          <a:p>
            <a:pPr marL="285750" indent="-285750" algn="just">
              <a:buFontTx/>
              <a:buChar char="-"/>
            </a:pPr>
            <a:r>
              <a:rPr lang="fr-FR" sz="14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7192015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260</Words>
  <Application>Microsoft Office PowerPoint</Application>
  <PresentationFormat>Grand écran</PresentationFormat>
  <Paragraphs>55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DUGUE Dorian</dc:creator>
  <cp:lastModifiedBy>DUGUE Dorian</cp:lastModifiedBy>
  <cp:revision>5</cp:revision>
  <dcterms:created xsi:type="dcterms:W3CDTF">2020-12-08T13:10:15Z</dcterms:created>
  <dcterms:modified xsi:type="dcterms:W3CDTF">2020-12-09T12:14:17Z</dcterms:modified>
</cp:coreProperties>
</file>