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xml" ContentType="application/vnd.openxmlformats-officedocument.presentationml.notesSlide+xml"/>
  <Override PartName="/ppt/media/image18.jpg" ContentType="image/png"/>
  <Override PartName="/ppt/tags/tag9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9"/>
  </p:notesMasterIdLst>
  <p:handoutMasterIdLst>
    <p:handoutMasterId r:id="rId10"/>
  </p:handoutMasterIdLst>
  <p:sldIdLst>
    <p:sldId id="346" r:id="rId4"/>
    <p:sldId id="340" r:id="rId5"/>
    <p:sldId id="348" r:id="rId6"/>
    <p:sldId id="347" r:id="rId7"/>
    <p:sldId id="329" r:id="rId8"/>
  </p:sldIdLst>
  <p:sldSz cx="9906000" cy="6858000" type="A4"/>
  <p:notesSz cx="6896100" cy="10033000"/>
  <p:custDataLst>
    <p:tags r:id="rId1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61" autoAdjust="0"/>
  </p:normalViewPr>
  <p:slideViewPr>
    <p:cSldViewPr>
      <p:cViewPr varScale="1">
        <p:scale>
          <a:sx n="100" d="100"/>
          <a:sy n="100" d="100"/>
        </p:scale>
        <p:origin x="1378" y="62"/>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61"/>
        <p:guide pos="217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0651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10/6/2017</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861865632"/>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17303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val="251926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extLst>
      <p:ext uri="{BB962C8B-B14F-4D97-AF65-F5344CB8AC3E}">
        <p14:creationId xmlns:p14="http://schemas.microsoft.com/office/powerpoint/2010/main" val="395766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6598333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tags" Target="../tags/tag41.xml"/><Relationship Id="rId7" Type="http://schemas.openxmlformats.org/officeDocument/2006/relationships/slideMaster" Target="../slideMasters/slideMaster1.xml"/><Relationship Id="rId12" Type="http://schemas.openxmlformats.org/officeDocument/2006/relationships/image" Target="../media/image2.gif"/><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image" Target="../media/image4.emf"/><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4.png"/><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tags" Target="../tags/tag58.xml"/><Relationship Id="rId11" Type="http://schemas.openxmlformats.org/officeDocument/2006/relationships/image" Target="../media/image1.emf"/><Relationship Id="rId5" Type="http://schemas.openxmlformats.org/officeDocument/2006/relationships/tags" Target="../tags/tag57.xml"/><Relationship Id="rId10" Type="http://schemas.openxmlformats.org/officeDocument/2006/relationships/oleObject" Target="../embeddings/oleObject14.bin"/><Relationship Id="rId4" Type="http://schemas.openxmlformats.org/officeDocument/2006/relationships/tags" Target="../tags/tag56.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2.xml"/><Relationship Id="rId7" Type="http://schemas.openxmlformats.org/officeDocument/2006/relationships/oleObject" Target="../embeddings/oleObject15.bin"/><Relationship Id="rId2" Type="http://schemas.openxmlformats.org/officeDocument/2006/relationships/tags" Target="../tags/tag61.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4.png"/><Relationship Id="rId2" Type="http://schemas.openxmlformats.org/officeDocument/2006/relationships/tags" Target="../tags/tag65.xml"/><Relationship Id="rId1" Type="http://schemas.openxmlformats.org/officeDocument/2006/relationships/vmlDrawing" Target="../drawings/vmlDrawing16.vml"/><Relationship Id="rId6" Type="http://schemas.openxmlformats.org/officeDocument/2006/relationships/tags" Target="../tags/tag69.xml"/><Relationship Id="rId11" Type="http://schemas.openxmlformats.org/officeDocument/2006/relationships/image" Target="../media/image1.emf"/><Relationship Id="rId5" Type="http://schemas.openxmlformats.org/officeDocument/2006/relationships/tags" Target="../tags/tag68.xml"/><Relationship Id="rId10" Type="http://schemas.openxmlformats.org/officeDocument/2006/relationships/oleObject" Target="../embeddings/oleObject16.bin"/><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7.bin"/><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0.bin"/><Relationship Id="rId2" Type="http://schemas.openxmlformats.org/officeDocument/2006/relationships/tags" Target="../tags/tag79.xml"/><Relationship Id="rId1" Type="http://schemas.openxmlformats.org/officeDocument/2006/relationships/vmlDrawing" Target="../drawings/vmlDrawing20.vml"/><Relationship Id="rId6" Type="http://schemas.openxmlformats.org/officeDocument/2006/relationships/slideMaster" Target="../slideMasters/slideMaster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21.bin"/><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8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38"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13" name="think-cell Slide" r:id="rId4" imgW="360" imgH="360" progId="TCLayout.ActiveDocument.1">
                  <p:embed/>
                </p:oleObj>
              </mc:Choice>
              <mc:Fallback>
                <p:oleObj name="think-cell Slide" r:id="rId4" imgW="360" imgH="36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99" y="1050622"/>
            <a:ext cx="9902402"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53"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5"/>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6"/>
            </p:custDataLst>
          </p:nvPr>
        </p:nvPicPr>
        <p:blipFill>
          <a:blip r:embed="rId12" cstate="print"/>
          <a:stretch>
            <a:fillRect/>
          </a:stretch>
        </p:blipFill>
        <p:spPr>
          <a:xfrm>
            <a:off x="716233" y="653033"/>
            <a:ext cx="3002809" cy="694690"/>
          </a:xfrm>
          <a:prstGeom prst="rect">
            <a:avLst/>
          </a:prstGeom>
        </p:spPr>
      </p:pic>
    </p:spTree>
    <p:extLst>
      <p:ext uri="{BB962C8B-B14F-4D97-AF65-F5344CB8AC3E}">
        <p14:creationId xmlns:p14="http://schemas.microsoft.com/office/powerpoint/2010/main" val="1237137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806" name="think-cell Slide" r:id="rId10" imgW="360" imgH="360" progId="TCLayout.ActiveDocument.1">
                  <p:embed/>
                </p:oleObj>
              </mc:Choice>
              <mc:Fallback>
                <p:oleObj name="think-cell Slide" r:id="rId10" imgW="360" imgH="36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7"/>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6"/>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30" name="think-cell Slide" r:id="rId7" imgW="360" imgH="360" progId="TCLayout.ActiveDocument.1">
                  <p:embed/>
                </p:oleObj>
              </mc:Choice>
              <mc:Fallback>
                <p:oleObj name="think-cell Slide" r:id="rId7" imgW="360" imgH="36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09" name="think-cell Slide" r:id="rId10" imgW="360" imgH="360" progId="TCLayout.ActiveDocument.1">
                  <p:embed/>
                </p:oleObj>
              </mc:Choice>
              <mc:Fallback>
                <p:oleObj name="think-cell Slide" r:id="rId10" imgW="360" imgH="360" progId="TCLayout.ActiveDocument.1">
                  <p:embed/>
                  <p:pic>
                    <p:nvPicPr>
                      <p:cNvPr id="0" name="Picture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7"/>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336" name="Rectangle 335"/>
          <p:cNvSpPr/>
          <p:nvPr userDrawn="1">
            <p:custDataLst>
              <p:tags r:id="rId6"/>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85"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61"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13"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3"/>
            </p:custDataLst>
          </p:nvPr>
        </p:nvPicPr>
        <p:blipFill>
          <a:blip r:embed="rId9" cstate="print"/>
          <a:srcRect l="240" t="16548" r="380" b="511"/>
          <a:stretch>
            <a:fillRect/>
          </a:stretch>
        </p:blipFill>
        <p:spPr>
          <a:xfrm>
            <a:off x="0" y="0"/>
            <a:ext cx="9906000" cy="4850150"/>
          </a:xfrm>
          <a:prstGeom prst="rect">
            <a:avLst/>
          </a:prstGeom>
        </p:spPr>
      </p:pic>
      <p:sp>
        <p:nvSpPr>
          <p:cNvPr id="7" name="Rectangle 7"/>
          <p:cNvSpPr/>
          <p:nvPr userDrawn="1">
            <p:custDataLst>
              <p:tags r:id="rId4"/>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89"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294"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45"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686" name="think-cell Slide" r:id="rId6" imgW="360" imgH="360" progId="TCLayout.ActiveDocument.1">
                  <p:embed/>
                </p:oleObj>
              </mc:Choice>
              <mc:Fallback>
                <p:oleObj name="think-cell Slide" r:id="rId6" imgW="360" imgH="360" progId="TCLayout.ActiveDocument.1">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66" name="think-cell Slide" r:id="rId4" imgW="360" imgH="360" progId="TCLayout.ActiveDocument.1">
                  <p:embed/>
                </p:oleObj>
              </mc:Choice>
              <mc:Fallback>
                <p:oleObj name="think-cell Slide" r:id="rId4" imgW="360" imgH="360" progId="TCLayout.ActiveDocument.1">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47019303"/>
              </p:ext>
            </p:ext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99" name="think-cell Slide" r:id="rId5" imgW="360" imgH="360" progId="TCLayout.ActiveDocument.1">
                  <p:embed/>
                </p:oleObj>
              </mc:Choice>
              <mc:Fallback>
                <p:oleObj name="think-cell Slide" r:id="rId5" imgW="360" imgH="360" progId="TCLayout.ActiveDocument.1">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Blank.potx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22"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26"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9"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Blank.potx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gi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emf"/><Relationship Id="rId26" Type="http://schemas.openxmlformats.org/officeDocument/2006/relationships/hyperlink" Target="http://www.youtube.com/user/capgeminimedia" TargetMode="External"/><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vmlDrawing" Target="../drawings/vmlDrawing13.vml"/><Relationship Id="rId12" Type="http://schemas.openxmlformats.org/officeDocument/2006/relationships/tags" Target="../tags/tag49.xml"/><Relationship Id="rId17" Type="http://schemas.openxmlformats.org/officeDocument/2006/relationships/oleObject" Target="../embeddings/oleObject13.bin"/><Relationship Id="rId25" Type="http://schemas.openxmlformats.org/officeDocument/2006/relationships/image" Target="../media/image11.png"/><Relationship Id="rId2" Type="http://schemas.openxmlformats.org/officeDocument/2006/relationships/slideLayout" Target="../slideLayouts/slideLayout13.xml"/><Relationship Id="rId16" Type="http://schemas.openxmlformats.org/officeDocument/2006/relationships/tags" Target="../tags/tag53.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8.xml"/><Relationship Id="rId24" Type="http://schemas.openxmlformats.org/officeDocument/2006/relationships/hyperlink" Target="http://www.twitter.com/capgemini" TargetMode="External"/><Relationship Id="rId5" Type="http://schemas.openxmlformats.org/officeDocument/2006/relationships/slideLayout" Target="../slideLayouts/slideLayout16.xml"/><Relationship Id="rId15" Type="http://schemas.openxmlformats.org/officeDocument/2006/relationships/tags" Target="../tags/tag5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7.xml"/><Relationship Id="rId19" Type="http://schemas.openxmlformats.org/officeDocument/2006/relationships/image" Target="../media/image4.emf"/><Relationship Id="rId4" Type="http://schemas.openxmlformats.org/officeDocument/2006/relationships/slideLayout" Target="../slideLayouts/slideLayout15.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9.bin"/><Relationship Id="rId5" Type="http://schemas.openxmlformats.org/officeDocument/2006/relationships/tags" Target="../tags/tag78.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extLst>
              <p:ext uri="{D42A27DB-BD31-4B8C-83A1-F6EECF244321}">
                <p14:modId xmlns:p14="http://schemas.microsoft.com/office/powerpoint/2010/main" val="1854391412"/>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62" name="think-cell Slide" r:id="rId22" imgW="360" imgH="360" progId="TCLayout.ActiveDocument.1">
                  <p:embed/>
                </p:oleObj>
              </mc:Choice>
              <mc:Fallback>
                <p:oleObj name="think-cell Slide" r:id="rId22" imgW="360" imgH="360" progId="TCLayout.ActiveDocument.1">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p:cNvPicPr>
            <a:picLocks noChangeAspect="1"/>
          </p:cNvPicPr>
          <p:nvPr>
            <p:custDataLst>
              <p:tags r:id="rId15"/>
            </p:custDataLst>
          </p:nvPr>
        </p:nvPicPr>
        <p:blipFill>
          <a:blip r:embed="rId24"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9"/>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7" name="Footer Placeholder 16"/>
          <p:cNvSpPr>
            <a:spLocks noGrp="1"/>
          </p:cNvSpPr>
          <p:nvPr>
            <p:ph type="ftr" sz="quarter" idx="3"/>
            <p:custDataLst>
              <p:tags r:id="rId20"/>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Blank.potx</a:t>
            </a:r>
            <a:endParaRPr lang="de-DE"/>
          </a:p>
        </p:txBody>
      </p:sp>
      <p:sp>
        <p:nvSpPr>
          <p:cNvPr id="18" name="Slide Number Placeholder 17"/>
          <p:cNvSpPr>
            <a:spLocks noGrp="1"/>
          </p:cNvSpPr>
          <p:nvPr>
            <p:ph type="sldNum" sz="quarter" idx="4"/>
            <p:custDataLst>
              <p:tags r:id="rId21"/>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9360000"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33" name="think-cell Slide" r:id="rId17" imgW="360" imgH="360" progId="TCLayout.ActiveDocument.1">
                  <p:embed/>
                </p:oleObj>
              </mc:Choice>
              <mc:Fallback>
                <p:oleObj name="think-cell Slide" r:id="rId17" imgW="360" imgH="360" progId="TCLayout.ActiveDocument.1">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10"/>
            </p:custDataLst>
          </p:nvPr>
        </p:nvPicPr>
        <p:blipFill>
          <a:blip r:embed="rId19" cstate="email"/>
          <a:srcRect/>
          <a:stretch>
            <a:fillRect/>
          </a:stretch>
        </p:blipFill>
        <p:spPr bwMode="auto">
          <a:xfrm>
            <a:off x="5457070" y="1125047"/>
            <a:ext cx="3763570" cy="313227"/>
          </a:xfrm>
          <a:prstGeom prst="rect">
            <a:avLst/>
          </a:prstGeom>
          <a:noFill/>
        </p:spPr>
      </p:pic>
      <p:pic>
        <p:nvPicPr>
          <p:cNvPr id="16" name="Picture 3">
            <a:hlinkClick r:id="rId20"/>
          </p:cNvPr>
          <p:cNvPicPr>
            <a:picLocks noChangeAspect="1" noChangeArrowheads="1"/>
          </p:cNvPicPr>
          <p:nvPr>
            <p:custDataLst>
              <p:tags r:id="rId11"/>
            </p:custDataLst>
          </p:nvPr>
        </p:nvPicPr>
        <p:blipFill>
          <a:blip r:embed="rId21" cstate="email"/>
          <a:srcRect/>
          <a:stretch>
            <a:fillRect/>
          </a:stretch>
        </p:blipFill>
        <p:spPr bwMode="auto">
          <a:xfrm>
            <a:off x="7939252" y="5932547"/>
            <a:ext cx="278223" cy="263770"/>
          </a:xfrm>
          <a:prstGeom prst="rect">
            <a:avLst/>
          </a:prstGeom>
          <a:noFill/>
        </p:spPr>
      </p:pic>
      <p:pic>
        <p:nvPicPr>
          <p:cNvPr id="17" name="Picture 4">
            <a:hlinkClick r:id="rId22"/>
          </p:cNvPr>
          <p:cNvPicPr>
            <a:picLocks noChangeAspect="1" noChangeArrowheads="1"/>
          </p:cNvPicPr>
          <p:nvPr>
            <p:custDataLst>
              <p:tags r:id="rId12"/>
            </p:custDataLst>
          </p:nvPr>
        </p:nvPicPr>
        <p:blipFill>
          <a:blip r:embed="rId23" cstate="email"/>
          <a:srcRect/>
          <a:stretch>
            <a:fillRect/>
          </a:stretch>
        </p:blipFill>
        <p:spPr bwMode="auto">
          <a:xfrm>
            <a:off x="8274665" y="5932547"/>
            <a:ext cx="281313" cy="266700"/>
          </a:xfrm>
          <a:prstGeom prst="rect">
            <a:avLst/>
          </a:prstGeom>
          <a:noFill/>
        </p:spPr>
      </p:pic>
      <p:pic>
        <p:nvPicPr>
          <p:cNvPr id="18" name="Picture 5">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3" cy="266700"/>
          </a:xfrm>
          <a:prstGeom prst="rect">
            <a:avLst/>
          </a:prstGeom>
          <a:noFill/>
        </p:spPr>
      </p:pic>
      <p:pic>
        <p:nvPicPr>
          <p:cNvPr id="19" name="Picture 6">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3" cy="266700"/>
          </a:xfrm>
          <a:prstGeom prst="rect">
            <a:avLst/>
          </a:prstGeom>
          <a:noFill/>
        </p:spPr>
      </p:pic>
      <p:pic>
        <p:nvPicPr>
          <p:cNvPr id="20" name="Image 22">
            <a:hlinkClick r:id="rId28"/>
          </p:cNvPr>
          <p:cNvPicPr preferRelativeResize="0">
            <a:picLocks/>
          </p:cNvPicPr>
          <p:nvPr>
            <p:custDataLst>
              <p:tags r:id="rId15"/>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6"/>
            </p:custDataLst>
          </p:nvPr>
        </p:nvPicPr>
        <p:blipFill>
          <a:blip r:embed="rId30"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37"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oleObject" Target="../embeddings/oleObject22.bin"/><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90.xml"/><Relationship Id="rId7" Type="http://schemas.openxmlformats.org/officeDocument/2006/relationships/notesSlide" Target="../notesSlides/notesSlide2.xml"/><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slideLayout" Target="../slideLayouts/slideLayout6.xml"/><Relationship Id="rId11" Type="http://schemas.openxmlformats.org/officeDocument/2006/relationships/image" Target="../media/image16.png"/><Relationship Id="rId5" Type="http://schemas.openxmlformats.org/officeDocument/2006/relationships/tags" Target="../tags/tag92.xml"/><Relationship Id="rId10" Type="http://schemas.openxmlformats.org/officeDocument/2006/relationships/image" Target="../media/image15.png"/><Relationship Id="rId4" Type="http://schemas.openxmlformats.org/officeDocument/2006/relationships/tags" Target="../tags/tag91.xml"/><Relationship Id="rId9"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1.jpg"/><Relationship Id="rId3" Type="http://schemas.openxmlformats.org/officeDocument/2006/relationships/tags" Target="../tags/tag94.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93.xml"/><Relationship Id="rId1" Type="http://schemas.openxmlformats.org/officeDocument/2006/relationships/vmlDrawing" Target="../drawings/vmlDrawing24.vml"/><Relationship Id="rId6" Type="http://schemas.openxmlformats.org/officeDocument/2006/relationships/notesSlide" Target="../notesSlides/notesSlide3.xml"/><Relationship Id="rId11" Type="http://schemas.openxmlformats.org/officeDocument/2006/relationships/image" Target="../media/image19.png"/><Relationship Id="rId5" Type="http://schemas.openxmlformats.org/officeDocument/2006/relationships/slideLayout" Target="../slideLayouts/slideLayout6.xml"/><Relationship Id="rId15" Type="http://schemas.openxmlformats.org/officeDocument/2006/relationships/image" Target="../media/image23.jpg"/><Relationship Id="rId10" Type="http://schemas.openxmlformats.org/officeDocument/2006/relationships/image" Target="../media/image18.jpg"/><Relationship Id="rId4" Type="http://schemas.openxmlformats.org/officeDocument/2006/relationships/tags" Target="../tags/tag95.xml"/><Relationship Id="rId9" Type="http://schemas.openxmlformats.org/officeDocument/2006/relationships/image" Target="../media/image1.emf"/><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4877"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712790" y="2645270"/>
            <a:ext cx="6256434" cy="2261632"/>
          </a:xfrm>
          <a:prstGeom prst="rect">
            <a:avLst/>
          </a:prstGeom>
        </p:spPr>
        <p:txBody>
          <a:bodyPr vert="horz" lIns="231412" tIns="33059" rIns="33059" bIns="33059" rtlCol="0" anchor="ctr">
            <a:noAutofit/>
          </a:bodyPr>
          <a:lstStyle>
            <a:lvl1pPr algn="l" defTabSz="914342" rtl="0" eaLnBrk="1" latinLnBrk="0" hangingPunct="1">
              <a:lnSpc>
                <a:spcPct val="90000"/>
              </a:lnSpc>
              <a:spcBef>
                <a:spcPct val="0"/>
              </a:spcBef>
              <a:buNone/>
              <a:defRPr sz="3300" b="0" kern="1200">
                <a:solidFill>
                  <a:schemeClr val="tx1"/>
                </a:solidFill>
                <a:latin typeface="+mj-lt"/>
                <a:ea typeface="+mj-ea"/>
                <a:cs typeface="+mj-cs"/>
              </a:defRPr>
            </a:lvl1pPr>
          </a:lstStyle>
          <a:p>
            <a:r>
              <a:rPr lang="fr-FR" dirty="0" err="1" smtClean="0">
                <a:solidFill>
                  <a:schemeClr val="bg1"/>
                </a:solidFill>
                <a:effectLst>
                  <a:outerShdw blurRad="38100" dist="38100" dir="2700000" algn="tl">
                    <a:srgbClr val="000000">
                      <a:alpha val="43137"/>
                    </a:srgbClr>
                  </a:outerShdw>
                </a:effectLst>
              </a:rPr>
              <a:t>Defonfw</a:t>
            </a:r>
            <a:r>
              <a:rPr lang="fr-FR" dirty="0" smtClean="0">
                <a:solidFill>
                  <a:schemeClr val="bg1"/>
                </a:solidFill>
                <a:effectLst>
                  <a:outerShdw blurRad="38100" dist="38100" dir="2700000" algn="tl">
                    <a:srgbClr val="000000">
                      <a:alpha val="43137"/>
                    </a:srgbClr>
                  </a:outerShdw>
                </a:effectLst>
              </a:rPr>
              <a:t> </a:t>
            </a:r>
            <a:r>
              <a:rPr lang="fr-FR" dirty="0" err="1" smtClean="0">
                <a:solidFill>
                  <a:schemeClr val="bg1"/>
                </a:solidFill>
                <a:effectLst>
                  <a:outerShdw blurRad="38100" dist="38100" dir="2700000" algn="tl">
                    <a:srgbClr val="000000">
                      <a:alpha val="43137"/>
                    </a:srgbClr>
                  </a:outerShdw>
                </a:effectLst>
              </a:rPr>
              <a:t>Specification</a:t>
            </a:r>
            <a:r>
              <a:rPr lang="fr-FR" dirty="0" smtClean="0">
                <a:solidFill>
                  <a:schemeClr val="bg1"/>
                </a:solidFill>
                <a:effectLst>
                  <a:outerShdw blurRad="38100" dist="38100" dir="2700000" algn="tl">
                    <a:srgbClr val="000000">
                      <a:alpha val="43137"/>
                    </a:srgbClr>
                  </a:outerShdw>
                </a:effectLst>
              </a:rPr>
              <a:t> Module</a:t>
            </a:r>
          </a:p>
          <a:p>
            <a:r>
              <a:rPr lang="en-US" dirty="0" smtClean="0">
                <a:solidFill>
                  <a:schemeClr val="bg1"/>
                </a:solidFill>
                <a:effectLst>
                  <a:outerShdw blurRad="38100" dist="38100" dir="2700000" algn="tl">
                    <a:srgbClr val="000000">
                      <a:alpha val="43137"/>
                    </a:srgbClr>
                  </a:outerShdw>
                </a:effectLst>
              </a:rPr>
              <a:t>Overview</a:t>
            </a:r>
            <a:endParaRPr lang="en-US" dirty="0">
              <a:solidFill>
                <a:schemeClr val="bg1"/>
              </a:solidFill>
              <a:effectLst>
                <a:outerShdw blurRad="38100" dist="38100" dir="2700000" algn="tl">
                  <a:srgbClr val="000000">
                    <a:alpha val="43137"/>
                  </a:srgbClr>
                </a:outerShdw>
              </a:effectLst>
            </a:endParaRPr>
          </a:p>
        </p:txBody>
      </p:sp>
      <p:sp>
        <p:nvSpPr>
          <p:cNvPr id="5" name="Subtitle 2"/>
          <p:cNvSpPr txBox="1">
            <a:spLocks/>
          </p:cNvSpPr>
          <p:nvPr>
            <p:custDataLst>
              <p:tags r:id="rId4"/>
            </p:custDataLst>
          </p:nvPr>
        </p:nvSpPr>
        <p:spPr>
          <a:xfrm>
            <a:off x="712790" y="5165620"/>
            <a:ext cx="4541230" cy="947750"/>
          </a:xfrm>
          <a:prstGeom prst="rect">
            <a:avLst/>
          </a:prstGeom>
        </p:spPr>
        <p:txBody>
          <a:bodyPr lIns="231412" tIns="33059" rIns="33059" bIns="33059"/>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2200" b="0" kern="1200">
                <a:solidFill>
                  <a:schemeClr val="bg1"/>
                </a:solidFill>
                <a:effectLst>
                  <a:outerShdw blurRad="38100" dist="38100" dir="2700000" algn="tl">
                    <a:srgbClr val="000000">
                      <a:alpha val="43137"/>
                    </a:srgbClr>
                  </a:outerShdw>
                </a:effectLst>
                <a:latin typeface="+mn-lt"/>
                <a:ea typeface="+mn-ea"/>
                <a:cs typeface="+mn-cs"/>
              </a:defRPr>
            </a:lvl1pPr>
            <a:lvl2pPr marL="457171"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4pPr>
            <a:lvl5pPr marL="1828684" indent="0" algn="ctr" defTabSz="801688" rtl="0" eaLnBrk="1" latinLnBrk="0" hangingPunct="1">
              <a:lnSpc>
                <a:spcPct val="90000"/>
              </a:lnSpc>
              <a:spcBef>
                <a:spcPts val="0"/>
              </a:spcBef>
              <a:spcAft>
                <a:spcPts val="400"/>
              </a:spcAft>
              <a:buClr>
                <a:schemeClr val="tx2"/>
              </a:buClr>
              <a:buFont typeface="Symbol" pitchFamily="18" charset="2"/>
              <a:buNone/>
              <a:defRPr sz="1400" kern="1200" baseline="0">
                <a:solidFill>
                  <a:schemeClr val="tx1">
                    <a:tint val="75000"/>
                  </a:schemeClr>
                </a:solidFill>
                <a:latin typeface="+mn-lt"/>
                <a:ea typeface="+mn-ea"/>
                <a:cs typeface="+mn-cs"/>
              </a:defRPr>
            </a:lvl5pPr>
            <a:lvl6pPr marL="2285855"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6pPr>
            <a:lvl7pPr marL="2743026"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7pPr>
            <a:lvl8pPr marL="3200198" indent="0" algn="ctr" defTabSz="914342" rtl="0" eaLnBrk="1" latinLnBrk="0" hangingPunct="1">
              <a:lnSpc>
                <a:spcPct val="90000"/>
              </a:lnSpc>
              <a:spcBef>
                <a:spcPts val="0"/>
              </a:spcBef>
              <a:spcAft>
                <a:spcPts val="400"/>
              </a:spcAft>
              <a:buClr>
                <a:schemeClr val="tx2"/>
              </a:buClr>
              <a:buFont typeface="Symbol" pitchFamily="18" charset="2"/>
              <a:buNone/>
              <a:defRPr sz="1400" kern="1200">
                <a:solidFill>
                  <a:schemeClr val="tx1">
                    <a:tint val="75000"/>
                  </a:schemeClr>
                </a:solidFill>
                <a:latin typeface="+mn-lt"/>
                <a:ea typeface="+mn-ea"/>
                <a:cs typeface="+mn-cs"/>
              </a:defRPr>
            </a:lvl8pPr>
            <a:lvl9pPr marL="3657369"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9pPr>
          </a:lstStyle>
          <a:p>
            <a:r>
              <a:rPr lang="fr-FR" dirty="0" smtClean="0"/>
              <a:t>Hinken, Glagla, 26.09.2017</a:t>
            </a:r>
          </a:p>
        </p:txBody>
      </p:sp>
    </p:spTree>
    <p:extLst>
      <p:ext uri="{BB962C8B-B14F-4D97-AF65-F5344CB8AC3E}">
        <p14:creationId xmlns:p14="http://schemas.microsoft.com/office/powerpoint/2010/main" val="27527055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34" name="think-cell Slide" r:id="rId8" imgW="360" imgH="360" progId="TCLayout.ActiveDocument.1">
                  <p:embed/>
                </p:oleObj>
              </mc:Choice>
              <mc:Fallback>
                <p:oleObj name="think-cell Slide" r:id="rId8" imgW="360" imgH="36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err="1"/>
              <a:t>d</a:t>
            </a:r>
            <a:r>
              <a:rPr lang="de-DE" dirty="0" err="1" smtClean="0"/>
              <a:t>evonfw</a:t>
            </a:r>
            <a:r>
              <a:rPr lang="de-DE" dirty="0" smtClean="0"/>
              <a:t> </a:t>
            </a:r>
            <a:r>
              <a:rPr lang="de-DE" dirty="0" err="1"/>
              <a:t>s</a:t>
            </a:r>
            <a:r>
              <a:rPr lang="de-DE" dirty="0" err="1" smtClean="0"/>
              <a:t>pecification</a:t>
            </a:r>
            <a:r>
              <a:rPr lang="de-DE" dirty="0" smtClean="0"/>
              <a:t> </a:t>
            </a:r>
            <a:r>
              <a:rPr lang="de-DE" dirty="0" err="1" smtClean="0"/>
              <a:t>provides</a:t>
            </a:r>
            <a:r>
              <a:rPr lang="de-DE" dirty="0" smtClean="0"/>
              <a:t> </a:t>
            </a:r>
            <a:r>
              <a:rPr lang="de-DE" dirty="0" err="1" smtClean="0"/>
              <a:t>excellent</a:t>
            </a:r>
            <a:r>
              <a:rPr lang="de-DE" dirty="0" smtClean="0"/>
              <a:t> </a:t>
            </a:r>
            <a:r>
              <a:rPr lang="de-DE" dirty="0" err="1" smtClean="0"/>
              <a:t>support</a:t>
            </a:r>
            <a:r>
              <a:rPr lang="de-DE" dirty="0" smtClean="0"/>
              <a:t> </a:t>
            </a:r>
            <a:r>
              <a:rPr lang="de-DE" dirty="0" err="1" smtClean="0"/>
              <a:t>for</a:t>
            </a:r>
            <a:r>
              <a:rPr lang="de-DE" dirty="0" smtClean="0"/>
              <a:t> quick </a:t>
            </a:r>
            <a:r>
              <a:rPr lang="de-DE" dirty="0" err="1" smtClean="0"/>
              <a:t>and</a:t>
            </a:r>
            <a:r>
              <a:rPr lang="de-DE" dirty="0" smtClean="0"/>
              <a:t> </a:t>
            </a:r>
            <a:r>
              <a:rPr lang="de-DE" dirty="0" err="1" smtClean="0"/>
              <a:t>frequent</a:t>
            </a:r>
            <a:r>
              <a:rPr lang="de-DE" dirty="0" smtClean="0"/>
              <a:t> </a:t>
            </a:r>
            <a:r>
              <a:rPr lang="de-DE" dirty="0" err="1" smtClean="0"/>
              <a:t>editing</a:t>
            </a:r>
            <a:r>
              <a:rPr lang="de-DE" dirty="0" smtClean="0"/>
              <a:t> </a:t>
            </a:r>
            <a:r>
              <a:rPr lang="de-DE" dirty="0" err="1" smtClean="0"/>
              <a:t>by</a:t>
            </a:r>
            <a:r>
              <a:rPr lang="de-DE" dirty="0" smtClean="0"/>
              <a:t> </a:t>
            </a:r>
            <a:r>
              <a:rPr lang="de-DE" dirty="0" err="1" smtClean="0"/>
              <a:t>whole</a:t>
            </a:r>
            <a:r>
              <a:rPr lang="de-DE" dirty="0" smtClean="0"/>
              <a:t> </a:t>
            </a:r>
            <a:r>
              <a:rPr lang="de-DE" dirty="0" err="1" smtClean="0"/>
              <a:t>development</a:t>
            </a:r>
            <a:r>
              <a:rPr lang="de-DE" dirty="0" smtClean="0"/>
              <a:t> </a:t>
            </a:r>
            <a:r>
              <a:rPr lang="de-DE" dirty="0" err="1" smtClean="0"/>
              <a:t>team</a:t>
            </a:r>
            <a:endParaRPr lang="de-DE"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9523" y="4742568"/>
            <a:ext cx="3000000" cy="1304762"/>
          </a:xfrm>
          <a:prstGeom prst="rect">
            <a:avLst/>
          </a:prstGeom>
          <a:effectLst>
            <a:outerShdw blurRad="50800" dist="38100" dir="5400000" algn="t" rotWithShape="0">
              <a:prstClr val="black">
                <a:alpha val="40000"/>
              </a:prstClr>
            </a:outerShdw>
          </a:effectLst>
        </p:spPr>
      </p:pic>
      <p:sp>
        <p:nvSpPr>
          <p:cNvPr id="14" name="Isosceles Triangle 13"/>
          <p:cNvSpPr/>
          <p:nvPr>
            <p:custDataLst>
              <p:tags r:id="rId3"/>
            </p:custDataLst>
          </p:nvPr>
        </p:nvSpPr>
        <p:spPr bwMode="auto">
          <a:xfrm rot="5400000">
            <a:off x="3408811" y="5259620"/>
            <a:ext cx="1432125" cy="360108"/>
          </a:xfrm>
          <a:prstGeom prst="triangle">
            <a:avLst/>
          </a:prstGeom>
          <a:solidFill>
            <a:schemeClr val="accent2"/>
          </a:solidFill>
          <a:ln w="12700" cap="rnd">
            <a:noFill/>
            <a:round/>
            <a:headEnd type="none" w="sm" len="sm"/>
            <a:tailEnd type="none" w="sm" len="sm"/>
          </a:ln>
          <a:effectLst/>
        </p:spPr>
        <p:txBody>
          <a:bodyPr/>
          <a:lstStyle/>
          <a:p>
            <a:pPr marR="0" indent="0" fontAlgn="base">
              <a:lnSpc>
                <a:spcPct val="90000"/>
              </a:lnSpc>
              <a:spcBef>
                <a:spcPct val="0"/>
              </a:spcBef>
              <a:spcAft>
                <a:spcPct val="0"/>
              </a:spcAft>
              <a:buClrTx/>
              <a:buSzTx/>
              <a:buFontTx/>
              <a:buNone/>
              <a:tabLst/>
            </a:pPr>
            <a:endParaRPr lang="de-DE"/>
          </a:p>
        </p:txBody>
      </p:sp>
      <p:pic>
        <p:nvPicPr>
          <p:cNvPr id="7" name="Picture 6"/>
          <p:cNvPicPr>
            <a:picLocks noChangeAspect="1"/>
          </p:cNvPicPr>
          <p:nvPr/>
        </p:nvPicPr>
        <p:blipFill>
          <a:blip r:embed="rId11"/>
          <a:stretch>
            <a:fillRect/>
          </a:stretch>
        </p:blipFill>
        <p:spPr>
          <a:xfrm>
            <a:off x="251030" y="2605379"/>
            <a:ext cx="3456384" cy="3555848"/>
          </a:xfrm>
          <a:prstGeom prst="rect">
            <a:avLst/>
          </a:prstGeom>
        </p:spPr>
      </p:pic>
      <p:sp>
        <p:nvSpPr>
          <p:cNvPr id="17" name="Round Single Corner Rectangle 16"/>
          <p:cNvSpPr>
            <a:spLocks noChangeArrowheads="1"/>
          </p:cNvSpPr>
          <p:nvPr>
            <p:custDataLst>
              <p:tags r:id="rId4"/>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8" name="Rectangle 16"/>
          <p:cNvSpPr>
            <a:spLocks/>
          </p:cNvSpPr>
          <p:nvPr>
            <p:custDataLst>
              <p:tags r:id="rId5"/>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Modular </a:t>
            </a:r>
            <a:r>
              <a:rPr lang="de-DE" dirty="0" err="1" smtClean="0">
                <a:latin typeface="Arial" charset="0"/>
              </a:rPr>
              <a:t>Documentation</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a:t>
            </a:r>
            <a:r>
              <a:rPr lang="de-DE" dirty="0" err="1" smtClean="0">
                <a:latin typeface="Arial" charset="0"/>
              </a:rPr>
              <a:t>well</a:t>
            </a:r>
            <a:r>
              <a:rPr lang="de-DE" dirty="0" smtClean="0">
                <a:latin typeface="Arial" charset="0"/>
              </a:rPr>
              <a:t> </a:t>
            </a:r>
            <a:r>
              <a:rPr lang="de-DE" dirty="0" err="1" smtClean="0">
                <a:latin typeface="Arial" charset="0"/>
              </a:rPr>
              <a:t>known</a:t>
            </a:r>
            <a:r>
              <a:rPr lang="de-DE" dirty="0" smtClean="0">
                <a:latin typeface="Arial" charset="0"/>
              </a:rPr>
              <a:t> </a:t>
            </a:r>
            <a:r>
              <a:rPr lang="de-DE" dirty="0" err="1" smtClean="0">
                <a:latin typeface="Arial" charset="0"/>
              </a:rPr>
              <a:t>import</a:t>
            </a:r>
            <a:r>
              <a:rPr lang="de-DE" dirty="0" smtClean="0">
                <a:latin typeface="Arial" charset="0"/>
              </a:rPr>
              <a:t> </a:t>
            </a:r>
            <a:r>
              <a:rPr lang="de-DE" dirty="0" err="1" smtClean="0">
                <a:latin typeface="Arial" charset="0"/>
              </a:rPr>
              <a:t>mechanisms</a:t>
            </a:r>
            <a:endParaRPr lang="de-DE" dirty="0" smtClean="0">
              <a:latin typeface="Arial" charset="0"/>
            </a:endParaRPr>
          </a:p>
          <a:p>
            <a:pPr lvl="1" defTabSz="714375" fontAlgn="base"/>
            <a:r>
              <a:rPr lang="de-DE" dirty="0" err="1" smtClean="0">
                <a:latin typeface="Arial" charset="0"/>
              </a:rPr>
              <a:t>Near</a:t>
            </a:r>
            <a:r>
              <a:rPr lang="de-DE" dirty="0" smtClean="0">
                <a:latin typeface="Arial" charset="0"/>
              </a:rPr>
              <a:t> </a:t>
            </a:r>
            <a:r>
              <a:rPr lang="de-DE" dirty="0" err="1" smtClean="0">
                <a:latin typeface="Arial" charset="0"/>
              </a:rPr>
              <a:t>to</a:t>
            </a:r>
            <a:r>
              <a:rPr lang="de-DE" dirty="0" smtClean="0">
                <a:latin typeface="Arial" charset="0"/>
              </a:rPr>
              <a:t> </a:t>
            </a:r>
            <a:r>
              <a:rPr lang="de-DE" dirty="0" err="1" smtClean="0">
                <a:latin typeface="Arial" charset="0"/>
              </a:rPr>
              <a:t>code</a:t>
            </a:r>
            <a:r>
              <a:rPr lang="de-DE" dirty="0" smtClean="0">
                <a:latin typeface="Arial" charset="0"/>
              </a:rPr>
              <a:t> </a:t>
            </a:r>
            <a:r>
              <a:rPr lang="de-DE" dirty="0" err="1">
                <a:latin typeface="Arial" charset="0"/>
              </a:rPr>
              <a:t>s</a:t>
            </a:r>
            <a:r>
              <a:rPr lang="de-DE" dirty="0" err="1" smtClean="0">
                <a:latin typeface="Arial" charset="0"/>
              </a:rPr>
              <a:t>tructure</a:t>
            </a:r>
            <a:endParaRPr lang="de-DE" dirty="0">
              <a:latin typeface="Arial" charset="0"/>
            </a:endParaRPr>
          </a:p>
          <a:p>
            <a:pPr lvl="2" defTabSz="714375" fontAlgn="base"/>
            <a:r>
              <a:rPr lang="de-DE" dirty="0" err="1">
                <a:latin typeface="Arial" charset="0"/>
              </a:rPr>
              <a:t>d</a:t>
            </a:r>
            <a:r>
              <a:rPr lang="de-DE" dirty="0" err="1" smtClean="0">
                <a:latin typeface="Arial" charset="0"/>
              </a:rPr>
              <a:t>evelopers</a:t>
            </a:r>
            <a:r>
              <a:rPr lang="de-DE" dirty="0" smtClean="0">
                <a:latin typeface="Arial" charset="0"/>
              </a:rPr>
              <a:t> </a:t>
            </a:r>
            <a:r>
              <a:rPr lang="de-DE" dirty="0" err="1" smtClean="0">
                <a:latin typeface="Arial" charset="0"/>
              </a:rPr>
              <a:t>can</a:t>
            </a:r>
            <a:r>
              <a:rPr lang="de-DE" dirty="0" smtClean="0">
                <a:latin typeface="Arial" charset="0"/>
              </a:rPr>
              <a:t> easy </a:t>
            </a:r>
            <a:r>
              <a:rPr lang="de-DE" dirty="0" err="1" smtClean="0">
                <a:latin typeface="Arial" charset="0"/>
              </a:rPr>
              <a:t>identify</a:t>
            </a:r>
            <a:r>
              <a:rPr lang="de-DE" dirty="0" smtClean="0">
                <a:latin typeface="Arial" charset="0"/>
              </a:rPr>
              <a:t> relevant </a:t>
            </a:r>
            <a:r>
              <a:rPr lang="de-DE" dirty="0" err="1">
                <a:latin typeface="Arial" charset="0"/>
              </a:rPr>
              <a:t>b</a:t>
            </a:r>
            <a:r>
              <a:rPr lang="de-DE" dirty="0" err="1" smtClean="0">
                <a:latin typeface="Arial" charset="0"/>
              </a:rPr>
              <a:t>usiness</a:t>
            </a:r>
            <a:r>
              <a:rPr lang="de-DE" dirty="0" smtClean="0">
                <a:latin typeface="Arial" charset="0"/>
              </a:rPr>
              <a:t> </a:t>
            </a:r>
            <a:r>
              <a:rPr lang="de-DE" dirty="0" err="1" smtClean="0">
                <a:latin typeface="Arial" charset="0"/>
              </a:rPr>
              <a:t>components</a:t>
            </a:r>
            <a:endParaRPr lang="de-DE" dirty="0" smtClean="0">
              <a:latin typeface="Arial" charset="0"/>
            </a:endParaRPr>
          </a:p>
          <a:p>
            <a:pPr lvl="1" defTabSz="714375" fontAlgn="base"/>
            <a:r>
              <a:rPr lang="de-DE" dirty="0" err="1" smtClean="0">
                <a:latin typeface="Arial" charset="0"/>
              </a:rPr>
              <a:t>Versioned</a:t>
            </a:r>
            <a:r>
              <a:rPr lang="de-DE" dirty="0" smtClean="0">
                <a:latin typeface="Arial" charset="0"/>
              </a:rPr>
              <a:t> </a:t>
            </a:r>
            <a:r>
              <a:rPr lang="de-DE" dirty="0" err="1" smtClean="0">
                <a:latin typeface="Arial" charset="0"/>
              </a:rPr>
              <a:t>with</a:t>
            </a:r>
            <a:r>
              <a:rPr lang="de-DE" dirty="0" smtClean="0">
                <a:latin typeface="Arial" charset="0"/>
              </a:rPr>
              <a:t> </a:t>
            </a:r>
            <a:r>
              <a:rPr lang="de-DE" dirty="0" err="1" smtClean="0">
                <a:latin typeface="Arial" charset="0"/>
              </a:rPr>
              <a:t>code</a:t>
            </a:r>
            <a:endParaRPr lang="de-DE" dirty="0" smtClean="0">
              <a:latin typeface="Arial" charset="0"/>
            </a:endParaRPr>
          </a:p>
          <a:p>
            <a:pPr lvl="2" defTabSz="714375" fontAlgn="base"/>
            <a:r>
              <a:rPr lang="de-DE" dirty="0" err="1">
                <a:latin typeface="Arial" charset="0"/>
              </a:rPr>
              <a:t>u</a:t>
            </a:r>
            <a:r>
              <a:rPr lang="de-DE" dirty="0" err="1" smtClean="0">
                <a:latin typeface="Arial" charset="0"/>
              </a:rPr>
              <a:t>sing</a:t>
            </a:r>
            <a:r>
              <a:rPr lang="de-DE" dirty="0" smtClean="0">
                <a:latin typeface="Arial" charset="0"/>
              </a:rPr>
              <a:t> same </a:t>
            </a:r>
            <a:r>
              <a:rPr lang="de-DE" dirty="0" err="1" smtClean="0">
                <a:latin typeface="Arial" charset="0"/>
              </a:rPr>
              <a:t>mechanisms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structure</a:t>
            </a:r>
            <a:r>
              <a:rPr lang="de-DE" dirty="0" smtClean="0">
                <a:latin typeface="Arial" charset="0"/>
              </a:rPr>
              <a:t>.</a:t>
            </a:r>
          </a:p>
          <a:p>
            <a:pPr lvl="1" defTabSz="714375" fontAlgn="base"/>
            <a:r>
              <a:rPr lang="de-DE" dirty="0" err="1" smtClean="0">
                <a:latin typeface="Arial" charset="0"/>
              </a:rPr>
              <a:t>Supported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git</a:t>
            </a:r>
            <a:endParaRPr lang="de-DE" dirty="0" smtClean="0">
              <a:latin typeface="Arial" charset="0"/>
            </a:endParaRPr>
          </a:p>
          <a:p>
            <a:pPr lvl="2" defTabSz="714375" fontAlgn="base"/>
            <a:r>
              <a:rPr lang="de-DE" dirty="0" err="1" smtClean="0">
                <a:latin typeface="Arial" charset="0"/>
              </a:rPr>
              <a:t>formatted</a:t>
            </a:r>
            <a:r>
              <a:rPr lang="de-DE" dirty="0" smtClean="0">
                <a:latin typeface="Arial" charset="0"/>
              </a:rPr>
              <a:t> </a:t>
            </a:r>
            <a:r>
              <a:rPr lang="de-DE" dirty="0" err="1">
                <a:latin typeface="Arial" charset="0"/>
              </a:rPr>
              <a:t>preview</a:t>
            </a:r>
            <a:r>
              <a:rPr lang="de-DE" dirty="0">
                <a:latin typeface="Arial" charset="0"/>
              </a:rPr>
              <a:t> in </a:t>
            </a:r>
            <a:r>
              <a:rPr lang="de-DE" dirty="0" err="1">
                <a:latin typeface="Arial" charset="0"/>
              </a:rPr>
              <a:t>git</a:t>
            </a:r>
            <a:r>
              <a:rPr lang="de-DE" dirty="0">
                <a:latin typeface="Arial" charset="0"/>
              </a:rPr>
              <a:t> web-</a:t>
            </a:r>
            <a:r>
              <a:rPr lang="de-DE" dirty="0" err="1">
                <a:latin typeface="Arial" charset="0"/>
              </a:rPr>
              <a:t>guis</a:t>
            </a:r>
            <a:r>
              <a:rPr lang="de-DE" dirty="0">
                <a:latin typeface="Arial" charset="0"/>
              </a:rPr>
              <a:t> (</a:t>
            </a:r>
            <a:r>
              <a:rPr lang="de-DE" dirty="0" err="1">
                <a:latin typeface="Arial" charset="0"/>
              </a:rPr>
              <a:t>github</a:t>
            </a:r>
            <a:r>
              <a:rPr lang="de-DE" dirty="0" smtClean="0">
                <a:latin typeface="Arial" charset="0"/>
              </a:rPr>
              <a:t>/ </a:t>
            </a:r>
            <a:r>
              <a:rPr lang="de-DE" dirty="0" err="1" smtClean="0">
                <a:latin typeface="Arial" charset="0"/>
              </a:rPr>
              <a:t>gitlab</a:t>
            </a:r>
            <a:r>
              <a:rPr lang="de-DE" dirty="0">
                <a:latin typeface="Arial" charset="0"/>
              </a:rPr>
              <a:t>)</a:t>
            </a:r>
          </a:p>
          <a:p>
            <a:pPr lvl="1" defTabSz="714375" fontAlgn="base"/>
            <a:endParaRPr lang="de-DE" dirty="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72480"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32" name="Rectangle 31"/>
          <p:cNvSpPr/>
          <p:nvPr/>
        </p:nvSpPr>
        <p:spPr>
          <a:xfrm>
            <a:off x="7689304" y="4653137"/>
            <a:ext cx="1944216" cy="1270956"/>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6" name="Rectangle 5"/>
          <p:cNvSpPr/>
          <p:nvPr/>
        </p:nvSpPr>
        <p:spPr>
          <a:xfrm>
            <a:off x="2633504" y="4524810"/>
            <a:ext cx="4627295" cy="1399282"/>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3" name="Picture 2"/>
          <p:cNvPicPr>
            <a:picLocks noChangeAspect="1"/>
          </p:cNvPicPr>
          <p:nvPr/>
        </p:nvPicPr>
        <p:blipFill>
          <a:blip r:embed="rId7"/>
          <a:stretch>
            <a:fillRect/>
          </a:stretch>
        </p:blipFill>
        <p:spPr>
          <a:xfrm>
            <a:off x="272480" y="1467527"/>
            <a:ext cx="3773182" cy="2755150"/>
          </a:xfrm>
          <a:prstGeom prst="rect">
            <a:avLst/>
          </a:prstGeom>
          <a:effectLst>
            <a:outerShdw blurRad="50800" dist="38100" dir="5400000" algn="t" rotWithShape="0">
              <a:prstClr val="black">
                <a:alpha val="40000"/>
              </a:prstClr>
            </a:outerShdw>
          </a:effectLst>
        </p:spPr>
      </p:pic>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5901" name="think-cell Slide" r:id="rId8" imgW="360" imgH="360" progId="TCLayout.ActiveDocument.1">
                  <p:embed/>
                </p:oleObj>
              </mc:Choice>
              <mc:Fallback>
                <p:oleObj name="think-cell Slide" r:id="rId8" imgW="360" imgH="360"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err="1"/>
              <a:t>d</a:t>
            </a:r>
            <a:r>
              <a:rPr lang="de-DE" dirty="0" err="1" smtClean="0"/>
              <a:t>evonfw</a:t>
            </a:r>
            <a:r>
              <a:rPr lang="de-DE" dirty="0" smtClean="0"/>
              <a:t> </a:t>
            </a:r>
            <a:r>
              <a:rPr lang="de-DE" dirty="0" err="1"/>
              <a:t>s</a:t>
            </a:r>
            <a:r>
              <a:rPr lang="de-DE" dirty="0" err="1" smtClean="0"/>
              <a:t>pecification</a:t>
            </a:r>
            <a:r>
              <a:rPr lang="de-DE" dirty="0" smtClean="0"/>
              <a:t> </a:t>
            </a:r>
            <a:r>
              <a:rPr lang="de-DE" dirty="0" err="1" smtClean="0"/>
              <a:t>uses</a:t>
            </a:r>
            <a:r>
              <a:rPr lang="de-DE" dirty="0" smtClean="0"/>
              <a:t> a </a:t>
            </a:r>
            <a:r>
              <a:rPr lang="de-DE" dirty="0" err="1" smtClean="0"/>
              <a:t>single</a:t>
            </a:r>
            <a:r>
              <a:rPr lang="de-DE" dirty="0" smtClean="0"/>
              <a:t> open </a:t>
            </a:r>
            <a:r>
              <a:rPr lang="de-DE" dirty="0" err="1" smtClean="0"/>
              <a:t>source</a:t>
            </a:r>
            <a:r>
              <a:rPr lang="de-DE" dirty="0" smtClean="0"/>
              <a:t> </a:t>
            </a:r>
            <a:r>
              <a:rPr lang="de-DE" dirty="0" err="1" smtClean="0"/>
              <a:t>tool</a:t>
            </a:r>
            <a:endParaRPr lang="de-DE" dirty="0"/>
          </a:p>
        </p:txBody>
      </p:sp>
      <p:sp>
        <p:nvSpPr>
          <p:cNvPr id="17" name="Rectangle 16"/>
          <p:cNvSpPr/>
          <p:nvPr/>
        </p:nvSpPr>
        <p:spPr>
          <a:xfrm flipH="1">
            <a:off x="5657840" y="5424910"/>
            <a:ext cx="1440160"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sp>
        <p:nvSpPr>
          <p:cNvPr id="13" name="Round Single Corner Rectangle 12"/>
          <p:cNvSpPr>
            <a:spLocks noChangeArrowheads="1"/>
          </p:cNvSpPr>
          <p:nvPr>
            <p:custDataLst>
              <p:tags r:id="rId3"/>
            </p:custDataLst>
          </p:nvPr>
        </p:nvSpPr>
        <p:spPr bwMode="auto">
          <a:xfrm>
            <a:off x="4486510" y="1340446"/>
            <a:ext cx="5147010" cy="360362"/>
          </a:xfrm>
          <a:prstGeom prst="round1Rect">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0000" tIns="46800" rIns="90000" bIns="468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GB" b="1" dirty="0" smtClean="0">
                <a:solidFill>
                  <a:schemeClr val="bg1"/>
                </a:solidFill>
              </a:rPr>
              <a:t>Main benefits</a:t>
            </a:r>
            <a:endParaRPr lang="en-GB" b="1" dirty="0">
              <a:solidFill>
                <a:schemeClr val="bg1"/>
              </a:solidFill>
            </a:endParaRPr>
          </a:p>
        </p:txBody>
      </p:sp>
      <p:sp>
        <p:nvSpPr>
          <p:cNvPr id="14" name="Rectangle 16"/>
          <p:cNvSpPr>
            <a:spLocks/>
          </p:cNvSpPr>
          <p:nvPr>
            <p:custDataLst>
              <p:tags r:id="rId4"/>
            </p:custDataLst>
          </p:nvPr>
        </p:nvSpPr>
        <p:spPr>
          <a:xfrm>
            <a:off x="4486510" y="1700808"/>
            <a:ext cx="5147010" cy="268172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1" defTabSz="714375" fontAlgn="base"/>
            <a:r>
              <a:rPr lang="de-DE" dirty="0" smtClean="0">
                <a:latin typeface="Arial" charset="0"/>
              </a:rPr>
              <a:t>Developer-</a:t>
            </a:r>
            <a:r>
              <a:rPr lang="de-DE" dirty="0" err="1" smtClean="0">
                <a:latin typeface="Arial" charset="0"/>
              </a:rPr>
              <a:t>friendly</a:t>
            </a:r>
            <a:r>
              <a:rPr lang="de-DE" dirty="0">
                <a:latin typeface="Arial" charset="0"/>
              </a:rPr>
              <a:t>:</a:t>
            </a:r>
          </a:p>
          <a:p>
            <a:pPr lvl="2" defTabSz="714375" fontAlgn="base"/>
            <a:r>
              <a:rPr lang="de-DE" dirty="0" err="1" smtClean="0">
                <a:latin typeface="Arial" charset="0"/>
              </a:rPr>
              <a:t>no</a:t>
            </a:r>
            <a:r>
              <a:rPr lang="de-DE" dirty="0" smtClean="0">
                <a:latin typeface="Arial" charset="0"/>
              </a:rPr>
              <a:t> </a:t>
            </a:r>
            <a:r>
              <a:rPr lang="de-DE" dirty="0" err="1">
                <a:latin typeface="Arial" charset="0"/>
              </a:rPr>
              <a:t>toolset</a:t>
            </a:r>
            <a:r>
              <a:rPr lang="de-DE" dirty="0">
                <a:latin typeface="Arial" charset="0"/>
              </a:rPr>
              <a:t> but a </a:t>
            </a:r>
            <a:r>
              <a:rPr lang="de-DE" dirty="0" err="1">
                <a:latin typeface="Arial" charset="0"/>
              </a:rPr>
              <a:t>single</a:t>
            </a:r>
            <a:r>
              <a:rPr lang="de-DE" dirty="0">
                <a:latin typeface="Arial" charset="0"/>
              </a:rPr>
              <a:t>, open </a:t>
            </a:r>
            <a:r>
              <a:rPr lang="de-DE" dirty="0" err="1">
                <a:latin typeface="Arial" charset="0"/>
              </a:rPr>
              <a:t>source</a:t>
            </a:r>
            <a:r>
              <a:rPr lang="de-DE" dirty="0">
                <a:latin typeface="Arial" charset="0"/>
              </a:rPr>
              <a:t> </a:t>
            </a:r>
            <a:r>
              <a:rPr lang="de-DE" dirty="0" err="1" smtClean="0">
                <a:latin typeface="Arial" charset="0"/>
              </a:rPr>
              <a:t>tool</a:t>
            </a:r>
            <a:r>
              <a:rPr lang="de-DE" dirty="0" smtClean="0">
                <a:latin typeface="Arial" charset="0"/>
              </a:rPr>
              <a:t> </a:t>
            </a:r>
            <a:r>
              <a:rPr lang="de-DE" dirty="0" err="1">
                <a:latin typeface="Arial" charset="0"/>
              </a:rPr>
              <a:t>needs</a:t>
            </a:r>
            <a:r>
              <a:rPr lang="de-DE" dirty="0">
                <a:latin typeface="Arial" charset="0"/>
              </a:rPr>
              <a:t> </a:t>
            </a:r>
            <a:r>
              <a:rPr lang="de-DE" dirty="0" err="1">
                <a:latin typeface="Arial" charset="0"/>
              </a:rPr>
              <a:t>to</a:t>
            </a:r>
            <a:r>
              <a:rPr lang="de-DE" dirty="0">
                <a:latin typeface="Arial" charset="0"/>
              </a:rPr>
              <a:t> </a:t>
            </a:r>
            <a:r>
              <a:rPr lang="de-DE" dirty="0" err="1">
                <a:latin typeface="Arial" charset="0"/>
              </a:rPr>
              <a:t>be</a:t>
            </a:r>
            <a:r>
              <a:rPr lang="de-DE" dirty="0">
                <a:latin typeface="Arial" charset="0"/>
              </a:rPr>
              <a:t> </a:t>
            </a:r>
            <a:r>
              <a:rPr lang="de-DE" dirty="0" err="1">
                <a:latin typeface="Arial" charset="0"/>
              </a:rPr>
              <a:t>installed</a:t>
            </a:r>
            <a:endParaRPr lang="de-DE" dirty="0" smtClean="0">
              <a:latin typeface="Arial" charset="0"/>
            </a:endParaRPr>
          </a:p>
          <a:p>
            <a:pPr lvl="1" defTabSz="714375" fontAlgn="base"/>
            <a:r>
              <a:rPr lang="de-DE" dirty="0" smtClean="0">
                <a:latin typeface="Arial" charset="0"/>
              </a:rPr>
              <a:t>Low-level:</a:t>
            </a:r>
          </a:p>
          <a:p>
            <a:pPr lvl="2" defTabSz="714375" fontAlgn="base"/>
            <a:r>
              <a:rPr lang="de-DE" dirty="0" err="1" smtClean="0">
                <a:latin typeface="Arial" charset="0"/>
              </a:rPr>
              <a:t>diagrams</a:t>
            </a:r>
            <a:r>
              <a:rPr lang="de-DE" dirty="0" smtClean="0">
                <a:latin typeface="Arial" charset="0"/>
              </a:rPr>
              <a:t>, </a:t>
            </a:r>
            <a:r>
              <a:rPr lang="de-DE" dirty="0" err="1" smtClean="0">
                <a:latin typeface="Arial" charset="0"/>
              </a:rPr>
              <a:t>tables</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document</a:t>
            </a:r>
            <a:r>
              <a:rPr lang="de-DE" dirty="0" smtClean="0">
                <a:latin typeface="Arial" charset="0"/>
              </a:rPr>
              <a:t> </a:t>
            </a:r>
            <a:r>
              <a:rPr lang="de-DE" dirty="0" err="1" smtClean="0">
                <a:latin typeface="Arial" charset="0"/>
              </a:rPr>
              <a:t>structure</a:t>
            </a:r>
            <a:r>
              <a:rPr lang="de-DE" dirty="0" smtClean="0">
                <a:latin typeface="Arial" charset="0"/>
              </a:rPr>
              <a:t> </a:t>
            </a:r>
            <a:r>
              <a:rPr lang="de-DE" dirty="0" err="1" smtClean="0">
                <a:latin typeface="Arial" charset="0"/>
              </a:rPr>
              <a:t>defined</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plain</a:t>
            </a:r>
            <a:r>
              <a:rPr lang="de-DE" dirty="0" smtClean="0">
                <a:latin typeface="Arial" charset="0"/>
              </a:rPr>
              <a:t> </a:t>
            </a:r>
            <a:r>
              <a:rPr lang="de-DE" dirty="0" err="1" smtClean="0">
                <a:latin typeface="Arial" charset="0"/>
              </a:rPr>
              <a:t>ascii</a:t>
            </a:r>
            <a:r>
              <a:rPr lang="de-DE" dirty="0" smtClean="0">
                <a:latin typeface="Arial" charset="0"/>
              </a:rPr>
              <a:t>-text</a:t>
            </a:r>
          </a:p>
          <a:p>
            <a:pPr lvl="1" defTabSz="714375" fontAlgn="base"/>
            <a:r>
              <a:rPr lang="de-DE" dirty="0" smtClean="0">
                <a:latin typeface="Arial" charset="0"/>
              </a:rPr>
              <a:t>easy-</a:t>
            </a:r>
            <a:r>
              <a:rPr lang="de-DE" dirty="0" err="1" smtClean="0">
                <a:latin typeface="Arial" charset="0"/>
              </a:rPr>
              <a:t>to</a:t>
            </a:r>
            <a:r>
              <a:rPr lang="de-DE" dirty="0" smtClean="0">
                <a:latin typeface="Arial" charset="0"/>
              </a:rPr>
              <a:t>-</a:t>
            </a:r>
            <a:r>
              <a:rPr lang="de-DE" dirty="0" err="1" smtClean="0">
                <a:latin typeface="Arial" charset="0"/>
              </a:rPr>
              <a:t>use</a:t>
            </a:r>
            <a:endParaRPr lang="de-DE" dirty="0" smtClean="0">
              <a:latin typeface="Arial" charset="0"/>
            </a:endParaRPr>
          </a:p>
          <a:p>
            <a:pPr lvl="2" defTabSz="714375" fontAlgn="base"/>
            <a:r>
              <a:rPr lang="de-DE" dirty="0">
                <a:latin typeface="Arial" charset="0"/>
              </a:rPr>
              <a:t>l</a:t>
            </a:r>
            <a:r>
              <a:rPr lang="de-DE" dirty="0" smtClean="0">
                <a:latin typeface="Arial" charset="0"/>
              </a:rPr>
              <a:t>ive </a:t>
            </a:r>
            <a:r>
              <a:rPr lang="de-DE" dirty="0" err="1" smtClean="0">
                <a:latin typeface="Arial" charset="0"/>
              </a:rPr>
              <a:t>preview</a:t>
            </a:r>
            <a:r>
              <a:rPr lang="de-DE" dirty="0" smtClean="0">
                <a:latin typeface="Arial" charset="0"/>
              </a:rPr>
              <a:t> </a:t>
            </a:r>
            <a:r>
              <a:rPr lang="de-DE" dirty="0" err="1" smtClean="0">
                <a:latin typeface="Arial" charset="0"/>
              </a:rPr>
              <a:t>of</a:t>
            </a:r>
            <a:r>
              <a:rPr lang="de-DE" dirty="0" smtClean="0">
                <a:latin typeface="Arial" charset="0"/>
              </a:rPr>
              <a:t> </a:t>
            </a:r>
            <a:r>
              <a:rPr lang="de-DE" dirty="0" err="1" smtClean="0">
                <a:latin typeface="Arial" charset="0"/>
              </a:rPr>
              <a:t>specification</a:t>
            </a:r>
            <a:r>
              <a:rPr lang="de-DE" dirty="0" smtClean="0">
                <a:latin typeface="Arial" charset="0"/>
              </a:rPr>
              <a:t> (</a:t>
            </a:r>
            <a:r>
              <a:rPr lang="de-DE" dirty="0" err="1" smtClean="0">
                <a:latin typeface="Arial" charset="0"/>
              </a:rPr>
              <a:t>by</a:t>
            </a:r>
            <a:r>
              <a:rPr lang="de-DE" dirty="0" smtClean="0">
                <a:latin typeface="Arial" charset="0"/>
              </a:rPr>
              <a:t> </a:t>
            </a:r>
            <a:r>
              <a:rPr lang="de-DE" dirty="0" err="1" smtClean="0">
                <a:latin typeface="Arial" charset="0"/>
              </a:rPr>
              <a:t>component</a:t>
            </a:r>
            <a:r>
              <a:rPr lang="de-DE" dirty="0" smtClean="0">
                <a:latin typeface="Arial" charset="0"/>
              </a:rPr>
              <a:t> </a:t>
            </a:r>
            <a:r>
              <a:rPr lang="de-DE" dirty="0" err="1" smtClean="0">
                <a:latin typeface="Arial" charset="0"/>
              </a:rPr>
              <a:t>or</a:t>
            </a:r>
            <a:r>
              <a:rPr lang="de-DE" dirty="0" smtClean="0">
                <a:latin typeface="Arial" charset="0"/>
              </a:rPr>
              <a:t> </a:t>
            </a:r>
            <a:r>
              <a:rPr lang="de-DE" dirty="0" err="1" smtClean="0">
                <a:latin typeface="Arial" charset="0"/>
              </a:rPr>
              <a:t>whole</a:t>
            </a:r>
            <a:r>
              <a:rPr lang="de-DE" dirty="0" smtClean="0">
                <a:latin typeface="Arial" charset="0"/>
              </a:rPr>
              <a:t> </a:t>
            </a:r>
            <a:r>
              <a:rPr lang="de-DE" dirty="0" err="1" smtClean="0">
                <a:latin typeface="Arial" charset="0"/>
              </a:rPr>
              <a:t>specification</a:t>
            </a:r>
            <a:r>
              <a:rPr lang="de-DE" dirty="0" smtClean="0">
                <a:latin typeface="Arial" charset="0"/>
              </a:rPr>
              <a:t>)</a:t>
            </a:r>
          </a:p>
          <a:p>
            <a:pPr lvl="2" defTabSz="714375" fontAlgn="base"/>
            <a:r>
              <a:rPr lang="de-DE" dirty="0" err="1" smtClean="0">
                <a:latin typeface="Arial" charset="0"/>
              </a:rPr>
              <a:t>export</a:t>
            </a:r>
            <a:r>
              <a:rPr lang="de-DE" dirty="0" smtClean="0">
                <a:latin typeface="Arial" charset="0"/>
              </a:rPr>
              <a:t> </a:t>
            </a:r>
            <a:r>
              <a:rPr lang="de-DE" dirty="0" err="1" smtClean="0">
                <a:latin typeface="Arial" charset="0"/>
              </a:rPr>
              <a:t>and</a:t>
            </a:r>
            <a:r>
              <a:rPr lang="de-DE" dirty="0" smtClean="0">
                <a:latin typeface="Arial" charset="0"/>
              </a:rPr>
              <a:t> </a:t>
            </a:r>
            <a:r>
              <a:rPr lang="de-DE" dirty="0" err="1" smtClean="0">
                <a:latin typeface="Arial" charset="0"/>
              </a:rPr>
              <a:t>include</a:t>
            </a:r>
            <a:r>
              <a:rPr lang="de-DE" dirty="0" smtClean="0">
                <a:latin typeface="Arial" charset="0"/>
              </a:rPr>
              <a:t> </a:t>
            </a:r>
            <a:r>
              <a:rPr lang="de-DE" dirty="0" err="1" smtClean="0">
                <a:latin typeface="Arial" charset="0"/>
              </a:rPr>
              <a:t>images</a:t>
            </a:r>
            <a:r>
              <a:rPr lang="de-DE" dirty="0" smtClean="0">
                <a:latin typeface="Arial" charset="0"/>
              </a:rPr>
              <a:t> </a:t>
            </a:r>
            <a:r>
              <a:rPr lang="de-DE" dirty="0" err="1" smtClean="0">
                <a:latin typeface="Arial" charset="0"/>
              </a:rPr>
              <a:t>from</a:t>
            </a:r>
            <a:r>
              <a:rPr lang="de-DE" dirty="0" smtClean="0">
                <a:latin typeface="Arial" charset="0"/>
              </a:rPr>
              <a:t> UML-</a:t>
            </a:r>
            <a:r>
              <a:rPr lang="de-DE" dirty="0" err="1" smtClean="0">
                <a:latin typeface="Arial" charset="0"/>
              </a:rPr>
              <a:t>Diagrams</a:t>
            </a:r>
            <a:r>
              <a:rPr lang="de-DE" dirty="0" smtClean="0">
                <a:latin typeface="Arial" charset="0"/>
              </a:rPr>
              <a:t> </a:t>
            </a:r>
            <a:r>
              <a:rPr lang="de-DE" dirty="0" err="1" smtClean="0">
                <a:latin typeface="Arial" charset="0"/>
              </a:rPr>
              <a:t>from</a:t>
            </a:r>
            <a:r>
              <a:rPr lang="de-DE" dirty="0" smtClean="0">
                <a:latin typeface="Arial" charset="0"/>
              </a:rPr>
              <a:t> </a:t>
            </a:r>
            <a:r>
              <a:rPr lang="de-DE" dirty="0" err="1" smtClean="0">
                <a:latin typeface="Arial" charset="0"/>
              </a:rPr>
              <a:t>within</a:t>
            </a:r>
            <a:r>
              <a:rPr lang="de-DE" dirty="0" smtClean="0">
                <a:latin typeface="Arial" charset="0"/>
              </a:rPr>
              <a:t> </a:t>
            </a:r>
            <a:r>
              <a:rPr lang="de-DE" dirty="0" err="1" smtClean="0">
                <a:latin typeface="Arial" charset="0"/>
              </a:rPr>
              <a:t>the</a:t>
            </a:r>
            <a:r>
              <a:rPr lang="de-DE" dirty="0" smtClean="0">
                <a:latin typeface="Arial" charset="0"/>
              </a:rPr>
              <a:t> text-editor</a:t>
            </a:r>
            <a:endParaRPr lang="de-DE" dirty="0">
              <a:latin typeface="Arial" charset="0"/>
            </a:endParaRPr>
          </a:p>
        </p:txBody>
      </p:sp>
      <p:sp>
        <p:nvSpPr>
          <p:cNvPr id="7" name="Rectangle 6"/>
          <p:cNvSpPr/>
          <p:nvPr/>
        </p:nvSpPr>
        <p:spPr>
          <a:xfrm>
            <a:off x="2849528" y="5424910"/>
            <a:ext cx="2664296" cy="810378"/>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de-DE" sz="1400" dirty="0" smtClean="0">
              <a:solidFill>
                <a:schemeClr val="tx1"/>
              </a:solidFill>
              <a:latin typeface="Arial" charset="0"/>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33176" y="5225419"/>
            <a:ext cx="1120808" cy="112080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0204" y="5495158"/>
            <a:ext cx="2497593" cy="679170"/>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97979" y="4737167"/>
            <a:ext cx="2520280" cy="531450"/>
          </a:xfrm>
          <a:prstGeom prst="rect">
            <a:avLst/>
          </a:prstGeom>
        </p:spPr>
      </p:pic>
      <p:pic>
        <p:nvPicPr>
          <p:cNvPr id="24" name="Picture 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14537" y="4799274"/>
            <a:ext cx="766007" cy="674086"/>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1628" y="4774292"/>
            <a:ext cx="1852278" cy="682682"/>
          </a:xfrm>
          <a:prstGeom prst="rect">
            <a:avLst/>
          </a:prstGeom>
        </p:spPr>
      </p:pic>
      <p:pic>
        <p:nvPicPr>
          <p:cNvPr id="27" name="Picture 2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4796" y="4798187"/>
            <a:ext cx="669002" cy="669002"/>
          </a:xfrm>
          <a:prstGeom prst="rect">
            <a:avLst/>
          </a:prstGeom>
        </p:spPr>
      </p:pic>
      <p:sp>
        <p:nvSpPr>
          <p:cNvPr id="28" name="TextBox 27"/>
          <p:cNvSpPr txBox="1"/>
          <p:nvPr/>
        </p:nvSpPr>
        <p:spPr>
          <a:xfrm>
            <a:off x="282396" y="5408232"/>
            <a:ext cx="1944216"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online live-preview </a:t>
            </a:r>
            <a:r>
              <a:rPr lang="de-DE" sz="1100" dirty="0" err="1" smtClean="0">
                <a:solidFill>
                  <a:schemeClr val="bg1">
                    <a:lumMod val="50000"/>
                  </a:schemeClr>
                </a:solidFill>
              </a:rPr>
              <a:t>during</a:t>
            </a:r>
            <a:r>
              <a:rPr lang="de-DE" sz="1100" dirty="0" smtClean="0">
                <a:solidFill>
                  <a:schemeClr val="bg1">
                    <a:lumMod val="50000"/>
                  </a:schemeClr>
                </a:solidFill>
              </a:rPr>
              <a:t> </a:t>
            </a:r>
            <a:r>
              <a:rPr lang="de-DE" sz="1100" dirty="0" err="1" smtClean="0">
                <a:solidFill>
                  <a:schemeClr val="bg1">
                    <a:lumMod val="50000"/>
                  </a:schemeClr>
                </a:solidFill>
              </a:rPr>
              <a:t>development</a:t>
            </a:r>
            <a:r>
              <a:rPr lang="de-DE" sz="1100" dirty="0" smtClean="0">
                <a:solidFill>
                  <a:schemeClr val="bg1">
                    <a:lumMod val="50000"/>
                  </a:schemeClr>
                </a:solidFill>
              </a:rPr>
              <a:t>/ </a:t>
            </a:r>
            <a:r>
              <a:rPr lang="de-DE" sz="1100" dirty="0" err="1" smtClean="0">
                <a:solidFill>
                  <a:schemeClr val="bg1">
                    <a:lumMod val="50000"/>
                  </a:schemeClr>
                </a:solidFill>
              </a:rPr>
              <a:t>specification</a:t>
            </a:r>
            <a:endParaRPr lang="de-DE" sz="1100" dirty="0" smtClean="0">
              <a:solidFill>
                <a:schemeClr val="bg1">
                  <a:lumMod val="50000"/>
                </a:schemeClr>
              </a:solidFill>
            </a:endParaRPr>
          </a:p>
        </p:txBody>
      </p:sp>
      <p:sp>
        <p:nvSpPr>
          <p:cNvPr id="29" name="TextBox 28"/>
          <p:cNvSpPr txBox="1"/>
          <p:nvPr/>
        </p:nvSpPr>
        <p:spPr>
          <a:xfrm>
            <a:off x="7997405" y="5497715"/>
            <a:ext cx="1295832" cy="397032"/>
          </a:xfrm>
          <a:prstGeom prst="rect">
            <a:avLst/>
          </a:prstGeom>
          <a:noFill/>
        </p:spPr>
        <p:txBody>
          <a:bodyPr wrap="square" rtlCol="0">
            <a:spAutoFit/>
          </a:bodyPr>
          <a:lstStyle/>
          <a:p>
            <a:pPr algn="ctr">
              <a:lnSpc>
                <a:spcPct val="90000"/>
              </a:lnSpc>
            </a:pPr>
            <a:r>
              <a:rPr lang="de-DE" sz="1100" dirty="0" smtClean="0">
                <a:solidFill>
                  <a:schemeClr val="bg1">
                    <a:lumMod val="50000"/>
                  </a:schemeClr>
                </a:solidFill>
              </a:rPr>
              <a:t>export-features </a:t>
            </a:r>
            <a:r>
              <a:rPr lang="de-DE" sz="1100" dirty="0" err="1" smtClean="0">
                <a:solidFill>
                  <a:schemeClr val="bg1">
                    <a:lumMod val="50000"/>
                  </a:schemeClr>
                </a:solidFill>
              </a:rPr>
              <a:t>included</a:t>
            </a:r>
            <a:endParaRPr lang="de-DE" sz="1100" dirty="0" smtClean="0">
              <a:solidFill>
                <a:schemeClr val="bg1">
                  <a:lumMod val="50000"/>
                </a:schemeClr>
              </a:solidFill>
            </a:endParaRPr>
          </a:p>
        </p:txBody>
      </p:sp>
      <p:cxnSp>
        <p:nvCxnSpPr>
          <p:cNvPr id="34" name="Straight Connector 33"/>
          <p:cNvCxnSpPr/>
          <p:nvPr/>
        </p:nvCxnSpPr>
        <p:spPr>
          <a:xfrm>
            <a:off x="2216696"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60799" y="5013176"/>
            <a:ext cx="416808" cy="0"/>
          </a:xfrm>
          <a:prstGeom prst="line">
            <a:avLst/>
          </a:prstGeom>
          <a:ln>
            <a:solidFill>
              <a:schemeClr val="bg2"/>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261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 </a:t>
            </a:r>
            <a:r>
              <a:rPr lang="de-DE" dirty="0" err="1" smtClean="0"/>
              <a:t>Specification</a:t>
            </a:r>
            <a:r>
              <a:rPr lang="de-DE" dirty="0" smtClean="0"/>
              <a:t> </a:t>
            </a:r>
            <a:r>
              <a:rPr lang="de-DE" dirty="0" err="1" smtClean="0"/>
              <a:t>method</a:t>
            </a:r>
            <a:r>
              <a:rPr lang="de-DE" dirty="0" smtClean="0"/>
              <a:t> </a:t>
            </a:r>
            <a:r>
              <a:rPr lang="de-DE" dirty="0" err="1" smtClean="0"/>
              <a:t>is</a:t>
            </a:r>
            <a:r>
              <a:rPr lang="de-DE" dirty="0" smtClean="0"/>
              <a:t> </a:t>
            </a:r>
            <a:r>
              <a:rPr lang="de-DE" dirty="0" err="1" smtClean="0"/>
              <a:t>extremely</a:t>
            </a:r>
            <a:r>
              <a:rPr lang="de-DE" dirty="0" smtClean="0"/>
              <a:t> </a:t>
            </a:r>
            <a:r>
              <a:rPr lang="de-DE" dirty="0" err="1" smtClean="0"/>
              <a:t>useful</a:t>
            </a:r>
            <a:endParaRPr lang="de-DE" dirty="0"/>
          </a:p>
        </p:txBody>
      </p:sp>
      <p:sp>
        <p:nvSpPr>
          <p:cNvPr id="3" name="Date Placeholder 2"/>
          <p:cNvSpPr>
            <a:spLocks noGrp="1"/>
          </p:cNvSpPr>
          <p:nvPr>
            <p:ph type="dt" sz="half" idx="10"/>
          </p:nvPr>
        </p:nvSpPr>
        <p:spPr>
          <a:xfrm>
            <a:off x="3704841" y="3281218"/>
            <a:ext cx="2660643" cy="195814"/>
          </a:xfrm>
        </p:spPr>
        <p:style>
          <a:lnRef idx="1">
            <a:schemeClr val="accent5"/>
          </a:lnRef>
          <a:fillRef idx="2">
            <a:schemeClr val="accent5"/>
          </a:fillRef>
          <a:effectRef idx="1">
            <a:schemeClr val="accent5"/>
          </a:effectRef>
          <a:fontRef idx="minor">
            <a:schemeClr val="dk1"/>
          </a:fontRef>
        </p:style>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4</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7" name="Rounded Rectangle 6"/>
          <p:cNvSpPr/>
          <p:nvPr/>
        </p:nvSpPr>
        <p:spPr>
          <a:xfrm>
            <a:off x="193756" y="3272156"/>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precise</a:t>
            </a:r>
            <a:r>
              <a:rPr lang="de-DE" sz="1800" dirty="0" smtClean="0">
                <a:solidFill>
                  <a:schemeClr val="tx1"/>
                </a:solidFill>
                <a:latin typeface="Arial" charset="0"/>
              </a:rPr>
              <a:t>, </a:t>
            </a:r>
            <a:r>
              <a:rPr lang="de-DE" sz="1800" dirty="0" err="1" smtClean="0">
                <a:solidFill>
                  <a:schemeClr val="tx1"/>
                </a:solidFill>
                <a:latin typeface="Arial" charset="0"/>
              </a:rPr>
              <a:t>redundancy</a:t>
            </a:r>
            <a:r>
              <a:rPr lang="de-DE" sz="1800" dirty="0" smtClean="0">
                <a:solidFill>
                  <a:schemeClr val="tx1"/>
                </a:solidFill>
                <a:latin typeface="Arial" charset="0"/>
              </a:rPr>
              <a:t> </a:t>
            </a:r>
            <a:r>
              <a:rPr lang="de-DE" sz="1800" dirty="0" err="1" smtClean="0">
                <a:solidFill>
                  <a:schemeClr val="tx1"/>
                </a:solidFill>
                <a:latin typeface="Arial" charset="0"/>
              </a:rPr>
              <a:t>free</a:t>
            </a:r>
            <a:r>
              <a:rPr lang="de-DE" sz="1800" dirty="0" smtClean="0">
                <a:solidFill>
                  <a:schemeClr val="tx1"/>
                </a:solidFill>
                <a:latin typeface="Arial" charset="0"/>
              </a:rPr>
              <a:t>, UML-</a:t>
            </a:r>
            <a:r>
              <a:rPr lang="de-DE" sz="1800" dirty="0" err="1" smtClean="0">
                <a:solidFill>
                  <a:schemeClr val="tx1"/>
                </a:solidFill>
                <a:latin typeface="Arial" charset="0"/>
              </a:rPr>
              <a:t>oriented</a:t>
            </a:r>
            <a:endParaRPr lang="de-DE" sz="1800" dirty="0" smtClean="0">
              <a:solidFill>
                <a:schemeClr val="tx1"/>
              </a:solidFill>
              <a:latin typeface="Arial" charset="0"/>
            </a:endParaRPr>
          </a:p>
        </p:txBody>
      </p:sp>
      <p:sp>
        <p:nvSpPr>
          <p:cNvPr id="8" name="Rounded Rectangle 7"/>
          <p:cNvSpPr/>
          <p:nvPr/>
        </p:nvSpPr>
        <p:spPr>
          <a:xfrm>
            <a:off x="3472031" y="3272157"/>
            <a:ext cx="3062251" cy="7920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Mirroring</a:t>
            </a:r>
            <a:r>
              <a:rPr lang="de-DE" sz="1800" dirty="0" smtClean="0">
                <a:solidFill>
                  <a:schemeClr val="tx1"/>
                </a:solidFill>
                <a:latin typeface="Arial" charset="0"/>
              </a:rPr>
              <a:t> </a:t>
            </a:r>
            <a:r>
              <a:rPr lang="de-DE" sz="1800" dirty="0" err="1" smtClean="0">
                <a:solidFill>
                  <a:schemeClr val="tx1"/>
                </a:solidFill>
                <a:latin typeface="Arial" charset="0"/>
              </a:rPr>
              <a:t>nomenclature</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structure</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9" name="Rounded Rectangle 8"/>
          <p:cNvSpPr/>
          <p:nvPr/>
        </p:nvSpPr>
        <p:spPr>
          <a:xfrm>
            <a:off x="6750306" y="3272155"/>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Excellent</a:t>
            </a:r>
            <a:r>
              <a:rPr lang="de-DE" sz="1800" dirty="0" smtClean="0">
                <a:solidFill>
                  <a:schemeClr val="tx1"/>
                </a:solidFill>
                <a:latin typeface="Arial" charset="0"/>
              </a:rPr>
              <a:t> </a:t>
            </a:r>
            <a:r>
              <a:rPr lang="de-DE" sz="1800" dirty="0" err="1" smtClean="0">
                <a:solidFill>
                  <a:schemeClr val="tx1"/>
                </a:solidFill>
                <a:latin typeface="Arial" charset="0"/>
              </a:rPr>
              <a:t>basis</a:t>
            </a:r>
            <a:r>
              <a:rPr lang="de-DE" sz="1800" dirty="0" smtClean="0">
                <a:solidFill>
                  <a:schemeClr val="tx1"/>
                </a:solidFill>
                <a:latin typeface="Arial" charset="0"/>
              </a:rPr>
              <a:t> </a:t>
            </a:r>
            <a:r>
              <a:rPr lang="de-DE" sz="1800" dirty="0" err="1" smtClean="0">
                <a:solidFill>
                  <a:schemeClr val="tx1"/>
                </a:solidFill>
                <a:latin typeface="Arial" charset="0"/>
              </a:rPr>
              <a:t>for</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a:solidFill>
                  <a:schemeClr val="tx1"/>
                </a:solidFill>
                <a:latin typeface="Arial" charset="0"/>
              </a:rPr>
              <a:t>m</a:t>
            </a:r>
            <a:r>
              <a:rPr lang="de-DE" sz="1800" dirty="0" err="1" smtClean="0">
                <a:solidFill>
                  <a:schemeClr val="tx1"/>
                </a:solidFill>
                <a:latin typeface="Arial" charset="0"/>
              </a:rPr>
              <a:t>aintenance</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0" name="Rounded Rectangle 9"/>
          <p:cNvSpPr/>
          <p:nvPr/>
        </p:nvSpPr>
        <p:spPr>
          <a:xfrm>
            <a:off x="3472031" y="4186854"/>
            <a:ext cx="3062251" cy="72008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Ubiquitous</a:t>
            </a:r>
            <a:r>
              <a:rPr lang="de-DE" sz="1800" dirty="0" smtClean="0">
                <a:solidFill>
                  <a:schemeClr val="tx1"/>
                </a:solidFill>
                <a:latin typeface="Arial" charset="0"/>
              </a:rPr>
              <a:t> </a:t>
            </a:r>
            <a:r>
              <a:rPr lang="de-DE" sz="1800" dirty="0" err="1" smtClean="0">
                <a:solidFill>
                  <a:schemeClr val="tx1"/>
                </a:solidFill>
                <a:latin typeface="Arial" charset="0"/>
              </a:rPr>
              <a:t>language</a:t>
            </a:r>
            <a:r>
              <a:rPr lang="de-DE" sz="1800" dirty="0" smtClean="0">
                <a:solidFill>
                  <a:schemeClr val="tx1"/>
                </a:solidFill>
                <a:latin typeface="Arial" charset="0"/>
              </a:rPr>
              <a:t> </a:t>
            </a:r>
            <a:r>
              <a:rPr lang="de-DE" sz="1800" dirty="0" err="1" smtClean="0">
                <a:solidFill>
                  <a:schemeClr val="tx1"/>
                </a:solidFill>
                <a:latin typeface="Arial" charset="0"/>
              </a:rPr>
              <a:t>from</a:t>
            </a:r>
            <a:r>
              <a:rPr lang="de-DE" sz="1800" dirty="0" smtClean="0">
                <a:solidFill>
                  <a:schemeClr val="tx1"/>
                </a:solidFill>
                <a:latin typeface="Arial" charset="0"/>
              </a:rPr>
              <a:t> </a:t>
            </a:r>
            <a:r>
              <a:rPr lang="de-DE" sz="1800" dirty="0" err="1" smtClean="0">
                <a:solidFill>
                  <a:schemeClr val="tx1"/>
                </a:solidFill>
                <a:latin typeface="Arial" charset="0"/>
              </a:rPr>
              <a:t>business</a:t>
            </a:r>
            <a:r>
              <a:rPr lang="de-DE" sz="1800" dirty="0" smtClean="0">
                <a:solidFill>
                  <a:schemeClr val="tx1"/>
                </a:solidFill>
                <a:latin typeface="Arial" charset="0"/>
              </a:rPr>
              <a:t> </a:t>
            </a:r>
            <a:r>
              <a:rPr lang="de-DE" sz="1800" dirty="0" err="1" smtClean="0">
                <a:solidFill>
                  <a:schemeClr val="tx1"/>
                </a:solidFill>
                <a:latin typeface="Arial" charset="0"/>
              </a:rPr>
              <a:t>analysis</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11" name="Rounded Rectangle 10"/>
          <p:cNvSpPr/>
          <p:nvPr/>
        </p:nvSpPr>
        <p:spPr>
          <a:xfrm>
            <a:off x="193756" y="5319184"/>
            <a:ext cx="4104456" cy="93610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Tailor</a:t>
            </a:r>
            <a:r>
              <a:rPr lang="de-DE" sz="1800" dirty="0" smtClean="0">
                <a:solidFill>
                  <a:schemeClr val="tx1"/>
                </a:solidFill>
                <a:latin typeface="Arial" charset="0"/>
              </a:rPr>
              <a:t> </a:t>
            </a:r>
            <a:r>
              <a:rPr lang="de-DE" sz="1800" dirty="0" err="1" smtClean="0">
                <a:solidFill>
                  <a:schemeClr val="tx1"/>
                </a:solidFill>
                <a:latin typeface="Arial" charset="0"/>
              </a:rPr>
              <a:t>it</a:t>
            </a:r>
            <a:r>
              <a:rPr lang="de-DE" sz="1800" dirty="0" smtClean="0">
                <a:solidFill>
                  <a:schemeClr val="tx1"/>
                </a:solidFill>
                <a:latin typeface="Arial" charset="0"/>
              </a:rPr>
              <a:t>:</a:t>
            </a: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level</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detail</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parts</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p:txBody>
      </p:sp>
      <p:sp>
        <p:nvSpPr>
          <p:cNvPr id="12" name="Rounded Rectangle 11"/>
          <p:cNvSpPr/>
          <p:nvPr/>
        </p:nvSpPr>
        <p:spPr>
          <a:xfrm>
            <a:off x="193756" y="1406148"/>
            <a:ext cx="41954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Comprised</a:t>
            </a:r>
            <a:r>
              <a:rPr lang="de-DE" sz="1800" dirty="0" smtClean="0">
                <a:solidFill>
                  <a:schemeClr val="tx1"/>
                </a:solidFill>
                <a:latin typeface="Arial" charset="0"/>
              </a:rPr>
              <a:t> </a:t>
            </a:r>
            <a:r>
              <a:rPr lang="de-DE" sz="1800" dirty="0" err="1" smtClean="0">
                <a:solidFill>
                  <a:schemeClr val="tx1"/>
                </a:solidFill>
                <a:latin typeface="Arial" charset="0"/>
              </a:rPr>
              <a:t>of</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HowTo</a:t>
            </a:r>
            <a:r>
              <a:rPr lang="de-DE" sz="1800" dirty="0" smtClean="0">
                <a:solidFill>
                  <a:schemeClr val="tx1"/>
                </a:solidFill>
                <a:latin typeface="Arial" charset="0"/>
              </a:rPr>
              <a:t>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technical</a:t>
            </a:r>
            <a:r>
              <a:rPr lang="de-DE" sz="1800" dirty="0" smtClean="0">
                <a:solidFill>
                  <a:schemeClr val="tx1"/>
                </a:solidFill>
                <a:latin typeface="Arial" charset="0"/>
              </a:rPr>
              <a:t> </a:t>
            </a:r>
            <a:r>
              <a:rPr lang="de-DE" sz="1800" dirty="0" err="1" smtClean="0">
                <a:solidFill>
                  <a:schemeClr val="tx1"/>
                </a:solidFill>
                <a:latin typeface="Arial" charset="0"/>
              </a:rPr>
              <a:t>aspects</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Light </a:t>
            </a:r>
            <a:r>
              <a:rPr lang="de-DE" sz="1800" dirty="0" err="1" smtClean="0">
                <a:solidFill>
                  <a:schemeClr val="tx1"/>
                </a:solidFill>
                <a:latin typeface="Arial" charset="0"/>
              </a:rPr>
              <a:t>description</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method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Design rationales</a:t>
            </a: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Example</a:t>
            </a:r>
            <a:r>
              <a:rPr lang="de-DE" sz="1800" dirty="0" smtClean="0">
                <a:solidFill>
                  <a:schemeClr val="tx1"/>
                </a:solidFill>
                <a:latin typeface="Arial" charset="0"/>
              </a:rPr>
              <a:t>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
        <p:nvSpPr>
          <p:cNvPr id="13" name="Rounded Rectangle 12"/>
          <p:cNvSpPr/>
          <p:nvPr/>
        </p:nvSpPr>
        <p:spPr>
          <a:xfrm>
            <a:off x="4664968" y="1406148"/>
            <a:ext cx="28626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Based</a:t>
            </a:r>
            <a:r>
              <a:rPr lang="de-DE" sz="1800" dirty="0" smtClean="0">
                <a:solidFill>
                  <a:schemeClr val="tx1"/>
                </a:solidFill>
                <a:latin typeface="Arial" charset="0"/>
              </a:rPr>
              <a:t> on</a:t>
            </a:r>
            <a:r>
              <a:rPr lang="de-DE" sz="1800" dirty="0">
                <a:solidFill>
                  <a:schemeClr val="tx1"/>
                </a:solidFill>
                <a:latin typeface="Arial" charset="0"/>
              </a:rPr>
              <a:t> </a:t>
            </a:r>
            <a:r>
              <a:rPr lang="de-DE" sz="1800" dirty="0" err="1" smtClean="0">
                <a:solidFill>
                  <a:schemeClr val="tx1"/>
                </a:solidFill>
                <a:latin typeface="Arial" charset="0"/>
              </a:rPr>
              <a:t>highly</a:t>
            </a:r>
            <a:r>
              <a:rPr lang="de-DE" sz="1800" dirty="0" smtClean="0">
                <a:solidFill>
                  <a:schemeClr val="tx1"/>
                </a:solidFill>
                <a:latin typeface="Arial" charset="0"/>
              </a:rPr>
              <a:t> </a:t>
            </a:r>
            <a:r>
              <a:rPr lang="de-DE" sz="1800" dirty="0" err="1" smtClean="0">
                <a:solidFill>
                  <a:schemeClr val="tx1"/>
                </a:solidFill>
                <a:latin typeface="Arial" charset="0"/>
              </a:rPr>
              <a:t>proven</a:t>
            </a:r>
            <a:endParaRPr lang="de-DE" sz="1800" dirty="0" smtClean="0">
              <a:solidFill>
                <a:schemeClr val="tx1"/>
              </a:solidFill>
              <a:latin typeface="Arial" charset="0"/>
            </a:endParaRPr>
          </a:p>
          <a:p>
            <a:pPr marL="0" algn="ctr" defTabSz="714375" fontAlgn="base">
              <a:lnSpc>
                <a:spcPct val="90000"/>
              </a:lnSpc>
              <a:buClr>
                <a:schemeClr val="tx2"/>
              </a:buClr>
            </a:pPr>
            <a:r>
              <a:rPr lang="de-DE" sz="1800" dirty="0" err="1">
                <a:solidFill>
                  <a:schemeClr val="tx1"/>
                </a:solidFill>
                <a:latin typeface="Arial" charset="0"/>
              </a:rPr>
              <a:t>s</a:t>
            </a:r>
            <a:r>
              <a:rPr lang="de-DE" sz="1800" dirty="0" err="1" smtClean="0">
                <a:solidFill>
                  <a:schemeClr val="tx1"/>
                </a:solidFill>
                <a:latin typeface="Arial" charset="0"/>
              </a:rPr>
              <a:t>pecification</a:t>
            </a:r>
            <a:r>
              <a:rPr lang="de-DE" sz="1800" dirty="0" smtClean="0">
                <a:solidFill>
                  <a:schemeClr val="tx1"/>
                </a:solidFill>
                <a:latin typeface="Arial" charset="0"/>
              </a:rPr>
              <a:t> </a:t>
            </a:r>
            <a:r>
              <a:rPr lang="de-DE" sz="1800" dirty="0" err="1" smtClean="0">
                <a:solidFill>
                  <a:schemeClr val="tx1"/>
                </a:solidFill>
                <a:latin typeface="Arial" charset="0"/>
              </a:rPr>
              <a:t>method</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Capgemini Germany</a:t>
            </a:r>
          </a:p>
        </p:txBody>
      </p:sp>
      <p:sp>
        <p:nvSpPr>
          <p:cNvPr id="14" name="Rounded Rectangle 13"/>
          <p:cNvSpPr/>
          <p:nvPr/>
        </p:nvSpPr>
        <p:spPr>
          <a:xfrm>
            <a:off x="4520952" y="5301208"/>
            <a:ext cx="5257540" cy="95408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In </a:t>
            </a:r>
            <a:r>
              <a:rPr lang="de-DE" sz="1800" dirty="0" err="1" smtClean="0">
                <a:solidFill>
                  <a:schemeClr val="tx1"/>
                </a:solidFill>
                <a:latin typeface="Arial" charset="0"/>
              </a:rPr>
              <a:t>tailored</a:t>
            </a:r>
            <a:r>
              <a:rPr lang="de-DE" sz="1800" dirty="0" smtClean="0">
                <a:solidFill>
                  <a:schemeClr val="tx1"/>
                </a:solidFill>
                <a:latin typeface="Arial" charset="0"/>
              </a:rPr>
              <a:t> form </a:t>
            </a:r>
            <a:r>
              <a:rPr lang="de-DE" sz="1800" dirty="0" err="1" smtClean="0">
                <a:solidFill>
                  <a:schemeClr val="tx1"/>
                </a:solidFill>
                <a:latin typeface="Arial" charset="0"/>
              </a:rPr>
              <a:t>usable</a:t>
            </a:r>
            <a:r>
              <a:rPr lang="de-DE" sz="1800" dirty="0" smtClean="0">
                <a:solidFill>
                  <a:schemeClr val="tx1"/>
                </a:solidFill>
                <a:latin typeface="Arial" charset="0"/>
              </a:rPr>
              <a:t> </a:t>
            </a:r>
            <a:r>
              <a:rPr lang="de-DE" sz="1800" dirty="0" err="1" smtClean="0">
                <a:solidFill>
                  <a:schemeClr val="tx1"/>
                </a:solidFill>
                <a:latin typeface="Arial" charset="0"/>
              </a:rPr>
              <a:t>as</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stories</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implementation</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maintenance</a:t>
            </a:r>
            <a:r>
              <a:rPr lang="de-DE" sz="1800" dirty="0" smtClean="0">
                <a:solidFill>
                  <a:schemeClr val="tx1"/>
                </a:solidFill>
                <a:latin typeface="Arial" charset="0"/>
              </a:rPr>
              <a:t> / </a:t>
            </a: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5" name="Rounded Rectangle 14"/>
          <p:cNvSpPr/>
          <p:nvPr/>
        </p:nvSpPr>
        <p:spPr>
          <a:xfrm>
            <a:off x="7803380" y="1406148"/>
            <a:ext cx="2009177"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Stripped</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essentials</a:t>
            </a:r>
            <a:endParaRPr lang="de-DE" sz="1800" dirty="0" smtClean="0">
              <a:solidFill>
                <a:schemeClr val="tx1"/>
              </a:solidFill>
              <a:latin typeface="Arial" charset="0"/>
            </a:endParaRPr>
          </a:p>
        </p:txBody>
      </p:sp>
    </p:spTree>
    <p:extLst>
      <p:ext uri="{BB962C8B-B14F-4D97-AF65-F5344CB8AC3E}">
        <p14:creationId xmlns:p14="http://schemas.microsoft.com/office/powerpoint/2010/main" val="1043874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02" name="think-cell Slide" r:id="rId5" imgW="360" imgH="360" progId="TCLayout.ActiveDocument.1">
                  <p:embed/>
                </p:oleObj>
              </mc:Choice>
              <mc:Fallback>
                <p:oleObj name="think-cell Slid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0.xml><?xml version="1.0" encoding="utf-8"?>
<p:tagLst xmlns:a="http://schemas.openxmlformats.org/drawingml/2006/main" xmlns:r="http://schemas.openxmlformats.org/officeDocument/2006/relationships" xmlns:p="http://schemas.openxmlformats.org/presentationml/2006/main">
  <p:tag name="FILLTRANSPARENCY" val="0"/>
  <p:tag name="FONTCOLOR" val="0"/>
  <p:tag name="HIDDEN" val="False"/>
  <p:tag name="THINKCELLSHAPEDONOTDELETE" val="pt9U5aN_zKEOFIBp7HjAhbA"/>
</p:tagLst>
</file>

<file path=ppt/tags/tag9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2.xml><?xml version="1.0" encoding="utf-8"?>
<p:tagLst xmlns:a="http://schemas.openxmlformats.org/drawingml/2006/main" xmlns:r="http://schemas.openxmlformats.org/officeDocument/2006/relationships" xmlns:p="http://schemas.openxmlformats.org/presentationml/2006/main">
  <p:tag name="BULLETS" val="tru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AYv5c8rR.E2ypDattjb3Dw"/>
</p:tagLst>
</file>

<file path=ppt/tags/tag95.xml><?xml version="1.0" encoding="utf-8"?>
<p:tagLst xmlns:a="http://schemas.openxmlformats.org/drawingml/2006/main" xmlns:r="http://schemas.openxmlformats.org/officeDocument/2006/relationships" xmlns:p="http://schemas.openxmlformats.org/presentationml/2006/main">
  <p:tag name="BULLETS" val="tru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237</Words>
  <Application>Microsoft Office PowerPoint</Application>
  <PresentationFormat>A4 Paper (210x297 mm)</PresentationFormat>
  <Paragraphs>56</Paragraphs>
  <Slides>5</Slides>
  <Notes>4</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5</vt:i4>
      </vt:variant>
    </vt:vector>
  </HeadingPairs>
  <TitlesOfParts>
    <vt:vector size="14" baseType="lpstr">
      <vt:lpstr>Arial</vt:lpstr>
      <vt:lpstr>Calibri</vt:lpstr>
      <vt:lpstr>Helvetica Light</vt:lpstr>
      <vt:lpstr>Symbol</vt:lpstr>
      <vt:lpstr>Wingdings</vt:lpstr>
      <vt:lpstr>Blank</vt:lpstr>
      <vt:lpstr>Closing slides</vt:lpstr>
      <vt:lpstr>Section break</vt:lpstr>
      <vt:lpstr>think-cell Slide</vt:lpstr>
      <vt:lpstr>PowerPoint Presentation</vt:lpstr>
      <vt:lpstr>devonfw specification provides excellent support for quick and frequent editing by whole development team</vt:lpstr>
      <vt:lpstr>devonfw specification uses a single open source tool</vt:lpstr>
      <vt:lpstr>Devonfw Specification method is extremely useful</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Hinken, Christian</dc:creator>
  <cp:lastModifiedBy>Glagla, Dorian</cp:lastModifiedBy>
  <cp:revision>19</cp:revision>
  <dcterms:created xsi:type="dcterms:W3CDTF">2017-09-26T14:35:47Z</dcterms:created>
  <dcterms:modified xsi:type="dcterms:W3CDTF">2017-10-06T06:12:37Z</dcterms:modified>
</cp:coreProperties>
</file>