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6"/>
  </p:notesMasterIdLst>
  <p:handoutMasterIdLst>
    <p:handoutMasterId r:id="rId27"/>
  </p:handoutMasterIdLst>
  <p:sldIdLst>
    <p:sldId id="372" r:id="rId4"/>
    <p:sldId id="398" r:id="rId5"/>
    <p:sldId id="400" r:id="rId6"/>
    <p:sldId id="419" r:id="rId7"/>
    <p:sldId id="404" r:id="rId8"/>
    <p:sldId id="392" r:id="rId9"/>
    <p:sldId id="420" r:id="rId10"/>
    <p:sldId id="380" r:id="rId11"/>
    <p:sldId id="383" r:id="rId12"/>
    <p:sldId id="408" r:id="rId13"/>
    <p:sldId id="407" r:id="rId14"/>
    <p:sldId id="421" r:id="rId15"/>
    <p:sldId id="396" r:id="rId16"/>
    <p:sldId id="386" r:id="rId17"/>
    <p:sldId id="412" r:id="rId18"/>
    <p:sldId id="413" r:id="rId19"/>
    <p:sldId id="397" r:id="rId20"/>
    <p:sldId id="414" r:id="rId21"/>
    <p:sldId id="415" r:id="rId22"/>
    <p:sldId id="393" r:id="rId23"/>
    <p:sldId id="395" r:id="rId24"/>
    <p:sldId id="273" r:id="rId25"/>
  </p:sldIdLst>
  <p:sldSz cx="12192000" cy="6858000"/>
  <p:notesSz cx="6858000" cy="9144000"/>
  <p:custDataLst>
    <p:tags r:id="rId2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2B143D"/>
    <a:srgbClr val="12ABDB"/>
    <a:srgbClr val="FF6327"/>
    <a:srgbClr val="0070AD"/>
    <a:srgbClr val="88D5ED"/>
    <a:srgbClr val="80B8D6"/>
    <a:srgbClr val="FF7E83"/>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937" autoAdjust="0"/>
  </p:normalViewPr>
  <p:slideViewPr>
    <p:cSldViewPr>
      <p:cViewPr varScale="1">
        <p:scale>
          <a:sx n="85" d="100"/>
          <a:sy n="85" d="100"/>
        </p:scale>
        <p:origin x="56" y="59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7" d="100"/>
          <a:sy n="87" d="100"/>
        </p:scale>
        <p:origin x="3840" y="90"/>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0847714143800321E-2"/>
          <c:w val="0.91061528293110205"/>
          <c:h val="0.89822785161641716"/>
        </c:manualLayout>
      </c:layout>
      <c:doughnutChart>
        <c:varyColors val="1"/>
        <c:ser>
          <c:idx val="0"/>
          <c:order val="0"/>
          <c:tx>
            <c:strRef>
              <c:f>Sheet1!$B$1</c:f>
              <c:strCache>
                <c:ptCount val="1"/>
                <c:pt idx="0">
                  <c:v>Sales</c:v>
                </c:pt>
              </c:strCache>
            </c:strRef>
          </c:tx>
          <c:explosion val="2"/>
          <c:dPt>
            <c:idx val="0"/>
            <c:bubble3D val="0"/>
            <c:spPr>
              <a:solidFill>
                <a:schemeClr val="accent2"/>
              </a:solidFill>
              <a:ln>
                <a:noFill/>
              </a:ln>
              <a:effectLst/>
            </c:spPr>
            <c:extLst>
              <c:ext xmlns:c16="http://schemas.microsoft.com/office/drawing/2014/chart" uri="{C3380CC4-5D6E-409C-BE32-E72D297353CC}">
                <c16:uniqueId val="{00000001-6A7E-4797-A13F-11C7D5F37395}"/>
              </c:ext>
            </c:extLst>
          </c:dPt>
          <c:dPt>
            <c:idx val="1"/>
            <c:bubble3D val="0"/>
            <c:spPr>
              <a:solidFill>
                <a:schemeClr val="accent5"/>
              </a:solidFill>
              <a:ln>
                <a:noFill/>
              </a:ln>
              <a:effectLst/>
            </c:spPr>
            <c:extLst>
              <c:ext xmlns:c16="http://schemas.microsoft.com/office/drawing/2014/chart" uri="{C3380CC4-5D6E-409C-BE32-E72D297353CC}">
                <c16:uniqueId val="{00000003-6A7E-4797-A13F-11C7D5F37395}"/>
              </c:ext>
            </c:extLst>
          </c:dPt>
          <c:dPt>
            <c:idx val="2"/>
            <c:bubble3D val="0"/>
            <c:spPr>
              <a:solidFill>
                <a:schemeClr val="accent3"/>
              </a:solidFill>
              <a:ln>
                <a:noFill/>
              </a:ln>
              <a:effectLst/>
            </c:spPr>
            <c:extLst>
              <c:ext xmlns:c16="http://schemas.microsoft.com/office/drawing/2014/chart" uri="{C3380CC4-5D6E-409C-BE32-E72D297353CC}">
                <c16:uniqueId val="{00000005-6A7E-4797-A13F-11C7D5F37395}"/>
              </c:ext>
            </c:extLst>
          </c:dPt>
          <c:dPt>
            <c:idx val="3"/>
            <c:bubble3D val="0"/>
            <c:spPr>
              <a:solidFill>
                <a:schemeClr val="accent2"/>
              </a:solidFill>
              <a:ln>
                <a:noFill/>
              </a:ln>
              <a:effectLst/>
            </c:spPr>
            <c:extLst>
              <c:ext xmlns:c16="http://schemas.microsoft.com/office/drawing/2014/chart" uri="{C3380CC4-5D6E-409C-BE32-E72D297353CC}">
                <c16:uniqueId val="{00000007-7687-4361-B399-506FD92FBD2A}"/>
              </c:ext>
            </c:extLst>
          </c:dPt>
          <c:dPt>
            <c:idx val="4"/>
            <c:bubble3D val="0"/>
            <c:spPr>
              <a:solidFill>
                <a:schemeClr val="accent5"/>
              </a:solidFill>
              <a:ln>
                <a:noFill/>
              </a:ln>
              <a:effectLst/>
            </c:spPr>
            <c:extLst>
              <c:ext xmlns:c16="http://schemas.microsoft.com/office/drawing/2014/chart" uri="{C3380CC4-5D6E-409C-BE32-E72D297353CC}">
                <c16:uniqueId val="{00000009-7687-4361-B399-506FD92FBD2A}"/>
              </c:ext>
            </c:extLst>
          </c:dPt>
          <c:dPt>
            <c:idx val="5"/>
            <c:bubble3D val="0"/>
            <c:spPr>
              <a:solidFill>
                <a:schemeClr val="accent3"/>
              </a:solidFill>
              <a:ln>
                <a:noFill/>
              </a:ln>
              <a:effectLst/>
            </c:spPr>
            <c:extLst>
              <c:ext xmlns:c16="http://schemas.microsoft.com/office/drawing/2014/chart" uri="{C3380CC4-5D6E-409C-BE32-E72D297353CC}">
                <c16:uniqueId val="{0000000B-7687-4361-B399-506FD92FBD2A}"/>
              </c:ext>
            </c:extLst>
          </c:dPt>
          <c:dLbls>
            <c:delete val="1"/>
          </c:dLbls>
          <c:cat>
            <c:strRef>
              <c:f>Sheet1!$A$3:$A$8</c:f>
              <c:strCache>
                <c:ptCount val="3"/>
                <c:pt idx="0">
                  <c:v>2nd Qtr</c:v>
                </c:pt>
                <c:pt idx="1">
                  <c:v>2nd Qtr</c:v>
                </c:pt>
                <c:pt idx="2">
                  <c:v>2nd Qtr</c:v>
                </c:pt>
              </c:strCache>
            </c:strRef>
          </c:cat>
          <c:val>
            <c:numRef>
              <c:f>Sheet1!$B$3:$B$8</c:f>
              <c:numCache>
                <c:formatCode>General</c:formatCode>
                <c:ptCount val="6"/>
                <c:pt idx="0">
                  <c:v>30</c:v>
                </c:pt>
                <c:pt idx="1">
                  <c:v>30</c:v>
                </c:pt>
                <c:pt idx="2">
                  <c:v>30</c:v>
                </c:pt>
                <c:pt idx="3">
                  <c:v>30</c:v>
                </c:pt>
                <c:pt idx="4">
                  <c:v>30</c:v>
                </c:pt>
                <c:pt idx="5">
                  <c:v>30</c:v>
                </c:pt>
              </c:numCache>
            </c:numRef>
          </c:val>
          <c:extLst>
            <c:ext xmlns:c16="http://schemas.microsoft.com/office/drawing/2014/chart" uri="{C3380CC4-5D6E-409C-BE32-E72D297353CC}">
              <c16:uniqueId val="{00000008-6A7E-4797-A13F-11C7D5F37395}"/>
            </c:ext>
          </c:extLst>
        </c:ser>
        <c:dLbls>
          <c:showLegendKey val="0"/>
          <c:showVal val="0"/>
          <c:showCatName val="0"/>
          <c:showSerName val="0"/>
          <c:showPercent val="1"/>
          <c:showBubbleSize val="0"/>
          <c:showLeaderLines val="1"/>
        </c:dLbls>
        <c:firstSliceAng val="0"/>
        <c:holeSize val="84"/>
      </c:doughnutChart>
      <c:spPr>
        <a:noFill/>
        <a:ln>
          <a:noFill/>
        </a:ln>
        <a:effectLst/>
      </c:spPr>
    </c:plotArea>
    <c:plotVisOnly val="1"/>
    <c:dispBlanksAs val="gap"/>
    <c:showDLblsOverMax val="0"/>
  </c:chart>
  <c:spPr>
    <a:noFill/>
    <a:ln w="6350" cap="flat" cmpd="sng" algn="ctr">
      <a:noFill/>
      <a:prstDash val="solid"/>
      <a:miter lim="800000"/>
    </a:ln>
    <a:effectLst/>
  </c:spPr>
  <c:txPr>
    <a:bodyPr/>
    <a:lstStyle/>
    <a:p>
      <a:pPr rtl="0">
        <a:defRPr sz="2400" b="1" baseline="-25000">
          <a:solidFill>
            <a:schemeClr val="bg1"/>
          </a:solidFill>
        </a:defRPr>
      </a:pPr>
      <a:endParaRPr lang="es-ES_trad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0.1393</cdr:x>
      <cdr:y>0.38377</cdr:y>
    </cdr:from>
    <cdr:to>
      <cdr:x>0.78372</cdr:x>
      <cdr:y>0.65038</cdr:y>
    </cdr:to>
    <cdr:sp macro="" textlink="">
      <cdr:nvSpPr>
        <cdr:cNvPr id="2" name="TextBox 1">
          <a:extLst xmlns:a="http://schemas.openxmlformats.org/drawingml/2006/main">
            <a:ext uri="{FF2B5EF4-FFF2-40B4-BE49-F238E27FC236}">
              <a16:creationId xmlns:a16="http://schemas.microsoft.com/office/drawing/2014/main" id="{5DE56EB4-D178-41A5-B591-FB362197EEE2}"/>
            </a:ext>
          </a:extLst>
        </cdr:cNvPr>
        <cdr:cNvSpPr txBox="1"/>
      </cdr:nvSpPr>
      <cdr:spPr>
        <a:xfrm xmlns:a="http://schemas.openxmlformats.org/drawingml/2006/main">
          <a:off x="435426" y="1216139"/>
          <a:ext cx="2014337" cy="8448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s-ES" sz="1600" dirty="0" err="1">
              <a:solidFill>
                <a:schemeClr val="accent1"/>
              </a:solidFill>
            </a:rPr>
            <a:t>Challenges</a:t>
          </a:r>
          <a:r>
            <a:rPr lang="es-ES" sz="1600" dirty="0">
              <a:solidFill>
                <a:schemeClr val="accent1"/>
              </a:solidFill>
            </a:rPr>
            <a:t> </a:t>
          </a:r>
          <a:r>
            <a:rPr lang="es-ES" sz="1600" dirty="0" err="1">
              <a:solidFill>
                <a:schemeClr val="accent1"/>
              </a:solidFill>
            </a:rPr>
            <a:t>of</a:t>
          </a:r>
          <a:r>
            <a:rPr lang="es-ES" sz="1600" dirty="0">
              <a:solidFill>
                <a:schemeClr val="accent1"/>
              </a:solidFill>
            </a:rPr>
            <a:t> software </a:t>
          </a:r>
          <a:r>
            <a:rPr lang="es-ES" sz="1600" dirty="0" err="1">
              <a:solidFill>
                <a:schemeClr val="accent1"/>
              </a:solidFill>
            </a:rPr>
            <a:t>design</a:t>
          </a:r>
          <a:endParaRPr lang="es-ES_tradnl" sz="1600" dirty="0">
            <a:solidFill>
              <a:schemeClr val="accent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23/02/2018</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23/02/2018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66965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22</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33649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88320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a:t>
            </a:fld>
            <a:endParaRPr lang="pt-BR" dirty="0"/>
          </a:p>
        </p:txBody>
      </p:sp>
    </p:spTree>
    <p:extLst>
      <p:ext uri="{BB962C8B-B14F-4D97-AF65-F5344CB8AC3E}">
        <p14:creationId xmlns:p14="http://schemas.microsoft.com/office/powerpoint/2010/main" val="99180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dirty="0"/>
          </a:p>
        </p:txBody>
      </p:sp>
    </p:spTree>
    <p:extLst>
      <p:ext uri="{BB962C8B-B14F-4D97-AF65-F5344CB8AC3E}">
        <p14:creationId xmlns:p14="http://schemas.microsoft.com/office/powerpoint/2010/main" val="45733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dirty="0"/>
          </a:p>
        </p:txBody>
      </p:sp>
    </p:spTree>
    <p:extLst>
      <p:ext uri="{BB962C8B-B14F-4D97-AF65-F5344CB8AC3E}">
        <p14:creationId xmlns:p14="http://schemas.microsoft.com/office/powerpoint/2010/main" val="736243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167871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77828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12</a:t>
            </a:fld>
            <a:endParaRPr lang="pt-BR" dirty="0"/>
          </a:p>
        </p:txBody>
      </p:sp>
    </p:spTree>
    <p:extLst>
      <p:ext uri="{BB962C8B-B14F-4D97-AF65-F5344CB8AC3E}">
        <p14:creationId xmlns:p14="http://schemas.microsoft.com/office/powerpoint/2010/main" val="271577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23.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22.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2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094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1"/>
            <a:ext cx="5975743" cy="1865871"/>
          </a:xfrm>
          <a:prstGeom prst="rect">
            <a:avLst/>
          </a:prstGeom>
        </p:spPr>
        <p:txBody>
          <a:bodyPr/>
          <a:lstStyle/>
          <a:p>
            <a:r>
              <a:rPr lang="fr-FR"/>
              <a:t>Modifiez le style du titre</a:t>
            </a:r>
            <a:endParaRPr lang="en-GB" dirty="0"/>
          </a:p>
        </p:txBody>
      </p:sp>
      <p:sp>
        <p:nvSpPr>
          <p:cNvPr id="13"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085518"/>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4427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23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0910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6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3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8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1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8">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7077" name="think-cell Slide" r:id="rId4" imgW="270" imgH="270" progId="TCLayout.ActiveDocument.1">
                  <p:embed/>
                </p:oleObj>
              </mc:Choice>
              <mc:Fallback>
                <p:oleObj name="think-cell Slide" r:id="rId4" imgW="270" imgH="270" progId="TCLayout.ActiveDocument.1">
                  <p:embed/>
                  <p:pic>
                    <p:nvPicPr>
                      <p:cNvPr id="8"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4" name="Freeform 6"/>
          <p:cNvSpPr>
            <a:spLocks/>
          </p:cNvSpPr>
          <p:nvPr userDrawn="1"/>
        </p:nvSpPr>
        <p:spPr bwMode="auto">
          <a:xfrm>
            <a:off x="10391775" y="2719388"/>
            <a:ext cx="12700" cy="79375"/>
          </a:xfrm>
          <a:custGeom>
            <a:avLst/>
            <a:gdLst/>
            <a:ahLst/>
            <a:cxnLst>
              <a:cxn ang="0">
                <a:pos x="4" y="25"/>
              </a:cxn>
              <a:cxn ang="0">
                <a:pos x="3" y="25"/>
              </a:cxn>
              <a:cxn ang="0">
                <a:pos x="2" y="25"/>
              </a:cxn>
              <a:cxn ang="0">
                <a:pos x="4" y="0"/>
              </a:cxn>
              <a:cxn ang="0">
                <a:pos x="4" y="25"/>
              </a:cxn>
            </a:cxnLst>
            <a:rect l="0" t="0" r="r" b="b"/>
            <a:pathLst>
              <a:path w="4" h="25">
                <a:moveTo>
                  <a:pt x="4" y="25"/>
                </a:moveTo>
                <a:cubicBezTo>
                  <a:pt x="3" y="25"/>
                  <a:pt x="3" y="25"/>
                  <a:pt x="3" y="25"/>
                </a:cubicBezTo>
                <a:cubicBezTo>
                  <a:pt x="2" y="25"/>
                  <a:pt x="2" y="25"/>
                  <a:pt x="2" y="25"/>
                </a:cubicBezTo>
                <a:cubicBezTo>
                  <a:pt x="0" y="16"/>
                  <a:pt x="4" y="8"/>
                  <a:pt x="4" y="0"/>
                </a:cubicBezTo>
                <a:cubicBezTo>
                  <a:pt x="4" y="8"/>
                  <a:pt x="4" y="16"/>
                  <a:pt x="4" y="25"/>
                </a:cubicBezTo>
                <a:close/>
              </a:path>
            </a:pathLst>
          </a:custGeom>
          <a:solidFill>
            <a:srgbClr val="FE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Title 1"/>
          <p:cNvSpPr>
            <a:spLocks noGrp="1"/>
          </p:cNvSpPr>
          <p:nvPr>
            <p:ph type="title"/>
          </p:nvPr>
        </p:nvSpPr>
        <p:spPr>
          <a:xfrm>
            <a:off x="227350" y="0"/>
            <a:ext cx="5061342" cy="1767016"/>
          </a:xfrm>
          <a:prstGeom prst="rect">
            <a:avLst/>
          </a:prstGeom>
        </p:spPr>
        <p:txBody>
          <a:bodyPr/>
          <a:lstStyle>
            <a:lvl1pPr>
              <a:defRPr>
                <a:solidFill>
                  <a:schemeClr val="accent5"/>
                </a:solidFill>
              </a:defRPr>
            </a:lvl1pPr>
          </a:lstStyle>
          <a:p>
            <a:r>
              <a:rPr lang="fr-FR"/>
              <a:t>Modifiez le style du titre</a:t>
            </a:r>
            <a:endParaRPr lang="en-GB" dirty="0"/>
          </a:p>
        </p:txBody>
      </p:sp>
      <p:sp>
        <p:nvSpPr>
          <p:cNvPr id="11"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24201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49546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a16="http://schemas.microsoft.com/office/drawing/2014/main" id="{ABF327CC-2917-45F5-82B2-75A9F742E63A}"/>
              </a:ext>
            </a:extLst>
          </p:cNvPr>
          <p:cNvSpPr>
            <a:spLocks noGrp="1"/>
          </p:cNvSpPr>
          <p:nvPr>
            <p:ph type="body" sz="quarter" idx="39" hasCustomPrompt="1"/>
          </p:nvPr>
        </p:nvSpPr>
        <p:spPr>
          <a:xfrm>
            <a:off x="7896200" y="464477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a16="http://schemas.microsoft.com/office/drawing/2014/main" id="{169195DA-4761-45A5-B68F-E20845F04F0C}"/>
              </a:ext>
            </a:extLst>
          </p:cNvPr>
          <p:cNvSpPr>
            <a:spLocks noGrp="1"/>
          </p:cNvSpPr>
          <p:nvPr>
            <p:ph type="body" sz="quarter" idx="40" hasCustomPrompt="1"/>
          </p:nvPr>
        </p:nvSpPr>
        <p:spPr>
          <a:xfrm>
            <a:off x="7896200" y="379408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ext Placeholder 7">
            <a:extLst>
              <a:ext uri="{FF2B5EF4-FFF2-40B4-BE49-F238E27FC236}">
                <a16:creationId xmlns:a16="http://schemas.microsoft.com/office/drawing/2014/main" id="{343313FC-7C2A-4C39-A322-E5328A14AED9}"/>
              </a:ext>
            </a:extLst>
          </p:cNvPr>
          <p:cNvSpPr>
            <a:spLocks noGrp="1"/>
          </p:cNvSpPr>
          <p:nvPr>
            <p:ph type="body" sz="quarter" idx="41" hasCustomPrompt="1"/>
          </p:nvPr>
        </p:nvSpPr>
        <p:spPr>
          <a:xfrm>
            <a:off x="7896200" y="294339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6" name="Text Placeholder 7">
            <a:extLst>
              <a:ext uri="{FF2B5EF4-FFF2-40B4-BE49-F238E27FC236}">
                <a16:creationId xmlns:a16="http://schemas.microsoft.com/office/drawing/2014/main" id="{C9E896F1-84B5-4E7A-BD88-FFAFED8559EB}"/>
              </a:ext>
            </a:extLst>
          </p:cNvPr>
          <p:cNvSpPr>
            <a:spLocks noGrp="1"/>
          </p:cNvSpPr>
          <p:nvPr>
            <p:ph type="body" sz="quarter" idx="42" hasCustomPrompt="1"/>
          </p:nvPr>
        </p:nvSpPr>
        <p:spPr>
          <a:xfrm>
            <a:off x="7896200" y="209270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Espace réservé du texte 2"/>
          <p:cNvSpPr>
            <a:spLocks noGrp="1"/>
          </p:cNvSpPr>
          <p:nvPr>
            <p:ph type="body" sz="quarter" idx="43"/>
          </p:nvPr>
        </p:nvSpPr>
        <p:spPr>
          <a:xfrm>
            <a:off x="227013" y="1808163"/>
            <a:ext cx="5060950" cy="25114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172751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8100" name="think-cell Slide" r:id="rId4" imgW="270" imgH="270" progId="TCLayout.ActiveDocument.1">
                  <p:embed/>
                </p:oleObj>
              </mc:Choice>
              <mc:Fallback>
                <p:oleObj name="think-cell Slide" r:id="rId4" imgW="270" imgH="270" progId="TCLayout.ActiveDocument.1">
                  <p:embed/>
                  <p:pic>
                    <p:nvPicPr>
                      <p:cNvPr id="22" name="Object 2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Freeform 5"/>
          <p:cNvSpPr>
            <a:spLocks/>
          </p:cNvSpPr>
          <p:nvPr userDrawn="1"/>
        </p:nvSpPr>
        <p:spPr bwMode="auto">
          <a:xfrm>
            <a:off x="7189244" y="0"/>
            <a:ext cx="5002756" cy="1707300"/>
          </a:xfrm>
          <a:custGeom>
            <a:avLst/>
            <a:gdLst/>
            <a:ahLst/>
            <a:cxnLst>
              <a:cxn ang="0">
                <a:pos x="1540" y="721"/>
              </a:cxn>
              <a:cxn ang="0">
                <a:pos x="1505" y="720"/>
              </a:cxn>
              <a:cxn ang="0">
                <a:pos x="1478" y="719"/>
              </a:cxn>
              <a:cxn ang="0">
                <a:pos x="1460" y="718"/>
              </a:cxn>
              <a:cxn ang="0">
                <a:pos x="1448" y="717"/>
              </a:cxn>
              <a:cxn ang="0">
                <a:pos x="1377" y="711"/>
              </a:cxn>
              <a:cxn ang="0">
                <a:pos x="1312" y="704"/>
              </a:cxn>
              <a:cxn ang="0">
                <a:pos x="1218" y="690"/>
              </a:cxn>
              <a:cxn ang="0">
                <a:pos x="1117" y="670"/>
              </a:cxn>
              <a:cxn ang="0">
                <a:pos x="972" y="637"/>
              </a:cxn>
              <a:cxn ang="0">
                <a:pos x="818" y="594"/>
              </a:cxn>
              <a:cxn ang="0">
                <a:pos x="685" y="554"/>
              </a:cxn>
              <a:cxn ang="0">
                <a:pos x="487" y="491"/>
              </a:cxn>
              <a:cxn ang="0">
                <a:pos x="355" y="450"/>
              </a:cxn>
              <a:cxn ang="0">
                <a:pos x="164" y="397"/>
              </a:cxn>
              <a:cxn ang="0">
                <a:pos x="44" y="372"/>
              </a:cxn>
              <a:cxn ang="0">
                <a:pos x="7" y="366"/>
              </a:cxn>
              <a:cxn ang="0">
                <a:pos x="5" y="353"/>
              </a:cxn>
              <a:cxn ang="0">
                <a:pos x="4" y="343"/>
              </a:cxn>
              <a:cxn ang="0">
                <a:pos x="3" y="327"/>
              </a:cxn>
              <a:cxn ang="0">
                <a:pos x="3" y="320"/>
              </a:cxn>
              <a:cxn ang="0">
                <a:pos x="0" y="300"/>
              </a:cxn>
              <a:cxn ang="0">
                <a:pos x="3" y="278"/>
              </a:cxn>
              <a:cxn ang="0">
                <a:pos x="3" y="258"/>
              </a:cxn>
              <a:cxn ang="0">
                <a:pos x="6" y="211"/>
              </a:cxn>
              <a:cxn ang="0">
                <a:pos x="21" y="132"/>
              </a:cxn>
              <a:cxn ang="0">
                <a:pos x="65" y="13"/>
              </a:cxn>
              <a:cxn ang="0">
                <a:pos x="71" y="0"/>
              </a:cxn>
              <a:cxn ang="0">
                <a:pos x="76" y="1"/>
              </a:cxn>
              <a:cxn ang="0">
                <a:pos x="2113" y="1"/>
              </a:cxn>
              <a:cxn ang="0">
                <a:pos x="2108" y="625"/>
              </a:cxn>
              <a:cxn ang="0">
                <a:pos x="1995" y="665"/>
              </a:cxn>
              <a:cxn ang="0">
                <a:pos x="1844" y="700"/>
              </a:cxn>
              <a:cxn ang="0">
                <a:pos x="1745" y="713"/>
              </a:cxn>
              <a:cxn ang="0">
                <a:pos x="1681" y="718"/>
              </a:cxn>
              <a:cxn ang="0">
                <a:pos x="1613" y="720"/>
              </a:cxn>
            </a:cxnLst>
            <a:rect l="0" t="0" r="r" b="b"/>
            <a:pathLst>
              <a:path w="2113" h="721">
                <a:moveTo>
                  <a:pt x="1609" y="721"/>
                </a:moveTo>
                <a:cubicBezTo>
                  <a:pt x="1586" y="721"/>
                  <a:pt x="1563" y="721"/>
                  <a:pt x="1540" y="721"/>
                </a:cubicBezTo>
                <a:cubicBezTo>
                  <a:pt x="1538" y="720"/>
                  <a:pt x="1536" y="720"/>
                  <a:pt x="1533" y="720"/>
                </a:cubicBezTo>
                <a:cubicBezTo>
                  <a:pt x="1524" y="720"/>
                  <a:pt x="1515" y="720"/>
                  <a:pt x="1505" y="720"/>
                </a:cubicBezTo>
                <a:cubicBezTo>
                  <a:pt x="1505" y="720"/>
                  <a:pt x="1504" y="720"/>
                  <a:pt x="1504" y="720"/>
                </a:cubicBezTo>
                <a:cubicBezTo>
                  <a:pt x="1495" y="720"/>
                  <a:pt x="1487" y="720"/>
                  <a:pt x="1478" y="719"/>
                </a:cubicBezTo>
                <a:cubicBezTo>
                  <a:pt x="1478" y="718"/>
                  <a:pt x="1477" y="718"/>
                  <a:pt x="1476" y="719"/>
                </a:cubicBezTo>
                <a:cubicBezTo>
                  <a:pt x="1471" y="719"/>
                  <a:pt x="1465" y="718"/>
                  <a:pt x="1460" y="718"/>
                </a:cubicBezTo>
                <a:cubicBezTo>
                  <a:pt x="1459" y="717"/>
                  <a:pt x="1458" y="717"/>
                  <a:pt x="1458" y="718"/>
                </a:cubicBezTo>
                <a:cubicBezTo>
                  <a:pt x="1454" y="718"/>
                  <a:pt x="1451" y="718"/>
                  <a:pt x="1448" y="717"/>
                </a:cubicBezTo>
                <a:cubicBezTo>
                  <a:pt x="1437" y="717"/>
                  <a:pt x="1426" y="716"/>
                  <a:pt x="1415" y="715"/>
                </a:cubicBezTo>
                <a:cubicBezTo>
                  <a:pt x="1402" y="714"/>
                  <a:pt x="1390" y="713"/>
                  <a:pt x="1377" y="711"/>
                </a:cubicBezTo>
                <a:cubicBezTo>
                  <a:pt x="1370" y="711"/>
                  <a:pt x="1362" y="710"/>
                  <a:pt x="1355" y="709"/>
                </a:cubicBezTo>
                <a:cubicBezTo>
                  <a:pt x="1341" y="707"/>
                  <a:pt x="1326" y="706"/>
                  <a:pt x="1312" y="704"/>
                </a:cubicBezTo>
                <a:cubicBezTo>
                  <a:pt x="1294" y="701"/>
                  <a:pt x="1277" y="699"/>
                  <a:pt x="1259" y="696"/>
                </a:cubicBezTo>
                <a:cubicBezTo>
                  <a:pt x="1245" y="694"/>
                  <a:pt x="1232" y="692"/>
                  <a:pt x="1218" y="690"/>
                </a:cubicBezTo>
                <a:cubicBezTo>
                  <a:pt x="1205" y="687"/>
                  <a:pt x="1192" y="685"/>
                  <a:pt x="1178" y="682"/>
                </a:cubicBezTo>
                <a:cubicBezTo>
                  <a:pt x="1158" y="678"/>
                  <a:pt x="1137" y="675"/>
                  <a:pt x="1117" y="670"/>
                </a:cubicBezTo>
                <a:cubicBezTo>
                  <a:pt x="1098" y="666"/>
                  <a:pt x="1080" y="662"/>
                  <a:pt x="1061" y="658"/>
                </a:cubicBezTo>
                <a:cubicBezTo>
                  <a:pt x="1031" y="651"/>
                  <a:pt x="1002" y="644"/>
                  <a:pt x="972" y="637"/>
                </a:cubicBezTo>
                <a:cubicBezTo>
                  <a:pt x="947" y="630"/>
                  <a:pt x="923" y="624"/>
                  <a:pt x="898" y="617"/>
                </a:cubicBezTo>
                <a:cubicBezTo>
                  <a:pt x="871" y="609"/>
                  <a:pt x="845" y="602"/>
                  <a:pt x="818" y="594"/>
                </a:cubicBezTo>
                <a:cubicBezTo>
                  <a:pt x="797" y="588"/>
                  <a:pt x="775" y="582"/>
                  <a:pt x="754" y="575"/>
                </a:cubicBezTo>
                <a:cubicBezTo>
                  <a:pt x="731" y="568"/>
                  <a:pt x="708" y="561"/>
                  <a:pt x="685" y="554"/>
                </a:cubicBezTo>
                <a:cubicBezTo>
                  <a:pt x="656" y="545"/>
                  <a:pt x="627" y="536"/>
                  <a:pt x="598" y="526"/>
                </a:cubicBezTo>
                <a:cubicBezTo>
                  <a:pt x="561" y="515"/>
                  <a:pt x="524" y="503"/>
                  <a:pt x="487" y="491"/>
                </a:cubicBezTo>
                <a:cubicBezTo>
                  <a:pt x="460" y="482"/>
                  <a:pt x="434" y="474"/>
                  <a:pt x="407" y="466"/>
                </a:cubicBezTo>
                <a:cubicBezTo>
                  <a:pt x="390" y="460"/>
                  <a:pt x="372" y="455"/>
                  <a:pt x="355" y="450"/>
                </a:cubicBezTo>
                <a:cubicBezTo>
                  <a:pt x="321" y="439"/>
                  <a:pt x="287" y="429"/>
                  <a:pt x="254" y="420"/>
                </a:cubicBezTo>
                <a:cubicBezTo>
                  <a:pt x="224" y="412"/>
                  <a:pt x="194" y="404"/>
                  <a:pt x="164" y="397"/>
                </a:cubicBezTo>
                <a:cubicBezTo>
                  <a:pt x="143" y="392"/>
                  <a:pt x="122" y="387"/>
                  <a:pt x="100" y="382"/>
                </a:cubicBezTo>
                <a:cubicBezTo>
                  <a:pt x="81" y="378"/>
                  <a:pt x="63" y="375"/>
                  <a:pt x="44" y="372"/>
                </a:cubicBezTo>
                <a:cubicBezTo>
                  <a:pt x="35" y="371"/>
                  <a:pt x="27" y="370"/>
                  <a:pt x="19" y="368"/>
                </a:cubicBezTo>
                <a:cubicBezTo>
                  <a:pt x="15" y="367"/>
                  <a:pt x="11" y="368"/>
                  <a:pt x="7" y="366"/>
                </a:cubicBezTo>
                <a:cubicBezTo>
                  <a:pt x="7" y="365"/>
                  <a:pt x="7" y="365"/>
                  <a:pt x="6" y="364"/>
                </a:cubicBezTo>
                <a:cubicBezTo>
                  <a:pt x="6" y="360"/>
                  <a:pt x="6" y="357"/>
                  <a:pt x="5" y="353"/>
                </a:cubicBezTo>
                <a:cubicBezTo>
                  <a:pt x="6" y="352"/>
                  <a:pt x="6" y="351"/>
                  <a:pt x="5" y="350"/>
                </a:cubicBezTo>
                <a:cubicBezTo>
                  <a:pt x="4" y="348"/>
                  <a:pt x="4" y="345"/>
                  <a:pt x="4" y="343"/>
                </a:cubicBezTo>
                <a:cubicBezTo>
                  <a:pt x="5" y="341"/>
                  <a:pt x="5" y="339"/>
                  <a:pt x="4" y="337"/>
                </a:cubicBezTo>
                <a:cubicBezTo>
                  <a:pt x="4" y="334"/>
                  <a:pt x="3" y="330"/>
                  <a:pt x="3" y="327"/>
                </a:cubicBezTo>
                <a:cubicBezTo>
                  <a:pt x="4" y="325"/>
                  <a:pt x="4" y="324"/>
                  <a:pt x="3" y="322"/>
                </a:cubicBezTo>
                <a:cubicBezTo>
                  <a:pt x="3" y="321"/>
                  <a:pt x="3" y="321"/>
                  <a:pt x="3" y="320"/>
                </a:cubicBezTo>
                <a:cubicBezTo>
                  <a:pt x="3" y="315"/>
                  <a:pt x="3" y="309"/>
                  <a:pt x="3" y="304"/>
                </a:cubicBezTo>
                <a:cubicBezTo>
                  <a:pt x="3" y="302"/>
                  <a:pt x="2" y="301"/>
                  <a:pt x="0" y="300"/>
                </a:cubicBezTo>
                <a:cubicBezTo>
                  <a:pt x="0" y="295"/>
                  <a:pt x="0" y="289"/>
                  <a:pt x="0" y="283"/>
                </a:cubicBezTo>
                <a:cubicBezTo>
                  <a:pt x="2" y="282"/>
                  <a:pt x="3" y="280"/>
                  <a:pt x="3" y="278"/>
                </a:cubicBezTo>
                <a:cubicBezTo>
                  <a:pt x="3" y="273"/>
                  <a:pt x="3" y="267"/>
                  <a:pt x="3" y="262"/>
                </a:cubicBezTo>
                <a:cubicBezTo>
                  <a:pt x="3" y="261"/>
                  <a:pt x="3" y="259"/>
                  <a:pt x="3" y="258"/>
                </a:cubicBezTo>
                <a:cubicBezTo>
                  <a:pt x="3" y="254"/>
                  <a:pt x="3" y="250"/>
                  <a:pt x="3" y="246"/>
                </a:cubicBezTo>
                <a:cubicBezTo>
                  <a:pt x="4" y="235"/>
                  <a:pt x="5" y="223"/>
                  <a:pt x="6" y="211"/>
                </a:cubicBezTo>
                <a:cubicBezTo>
                  <a:pt x="8" y="198"/>
                  <a:pt x="9" y="185"/>
                  <a:pt x="12" y="172"/>
                </a:cubicBezTo>
                <a:cubicBezTo>
                  <a:pt x="15" y="159"/>
                  <a:pt x="17" y="145"/>
                  <a:pt x="21" y="132"/>
                </a:cubicBezTo>
                <a:cubicBezTo>
                  <a:pt x="26" y="112"/>
                  <a:pt x="32" y="93"/>
                  <a:pt x="39" y="74"/>
                </a:cubicBezTo>
                <a:cubicBezTo>
                  <a:pt x="47" y="53"/>
                  <a:pt x="55" y="33"/>
                  <a:pt x="65" y="13"/>
                </a:cubicBezTo>
                <a:cubicBezTo>
                  <a:pt x="67" y="9"/>
                  <a:pt x="69" y="6"/>
                  <a:pt x="70" y="3"/>
                </a:cubicBezTo>
                <a:cubicBezTo>
                  <a:pt x="71" y="2"/>
                  <a:pt x="71" y="1"/>
                  <a:pt x="71" y="0"/>
                </a:cubicBezTo>
                <a:cubicBezTo>
                  <a:pt x="72" y="0"/>
                  <a:pt x="72" y="0"/>
                  <a:pt x="73" y="0"/>
                </a:cubicBezTo>
                <a:cubicBezTo>
                  <a:pt x="74" y="1"/>
                  <a:pt x="75" y="1"/>
                  <a:pt x="76" y="1"/>
                </a:cubicBezTo>
                <a:cubicBezTo>
                  <a:pt x="78" y="1"/>
                  <a:pt x="80" y="1"/>
                  <a:pt x="82" y="1"/>
                </a:cubicBezTo>
                <a:cubicBezTo>
                  <a:pt x="759" y="1"/>
                  <a:pt x="1436" y="1"/>
                  <a:pt x="2113" y="1"/>
                </a:cubicBezTo>
                <a:cubicBezTo>
                  <a:pt x="2113" y="209"/>
                  <a:pt x="2113" y="416"/>
                  <a:pt x="2113" y="623"/>
                </a:cubicBezTo>
                <a:cubicBezTo>
                  <a:pt x="2111" y="623"/>
                  <a:pt x="2109" y="624"/>
                  <a:pt x="2108" y="625"/>
                </a:cubicBezTo>
                <a:cubicBezTo>
                  <a:pt x="2092" y="632"/>
                  <a:pt x="2077" y="638"/>
                  <a:pt x="2061" y="644"/>
                </a:cubicBezTo>
                <a:cubicBezTo>
                  <a:pt x="2039" y="652"/>
                  <a:pt x="2017" y="659"/>
                  <a:pt x="1995" y="665"/>
                </a:cubicBezTo>
                <a:cubicBezTo>
                  <a:pt x="1968" y="673"/>
                  <a:pt x="1941" y="680"/>
                  <a:pt x="1913" y="686"/>
                </a:cubicBezTo>
                <a:cubicBezTo>
                  <a:pt x="1890" y="691"/>
                  <a:pt x="1867" y="696"/>
                  <a:pt x="1844" y="700"/>
                </a:cubicBezTo>
                <a:cubicBezTo>
                  <a:pt x="1825" y="703"/>
                  <a:pt x="1805" y="706"/>
                  <a:pt x="1786" y="708"/>
                </a:cubicBezTo>
                <a:cubicBezTo>
                  <a:pt x="1772" y="710"/>
                  <a:pt x="1759" y="712"/>
                  <a:pt x="1745" y="713"/>
                </a:cubicBezTo>
                <a:cubicBezTo>
                  <a:pt x="1731" y="715"/>
                  <a:pt x="1717" y="716"/>
                  <a:pt x="1702" y="717"/>
                </a:cubicBezTo>
                <a:cubicBezTo>
                  <a:pt x="1695" y="718"/>
                  <a:pt x="1688" y="718"/>
                  <a:pt x="1681" y="718"/>
                </a:cubicBezTo>
                <a:cubicBezTo>
                  <a:pt x="1669" y="719"/>
                  <a:pt x="1656" y="720"/>
                  <a:pt x="1643" y="720"/>
                </a:cubicBezTo>
                <a:cubicBezTo>
                  <a:pt x="1633" y="720"/>
                  <a:pt x="1623" y="720"/>
                  <a:pt x="1613" y="720"/>
                </a:cubicBezTo>
                <a:cubicBezTo>
                  <a:pt x="1611" y="720"/>
                  <a:pt x="1610" y="721"/>
                  <a:pt x="1609" y="72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6899165" cy="1104900"/>
          </a:xfrm>
          <a:prstGeom prst="rect">
            <a:avLst/>
          </a:prstGeom>
        </p:spPr>
        <p:txBody>
          <a:bodyPr/>
          <a:lstStyle/>
          <a:p>
            <a:r>
              <a:rPr lang="fr-FR"/>
              <a:t>Modifiez le style du titre</a:t>
            </a:r>
            <a:endParaRPr lang="en-GB" dirty="0"/>
          </a:p>
        </p:txBody>
      </p:sp>
      <p:sp>
        <p:nvSpPr>
          <p:cNvPr id="23"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506309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9124" name="think-cell Slide" r:id="rId4" imgW="270" imgH="270" progId="TCLayout.ActiveDocument.1">
                  <p:embed/>
                </p:oleObj>
              </mc:Choice>
              <mc:Fallback>
                <p:oleObj name="think-cell Slide" r:id="rId4" imgW="270" imgH="270" progId="TCLayout.ActiveDocument.1">
                  <p:embed/>
                  <p:pic>
                    <p:nvPicPr>
                      <p:cNvPr id="11" name="Object 1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1"/>
            <a:ext cx="5975743" cy="1865871"/>
          </a:xfrm>
          <a:prstGeom prst="rect">
            <a:avLst/>
          </a:prstGeom>
        </p:spPr>
        <p:txBody>
          <a:bodyPr/>
          <a:lstStyle/>
          <a:p>
            <a:r>
              <a:rPr lang="fr-FR"/>
              <a:t>Modifiez le style du titre</a:t>
            </a:r>
            <a:endParaRPr lang="en-GB" dirty="0"/>
          </a:p>
        </p:txBody>
      </p:sp>
      <p:sp>
        <p:nvSpPr>
          <p:cNvPr id="13"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085518"/>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96551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0148"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797849249"/>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172"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373779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037629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20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6967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7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70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75484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2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0"/>
            <a:ext cx="6899165" cy="1104900"/>
          </a:xfrm>
          <a:prstGeom prst="rect">
            <a:avLst/>
          </a:prstGeom>
        </p:spPr>
        <p:txBody>
          <a:bodyPr/>
          <a:lstStyle/>
          <a:p>
            <a:r>
              <a:rPr lang="fr-FR"/>
              <a:t>Modifiez le style du titre</a:t>
            </a:r>
            <a:endParaRPr lang="en-GB" dirty="0"/>
          </a:p>
        </p:txBody>
      </p:sp>
      <p:sp>
        <p:nvSpPr>
          <p:cNvPr id="23"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0762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vmlDrawing" Target="../drawings/vmlDrawing8.v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image" Target="../media/image1.em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oleObject" Target="../embeddings/oleObject8.bin"/><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oleObject" Target="../embeddings/oleObject19.bin"/><Relationship Id="rId5" Type="http://schemas.openxmlformats.org/officeDocument/2006/relationships/tags" Target="../tags/tag20.xml"/><Relationship Id="rId4"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7" name="think-cell Slide" r:id="rId16" imgW="270" imgH="270" progId="TCLayout.ActiveDocument.1">
                  <p:embed/>
                </p:oleObj>
              </mc:Choice>
              <mc:Fallback>
                <p:oleObj name="think-cell Slide" r:id="rId16" imgW="270" imgH="270" progId="TCLayout.ActiveDocument.1">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7" r:id="rId8"/>
    <p:sldLayoutId id="2147483918" r:id="rId9"/>
    <p:sldLayoutId id="2147483929" r:id="rId10"/>
    <p:sldLayoutId id="2147483930" r:id="rId11"/>
    <p:sldLayoutId id="2147483943"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48" name="think-cell Slide" r:id="rId15" imgW="270" imgH="270" progId="TCLayout.ActiveDocument.1">
                  <p:embed/>
                </p:oleObj>
              </mc:Choice>
              <mc:Fallback>
                <p:oleObj name="think-cell Slide" r:id="rId15" imgW="270" imgH="270" progId="TCLayout.ActiveDocument.1">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3" r:id="rId5"/>
    <p:sldLayoutId id="2147483935" r:id="rId6"/>
    <p:sldLayoutId id="2147483936" r:id="rId7"/>
    <p:sldLayoutId id="2147483938" r:id="rId8"/>
    <p:sldLayoutId id="2147483939" r:id="rId9"/>
    <p:sldLayoutId id="2147483941" r:id="rId10"/>
    <p:sldLayoutId id="2147483942"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9"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800" dirty="0"/>
              <a:t>Accelerated Solution Design</a:t>
            </a:r>
            <a:endParaRPr lang="en-GB" sz="2800" dirty="0"/>
          </a:p>
        </p:txBody>
      </p:sp>
      <p:sp>
        <p:nvSpPr>
          <p:cNvPr id="5" name="Subtitle 4"/>
          <p:cNvSpPr>
            <a:spLocks noGrp="1"/>
          </p:cNvSpPr>
          <p:nvPr>
            <p:ph type="subTitle" idx="1"/>
          </p:nvPr>
        </p:nvSpPr>
        <p:spPr/>
        <p:txBody>
          <a:bodyPr/>
          <a:lstStyle/>
          <a:p>
            <a:r>
              <a:rPr lang="en-US" dirty="0"/>
              <a:t>Valencia, February 2018, AD Center</a:t>
            </a:r>
          </a:p>
          <a:p>
            <a:endParaRPr lang="en-GB" dirty="0"/>
          </a:p>
        </p:txBody>
      </p:sp>
    </p:spTree>
    <p:extLst>
      <p:ext uri="{BB962C8B-B14F-4D97-AF65-F5344CB8AC3E}">
        <p14:creationId xmlns:p14="http://schemas.microsoft.com/office/powerpoint/2010/main" val="389609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idx="4294967295"/>
          </p:nvPr>
        </p:nvSpPr>
        <p:spPr>
          <a:xfrm>
            <a:off x="408650" y="0"/>
            <a:ext cx="5975350" cy="1204913"/>
          </a:xfrm>
          <a:prstGeom prst="rect">
            <a:avLst/>
          </a:prstGeom>
        </p:spPr>
        <p:txBody>
          <a:bodyPr/>
          <a:lstStyle/>
          <a:p>
            <a:r>
              <a:rPr lang="en-GB" dirty="0"/>
              <a:t>Continuous validation</a:t>
            </a:r>
          </a:p>
        </p:txBody>
      </p:sp>
      <p:sp>
        <p:nvSpPr>
          <p:cNvPr id="16" name="ZoneTexte 17"/>
          <p:cNvSpPr txBox="1"/>
          <p:nvPr/>
        </p:nvSpPr>
        <p:spPr>
          <a:xfrm>
            <a:off x="12528621" y="2620283"/>
            <a:ext cx="2451331" cy="1415772"/>
          </a:xfrm>
          <a:prstGeom prst="rect">
            <a:avLst/>
          </a:prstGeom>
          <a:noFill/>
        </p:spPr>
        <p:txBody>
          <a:bodyPr wrap="square" rtlCol="0">
            <a:spAutoFit/>
          </a:bodyPr>
          <a:lstStyle/>
          <a:p>
            <a:r>
              <a:rPr lang="fr-FR" sz="900" dirty="0">
                <a:solidFill>
                  <a:schemeClr val="tx2"/>
                </a:solidFill>
                <a:latin typeface="Arial" panose="020B0604020202020204" pitchFamily="34" charset="0"/>
                <a:cs typeface="Arial" panose="020B0604020202020204" pitchFamily="34" charset="0"/>
              </a:rPr>
              <a:t>Pour modifier </a:t>
            </a:r>
            <a:r>
              <a:rPr lang="fr-FR" sz="900" b="1" baseline="0" dirty="0">
                <a:solidFill>
                  <a:schemeClr val="tx2"/>
                </a:solidFill>
                <a:latin typeface="Arial" panose="020B0604020202020204" pitchFamily="34" charset="0"/>
                <a:cs typeface="Arial" panose="020B0604020202020204" pitchFamily="34" charset="0"/>
              </a:rPr>
              <a:t>l’image d'arrière-plan </a:t>
            </a:r>
            <a:r>
              <a:rPr lang="fr-FR" sz="900" baseline="0" dirty="0">
                <a:solidFill>
                  <a:schemeClr val="tx2"/>
                </a:solidFill>
                <a:latin typeface="Arial" panose="020B0604020202020204" pitchFamily="34" charset="0"/>
                <a:cs typeface="Arial" panose="020B0604020202020204" pitchFamily="34" charset="0"/>
              </a:rPr>
              <a:t>:</a:t>
            </a:r>
          </a:p>
          <a:p>
            <a:pPr marL="228600" indent="-228600">
              <a:spcBef>
                <a:spcPts val="200"/>
              </a:spcBef>
              <a:buAutoNum type="arabicPeriod"/>
            </a:pPr>
            <a:r>
              <a:rPr lang="fr-FR" sz="900" dirty="0">
                <a:solidFill>
                  <a:schemeClr val="tx2"/>
                </a:solidFill>
                <a:latin typeface="Arial" panose="020B0604020202020204" pitchFamily="34" charset="0"/>
                <a:cs typeface="Arial" panose="020B0604020202020204" pitchFamily="34" charset="0"/>
              </a:rPr>
              <a:t>Faites un clic droit</a:t>
            </a:r>
            <a:r>
              <a:rPr lang="fr-FR" sz="900" baseline="0" dirty="0">
                <a:solidFill>
                  <a:schemeClr val="tx2"/>
                </a:solidFill>
                <a:latin typeface="Arial" panose="020B0604020202020204" pitchFamily="34" charset="0"/>
                <a:cs typeface="Arial" panose="020B0604020202020204" pitchFamily="34" charset="0"/>
              </a:rPr>
              <a:t> et cliquez sur </a:t>
            </a:r>
            <a:r>
              <a:rPr lang="fr-FR" sz="900" b="1" baseline="0" dirty="0">
                <a:solidFill>
                  <a:schemeClr val="tx2"/>
                </a:solidFill>
                <a:latin typeface="Arial" panose="020B0604020202020204" pitchFamily="34" charset="0"/>
                <a:cs typeface="Arial" panose="020B0604020202020204" pitchFamily="34" charset="0"/>
              </a:rPr>
              <a:t>Mise en forme de l’arrière-plan</a:t>
            </a:r>
            <a:endParaRPr lang="fr-FR" sz="900" b="0" baseline="0" dirty="0">
              <a:solidFill>
                <a:schemeClr val="tx2"/>
              </a:solidFill>
              <a:latin typeface="Arial" panose="020B0604020202020204" pitchFamily="34" charset="0"/>
              <a:cs typeface="Arial" panose="020B0604020202020204" pitchFamily="34" charset="0"/>
            </a:endParaRPr>
          </a:p>
          <a:p>
            <a:pPr marL="228600" indent="-228600">
              <a:spcBef>
                <a:spcPts val="200"/>
              </a:spcBef>
              <a:buAutoNum type="arabicPeriod"/>
            </a:pPr>
            <a:r>
              <a:rPr lang="fr-FR" sz="900" b="0" baseline="0" dirty="0">
                <a:solidFill>
                  <a:schemeClr val="tx2"/>
                </a:solidFill>
                <a:latin typeface="Arial" panose="020B0604020202020204" pitchFamily="34" charset="0"/>
                <a:cs typeface="Arial" panose="020B0604020202020204" pitchFamily="34" charset="0"/>
              </a:rPr>
              <a:t>Dans la fenêtre Remplissage, choisissez </a:t>
            </a:r>
            <a:r>
              <a:rPr lang="fr-FR" sz="900" b="1" baseline="0" dirty="0">
                <a:solidFill>
                  <a:schemeClr val="tx2"/>
                </a:solidFill>
                <a:latin typeface="Arial" panose="020B0604020202020204" pitchFamily="34" charset="0"/>
                <a:cs typeface="Arial" panose="020B0604020202020204" pitchFamily="34" charset="0"/>
              </a:rPr>
              <a:t>Remplissage avec image ou texture</a:t>
            </a:r>
            <a:r>
              <a:rPr lang="fr-FR" sz="900" b="0" baseline="0" dirty="0">
                <a:solidFill>
                  <a:schemeClr val="tx2"/>
                </a:solidFill>
                <a:latin typeface="Arial" panose="020B0604020202020204" pitchFamily="34" charset="0"/>
                <a:cs typeface="Arial" panose="020B0604020202020204" pitchFamily="34" charset="0"/>
              </a:rPr>
              <a:t> puis cliquez sur </a:t>
            </a:r>
            <a:r>
              <a:rPr lang="fr-FR" sz="900" b="1" baseline="0" dirty="0">
                <a:solidFill>
                  <a:schemeClr val="tx2"/>
                </a:solidFill>
                <a:latin typeface="Arial" panose="020B0604020202020204" pitchFamily="34" charset="0"/>
                <a:cs typeface="Arial" panose="020B0604020202020204" pitchFamily="34" charset="0"/>
              </a:rPr>
              <a:t>Insérer à partir de : Fichier</a:t>
            </a:r>
          </a:p>
          <a:p>
            <a:pPr marL="228600" indent="-228600">
              <a:spcBef>
                <a:spcPts val="200"/>
              </a:spcBef>
              <a:buAutoNum type="arabicPeriod"/>
            </a:pPr>
            <a:r>
              <a:rPr lang="fr-FR" sz="900" b="0" baseline="0" dirty="0">
                <a:solidFill>
                  <a:schemeClr val="tx2"/>
                </a:solidFill>
                <a:latin typeface="Arial" panose="020B0604020202020204" pitchFamily="34" charset="0"/>
                <a:cs typeface="Arial" panose="020B0604020202020204" pitchFamily="34" charset="0"/>
              </a:rPr>
              <a:t>Sélectionnez votre image puis cliquez sur </a:t>
            </a:r>
            <a:r>
              <a:rPr lang="fr-FR" sz="900" b="1" baseline="0" dirty="0">
                <a:solidFill>
                  <a:schemeClr val="tx2"/>
                </a:solidFill>
                <a:latin typeface="Arial" panose="020B0604020202020204" pitchFamily="34" charset="0"/>
                <a:cs typeface="Arial" panose="020B0604020202020204" pitchFamily="34" charset="0"/>
              </a:rPr>
              <a:t>Fermer</a:t>
            </a:r>
            <a:endParaRPr lang="fr-FR" sz="900" baseline="0" dirty="0">
              <a:solidFill>
                <a:schemeClr val="tx2"/>
              </a:solidFill>
              <a:latin typeface="Arial" panose="020B0604020202020204" pitchFamily="34" charset="0"/>
              <a:cs typeface="Arial" panose="020B0604020202020204" pitchFamily="34" charset="0"/>
            </a:endParaRPr>
          </a:p>
        </p:txBody>
      </p:sp>
      <p:grpSp>
        <p:nvGrpSpPr>
          <p:cNvPr id="17" name="Groupe 18"/>
          <p:cNvGrpSpPr/>
          <p:nvPr/>
        </p:nvGrpSpPr>
        <p:grpSpPr>
          <a:xfrm flipH="1">
            <a:off x="12384605" y="2667486"/>
            <a:ext cx="144016" cy="2828439"/>
            <a:chOff x="-252536" y="0"/>
            <a:chExt cx="144016" cy="2828439"/>
          </a:xfrm>
        </p:grpSpPr>
        <p:cxnSp>
          <p:nvCxnSpPr>
            <p:cNvPr id="18" name="Connecteur droit 21"/>
            <p:cNvCxnSpPr/>
            <p:nvPr/>
          </p:nvCxnSpPr>
          <p:spPr>
            <a:xfrm flipH="1">
              <a:off x="-252536" y="0"/>
              <a:ext cx="0" cy="282843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cteur droit 22"/>
            <p:cNvCxnSpPr/>
            <p:nvPr/>
          </p:nvCxnSpPr>
          <p:spPr>
            <a:xfrm flipH="1">
              <a:off x="-252536" y="288032"/>
              <a:ext cx="14401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0" name="Imag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46353" y="4004057"/>
            <a:ext cx="1921932" cy="1444809"/>
          </a:xfrm>
          <a:prstGeom prst="rect">
            <a:avLst/>
          </a:prstGeom>
        </p:spPr>
      </p:pic>
      <p:sp>
        <p:nvSpPr>
          <p:cNvPr id="3" name="Oval 2">
            <a:extLst>
              <a:ext uri="{FF2B5EF4-FFF2-40B4-BE49-F238E27FC236}">
                <a16:creationId xmlns:a16="http://schemas.microsoft.com/office/drawing/2014/main" id="{0339DA22-215B-4354-B037-E3B9B0707817}"/>
              </a:ext>
            </a:extLst>
          </p:cNvPr>
          <p:cNvSpPr/>
          <p:nvPr/>
        </p:nvSpPr>
        <p:spPr>
          <a:xfrm>
            <a:off x="2269590" y="2045793"/>
            <a:ext cx="3531866" cy="3531866"/>
          </a:xfrm>
          <a:prstGeom prst="ellipse">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2" name="Straight Connector 11">
            <a:extLst>
              <a:ext uri="{FF2B5EF4-FFF2-40B4-BE49-F238E27FC236}">
                <a16:creationId xmlns:a16="http://schemas.microsoft.com/office/drawing/2014/main" id="{FE49C49D-03D1-4DBE-97A9-A7EE8A367995}"/>
              </a:ext>
            </a:extLst>
          </p:cNvPr>
          <p:cNvCxnSpPr>
            <a:cxnSpLocks/>
            <a:stCxn id="3" idx="7"/>
          </p:cNvCxnSpPr>
          <p:nvPr/>
        </p:nvCxnSpPr>
        <p:spPr>
          <a:xfrm flipH="1">
            <a:off x="4035523" y="2563023"/>
            <a:ext cx="1248703" cy="1248703"/>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858B66-62D4-48B1-AB2D-0E96DD8E5408}"/>
              </a:ext>
            </a:extLst>
          </p:cNvPr>
          <p:cNvCxnSpPr>
            <a:cxnSpLocks/>
          </p:cNvCxnSpPr>
          <p:nvPr/>
        </p:nvCxnSpPr>
        <p:spPr>
          <a:xfrm>
            <a:off x="4035523" y="3811726"/>
            <a:ext cx="754067" cy="1609897"/>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2D0B210-3891-4634-98D8-E4E422C1B3AB}"/>
              </a:ext>
            </a:extLst>
          </p:cNvPr>
          <p:cNvCxnSpPr>
            <a:cxnSpLocks/>
            <a:stCxn id="3" idx="2"/>
          </p:cNvCxnSpPr>
          <p:nvPr/>
        </p:nvCxnSpPr>
        <p:spPr>
          <a:xfrm>
            <a:off x="2269590" y="3811726"/>
            <a:ext cx="1765933" cy="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Freeform 18">
            <a:extLst>
              <a:ext uri="{FF2B5EF4-FFF2-40B4-BE49-F238E27FC236}">
                <a16:creationId xmlns:a16="http://schemas.microsoft.com/office/drawing/2014/main" id="{80912F31-4972-48B4-932A-E77BF65AD02D}"/>
              </a:ext>
            </a:extLst>
          </p:cNvPr>
          <p:cNvSpPr>
            <a:spLocks/>
          </p:cNvSpPr>
          <p:nvPr/>
        </p:nvSpPr>
        <p:spPr bwMode="auto">
          <a:xfrm rot="21413616">
            <a:off x="4718690" y="2809765"/>
            <a:ext cx="431599" cy="365198"/>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bg2">
              <a:lumMod val="90000"/>
            </a:schemeClr>
          </a:solidFill>
          <a:ln>
            <a:noFill/>
          </a:ln>
          <a:scene3d>
            <a:camera prst="orthographicFront">
              <a:rot lat="0" lon="10799999" rev="18300000"/>
            </a:camera>
            <a:lightRig rig="threePt" dir="t"/>
          </a:scene3d>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8">
            <a:extLst>
              <a:ext uri="{FF2B5EF4-FFF2-40B4-BE49-F238E27FC236}">
                <a16:creationId xmlns:a16="http://schemas.microsoft.com/office/drawing/2014/main" id="{D2F72B11-0B8F-4BC5-911A-535F1D5A2FDD}"/>
              </a:ext>
            </a:extLst>
          </p:cNvPr>
          <p:cNvSpPr>
            <a:spLocks/>
          </p:cNvSpPr>
          <p:nvPr/>
        </p:nvSpPr>
        <p:spPr bwMode="auto">
          <a:xfrm rot="21413616">
            <a:off x="4196757" y="4683806"/>
            <a:ext cx="431599" cy="365198"/>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bg2">
              <a:lumMod val="90000"/>
            </a:schemeClr>
          </a:solidFill>
          <a:ln>
            <a:noFill/>
          </a:ln>
          <a:scene3d>
            <a:camera prst="orthographicFront">
              <a:rot lat="0" lon="10799999" rev="9600000"/>
            </a:camera>
            <a:lightRig rig="threePt" dir="t"/>
          </a:scene3d>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8">
            <a:extLst>
              <a:ext uri="{FF2B5EF4-FFF2-40B4-BE49-F238E27FC236}">
                <a16:creationId xmlns:a16="http://schemas.microsoft.com/office/drawing/2014/main" id="{DA59179E-7786-4DF2-9E7C-BCF0155EB54B}"/>
              </a:ext>
            </a:extLst>
          </p:cNvPr>
          <p:cNvSpPr>
            <a:spLocks/>
          </p:cNvSpPr>
          <p:nvPr/>
        </p:nvSpPr>
        <p:spPr bwMode="auto">
          <a:xfrm rot="21413616">
            <a:off x="2936757" y="3489049"/>
            <a:ext cx="431599" cy="365198"/>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bg2">
              <a:lumMod val="90000"/>
            </a:schemeClr>
          </a:solidFill>
          <a:ln>
            <a:noFill/>
          </a:ln>
          <a:scene3d>
            <a:camera prst="orthographicFront">
              <a:rot lat="0" lon="10799999" rev="2400000"/>
            </a:camera>
            <a:lightRig rig="threePt" dir="t"/>
          </a:scene3d>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TextBox 34">
            <a:extLst>
              <a:ext uri="{FF2B5EF4-FFF2-40B4-BE49-F238E27FC236}">
                <a16:creationId xmlns:a16="http://schemas.microsoft.com/office/drawing/2014/main" id="{ABEBFD9E-BF8F-4DAE-9B19-34B47F7AFD82}"/>
              </a:ext>
            </a:extLst>
          </p:cNvPr>
          <p:cNvSpPr txBox="1"/>
          <p:nvPr/>
        </p:nvSpPr>
        <p:spPr>
          <a:xfrm>
            <a:off x="2149244" y="1566760"/>
            <a:ext cx="1305588" cy="400110"/>
          </a:xfrm>
          <a:prstGeom prst="rect">
            <a:avLst/>
          </a:prstGeom>
          <a:noFill/>
        </p:spPr>
        <p:txBody>
          <a:bodyPr wrap="square" rtlCol="0">
            <a:spAutoFit/>
          </a:bodyPr>
          <a:lstStyle/>
          <a:p>
            <a:pPr algn="ctr"/>
            <a:r>
              <a:rPr lang="es-ES" sz="1000" b="1" dirty="0">
                <a:solidFill>
                  <a:schemeClr val="accent2"/>
                </a:solidFill>
              </a:rPr>
              <a:t>EXPLORE AND DEFINE</a:t>
            </a:r>
            <a:endParaRPr lang="es-ES_tradnl" sz="1000" b="1" dirty="0">
              <a:solidFill>
                <a:schemeClr val="accent2"/>
              </a:solidFill>
            </a:endParaRPr>
          </a:p>
        </p:txBody>
      </p:sp>
      <p:sp>
        <p:nvSpPr>
          <p:cNvPr id="36" name="TextBox 35">
            <a:extLst>
              <a:ext uri="{FF2B5EF4-FFF2-40B4-BE49-F238E27FC236}">
                <a16:creationId xmlns:a16="http://schemas.microsoft.com/office/drawing/2014/main" id="{8D157604-DC01-4685-9FAD-0B1FEF3A0E9B}"/>
              </a:ext>
            </a:extLst>
          </p:cNvPr>
          <p:cNvSpPr txBox="1"/>
          <p:nvPr/>
        </p:nvSpPr>
        <p:spPr>
          <a:xfrm>
            <a:off x="2390238" y="5609335"/>
            <a:ext cx="1076001" cy="400110"/>
          </a:xfrm>
          <a:prstGeom prst="rect">
            <a:avLst/>
          </a:prstGeom>
          <a:noFill/>
        </p:spPr>
        <p:txBody>
          <a:bodyPr wrap="square" rtlCol="0">
            <a:spAutoFit/>
          </a:bodyPr>
          <a:lstStyle/>
          <a:p>
            <a:pPr algn="ctr"/>
            <a:r>
              <a:rPr lang="es-ES" sz="1000" b="1" dirty="0">
                <a:solidFill>
                  <a:schemeClr val="accent2"/>
                </a:solidFill>
              </a:rPr>
              <a:t>EMPATHIZE AND TEST</a:t>
            </a:r>
            <a:endParaRPr lang="es-ES_tradnl" sz="1000" b="1" dirty="0">
              <a:solidFill>
                <a:schemeClr val="accent2"/>
              </a:solidFill>
            </a:endParaRPr>
          </a:p>
        </p:txBody>
      </p:sp>
      <p:sp>
        <p:nvSpPr>
          <p:cNvPr id="37" name="TextBox 36">
            <a:extLst>
              <a:ext uri="{FF2B5EF4-FFF2-40B4-BE49-F238E27FC236}">
                <a16:creationId xmlns:a16="http://schemas.microsoft.com/office/drawing/2014/main" id="{BBD1E110-13AA-4891-911B-1A6803C058BA}"/>
              </a:ext>
            </a:extLst>
          </p:cNvPr>
          <p:cNvSpPr txBox="1"/>
          <p:nvPr/>
        </p:nvSpPr>
        <p:spPr>
          <a:xfrm>
            <a:off x="5945472" y="3845932"/>
            <a:ext cx="1305588" cy="400110"/>
          </a:xfrm>
          <a:prstGeom prst="rect">
            <a:avLst/>
          </a:prstGeom>
          <a:noFill/>
        </p:spPr>
        <p:txBody>
          <a:bodyPr wrap="square" rtlCol="0">
            <a:spAutoFit/>
          </a:bodyPr>
          <a:lstStyle/>
          <a:p>
            <a:pPr algn="ctr"/>
            <a:r>
              <a:rPr lang="es-ES" sz="1000" b="1" dirty="0">
                <a:solidFill>
                  <a:schemeClr val="accent2"/>
                </a:solidFill>
              </a:rPr>
              <a:t>IDEATE AND PROTOTYPE</a:t>
            </a:r>
            <a:endParaRPr lang="es-ES_tradnl" sz="1000" b="1" dirty="0">
              <a:solidFill>
                <a:schemeClr val="accent2"/>
              </a:solidFill>
            </a:endParaRPr>
          </a:p>
        </p:txBody>
      </p:sp>
      <p:sp>
        <p:nvSpPr>
          <p:cNvPr id="42" name="TextBox 41">
            <a:extLst>
              <a:ext uri="{FF2B5EF4-FFF2-40B4-BE49-F238E27FC236}">
                <a16:creationId xmlns:a16="http://schemas.microsoft.com/office/drawing/2014/main" id="{2ED059C7-36F3-4535-8C7A-E242888AF9A0}"/>
              </a:ext>
            </a:extLst>
          </p:cNvPr>
          <p:cNvSpPr txBox="1"/>
          <p:nvPr/>
        </p:nvSpPr>
        <p:spPr>
          <a:xfrm>
            <a:off x="4967248" y="4784498"/>
            <a:ext cx="430500" cy="230832"/>
          </a:xfrm>
          <a:prstGeom prst="rect">
            <a:avLst/>
          </a:prstGeom>
          <a:noFill/>
        </p:spPr>
        <p:txBody>
          <a:bodyPr wrap="square" rtlCol="0">
            <a:spAutoFit/>
          </a:bodyPr>
          <a:lstStyle/>
          <a:p>
            <a:r>
              <a:rPr lang="es-ES" sz="900" dirty="0">
                <a:solidFill>
                  <a:schemeClr val="tx1">
                    <a:lumMod val="75000"/>
                    <a:lumOff val="25000"/>
                  </a:schemeClr>
                </a:solidFill>
              </a:rPr>
              <a:t>MVP</a:t>
            </a:r>
            <a:endParaRPr lang="es-ES_tradnl" sz="900" dirty="0">
              <a:solidFill>
                <a:schemeClr val="tx1">
                  <a:lumMod val="75000"/>
                  <a:lumOff val="25000"/>
                </a:schemeClr>
              </a:solidFill>
            </a:endParaRPr>
          </a:p>
        </p:txBody>
      </p:sp>
      <p:sp>
        <p:nvSpPr>
          <p:cNvPr id="43" name="TextBox 42">
            <a:extLst>
              <a:ext uri="{FF2B5EF4-FFF2-40B4-BE49-F238E27FC236}">
                <a16:creationId xmlns:a16="http://schemas.microsoft.com/office/drawing/2014/main" id="{F30D9EF1-51CA-4336-9DBD-B561CEF809FD}"/>
              </a:ext>
            </a:extLst>
          </p:cNvPr>
          <p:cNvSpPr txBox="1"/>
          <p:nvPr/>
        </p:nvSpPr>
        <p:spPr>
          <a:xfrm>
            <a:off x="2859332" y="4157524"/>
            <a:ext cx="1173282" cy="246221"/>
          </a:xfrm>
          <a:prstGeom prst="rect">
            <a:avLst/>
          </a:prstGeom>
          <a:noFill/>
        </p:spPr>
        <p:txBody>
          <a:bodyPr wrap="square" rtlCol="0">
            <a:spAutoFit/>
          </a:bodyPr>
          <a:lstStyle/>
          <a:p>
            <a:pPr algn="ctr"/>
            <a:r>
              <a:rPr lang="es-ES" sz="1000" dirty="0" err="1"/>
              <a:t>Focused</a:t>
            </a:r>
            <a:r>
              <a:rPr lang="es-ES" sz="1000" dirty="0"/>
              <a:t> Test </a:t>
            </a:r>
            <a:endParaRPr lang="es-ES_tradnl" sz="1000" dirty="0"/>
          </a:p>
        </p:txBody>
      </p:sp>
      <p:sp>
        <p:nvSpPr>
          <p:cNvPr id="44" name="TextBox 43">
            <a:extLst>
              <a:ext uri="{FF2B5EF4-FFF2-40B4-BE49-F238E27FC236}">
                <a16:creationId xmlns:a16="http://schemas.microsoft.com/office/drawing/2014/main" id="{EE4FA385-C8D2-4D7B-A60A-A939BC79D621}"/>
              </a:ext>
            </a:extLst>
          </p:cNvPr>
          <p:cNvSpPr txBox="1"/>
          <p:nvPr/>
        </p:nvSpPr>
        <p:spPr>
          <a:xfrm>
            <a:off x="3989064" y="2559764"/>
            <a:ext cx="584135" cy="215444"/>
          </a:xfrm>
          <a:prstGeom prst="rect">
            <a:avLst/>
          </a:prstGeom>
          <a:noFill/>
        </p:spPr>
        <p:txBody>
          <a:bodyPr wrap="square" rtlCol="0">
            <a:spAutoFit/>
          </a:bodyPr>
          <a:lstStyle/>
          <a:p>
            <a:r>
              <a:rPr lang="es-ES" sz="800" dirty="0" err="1">
                <a:solidFill>
                  <a:schemeClr val="tx1">
                    <a:lumMod val="75000"/>
                    <a:lumOff val="25000"/>
                  </a:schemeClr>
                </a:solidFill>
              </a:rPr>
              <a:t>User</a:t>
            </a:r>
            <a:endParaRPr lang="es-ES_tradnl" sz="800" dirty="0">
              <a:solidFill>
                <a:schemeClr val="tx1">
                  <a:lumMod val="75000"/>
                  <a:lumOff val="25000"/>
                </a:schemeClr>
              </a:solidFill>
            </a:endParaRPr>
          </a:p>
        </p:txBody>
      </p:sp>
      <p:sp>
        <p:nvSpPr>
          <p:cNvPr id="45" name="TextBox 44">
            <a:extLst>
              <a:ext uri="{FF2B5EF4-FFF2-40B4-BE49-F238E27FC236}">
                <a16:creationId xmlns:a16="http://schemas.microsoft.com/office/drawing/2014/main" id="{C7D746F7-AD00-40A6-A351-1A0A005C2DC0}"/>
              </a:ext>
            </a:extLst>
          </p:cNvPr>
          <p:cNvSpPr txBox="1"/>
          <p:nvPr/>
        </p:nvSpPr>
        <p:spPr>
          <a:xfrm>
            <a:off x="4403732" y="2559764"/>
            <a:ext cx="637722" cy="215444"/>
          </a:xfrm>
          <a:prstGeom prst="rect">
            <a:avLst/>
          </a:prstGeom>
          <a:noFill/>
        </p:spPr>
        <p:txBody>
          <a:bodyPr wrap="square" rtlCol="0">
            <a:spAutoFit/>
          </a:bodyPr>
          <a:lstStyle/>
          <a:p>
            <a:r>
              <a:rPr lang="es-ES" sz="800" dirty="0" err="1">
                <a:solidFill>
                  <a:schemeClr val="tx1">
                    <a:lumMod val="75000"/>
                    <a:lumOff val="25000"/>
                  </a:schemeClr>
                </a:solidFill>
              </a:rPr>
              <a:t>Solution</a:t>
            </a:r>
            <a:endParaRPr lang="es-ES_tradnl" sz="800" dirty="0">
              <a:solidFill>
                <a:schemeClr val="tx1">
                  <a:lumMod val="75000"/>
                  <a:lumOff val="25000"/>
                </a:schemeClr>
              </a:solidFill>
            </a:endParaRPr>
          </a:p>
        </p:txBody>
      </p:sp>
      <p:sp>
        <p:nvSpPr>
          <p:cNvPr id="46" name="TextBox 45">
            <a:extLst>
              <a:ext uri="{FF2B5EF4-FFF2-40B4-BE49-F238E27FC236}">
                <a16:creationId xmlns:a16="http://schemas.microsoft.com/office/drawing/2014/main" id="{EA9417D6-AEA5-4F2C-B986-B63A46983122}"/>
              </a:ext>
            </a:extLst>
          </p:cNvPr>
          <p:cNvSpPr txBox="1"/>
          <p:nvPr/>
        </p:nvSpPr>
        <p:spPr>
          <a:xfrm>
            <a:off x="3006185" y="2069706"/>
            <a:ext cx="775099" cy="246221"/>
          </a:xfrm>
          <a:prstGeom prst="rect">
            <a:avLst/>
          </a:prstGeom>
          <a:noFill/>
        </p:spPr>
        <p:txBody>
          <a:bodyPr wrap="square" rtlCol="0">
            <a:spAutoFit/>
          </a:bodyPr>
          <a:lstStyle/>
          <a:p>
            <a:pPr algn="ctr"/>
            <a:r>
              <a:rPr lang="es-ES" sz="1000" dirty="0"/>
              <a:t>Big idea</a:t>
            </a:r>
            <a:endParaRPr lang="es-ES_tradnl" sz="1000" dirty="0"/>
          </a:p>
        </p:txBody>
      </p:sp>
      <p:sp>
        <p:nvSpPr>
          <p:cNvPr id="47" name="TextBox 46">
            <a:extLst>
              <a:ext uri="{FF2B5EF4-FFF2-40B4-BE49-F238E27FC236}">
                <a16:creationId xmlns:a16="http://schemas.microsoft.com/office/drawing/2014/main" id="{FA57998C-94CF-47D4-8373-39B6A0400441}"/>
              </a:ext>
            </a:extLst>
          </p:cNvPr>
          <p:cNvSpPr txBox="1"/>
          <p:nvPr/>
        </p:nvSpPr>
        <p:spPr>
          <a:xfrm>
            <a:off x="2216221" y="2702090"/>
            <a:ext cx="876832" cy="400110"/>
          </a:xfrm>
          <a:prstGeom prst="rect">
            <a:avLst/>
          </a:prstGeom>
          <a:noFill/>
        </p:spPr>
        <p:txBody>
          <a:bodyPr wrap="square" rtlCol="0">
            <a:spAutoFit/>
          </a:bodyPr>
          <a:lstStyle/>
          <a:p>
            <a:pPr algn="ctr"/>
            <a:r>
              <a:rPr lang="es-ES" sz="1000" dirty="0" err="1"/>
              <a:t>Passion</a:t>
            </a:r>
            <a:r>
              <a:rPr lang="es-ES" sz="1000" dirty="0"/>
              <a:t> &amp; </a:t>
            </a:r>
            <a:r>
              <a:rPr lang="es-ES" sz="1000" dirty="0" err="1"/>
              <a:t>inspiration</a:t>
            </a:r>
            <a:endParaRPr lang="es-ES_tradnl" sz="1000" dirty="0"/>
          </a:p>
        </p:txBody>
      </p:sp>
      <p:sp>
        <p:nvSpPr>
          <p:cNvPr id="48" name="TextBox 47">
            <a:extLst>
              <a:ext uri="{FF2B5EF4-FFF2-40B4-BE49-F238E27FC236}">
                <a16:creationId xmlns:a16="http://schemas.microsoft.com/office/drawing/2014/main" id="{C4A81E88-4DD0-49B5-AEA6-9A19C88F9067}"/>
              </a:ext>
            </a:extLst>
          </p:cNvPr>
          <p:cNvSpPr txBox="1"/>
          <p:nvPr/>
        </p:nvSpPr>
        <p:spPr>
          <a:xfrm>
            <a:off x="3789240" y="3004853"/>
            <a:ext cx="792588" cy="369332"/>
          </a:xfrm>
          <a:prstGeom prst="rect">
            <a:avLst/>
          </a:prstGeom>
          <a:noFill/>
        </p:spPr>
        <p:txBody>
          <a:bodyPr wrap="square" rtlCol="0">
            <a:spAutoFit/>
          </a:bodyPr>
          <a:lstStyle/>
          <a:p>
            <a:r>
              <a:rPr lang="es-ES" sz="900" dirty="0"/>
              <a:t>Small </a:t>
            </a:r>
            <a:r>
              <a:rPr lang="es-ES" sz="900" dirty="0" err="1"/>
              <a:t>learning</a:t>
            </a:r>
            <a:endParaRPr lang="es-ES_tradnl" sz="900" dirty="0"/>
          </a:p>
        </p:txBody>
      </p:sp>
      <p:sp>
        <p:nvSpPr>
          <p:cNvPr id="49" name="TextBox 48">
            <a:extLst>
              <a:ext uri="{FF2B5EF4-FFF2-40B4-BE49-F238E27FC236}">
                <a16:creationId xmlns:a16="http://schemas.microsoft.com/office/drawing/2014/main" id="{35F38A83-FD94-4789-B8FC-FE952120D805}"/>
              </a:ext>
            </a:extLst>
          </p:cNvPr>
          <p:cNvSpPr txBox="1"/>
          <p:nvPr/>
        </p:nvSpPr>
        <p:spPr>
          <a:xfrm>
            <a:off x="3956960" y="1967898"/>
            <a:ext cx="1584000" cy="246221"/>
          </a:xfrm>
          <a:prstGeom prst="rect">
            <a:avLst/>
          </a:prstGeom>
          <a:noFill/>
        </p:spPr>
        <p:txBody>
          <a:bodyPr wrap="square" rtlCol="0">
            <a:spAutoFit/>
          </a:bodyPr>
          <a:lstStyle/>
          <a:p>
            <a:r>
              <a:rPr lang="es-ES" sz="1000" dirty="0" err="1"/>
              <a:t>Assumptions</a:t>
            </a:r>
            <a:endParaRPr lang="es-ES_tradnl" sz="1000" dirty="0"/>
          </a:p>
        </p:txBody>
      </p:sp>
      <p:sp>
        <p:nvSpPr>
          <p:cNvPr id="50" name="TextBox 49">
            <a:extLst>
              <a:ext uri="{FF2B5EF4-FFF2-40B4-BE49-F238E27FC236}">
                <a16:creationId xmlns:a16="http://schemas.microsoft.com/office/drawing/2014/main" id="{F1970AA5-3D01-4543-8D7D-90555661CF8C}"/>
              </a:ext>
            </a:extLst>
          </p:cNvPr>
          <p:cNvSpPr txBox="1"/>
          <p:nvPr/>
        </p:nvSpPr>
        <p:spPr>
          <a:xfrm>
            <a:off x="4843719" y="3098348"/>
            <a:ext cx="1108057" cy="400110"/>
          </a:xfrm>
          <a:prstGeom prst="rect">
            <a:avLst/>
          </a:prstGeom>
          <a:noFill/>
        </p:spPr>
        <p:txBody>
          <a:bodyPr wrap="square" rtlCol="0">
            <a:spAutoFit/>
          </a:bodyPr>
          <a:lstStyle/>
          <a:p>
            <a:pPr algn="ctr"/>
            <a:r>
              <a:rPr lang="es-ES" sz="1000" dirty="0" err="1"/>
              <a:t>Riskiest</a:t>
            </a:r>
            <a:r>
              <a:rPr lang="es-ES" sz="1000" dirty="0"/>
              <a:t> </a:t>
            </a:r>
            <a:r>
              <a:rPr lang="es-ES" sz="1000" dirty="0" err="1"/>
              <a:t>assumptions</a:t>
            </a:r>
            <a:endParaRPr lang="es-ES_tradnl" sz="1000" dirty="0"/>
          </a:p>
        </p:txBody>
      </p:sp>
      <p:sp>
        <p:nvSpPr>
          <p:cNvPr id="51" name="TextBox 50">
            <a:extLst>
              <a:ext uri="{FF2B5EF4-FFF2-40B4-BE49-F238E27FC236}">
                <a16:creationId xmlns:a16="http://schemas.microsoft.com/office/drawing/2014/main" id="{87123777-9FF0-44FD-B08F-4BCAD156BFBC}"/>
              </a:ext>
            </a:extLst>
          </p:cNvPr>
          <p:cNvSpPr txBox="1"/>
          <p:nvPr/>
        </p:nvSpPr>
        <p:spPr>
          <a:xfrm>
            <a:off x="4438138" y="3958997"/>
            <a:ext cx="925018" cy="400110"/>
          </a:xfrm>
          <a:prstGeom prst="rect">
            <a:avLst/>
          </a:prstGeom>
          <a:noFill/>
        </p:spPr>
        <p:txBody>
          <a:bodyPr wrap="square" rtlCol="0">
            <a:spAutoFit/>
          </a:bodyPr>
          <a:lstStyle/>
          <a:p>
            <a:pPr algn="ctr"/>
            <a:r>
              <a:rPr lang="es-ES" sz="1000" dirty="0" err="1"/>
              <a:t>Rigth-sized</a:t>
            </a:r>
            <a:r>
              <a:rPr lang="es-ES" sz="1000" dirty="0"/>
              <a:t> </a:t>
            </a:r>
            <a:r>
              <a:rPr lang="es-ES" sz="1000" dirty="0" err="1"/>
              <a:t>prototype</a:t>
            </a:r>
            <a:r>
              <a:rPr lang="es-ES" sz="1000" dirty="0"/>
              <a:t> </a:t>
            </a:r>
            <a:endParaRPr lang="es-ES_tradnl" sz="1000" dirty="0"/>
          </a:p>
        </p:txBody>
      </p:sp>
      <p:sp>
        <p:nvSpPr>
          <p:cNvPr id="52" name="TextBox 51">
            <a:extLst>
              <a:ext uri="{FF2B5EF4-FFF2-40B4-BE49-F238E27FC236}">
                <a16:creationId xmlns:a16="http://schemas.microsoft.com/office/drawing/2014/main" id="{02B01BEF-C910-4C9C-A83C-EE85AD68E8A5}"/>
              </a:ext>
            </a:extLst>
          </p:cNvPr>
          <p:cNvSpPr txBox="1"/>
          <p:nvPr/>
        </p:nvSpPr>
        <p:spPr>
          <a:xfrm>
            <a:off x="2651531" y="4818634"/>
            <a:ext cx="805218" cy="215444"/>
          </a:xfrm>
          <a:prstGeom prst="rect">
            <a:avLst/>
          </a:prstGeom>
          <a:noFill/>
        </p:spPr>
        <p:txBody>
          <a:bodyPr wrap="square" rtlCol="0">
            <a:spAutoFit/>
          </a:bodyPr>
          <a:lstStyle/>
          <a:p>
            <a:pPr algn="ctr"/>
            <a:r>
              <a:rPr lang="es-ES" sz="800" dirty="0">
                <a:solidFill>
                  <a:schemeClr val="tx1">
                    <a:lumMod val="75000"/>
                    <a:lumOff val="25000"/>
                  </a:schemeClr>
                </a:solidFill>
              </a:rPr>
              <a:t>Interview</a:t>
            </a:r>
            <a:endParaRPr lang="es-ES_tradnl" sz="900" dirty="0">
              <a:solidFill>
                <a:schemeClr val="tx1">
                  <a:lumMod val="75000"/>
                  <a:lumOff val="25000"/>
                </a:schemeClr>
              </a:solidFill>
            </a:endParaRPr>
          </a:p>
        </p:txBody>
      </p:sp>
      <p:sp>
        <p:nvSpPr>
          <p:cNvPr id="53" name="TextBox 52">
            <a:extLst>
              <a:ext uri="{FF2B5EF4-FFF2-40B4-BE49-F238E27FC236}">
                <a16:creationId xmlns:a16="http://schemas.microsoft.com/office/drawing/2014/main" id="{0BFA4109-6B14-4B10-9F01-161AB9A08A01}"/>
              </a:ext>
            </a:extLst>
          </p:cNvPr>
          <p:cNvSpPr txBox="1"/>
          <p:nvPr/>
        </p:nvSpPr>
        <p:spPr>
          <a:xfrm>
            <a:off x="3233601" y="4757079"/>
            <a:ext cx="1022452" cy="338554"/>
          </a:xfrm>
          <a:prstGeom prst="rect">
            <a:avLst/>
          </a:prstGeom>
          <a:noFill/>
        </p:spPr>
        <p:txBody>
          <a:bodyPr wrap="square" rtlCol="0">
            <a:spAutoFit/>
          </a:bodyPr>
          <a:lstStyle/>
          <a:p>
            <a:pPr algn="ctr"/>
            <a:r>
              <a:rPr lang="es-ES" sz="800" dirty="0">
                <a:solidFill>
                  <a:schemeClr val="tx1">
                    <a:lumMod val="75000"/>
                    <a:lumOff val="25000"/>
                  </a:schemeClr>
                </a:solidFill>
              </a:rPr>
              <a:t>Observe &amp; </a:t>
            </a:r>
            <a:r>
              <a:rPr lang="es-ES" sz="800" dirty="0" err="1">
                <a:solidFill>
                  <a:schemeClr val="tx1">
                    <a:lumMod val="75000"/>
                    <a:lumOff val="25000"/>
                  </a:schemeClr>
                </a:solidFill>
              </a:rPr>
              <a:t>measure</a:t>
            </a:r>
            <a:endParaRPr lang="es-ES_tradnl" sz="800" dirty="0">
              <a:solidFill>
                <a:schemeClr val="tx1">
                  <a:lumMod val="75000"/>
                  <a:lumOff val="25000"/>
                </a:schemeClr>
              </a:solidFill>
            </a:endParaRPr>
          </a:p>
        </p:txBody>
      </p:sp>
      <p:sp>
        <p:nvSpPr>
          <p:cNvPr id="54" name="TextBox 53">
            <a:extLst>
              <a:ext uri="{FF2B5EF4-FFF2-40B4-BE49-F238E27FC236}">
                <a16:creationId xmlns:a16="http://schemas.microsoft.com/office/drawing/2014/main" id="{57737496-4F07-49B1-B518-7FB8955A235F}"/>
              </a:ext>
            </a:extLst>
          </p:cNvPr>
          <p:cNvSpPr txBox="1"/>
          <p:nvPr/>
        </p:nvSpPr>
        <p:spPr>
          <a:xfrm>
            <a:off x="3648294" y="3457417"/>
            <a:ext cx="567537" cy="246221"/>
          </a:xfrm>
          <a:prstGeom prst="rect">
            <a:avLst/>
          </a:prstGeom>
          <a:noFill/>
        </p:spPr>
        <p:txBody>
          <a:bodyPr wrap="square" rtlCol="0">
            <a:spAutoFit/>
          </a:bodyPr>
          <a:lstStyle/>
          <a:p>
            <a:r>
              <a:rPr lang="es-ES" sz="1000" dirty="0" err="1">
                <a:solidFill>
                  <a:schemeClr val="accent2"/>
                </a:solidFill>
              </a:rPr>
              <a:t>Learn</a:t>
            </a:r>
            <a:endParaRPr lang="es-ES_tradnl" sz="1000" dirty="0">
              <a:solidFill>
                <a:schemeClr val="accent2"/>
              </a:solidFill>
            </a:endParaRPr>
          </a:p>
        </p:txBody>
      </p:sp>
      <p:sp>
        <p:nvSpPr>
          <p:cNvPr id="55" name="TextBox 54">
            <a:extLst>
              <a:ext uri="{FF2B5EF4-FFF2-40B4-BE49-F238E27FC236}">
                <a16:creationId xmlns:a16="http://schemas.microsoft.com/office/drawing/2014/main" id="{9E3F99B1-6179-4ED5-987A-1271481CD565}"/>
              </a:ext>
            </a:extLst>
          </p:cNvPr>
          <p:cNvSpPr txBox="1"/>
          <p:nvPr/>
        </p:nvSpPr>
        <p:spPr>
          <a:xfrm>
            <a:off x="4168123" y="3722822"/>
            <a:ext cx="687728" cy="246221"/>
          </a:xfrm>
          <a:prstGeom prst="rect">
            <a:avLst/>
          </a:prstGeom>
          <a:noFill/>
        </p:spPr>
        <p:txBody>
          <a:bodyPr wrap="square" rtlCol="0">
            <a:spAutoFit/>
          </a:bodyPr>
          <a:lstStyle/>
          <a:p>
            <a:r>
              <a:rPr lang="es-ES" sz="1000" dirty="0" err="1">
                <a:solidFill>
                  <a:schemeClr val="accent2"/>
                </a:solidFill>
              </a:rPr>
              <a:t>Build</a:t>
            </a:r>
            <a:endParaRPr lang="es-ES_tradnl" sz="1000" dirty="0">
              <a:solidFill>
                <a:schemeClr val="accent2"/>
              </a:solidFill>
            </a:endParaRPr>
          </a:p>
        </p:txBody>
      </p:sp>
      <p:sp>
        <p:nvSpPr>
          <p:cNvPr id="56" name="TextBox 55">
            <a:extLst>
              <a:ext uri="{FF2B5EF4-FFF2-40B4-BE49-F238E27FC236}">
                <a16:creationId xmlns:a16="http://schemas.microsoft.com/office/drawing/2014/main" id="{FC233B68-A54F-4184-B89E-5A60CF01B228}"/>
              </a:ext>
            </a:extLst>
          </p:cNvPr>
          <p:cNvSpPr txBox="1"/>
          <p:nvPr/>
        </p:nvSpPr>
        <p:spPr>
          <a:xfrm>
            <a:off x="3383124" y="3889674"/>
            <a:ext cx="751328" cy="246221"/>
          </a:xfrm>
          <a:prstGeom prst="rect">
            <a:avLst/>
          </a:prstGeom>
          <a:noFill/>
        </p:spPr>
        <p:txBody>
          <a:bodyPr wrap="square" rtlCol="0">
            <a:spAutoFit/>
          </a:bodyPr>
          <a:lstStyle/>
          <a:p>
            <a:r>
              <a:rPr lang="es-ES" sz="1000" dirty="0" err="1">
                <a:solidFill>
                  <a:schemeClr val="accent2"/>
                </a:solidFill>
              </a:rPr>
              <a:t>Measure</a:t>
            </a:r>
            <a:endParaRPr lang="es-ES_tradnl" sz="1000" dirty="0">
              <a:solidFill>
                <a:schemeClr val="accent2"/>
              </a:solidFill>
            </a:endParaRPr>
          </a:p>
        </p:txBody>
      </p:sp>
      <p:grpSp>
        <p:nvGrpSpPr>
          <p:cNvPr id="71" name="Group 30">
            <a:extLst>
              <a:ext uri="{FF2B5EF4-FFF2-40B4-BE49-F238E27FC236}">
                <a16:creationId xmlns:a16="http://schemas.microsoft.com/office/drawing/2014/main" id="{55319AA1-3108-4BC0-8C81-8E28D779A1CA}"/>
              </a:ext>
            </a:extLst>
          </p:cNvPr>
          <p:cNvGrpSpPr>
            <a:grpSpLocks noChangeAspect="1"/>
          </p:cNvGrpSpPr>
          <p:nvPr/>
        </p:nvGrpSpPr>
        <p:grpSpPr bwMode="auto">
          <a:xfrm>
            <a:off x="5199124" y="3527097"/>
            <a:ext cx="337467" cy="403618"/>
            <a:chOff x="992" y="672"/>
            <a:chExt cx="1408" cy="1684"/>
          </a:xfrm>
        </p:grpSpPr>
        <p:sp>
          <p:nvSpPr>
            <p:cNvPr id="73" name="Freeform 32">
              <a:extLst>
                <a:ext uri="{FF2B5EF4-FFF2-40B4-BE49-F238E27FC236}">
                  <a16:creationId xmlns:a16="http://schemas.microsoft.com/office/drawing/2014/main" id="{77DEBCF6-D064-43F8-BEB9-BBCCD662394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74" name="Freeform 33">
              <a:extLst>
                <a:ext uri="{FF2B5EF4-FFF2-40B4-BE49-F238E27FC236}">
                  <a16:creationId xmlns:a16="http://schemas.microsoft.com/office/drawing/2014/main" id="{48548B20-CF0D-4113-8B8E-236FAFF377B0}"/>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75" name="Freeform 34">
              <a:extLst>
                <a:ext uri="{FF2B5EF4-FFF2-40B4-BE49-F238E27FC236}">
                  <a16:creationId xmlns:a16="http://schemas.microsoft.com/office/drawing/2014/main" id="{BE66EB3B-1DAA-45D3-A913-99F23E9E1C62}"/>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76" name="Freeform 35">
              <a:extLst>
                <a:ext uri="{FF2B5EF4-FFF2-40B4-BE49-F238E27FC236}">
                  <a16:creationId xmlns:a16="http://schemas.microsoft.com/office/drawing/2014/main" id="{B91C72AF-8343-4893-831D-D054D92A3EB8}"/>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77" name="Group 9">
            <a:extLst>
              <a:ext uri="{FF2B5EF4-FFF2-40B4-BE49-F238E27FC236}">
                <a16:creationId xmlns:a16="http://schemas.microsoft.com/office/drawing/2014/main" id="{7AF469BD-77CB-452B-9CF6-4CC872F7A66D}"/>
              </a:ext>
            </a:extLst>
          </p:cNvPr>
          <p:cNvGrpSpPr>
            <a:grpSpLocks noChangeAspect="1"/>
          </p:cNvGrpSpPr>
          <p:nvPr/>
        </p:nvGrpSpPr>
        <p:grpSpPr>
          <a:xfrm>
            <a:off x="3163701" y="2305677"/>
            <a:ext cx="492041" cy="565953"/>
            <a:chOff x="-1809750" y="4141788"/>
            <a:chExt cx="369887" cy="425450"/>
          </a:xfrm>
        </p:grpSpPr>
        <p:sp>
          <p:nvSpPr>
            <p:cNvPr id="79" name="Freeform 6">
              <a:extLst>
                <a:ext uri="{FF2B5EF4-FFF2-40B4-BE49-F238E27FC236}">
                  <a16:creationId xmlns:a16="http://schemas.microsoft.com/office/drawing/2014/main" id="{17FD8040-937C-446C-9CE4-A4C218D164AD}"/>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
              <a:extLst>
                <a:ext uri="{FF2B5EF4-FFF2-40B4-BE49-F238E27FC236}">
                  <a16:creationId xmlns:a16="http://schemas.microsoft.com/office/drawing/2014/main" id="{D3216F2A-9759-4169-B40E-771F3B85777C}"/>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8">
              <a:extLst>
                <a:ext uri="{FF2B5EF4-FFF2-40B4-BE49-F238E27FC236}">
                  <a16:creationId xmlns:a16="http://schemas.microsoft.com/office/drawing/2014/main" id="{C4E63FC9-7124-4CBE-A748-3EDA4457F4B9}"/>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9">
              <a:extLst>
                <a:ext uri="{FF2B5EF4-FFF2-40B4-BE49-F238E27FC236}">
                  <a16:creationId xmlns:a16="http://schemas.microsoft.com/office/drawing/2014/main" id="{D0596DFD-5C71-41FC-8A48-996137B593C6}"/>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0">
              <a:extLst>
                <a:ext uri="{FF2B5EF4-FFF2-40B4-BE49-F238E27FC236}">
                  <a16:creationId xmlns:a16="http://schemas.microsoft.com/office/drawing/2014/main" id="{E2C89CA5-4B59-40E7-BF6D-12E15CD31BFB}"/>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1">
              <a:extLst>
                <a:ext uri="{FF2B5EF4-FFF2-40B4-BE49-F238E27FC236}">
                  <a16:creationId xmlns:a16="http://schemas.microsoft.com/office/drawing/2014/main" id="{C9119EDC-00F4-4354-A2C6-D99342DF79A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2">
              <a:extLst>
                <a:ext uri="{FF2B5EF4-FFF2-40B4-BE49-F238E27FC236}">
                  <a16:creationId xmlns:a16="http://schemas.microsoft.com/office/drawing/2014/main" id="{EBB7CA19-3DF4-4479-9974-C342DFDFD164}"/>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3">
              <a:extLst>
                <a:ext uri="{FF2B5EF4-FFF2-40B4-BE49-F238E27FC236}">
                  <a16:creationId xmlns:a16="http://schemas.microsoft.com/office/drawing/2014/main" id="{F74BFB6E-49F3-4F84-9606-FDDD844A8A71}"/>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Group 71">
            <a:extLst>
              <a:ext uri="{FF2B5EF4-FFF2-40B4-BE49-F238E27FC236}">
                <a16:creationId xmlns:a16="http://schemas.microsoft.com/office/drawing/2014/main" id="{D774C326-E429-48D3-B8BA-F604345B8B10}"/>
              </a:ext>
            </a:extLst>
          </p:cNvPr>
          <p:cNvGrpSpPr>
            <a:grpSpLocks noChangeAspect="1"/>
          </p:cNvGrpSpPr>
          <p:nvPr/>
        </p:nvGrpSpPr>
        <p:grpSpPr>
          <a:xfrm>
            <a:off x="4060667" y="2251419"/>
            <a:ext cx="266562" cy="350425"/>
            <a:chOff x="2995612" y="5943600"/>
            <a:chExt cx="282575" cy="371476"/>
          </a:xfrm>
        </p:grpSpPr>
        <p:sp>
          <p:nvSpPr>
            <p:cNvPr id="87" name="Freeform 234">
              <a:extLst>
                <a:ext uri="{FF2B5EF4-FFF2-40B4-BE49-F238E27FC236}">
                  <a16:creationId xmlns:a16="http://schemas.microsoft.com/office/drawing/2014/main" id="{2E5F22D0-5EB8-41B9-A172-F31488F25B0A}"/>
                </a:ext>
              </a:extLst>
            </p:cNvPr>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35">
              <a:extLst>
                <a:ext uri="{FF2B5EF4-FFF2-40B4-BE49-F238E27FC236}">
                  <a16:creationId xmlns:a16="http://schemas.microsoft.com/office/drawing/2014/main" id="{BA81C8FF-81C4-44EB-9D21-C62ABA79D3E9}"/>
                </a:ext>
              </a:extLst>
            </p:cNvPr>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9" name="Group 98"/>
          <p:cNvGrpSpPr/>
          <p:nvPr/>
        </p:nvGrpSpPr>
        <p:grpSpPr>
          <a:xfrm>
            <a:off x="4558643" y="2251419"/>
            <a:ext cx="296933" cy="339779"/>
            <a:chOff x="4127500" y="4756153"/>
            <a:chExt cx="473075" cy="541338"/>
          </a:xfrm>
        </p:grpSpPr>
        <p:sp>
          <p:nvSpPr>
            <p:cNvPr id="101" name="Freeform 202"/>
            <p:cNvSpPr>
              <a:spLocks/>
            </p:cNvSpPr>
            <p:nvPr/>
          </p:nvSpPr>
          <p:spPr bwMode="auto">
            <a:xfrm>
              <a:off x="4127500" y="4757740"/>
              <a:ext cx="473075" cy="539751"/>
            </a:xfrm>
            <a:custGeom>
              <a:avLst/>
              <a:gdLst>
                <a:gd name="T0" fmla="*/ 130 w 247"/>
                <a:gd name="T1" fmla="*/ 5 h 279"/>
                <a:gd name="T2" fmla="*/ 0 w 247"/>
                <a:gd name="T3" fmla="*/ 123 h 279"/>
                <a:gd name="T4" fmla="*/ 0 w 247"/>
                <a:gd name="T5" fmla="*/ 123 h 279"/>
                <a:gd name="T6" fmla="*/ 0 w 247"/>
                <a:gd name="T7" fmla="*/ 125 h 279"/>
                <a:gd name="T8" fmla="*/ 0 w 247"/>
                <a:gd name="T9" fmla="*/ 127 h 279"/>
                <a:gd name="T10" fmla="*/ 8 w 247"/>
                <a:gd name="T11" fmla="*/ 172 h 279"/>
                <a:gd name="T12" fmla="*/ 116 w 247"/>
                <a:gd name="T13" fmla="*/ 278 h 279"/>
                <a:gd name="T14" fmla="*/ 121 w 247"/>
                <a:gd name="T15" fmla="*/ 275 h 279"/>
                <a:gd name="T16" fmla="*/ 121 w 247"/>
                <a:gd name="T17" fmla="*/ 249 h 279"/>
                <a:gd name="T18" fmla="*/ 243 w 247"/>
                <a:gd name="T19" fmla="*/ 119 h 279"/>
                <a:gd name="T20" fmla="*/ 130 w 247"/>
                <a:gd name="T21" fmla="*/ 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279">
                  <a:moveTo>
                    <a:pt x="130" y="5"/>
                  </a:moveTo>
                  <a:cubicBezTo>
                    <a:pt x="60" y="0"/>
                    <a:pt x="2" y="55"/>
                    <a:pt x="0" y="123"/>
                  </a:cubicBezTo>
                  <a:cubicBezTo>
                    <a:pt x="0" y="123"/>
                    <a:pt x="0" y="123"/>
                    <a:pt x="0" y="123"/>
                  </a:cubicBezTo>
                  <a:cubicBezTo>
                    <a:pt x="0" y="124"/>
                    <a:pt x="0" y="124"/>
                    <a:pt x="0" y="125"/>
                  </a:cubicBezTo>
                  <a:cubicBezTo>
                    <a:pt x="0" y="126"/>
                    <a:pt x="0" y="126"/>
                    <a:pt x="0" y="127"/>
                  </a:cubicBezTo>
                  <a:cubicBezTo>
                    <a:pt x="0" y="143"/>
                    <a:pt x="3" y="158"/>
                    <a:pt x="8" y="172"/>
                  </a:cubicBezTo>
                  <a:cubicBezTo>
                    <a:pt x="32" y="236"/>
                    <a:pt x="97" y="270"/>
                    <a:pt x="116" y="278"/>
                  </a:cubicBezTo>
                  <a:cubicBezTo>
                    <a:pt x="119" y="279"/>
                    <a:pt x="121" y="278"/>
                    <a:pt x="121" y="275"/>
                  </a:cubicBezTo>
                  <a:cubicBezTo>
                    <a:pt x="121" y="249"/>
                    <a:pt x="121" y="249"/>
                    <a:pt x="121" y="249"/>
                  </a:cubicBezTo>
                  <a:cubicBezTo>
                    <a:pt x="191" y="249"/>
                    <a:pt x="247" y="190"/>
                    <a:pt x="243" y="119"/>
                  </a:cubicBezTo>
                  <a:cubicBezTo>
                    <a:pt x="239" y="59"/>
                    <a:pt x="190" y="9"/>
                    <a:pt x="130" y="5"/>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03"/>
            <p:cNvSpPr>
              <a:spLocks/>
            </p:cNvSpPr>
            <p:nvPr/>
          </p:nvSpPr>
          <p:spPr bwMode="auto">
            <a:xfrm>
              <a:off x="4284663" y="4922840"/>
              <a:ext cx="146050" cy="166688"/>
            </a:xfrm>
            <a:custGeom>
              <a:avLst/>
              <a:gdLst>
                <a:gd name="T0" fmla="*/ 40 w 76"/>
                <a:gd name="T1" fmla="*/ 35 h 86"/>
                <a:gd name="T2" fmla="*/ 47 w 76"/>
                <a:gd name="T3" fmla="*/ 7 h 86"/>
                <a:gd name="T4" fmla="*/ 45 w 76"/>
                <a:gd name="T5" fmla="*/ 3 h 86"/>
                <a:gd name="T6" fmla="*/ 1 w 76"/>
                <a:gd name="T7" fmla="*/ 34 h 86"/>
                <a:gd name="T8" fmla="*/ 1 w 76"/>
                <a:gd name="T9" fmla="*/ 46 h 86"/>
                <a:gd name="T10" fmla="*/ 65 w 76"/>
                <a:gd name="T11" fmla="*/ 66 h 86"/>
                <a:gd name="T12" fmla="*/ 76 w 76"/>
                <a:gd name="T13" fmla="*/ 38 h 86"/>
                <a:gd name="T14" fmla="*/ 68 w 76"/>
                <a:gd name="T15" fmla="*/ 32 h 86"/>
                <a:gd name="T16" fmla="*/ 44 w 76"/>
                <a:gd name="T17" fmla="*/ 39 h 86"/>
                <a:gd name="T18" fmla="*/ 40 w 76"/>
                <a:gd name="T19"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6">
                  <a:moveTo>
                    <a:pt x="40" y="35"/>
                  </a:moveTo>
                  <a:cubicBezTo>
                    <a:pt x="47" y="7"/>
                    <a:pt x="47" y="7"/>
                    <a:pt x="47" y="7"/>
                  </a:cubicBezTo>
                  <a:cubicBezTo>
                    <a:pt x="48" y="5"/>
                    <a:pt x="47" y="4"/>
                    <a:pt x="45" y="3"/>
                  </a:cubicBezTo>
                  <a:cubicBezTo>
                    <a:pt x="27" y="0"/>
                    <a:pt x="7" y="10"/>
                    <a:pt x="1" y="34"/>
                  </a:cubicBezTo>
                  <a:cubicBezTo>
                    <a:pt x="0" y="38"/>
                    <a:pt x="0" y="42"/>
                    <a:pt x="1" y="46"/>
                  </a:cubicBezTo>
                  <a:cubicBezTo>
                    <a:pt x="10" y="79"/>
                    <a:pt x="46" y="86"/>
                    <a:pt x="65" y="66"/>
                  </a:cubicBezTo>
                  <a:cubicBezTo>
                    <a:pt x="73" y="59"/>
                    <a:pt x="76" y="48"/>
                    <a:pt x="76" y="38"/>
                  </a:cubicBezTo>
                  <a:cubicBezTo>
                    <a:pt x="76" y="34"/>
                    <a:pt x="72" y="31"/>
                    <a:pt x="68" y="32"/>
                  </a:cubicBezTo>
                  <a:cubicBezTo>
                    <a:pt x="44" y="39"/>
                    <a:pt x="44" y="39"/>
                    <a:pt x="44" y="39"/>
                  </a:cubicBezTo>
                  <a:cubicBezTo>
                    <a:pt x="42" y="39"/>
                    <a:pt x="39" y="37"/>
                    <a:pt x="40" y="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204"/>
            <p:cNvSpPr>
              <a:spLocks noEditPoints="1"/>
            </p:cNvSpPr>
            <p:nvPr/>
          </p:nvSpPr>
          <p:spPr bwMode="auto">
            <a:xfrm>
              <a:off x="4175125" y="4814890"/>
              <a:ext cx="369887" cy="371475"/>
            </a:xfrm>
            <a:custGeom>
              <a:avLst/>
              <a:gdLst>
                <a:gd name="T0" fmla="*/ 96 w 193"/>
                <a:gd name="T1" fmla="*/ 192 h 192"/>
                <a:gd name="T2" fmla="*/ 0 w 193"/>
                <a:gd name="T3" fmla="*/ 96 h 192"/>
                <a:gd name="T4" fmla="*/ 96 w 193"/>
                <a:gd name="T5" fmla="*/ 0 h 192"/>
                <a:gd name="T6" fmla="*/ 193 w 193"/>
                <a:gd name="T7" fmla="*/ 96 h 192"/>
                <a:gd name="T8" fmla="*/ 96 w 193"/>
                <a:gd name="T9" fmla="*/ 192 h 192"/>
                <a:gd name="T10" fmla="*/ 96 w 193"/>
                <a:gd name="T11" fmla="*/ 12 h 192"/>
                <a:gd name="T12" fmla="*/ 12 w 193"/>
                <a:gd name="T13" fmla="*/ 96 h 192"/>
                <a:gd name="T14" fmla="*/ 96 w 193"/>
                <a:gd name="T15" fmla="*/ 180 h 192"/>
                <a:gd name="T16" fmla="*/ 181 w 193"/>
                <a:gd name="T17" fmla="*/ 96 h 192"/>
                <a:gd name="T18" fmla="*/ 96 w 193"/>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2">
                  <a:moveTo>
                    <a:pt x="96" y="192"/>
                  </a:moveTo>
                  <a:cubicBezTo>
                    <a:pt x="43" y="192"/>
                    <a:pt x="0" y="149"/>
                    <a:pt x="0" y="96"/>
                  </a:cubicBezTo>
                  <a:cubicBezTo>
                    <a:pt x="0" y="43"/>
                    <a:pt x="43" y="0"/>
                    <a:pt x="96" y="0"/>
                  </a:cubicBezTo>
                  <a:cubicBezTo>
                    <a:pt x="149" y="0"/>
                    <a:pt x="193" y="43"/>
                    <a:pt x="193" y="96"/>
                  </a:cubicBezTo>
                  <a:cubicBezTo>
                    <a:pt x="193" y="149"/>
                    <a:pt x="149" y="192"/>
                    <a:pt x="96" y="192"/>
                  </a:cubicBezTo>
                  <a:close/>
                  <a:moveTo>
                    <a:pt x="96" y="12"/>
                  </a:moveTo>
                  <a:cubicBezTo>
                    <a:pt x="50" y="12"/>
                    <a:pt x="12" y="49"/>
                    <a:pt x="12" y="96"/>
                  </a:cubicBezTo>
                  <a:cubicBezTo>
                    <a:pt x="12" y="142"/>
                    <a:pt x="50" y="180"/>
                    <a:pt x="96" y="180"/>
                  </a:cubicBezTo>
                  <a:cubicBezTo>
                    <a:pt x="143" y="180"/>
                    <a:pt x="181" y="142"/>
                    <a:pt x="181" y="96"/>
                  </a:cubicBezTo>
                  <a:cubicBezTo>
                    <a:pt x="181" y="49"/>
                    <a:pt x="143" y="12"/>
                    <a:pt x="9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05"/>
            <p:cNvSpPr>
              <a:spLocks/>
            </p:cNvSpPr>
            <p:nvPr/>
          </p:nvSpPr>
          <p:spPr bwMode="auto">
            <a:xfrm>
              <a:off x="4403725" y="4756153"/>
              <a:ext cx="196850" cy="201613"/>
            </a:xfrm>
            <a:custGeom>
              <a:avLst/>
              <a:gdLst>
                <a:gd name="T0" fmla="*/ 100 w 103"/>
                <a:gd name="T1" fmla="*/ 28 h 104"/>
                <a:gd name="T2" fmla="*/ 80 w 103"/>
                <a:gd name="T3" fmla="*/ 25 h 104"/>
                <a:gd name="T4" fmla="*/ 78 w 103"/>
                <a:gd name="T5" fmla="*/ 23 h 104"/>
                <a:gd name="T6" fmla="*/ 76 w 103"/>
                <a:gd name="T7" fmla="*/ 3 h 104"/>
                <a:gd name="T8" fmla="*/ 71 w 103"/>
                <a:gd name="T9" fmla="*/ 2 h 104"/>
                <a:gd name="T10" fmla="*/ 47 w 103"/>
                <a:gd name="T11" fmla="*/ 26 h 104"/>
                <a:gd name="T12" fmla="*/ 46 w 103"/>
                <a:gd name="T13" fmla="*/ 27 h 104"/>
                <a:gd name="T14" fmla="*/ 43 w 103"/>
                <a:gd name="T15" fmla="*/ 50 h 104"/>
                <a:gd name="T16" fmla="*/ 42 w 103"/>
                <a:gd name="T17" fmla="*/ 51 h 104"/>
                <a:gd name="T18" fmla="*/ 1 w 103"/>
                <a:gd name="T19" fmla="*/ 93 h 104"/>
                <a:gd name="T20" fmla="*/ 1 w 103"/>
                <a:gd name="T21" fmla="*/ 97 h 104"/>
                <a:gd name="T22" fmla="*/ 6 w 103"/>
                <a:gd name="T23" fmla="*/ 103 h 104"/>
                <a:gd name="T24" fmla="*/ 10 w 103"/>
                <a:gd name="T25" fmla="*/ 103 h 104"/>
                <a:gd name="T26" fmla="*/ 52 w 103"/>
                <a:gd name="T27" fmla="*/ 61 h 104"/>
                <a:gd name="T28" fmla="*/ 54 w 103"/>
                <a:gd name="T29" fmla="*/ 60 h 104"/>
                <a:gd name="T30" fmla="*/ 76 w 103"/>
                <a:gd name="T31" fmla="*/ 57 h 104"/>
                <a:gd name="T32" fmla="*/ 77 w 103"/>
                <a:gd name="T33" fmla="*/ 56 h 104"/>
                <a:gd name="T34" fmla="*/ 102 w 103"/>
                <a:gd name="T35" fmla="*/ 32 h 104"/>
                <a:gd name="T36" fmla="*/ 100 w 103"/>
                <a:gd name="T37" fmla="*/ 2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04">
                  <a:moveTo>
                    <a:pt x="100" y="28"/>
                  </a:moveTo>
                  <a:cubicBezTo>
                    <a:pt x="80" y="25"/>
                    <a:pt x="80" y="25"/>
                    <a:pt x="80" y="25"/>
                  </a:cubicBezTo>
                  <a:cubicBezTo>
                    <a:pt x="79" y="25"/>
                    <a:pt x="78" y="24"/>
                    <a:pt x="78" y="23"/>
                  </a:cubicBezTo>
                  <a:cubicBezTo>
                    <a:pt x="76" y="3"/>
                    <a:pt x="76" y="3"/>
                    <a:pt x="76" y="3"/>
                  </a:cubicBezTo>
                  <a:cubicBezTo>
                    <a:pt x="75" y="1"/>
                    <a:pt x="73" y="0"/>
                    <a:pt x="71" y="2"/>
                  </a:cubicBezTo>
                  <a:cubicBezTo>
                    <a:pt x="47" y="26"/>
                    <a:pt x="47" y="26"/>
                    <a:pt x="47" y="26"/>
                  </a:cubicBezTo>
                  <a:cubicBezTo>
                    <a:pt x="47" y="26"/>
                    <a:pt x="46" y="27"/>
                    <a:pt x="46" y="27"/>
                  </a:cubicBezTo>
                  <a:cubicBezTo>
                    <a:pt x="43" y="50"/>
                    <a:pt x="43" y="50"/>
                    <a:pt x="43" y="50"/>
                  </a:cubicBezTo>
                  <a:cubicBezTo>
                    <a:pt x="43" y="50"/>
                    <a:pt x="43" y="51"/>
                    <a:pt x="42" y="51"/>
                  </a:cubicBezTo>
                  <a:cubicBezTo>
                    <a:pt x="1" y="93"/>
                    <a:pt x="1" y="93"/>
                    <a:pt x="1" y="93"/>
                  </a:cubicBezTo>
                  <a:cubicBezTo>
                    <a:pt x="0" y="94"/>
                    <a:pt x="0" y="96"/>
                    <a:pt x="1" y="97"/>
                  </a:cubicBezTo>
                  <a:cubicBezTo>
                    <a:pt x="6" y="103"/>
                    <a:pt x="6" y="103"/>
                    <a:pt x="6" y="103"/>
                  </a:cubicBezTo>
                  <a:cubicBezTo>
                    <a:pt x="7" y="104"/>
                    <a:pt x="9" y="104"/>
                    <a:pt x="10" y="103"/>
                  </a:cubicBezTo>
                  <a:cubicBezTo>
                    <a:pt x="52" y="61"/>
                    <a:pt x="52" y="61"/>
                    <a:pt x="52" y="61"/>
                  </a:cubicBezTo>
                  <a:cubicBezTo>
                    <a:pt x="53" y="60"/>
                    <a:pt x="53" y="60"/>
                    <a:pt x="54" y="60"/>
                  </a:cubicBezTo>
                  <a:cubicBezTo>
                    <a:pt x="76" y="57"/>
                    <a:pt x="76" y="57"/>
                    <a:pt x="76" y="57"/>
                  </a:cubicBezTo>
                  <a:cubicBezTo>
                    <a:pt x="76" y="57"/>
                    <a:pt x="77" y="57"/>
                    <a:pt x="77" y="56"/>
                  </a:cubicBezTo>
                  <a:cubicBezTo>
                    <a:pt x="102" y="32"/>
                    <a:pt x="102" y="32"/>
                    <a:pt x="102" y="32"/>
                  </a:cubicBezTo>
                  <a:cubicBezTo>
                    <a:pt x="103" y="31"/>
                    <a:pt x="102" y="28"/>
                    <a:pt x="100"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3330" y="3153995"/>
            <a:ext cx="406295" cy="406295"/>
          </a:xfrm>
          <a:prstGeom prst="rect">
            <a:avLst/>
          </a:prstGeom>
        </p:spPr>
      </p:pic>
      <p:grpSp>
        <p:nvGrpSpPr>
          <p:cNvPr id="105" name="Group 104">
            <a:extLst>
              <a:ext uri="{FF2B5EF4-FFF2-40B4-BE49-F238E27FC236}">
                <a16:creationId xmlns:a16="http://schemas.microsoft.com/office/drawing/2014/main" id="{9FA9DCEA-58A6-4F3D-AFC9-022E52A42ECC}"/>
              </a:ext>
            </a:extLst>
          </p:cNvPr>
          <p:cNvGrpSpPr/>
          <p:nvPr/>
        </p:nvGrpSpPr>
        <p:grpSpPr>
          <a:xfrm>
            <a:off x="2859332" y="4482534"/>
            <a:ext cx="383665" cy="333326"/>
            <a:chOff x="6546851" y="2624025"/>
            <a:chExt cx="447675" cy="388938"/>
          </a:xfrm>
        </p:grpSpPr>
        <p:sp>
          <p:nvSpPr>
            <p:cNvPr id="107" name="Freeform 76"/>
            <p:cNvSpPr>
              <a:spLocks/>
            </p:cNvSpPr>
            <p:nvPr/>
          </p:nvSpPr>
          <p:spPr bwMode="auto">
            <a:xfrm>
              <a:off x="6546851" y="2678000"/>
              <a:ext cx="296863" cy="334963"/>
            </a:xfrm>
            <a:custGeom>
              <a:avLst/>
              <a:gdLst>
                <a:gd name="T0" fmla="*/ 0 w 154"/>
                <a:gd name="T1" fmla="*/ 77 h 173"/>
                <a:gd name="T2" fmla="*/ 0 w 154"/>
                <a:gd name="T3" fmla="*/ 77 h 173"/>
                <a:gd name="T4" fmla="*/ 84 w 154"/>
                <a:gd name="T5" fmla="*/ 5 h 173"/>
                <a:gd name="T6" fmla="*/ 149 w 154"/>
                <a:gd name="T7" fmla="*/ 70 h 173"/>
                <a:gd name="T8" fmla="*/ 74 w 154"/>
                <a:gd name="T9" fmla="*/ 154 h 173"/>
                <a:gd name="T10" fmla="*/ 74 w 154"/>
                <a:gd name="T11" fmla="*/ 154 h 173"/>
                <a:gd name="T12" fmla="*/ 74 w 154"/>
                <a:gd name="T13" fmla="*/ 170 h 173"/>
                <a:gd name="T14" fmla="*/ 71 w 154"/>
                <a:gd name="T15" fmla="*/ 172 h 173"/>
                <a:gd name="T16" fmla="*/ 5 w 154"/>
                <a:gd name="T17" fmla="*/ 107 h 173"/>
                <a:gd name="T18" fmla="*/ 0 w 154"/>
                <a:gd name="T19" fmla="*/ 79 h 173"/>
                <a:gd name="T20" fmla="*/ 0 w 154"/>
                <a:gd name="T21" fmla="*/ 78 h 173"/>
                <a:gd name="T22" fmla="*/ 0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0" y="77"/>
                  </a:moveTo>
                  <a:cubicBezTo>
                    <a:pt x="0" y="77"/>
                    <a:pt x="0" y="77"/>
                    <a:pt x="0" y="77"/>
                  </a:cubicBezTo>
                  <a:cubicBezTo>
                    <a:pt x="1" y="34"/>
                    <a:pt x="39" y="0"/>
                    <a:pt x="84" y="5"/>
                  </a:cubicBezTo>
                  <a:cubicBezTo>
                    <a:pt x="118" y="9"/>
                    <a:pt x="145" y="36"/>
                    <a:pt x="149" y="70"/>
                  </a:cubicBezTo>
                  <a:cubicBezTo>
                    <a:pt x="154" y="116"/>
                    <a:pt x="119" y="154"/>
                    <a:pt x="74" y="154"/>
                  </a:cubicBezTo>
                  <a:cubicBezTo>
                    <a:pt x="74" y="154"/>
                    <a:pt x="74" y="154"/>
                    <a:pt x="74" y="154"/>
                  </a:cubicBezTo>
                  <a:cubicBezTo>
                    <a:pt x="74" y="170"/>
                    <a:pt x="74" y="170"/>
                    <a:pt x="74" y="170"/>
                  </a:cubicBezTo>
                  <a:cubicBezTo>
                    <a:pt x="74" y="172"/>
                    <a:pt x="73" y="173"/>
                    <a:pt x="71" y="172"/>
                  </a:cubicBezTo>
                  <a:cubicBezTo>
                    <a:pt x="59" y="166"/>
                    <a:pt x="19" y="146"/>
                    <a:pt x="5" y="107"/>
                  </a:cubicBezTo>
                  <a:cubicBezTo>
                    <a:pt x="2" y="98"/>
                    <a:pt x="0" y="89"/>
                    <a:pt x="0" y="79"/>
                  </a:cubicBezTo>
                  <a:cubicBezTo>
                    <a:pt x="0" y="79"/>
                    <a:pt x="0" y="78"/>
                    <a:pt x="0" y="78"/>
                  </a:cubicBezTo>
                  <a:cubicBezTo>
                    <a:pt x="0" y="78"/>
                    <a:pt x="0" y="77"/>
                    <a:pt x="0" y="7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7"/>
            <p:cNvSpPr>
              <a:spLocks/>
            </p:cNvSpPr>
            <p:nvPr/>
          </p:nvSpPr>
          <p:spPr bwMode="auto">
            <a:xfrm>
              <a:off x="6699251" y="2624025"/>
              <a:ext cx="295275" cy="334963"/>
            </a:xfrm>
            <a:custGeom>
              <a:avLst/>
              <a:gdLst>
                <a:gd name="T0" fmla="*/ 154 w 154"/>
                <a:gd name="T1" fmla="*/ 77 h 173"/>
                <a:gd name="T2" fmla="*/ 154 w 154"/>
                <a:gd name="T3" fmla="*/ 77 h 173"/>
                <a:gd name="T4" fmla="*/ 71 w 154"/>
                <a:gd name="T5" fmla="*/ 5 h 173"/>
                <a:gd name="T6" fmla="*/ 5 w 154"/>
                <a:gd name="T7" fmla="*/ 71 h 173"/>
                <a:gd name="T8" fmla="*/ 80 w 154"/>
                <a:gd name="T9" fmla="*/ 154 h 173"/>
                <a:gd name="T10" fmla="*/ 80 w 154"/>
                <a:gd name="T11" fmla="*/ 154 h 173"/>
                <a:gd name="T12" fmla="*/ 80 w 154"/>
                <a:gd name="T13" fmla="*/ 170 h 173"/>
                <a:gd name="T14" fmla="*/ 83 w 154"/>
                <a:gd name="T15" fmla="*/ 172 h 173"/>
                <a:gd name="T16" fmla="*/ 149 w 154"/>
                <a:gd name="T17" fmla="*/ 107 h 173"/>
                <a:gd name="T18" fmla="*/ 154 w 154"/>
                <a:gd name="T19" fmla="*/ 79 h 173"/>
                <a:gd name="T20" fmla="*/ 154 w 154"/>
                <a:gd name="T21" fmla="*/ 78 h 173"/>
                <a:gd name="T22" fmla="*/ 154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154" y="77"/>
                  </a:moveTo>
                  <a:cubicBezTo>
                    <a:pt x="154" y="77"/>
                    <a:pt x="154" y="77"/>
                    <a:pt x="154" y="77"/>
                  </a:cubicBezTo>
                  <a:cubicBezTo>
                    <a:pt x="153" y="34"/>
                    <a:pt x="115" y="0"/>
                    <a:pt x="71" y="5"/>
                  </a:cubicBezTo>
                  <a:cubicBezTo>
                    <a:pt x="37" y="9"/>
                    <a:pt x="9" y="37"/>
                    <a:pt x="5" y="71"/>
                  </a:cubicBezTo>
                  <a:cubicBezTo>
                    <a:pt x="0" y="116"/>
                    <a:pt x="36" y="154"/>
                    <a:pt x="80" y="154"/>
                  </a:cubicBezTo>
                  <a:cubicBezTo>
                    <a:pt x="80" y="154"/>
                    <a:pt x="80" y="154"/>
                    <a:pt x="80" y="154"/>
                  </a:cubicBezTo>
                  <a:cubicBezTo>
                    <a:pt x="80" y="170"/>
                    <a:pt x="80" y="170"/>
                    <a:pt x="80" y="170"/>
                  </a:cubicBezTo>
                  <a:cubicBezTo>
                    <a:pt x="80" y="172"/>
                    <a:pt x="82" y="173"/>
                    <a:pt x="83" y="172"/>
                  </a:cubicBezTo>
                  <a:cubicBezTo>
                    <a:pt x="96" y="166"/>
                    <a:pt x="135" y="146"/>
                    <a:pt x="149" y="107"/>
                  </a:cubicBezTo>
                  <a:cubicBezTo>
                    <a:pt x="153" y="98"/>
                    <a:pt x="154" y="89"/>
                    <a:pt x="154" y="79"/>
                  </a:cubicBezTo>
                  <a:cubicBezTo>
                    <a:pt x="154" y="79"/>
                    <a:pt x="154" y="79"/>
                    <a:pt x="154" y="78"/>
                  </a:cubicBezTo>
                  <a:cubicBezTo>
                    <a:pt x="154" y="78"/>
                    <a:pt x="154" y="77"/>
                    <a:pt x="154" y="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9" name="Group 108"/>
          <p:cNvGrpSpPr/>
          <p:nvPr/>
        </p:nvGrpSpPr>
        <p:grpSpPr>
          <a:xfrm>
            <a:off x="3479592" y="4540335"/>
            <a:ext cx="399603" cy="233288"/>
            <a:chOff x="10145713" y="4802190"/>
            <a:chExt cx="568325" cy="331788"/>
          </a:xfrm>
        </p:grpSpPr>
        <p:sp>
          <p:nvSpPr>
            <p:cNvPr id="111" name="Oval 191"/>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2"/>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93"/>
            <p:cNvSpPr>
              <a:spLocks noEditPoints="1"/>
            </p:cNvSpPr>
            <p:nvPr/>
          </p:nvSpPr>
          <p:spPr bwMode="auto">
            <a:xfrm>
              <a:off x="10145713"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94"/>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5"/>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6"/>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a:grpSpLocks noChangeAspect="1"/>
          </p:cNvGrpSpPr>
          <p:nvPr/>
        </p:nvGrpSpPr>
        <p:grpSpPr>
          <a:xfrm>
            <a:off x="4721044" y="4410260"/>
            <a:ext cx="518470" cy="476344"/>
            <a:chOff x="6588124" y="5894388"/>
            <a:chExt cx="508000" cy="466725"/>
          </a:xfrm>
        </p:grpSpPr>
        <p:sp>
          <p:nvSpPr>
            <p:cNvPr id="119" name="Freeform 210"/>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11"/>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12"/>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2" name="Group 121"/>
          <p:cNvGrpSpPr>
            <a:grpSpLocks noChangeAspect="1"/>
          </p:cNvGrpSpPr>
          <p:nvPr/>
        </p:nvGrpSpPr>
        <p:grpSpPr>
          <a:xfrm>
            <a:off x="3463572" y="3053407"/>
            <a:ext cx="320824" cy="439862"/>
            <a:chOff x="1863727" y="5843589"/>
            <a:chExt cx="350837" cy="481011"/>
          </a:xfrm>
        </p:grpSpPr>
        <p:sp>
          <p:nvSpPr>
            <p:cNvPr id="124" name="Freeform 229"/>
            <p:cNvSpPr>
              <a:spLocks noEditPoints="1"/>
            </p:cNvSpPr>
            <p:nvPr/>
          </p:nvSpPr>
          <p:spPr bwMode="auto">
            <a:xfrm>
              <a:off x="1863727" y="5843589"/>
              <a:ext cx="350837" cy="346075"/>
            </a:xfrm>
            <a:custGeom>
              <a:avLst/>
              <a:gdLst>
                <a:gd name="T0" fmla="*/ 178 w 183"/>
                <a:gd name="T1" fmla="*/ 76 h 179"/>
                <a:gd name="T2" fmla="*/ 169 w 183"/>
                <a:gd name="T3" fmla="*/ 49 h 179"/>
                <a:gd name="T4" fmla="*/ 152 w 183"/>
                <a:gd name="T5" fmla="*/ 27 h 179"/>
                <a:gd name="T6" fmla="*/ 132 w 183"/>
                <a:gd name="T7" fmla="*/ 12 h 179"/>
                <a:gd name="T8" fmla="*/ 105 w 183"/>
                <a:gd name="T9" fmla="*/ 3 h 179"/>
                <a:gd name="T10" fmla="*/ 78 w 183"/>
                <a:gd name="T11" fmla="*/ 3 h 179"/>
                <a:gd name="T12" fmla="*/ 52 w 183"/>
                <a:gd name="T13" fmla="*/ 12 h 179"/>
                <a:gd name="T14" fmla="*/ 30 w 183"/>
                <a:gd name="T15" fmla="*/ 28 h 179"/>
                <a:gd name="T16" fmla="*/ 14 w 183"/>
                <a:gd name="T17" fmla="*/ 49 h 179"/>
                <a:gd name="T18" fmla="*/ 6 w 183"/>
                <a:gd name="T19" fmla="*/ 76 h 179"/>
                <a:gd name="T20" fmla="*/ 4 w 183"/>
                <a:gd name="T21" fmla="*/ 78 h 179"/>
                <a:gd name="T22" fmla="*/ 4 w 183"/>
                <a:gd name="T23" fmla="*/ 100 h 179"/>
                <a:gd name="T24" fmla="*/ 7 w 183"/>
                <a:gd name="T25" fmla="*/ 105 h 179"/>
                <a:gd name="T26" fmla="*/ 15 w 183"/>
                <a:gd name="T27" fmla="*/ 128 h 179"/>
                <a:gd name="T28" fmla="*/ 31 w 183"/>
                <a:gd name="T29" fmla="*/ 151 h 179"/>
                <a:gd name="T30" fmla="*/ 52 w 183"/>
                <a:gd name="T31" fmla="*/ 166 h 179"/>
                <a:gd name="T32" fmla="*/ 79 w 183"/>
                <a:gd name="T33" fmla="*/ 175 h 179"/>
                <a:gd name="T34" fmla="*/ 105 w 183"/>
                <a:gd name="T35" fmla="*/ 175 h 179"/>
                <a:gd name="T36" fmla="*/ 131 w 183"/>
                <a:gd name="T37" fmla="*/ 167 h 179"/>
                <a:gd name="T38" fmla="*/ 154 w 183"/>
                <a:gd name="T39" fmla="*/ 150 h 179"/>
                <a:gd name="T40" fmla="*/ 169 w 183"/>
                <a:gd name="T41" fmla="*/ 131 h 179"/>
                <a:gd name="T42" fmla="*/ 170 w 183"/>
                <a:gd name="T43" fmla="*/ 124 h 179"/>
                <a:gd name="T44" fmla="*/ 175 w 183"/>
                <a:gd name="T45" fmla="*/ 107 h 179"/>
                <a:gd name="T46" fmla="*/ 180 w 183"/>
                <a:gd name="T47" fmla="*/ 99 h 179"/>
                <a:gd name="T48" fmla="*/ 183 w 183"/>
                <a:gd name="T49" fmla="*/ 89 h 179"/>
                <a:gd name="T50" fmla="*/ 178 w 183"/>
                <a:gd name="T51" fmla="*/ 76 h 179"/>
                <a:gd name="T52" fmla="*/ 131 w 183"/>
                <a:gd name="T53" fmla="*/ 140 h 179"/>
                <a:gd name="T54" fmla="*/ 37 w 183"/>
                <a:gd name="T55" fmla="*/ 130 h 179"/>
                <a:gd name="T56" fmla="*/ 52 w 183"/>
                <a:gd name="T57" fmla="*/ 37 h 179"/>
                <a:gd name="T58" fmla="*/ 148 w 183"/>
                <a:gd name="T59" fmla="*/ 51 h 179"/>
                <a:gd name="T60" fmla="*/ 131 w 183"/>
                <a:gd name="T61" fmla="*/ 1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3" h="179">
                  <a:moveTo>
                    <a:pt x="178" y="76"/>
                  </a:moveTo>
                  <a:cubicBezTo>
                    <a:pt x="172" y="68"/>
                    <a:pt x="169" y="59"/>
                    <a:pt x="169" y="49"/>
                  </a:cubicBezTo>
                  <a:cubicBezTo>
                    <a:pt x="169" y="38"/>
                    <a:pt x="163" y="31"/>
                    <a:pt x="152" y="27"/>
                  </a:cubicBezTo>
                  <a:cubicBezTo>
                    <a:pt x="144" y="25"/>
                    <a:pt x="137" y="20"/>
                    <a:pt x="132" y="12"/>
                  </a:cubicBezTo>
                  <a:cubicBezTo>
                    <a:pt x="125" y="2"/>
                    <a:pt x="116" y="0"/>
                    <a:pt x="105" y="3"/>
                  </a:cubicBezTo>
                  <a:cubicBezTo>
                    <a:pt x="96" y="7"/>
                    <a:pt x="87" y="6"/>
                    <a:pt x="78" y="3"/>
                  </a:cubicBezTo>
                  <a:cubicBezTo>
                    <a:pt x="68" y="0"/>
                    <a:pt x="59" y="3"/>
                    <a:pt x="52" y="12"/>
                  </a:cubicBezTo>
                  <a:cubicBezTo>
                    <a:pt x="47" y="20"/>
                    <a:pt x="39" y="25"/>
                    <a:pt x="30" y="28"/>
                  </a:cubicBezTo>
                  <a:cubicBezTo>
                    <a:pt x="20" y="31"/>
                    <a:pt x="14" y="38"/>
                    <a:pt x="14" y="49"/>
                  </a:cubicBezTo>
                  <a:cubicBezTo>
                    <a:pt x="15" y="59"/>
                    <a:pt x="12" y="68"/>
                    <a:pt x="6" y="76"/>
                  </a:cubicBezTo>
                  <a:cubicBezTo>
                    <a:pt x="5" y="77"/>
                    <a:pt x="5" y="78"/>
                    <a:pt x="4" y="78"/>
                  </a:cubicBezTo>
                  <a:cubicBezTo>
                    <a:pt x="0" y="86"/>
                    <a:pt x="0" y="93"/>
                    <a:pt x="4" y="100"/>
                  </a:cubicBezTo>
                  <a:cubicBezTo>
                    <a:pt x="5" y="102"/>
                    <a:pt x="6" y="103"/>
                    <a:pt x="7" y="105"/>
                  </a:cubicBezTo>
                  <a:cubicBezTo>
                    <a:pt x="13" y="112"/>
                    <a:pt x="14" y="119"/>
                    <a:pt x="15" y="128"/>
                  </a:cubicBezTo>
                  <a:cubicBezTo>
                    <a:pt x="15" y="141"/>
                    <a:pt x="19" y="146"/>
                    <a:pt x="31" y="151"/>
                  </a:cubicBezTo>
                  <a:cubicBezTo>
                    <a:pt x="40" y="154"/>
                    <a:pt x="47" y="159"/>
                    <a:pt x="52" y="166"/>
                  </a:cubicBezTo>
                  <a:cubicBezTo>
                    <a:pt x="59" y="176"/>
                    <a:pt x="68" y="179"/>
                    <a:pt x="79" y="175"/>
                  </a:cubicBezTo>
                  <a:cubicBezTo>
                    <a:pt x="88" y="172"/>
                    <a:pt x="96" y="172"/>
                    <a:pt x="105" y="175"/>
                  </a:cubicBezTo>
                  <a:cubicBezTo>
                    <a:pt x="116" y="178"/>
                    <a:pt x="125" y="176"/>
                    <a:pt x="131" y="167"/>
                  </a:cubicBezTo>
                  <a:cubicBezTo>
                    <a:pt x="137" y="158"/>
                    <a:pt x="145" y="153"/>
                    <a:pt x="154" y="150"/>
                  </a:cubicBezTo>
                  <a:cubicBezTo>
                    <a:pt x="163" y="147"/>
                    <a:pt x="169" y="141"/>
                    <a:pt x="169" y="131"/>
                  </a:cubicBezTo>
                  <a:cubicBezTo>
                    <a:pt x="169" y="129"/>
                    <a:pt x="170" y="126"/>
                    <a:pt x="170" y="124"/>
                  </a:cubicBezTo>
                  <a:cubicBezTo>
                    <a:pt x="170" y="118"/>
                    <a:pt x="171" y="112"/>
                    <a:pt x="175" y="107"/>
                  </a:cubicBezTo>
                  <a:cubicBezTo>
                    <a:pt x="177" y="104"/>
                    <a:pt x="179" y="101"/>
                    <a:pt x="180" y="99"/>
                  </a:cubicBezTo>
                  <a:cubicBezTo>
                    <a:pt x="181" y="96"/>
                    <a:pt x="182" y="92"/>
                    <a:pt x="183" y="89"/>
                  </a:cubicBezTo>
                  <a:cubicBezTo>
                    <a:pt x="183" y="84"/>
                    <a:pt x="181" y="80"/>
                    <a:pt x="178" y="76"/>
                  </a:cubicBezTo>
                  <a:close/>
                  <a:moveTo>
                    <a:pt x="131" y="140"/>
                  </a:moveTo>
                  <a:cubicBezTo>
                    <a:pt x="100" y="162"/>
                    <a:pt x="59" y="159"/>
                    <a:pt x="37" y="130"/>
                  </a:cubicBezTo>
                  <a:cubicBezTo>
                    <a:pt x="14" y="100"/>
                    <a:pt x="21" y="59"/>
                    <a:pt x="52" y="37"/>
                  </a:cubicBezTo>
                  <a:cubicBezTo>
                    <a:pt x="83" y="15"/>
                    <a:pt x="126" y="21"/>
                    <a:pt x="148" y="51"/>
                  </a:cubicBezTo>
                  <a:cubicBezTo>
                    <a:pt x="171" y="80"/>
                    <a:pt x="162" y="118"/>
                    <a:pt x="131" y="14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30"/>
            <p:cNvSpPr>
              <a:spLocks/>
            </p:cNvSpPr>
            <p:nvPr/>
          </p:nvSpPr>
          <p:spPr bwMode="auto">
            <a:xfrm>
              <a:off x="2052637" y="6183313"/>
              <a:ext cx="127000" cy="138113"/>
            </a:xfrm>
            <a:custGeom>
              <a:avLst/>
              <a:gdLst>
                <a:gd name="T0" fmla="*/ 23 w 66"/>
                <a:gd name="T1" fmla="*/ 71 h 72"/>
                <a:gd name="T2" fmla="*/ 26 w 66"/>
                <a:gd name="T3" fmla="*/ 71 h 72"/>
                <a:gd name="T4" fmla="*/ 26 w 66"/>
                <a:gd name="T5" fmla="*/ 71 h 72"/>
                <a:gd name="T6" fmla="*/ 40 w 66"/>
                <a:gd name="T7" fmla="*/ 53 h 72"/>
                <a:gd name="T8" fmla="*/ 44 w 66"/>
                <a:gd name="T9" fmla="*/ 50 h 72"/>
                <a:gd name="T10" fmla="*/ 66 w 66"/>
                <a:gd name="T11" fmla="*/ 50 h 72"/>
                <a:gd name="T12" fmla="*/ 66 w 66"/>
                <a:gd name="T13" fmla="*/ 50 h 72"/>
                <a:gd name="T14" fmla="*/ 45 w 66"/>
                <a:gd name="T15" fmla="*/ 4 h 72"/>
                <a:gd name="T16" fmla="*/ 45 w 66"/>
                <a:gd name="T17" fmla="*/ 4 h 72"/>
                <a:gd name="T18" fmla="*/ 35 w 66"/>
                <a:gd name="T19" fmla="*/ 1 h 72"/>
                <a:gd name="T20" fmla="*/ 29 w 66"/>
                <a:gd name="T21" fmla="*/ 3 h 72"/>
                <a:gd name="T22" fmla="*/ 24 w 66"/>
                <a:gd name="T23" fmla="*/ 5 h 72"/>
                <a:gd name="T24" fmla="*/ 21 w 66"/>
                <a:gd name="T25" fmla="*/ 7 h 72"/>
                <a:gd name="T26" fmla="*/ 20 w 66"/>
                <a:gd name="T27" fmla="*/ 8 h 72"/>
                <a:gd name="T28" fmla="*/ 18 w 66"/>
                <a:gd name="T29" fmla="*/ 9 h 72"/>
                <a:gd name="T30" fmla="*/ 11 w 66"/>
                <a:gd name="T31" fmla="*/ 13 h 72"/>
                <a:gd name="T32" fmla="*/ 1 w 66"/>
                <a:gd name="T33" fmla="*/ 19 h 72"/>
                <a:gd name="T34" fmla="*/ 21 w 66"/>
                <a:gd name="T35" fmla="*/ 67 h 72"/>
                <a:gd name="T36" fmla="*/ 23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23" y="71"/>
                  </a:moveTo>
                  <a:cubicBezTo>
                    <a:pt x="24" y="72"/>
                    <a:pt x="26" y="72"/>
                    <a:pt x="26" y="71"/>
                  </a:cubicBezTo>
                  <a:cubicBezTo>
                    <a:pt x="26" y="71"/>
                    <a:pt x="26" y="71"/>
                    <a:pt x="26" y="71"/>
                  </a:cubicBezTo>
                  <a:cubicBezTo>
                    <a:pt x="31" y="65"/>
                    <a:pt x="35" y="59"/>
                    <a:pt x="40" y="53"/>
                  </a:cubicBezTo>
                  <a:cubicBezTo>
                    <a:pt x="41" y="51"/>
                    <a:pt x="42" y="51"/>
                    <a:pt x="44" y="50"/>
                  </a:cubicBezTo>
                  <a:cubicBezTo>
                    <a:pt x="51" y="50"/>
                    <a:pt x="59" y="50"/>
                    <a:pt x="66" y="50"/>
                  </a:cubicBezTo>
                  <a:cubicBezTo>
                    <a:pt x="66" y="50"/>
                    <a:pt x="66" y="50"/>
                    <a:pt x="66" y="50"/>
                  </a:cubicBezTo>
                  <a:cubicBezTo>
                    <a:pt x="59" y="35"/>
                    <a:pt x="52" y="20"/>
                    <a:pt x="45" y="4"/>
                  </a:cubicBezTo>
                  <a:cubicBezTo>
                    <a:pt x="45" y="4"/>
                    <a:pt x="45" y="4"/>
                    <a:pt x="45" y="4"/>
                  </a:cubicBezTo>
                  <a:cubicBezTo>
                    <a:pt x="42" y="2"/>
                    <a:pt x="39" y="0"/>
                    <a:pt x="35" y="1"/>
                  </a:cubicBezTo>
                  <a:cubicBezTo>
                    <a:pt x="33" y="2"/>
                    <a:pt x="31" y="2"/>
                    <a:pt x="29" y="3"/>
                  </a:cubicBezTo>
                  <a:cubicBezTo>
                    <a:pt x="27" y="4"/>
                    <a:pt x="25" y="5"/>
                    <a:pt x="24" y="5"/>
                  </a:cubicBezTo>
                  <a:cubicBezTo>
                    <a:pt x="23" y="6"/>
                    <a:pt x="22" y="6"/>
                    <a:pt x="21" y="7"/>
                  </a:cubicBezTo>
                  <a:cubicBezTo>
                    <a:pt x="21" y="7"/>
                    <a:pt x="20" y="7"/>
                    <a:pt x="20" y="8"/>
                  </a:cubicBezTo>
                  <a:cubicBezTo>
                    <a:pt x="19" y="8"/>
                    <a:pt x="18" y="8"/>
                    <a:pt x="18" y="9"/>
                  </a:cubicBezTo>
                  <a:cubicBezTo>
                    <a:pt x="15" y="10"/>
                    <a:pt x="13" y="11"/>
                    <a:pt x="11" y="13"/>
                  </a:cubicBezTo>
                  <a:cubicBezTo>
                    <a:pt x="7" y="15"/>
                    <a:pt x="4" y="17"/>
                    <a:pt x="1" y="19"/>
                  </a:cubicBezTo>
                  <a:cubicBezTo>
                    <a:pt x="0" y="20"/>
                    <a:pt x="14" y="52"/>
                    <a:pt x="21" y="67"/>
                  </a:cubicBezTo>
                  <a:cubicBezTo>
                    <a:pt x="22" y="68"/>
                    <a:pt x="23" y="70"/>
                    <a:pt x="23" y="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31"/>
            <p:cNvSpPr>
              <a:spLocks/>
            </p:cNvSpPr>
            <p:nvPr/>
          </p:nvSpPr>
          <p:spPr bwMode="auto">
            <a:xfrm>
              <a:off x="1909762" y="6184900"/>
              <a:ext cx="127000" cy="139700"/>
            </a:xfrm>
            <a:custGeom>
              <a:avLst/>
              <a:gdLst>
                <a:gd name="T0" fmla="*/ 44 w 66"/>
                <a:gd name="T1" fmla="*/ 71 h 72"/>
                <a:gd name="T2" fmla="*/ 40 w 66"/>
                <a:gd name="T3" fmla="*/ 71 h 72"/>
                <a:gd name="T4" fmla="*/ 40 w 66"/>
                <a:gd name="T5" fmla="*/ 71 h 72"/>
                <a:gd name="T6" fmla="*/ 27 w 66"/>
                <a:gd name="T7" fmla="*/ 53 h 72"/>
                <a:gd name="T8" fmla="*/ 23 w 66"/>
                <a:gd name="T9" fmla="*/ 50 h 72"/>
                <a:gd name="T10" fmla="*/ 0 w 66"/>
                <a:gd name="T11" fmla="*/ 50 h 72"/>
                <a:gd name="T12" fmla="*/ 1 w 66"/>
                <a:gd name="T13" fmla="*/ 50 h 72"/>
                <a:gd name="T14" fmla="*/ 22 w 66"/>
                <a:gd name="T15" fmla="*/ 4 h 72"/>
                <a:gd name="T16" fmla="*/ 22 w 66"/>
                <a:gd name="T17" fmla="*/ 4 h 72"/>
                <a:gd name="T18" fmla="*/ 32 w 66"/>
                <a:gd name="T19" fmla="*/ 1 h 72"/>
                <a:gd name="T20" fmla="*/ 38 w 66"/>
                <a:gd name="T21" fmla="*/ 3 h 72"/>
                <a:gd name="T22" fmla="*/ 43 w 66"/>
                <a:gd name="T23" fmla="*/ 5 h 72"/>
                <a:gd name="T24" fmla="*/ 46 w 66"/>
                <a:gd name="T25" fmla="*/ 6 h 72"/>
                <a:gd name="T26" fmla="*/ 47 w 66"/>
                <a:gd name="T27" fmla="*/ 7 h 72"/>
                <a:gd name="T28" fmla="*/ 49 w 66"/>
                <a:gd name="T29" fmla="*/ 8 h 72"/>
                <a:gd name="T30" fmla="*/ 56 w 66"/>
                <a:gd name="T31" fmla="*/ 13 h 72"/>
                <a:gd name="T32" fmla="*/ 66 w 66"/>
                <a:gd name="T33" fmla="*/ 19 h 72"/>
                <a:gd name="T34" fmla="*/ 45 w 66"/>
                <a:gd name="T35" fmla="*/ 67 h 72"/>
                <a:gd name="T36" fmla="*/ 44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44" y="71"/>
                  </a:moveTo>
                  <a:cubicBezTo>
                    <a:pt x="43" y="72"/>
                    <a:pt x="41" y="72"/>
                    <a:pt x="40" y="71"/>
                  </a:cubicBezTo>
                  <a:cubicBezTo>
                    <a:pt x="40" y="71"/>
                    <a:pt x="40" y="71"/>
                    <a:pt x="40" y="71"/>
                  </a:cubicBezTo>
                  <a:cubicBezTo>
                    <a:pt x="36" y="65"/>
                    <a:pt x="32" y="59"/>
                    <a:pt x="27" y="53"/>
                  </a:cubicBezTo>
                  <a:cubicBezTo>
                    <a:pt x="26" y="51"/>
                    <a:pt x="25" y="50"/>
                    <a:pt x="23" y="50"/>
                  </a:cubicBezTo>
                  <a:cubicBezTo>
                    <a:pt x="16" y="50"/>
                    <a:pt x="8" y="50"/>
                    <a:pt x="0" y="50"/>
                  </a:cubicBezTo>
                  <a:cubicBezTo>
                    <a:pt x="1" y="50"/>
                    <a:pt x="1" y="50"/>
                    <a:pt x="1" y="50"/>
                  </a:cubicBezTo>
                  <a:cubicBezTo>
                    <a:pt x="8" y="35"/>
                    <a:pt x="15" y="20"/>
                    <a:pt x="22" y="4"/>
                  </a:cubicBezTo>
                  <a:cubicBezTo>
                    <a:pt x="22" y="4"/>
                    <a:pt x="22" y="4"/>
                    <a:pt x="22" y="4"/>
                  </a:cubicBezTo>
                  <a:cubicBezTo>
                    <a:pt x="24" y="1"/>
                    <a:pt x="28" y="0"/>
                    <a:pt x="32" y="1"/>
                  </a:cubicBezTo>
                  <a:cubicBezTo>
                    <a:pt x="34" y="2"/>
                    <a:pt x="36" y="2"/>
                    <a:pt x="38" y="3"/>
                  </a:cubicBezTo>
                  <a:cubicBezTo>
                    <a:pt x="40" y="4"/>
                    <a:pt x="41" y="4"/>
                    <a:pt x="43" y="5"/>
                  </a:cubicBezTo>
                  <a:cubicBezTo>
                    <a:pt x="44" y="6"/>
                    <a:pt x="45" y="6"/>
                    <a:pt x="46" y="6"/>
                  </a:cubicBezTo>
                  <a:cubicBezTo>
                    <a:pt x="46" y="7"/>
                    <a:pt x="47" y="7"/>
                    <a:pt x="47" y="7"/>
                  </a:cubicBezTo>
                  <a:cubicBezTo>
                    <a:pt x="48" y="8"/>
                    <a:pt x="48" y="8"/>
                    <a:pt x="49" y="8"/>
                  </a:cubicBezTo>
                  <a:cubicBezTo>
                    <a:pt x="51" y="10"/>
                    <a:pt x="54" y="11"/>
                    <a:pt x="56" y="13"/>
                  </a:cubicBezTo>
                  <a:cubicBezTo>
                    <a:pt x="59" y="15"/>
                    <a:pt x="63" y="17"/>
                    <a:pt x="66" y="19"/>
                  </a:cubicBezTo>
                  <a:cubicBezTo>
                    <a:pt x="66" y="20"/>
                    <a:pt x="53" y="52"/>
                    <a:pt x="45" y="67"/>
                  </a:cubicBezTo>
                  <a:cubicBezTo>
                    <a:pt x="45" y="68"/>
                    <a:pt x="44" y="70"/>
                    <a:pt x="44" y="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Rectangle 6"/>
          <p:cNvSpPr/>
          <p:nvPr/>
        </p:nvSpPr>
        <p:spPr>
          <a:xfrm>
            <a:off x="8255100" y="2242867"/>
            <a:ext cx="2919570" cy="250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Rectangle 1">
            <a:extLst>
              <a:ext uri="{FF2B5EF4-FFF2-40B4-BE49-F238E27FC236}">
                <a16:creationId xmlns:a16="http://schemas.microsoft.com/office/drawing/2014/main" id="{B305D8BF-C1A5-43BE-BC84-BFD0B2EBD5DF}"/>
              </a:ext>
            </a:extLst>
          </p:cNvPr>
          <p:cNvSpPr/>
          <p:nvPr/>
        </p:nvSpPr>
        <p:spPr>
          <a:xfrm>
            <a:off x="8580758" y="2501569"/>
            <a:ext cx="2269094" cy="1708160"/>
          </a:xfrm>
          <a:prstGeom prst="rect">
            <a:avLst/>
          </a:prstGeom>
        </p:spPr>
        <p:txBody>
          <a:bodyPr wrap="square">
            <a:spAutoFit/>
          </a:bodyPr>
          <a:lstStyle/>
          <a:p>
            <a:pPr>
              <a:lnSpc>
                <a:spcPct val="150000"/>
              </a:lnSpc>
            </a:pPr>
            <a:r>
              <a:rPr lang="es-ES" sz="1000" dirty="0" err="1"/>
              <a:t>This</a:t>
            </a:r>
            <a:r>
              <a:rPr lang="es-ES" sz="1000" dirty="0"/>
              <a:t> </a:t>
            </a:r>
            <a:r>
              <a:rPr lang="es-ES" sz="1000" dirty="0" err="1"/>
              <a:t>process</a:t>
            </a:r>
            <a:r>
              <a:rPr lang="es-ES" sz="1000" dirty="0"/>
              <a:t> </a:t>
            </a:r>
            <a:r>
              <a:rPr lang="es-ES" sz="1000" dirty="0" err="1"/>
              <a:t>sinthesizes</a:t>
            </a:r>
            <a:r>
              <a:rPr lang="es-ES" sz="1000" dirty="0"/>
              <a:t> </a:t>
            </a:r>
            <a:r>
              <a:rPr lang="es-ES" sz="1000" dirty="0" err="1"/>
              <a:t>the</a:t>
            </a:r>
            <a:r>
              <a:rPr lang="es-ES" sz="1000" dirty="0"/>
              <a:t> </a:t>
            </a:r>
            <a:r>
              <a:rPr lang="es-ES" sz="1000" dirty="0" err="1"/>
              <a:t>essence</a:t>
            </a:r>
            <a:r>
              <a:rPr lang="es-ES" sz="1000" dirty="0"/>
              <a:t> of </a:t>
            </a:r>
            <a:r>
              <a:rPr lang="es-ES" sz="1000" dirty="0" err="1"/>
              <a:t>the</a:t>
            </a:r>
            <a:r>
              <a:rPr lang="es-ES" sz="1000" dirty="0"/>
              <a:t> </a:t>
            </a:r>
            <a:r>
              <a:rPr lang="es-ES" sz="1000" b="1" dirty="0" err="1"/>
              <a:t>Design</a:t>
            </a:r>
            <a:r>
              <a:rPr lang="es-ES" sz="1000" b="1" dirty="0"/>
              <a:t> Sprint</a:t>
            </a:r>
            <a:r>
              <a:rPr lang="es-ES" sz="1000" dirty="0"/>
              <a:t>.</a:t>
            </a:r>
          </a:p>
          <a:p>
            <a:pPr>
              <a:lnSpc>
                <a:spcPct val="150000"/>
              </a:lnSpc>
            </a:pPr>
            <a:endParaRPr lang="es-ES_tradnl" sz="1000" dirty="0"/>
          </a:p>
          <a:p>
            <a:pPr>
              <a:lnSpc>
                <a:spcPct val="150000"/>
              </a:lnSpc>
            </a:pPr>
            <a:r>
              <a:rPr lang="es-ES_tradnl" sz="1000" dirty="0" err="1"/>
              <a:t>The</a:t>
            </a:r>
            <a:r>
              <a:rPr lang="es-ES_tradnl" sz="1000" dirty="0"/>
              <a:t> </a:t>
            </a:r>
            <a:r>
              <a:rPr lang="es-ES_tradnl" sz="1000" dirty="0" err="1"/>
              <a:t>Solution</a:t>
            </a:r>
            <a:r>
              <a:rPr lang="es-ES_tradnl" sz="1000" dirty="0"/>
              <a:t> </a:t>
            </a:r>
            <a:r>
              <a:rPr lang="es-ES_tradnl" sz="1000" dirty="0" err="1"/>
              <a:t>Design</a:t>
            </a:r>
            <a:r>
              <a:rPr lang="es-ES_tradnl" sz="1000" dirty="0"/>
              <a:t> Office and </a:t>
            </a:r>
            <a:r>
              <a:rPr lang="es-ES_tradnl" sz="1000" dirty="0" err="1"/>
              <a:t>Development</a:t>
            </a:r>
            <a:r>
              <a:rPr lang="es-ES_tradnl" sz="1000" dirty="0"/>
              <a:t> </a:t>
            </a:r>
            <a:r>
              <a:rPr lang="es-ES_tradnl" sz="1000" dirty="0" err="1"/>
              <a:t>team</a:t>
            </a:r>
            <a:r>
              <a:rPr lang="es-ES_tradnl" sz="1000" dirty="0"/>
              <a:t> </a:t>
            </a:r>
            <a:r>
              <a:rPr lang="es-ES_tradnl" sz="1000" dirty="0" err="1"/>
              <a:t>will</a:t>
            </a:r>
            <a:r>
              <a:rPr lang="es-ES_tradnl" sz="1000" dirty="0"/>
              <a:t> </a:t>
            </a:r>
            <a:r>
              <a:rPr lang="es-ES_tradnl" sz="1000" b="1" dirty="0" err="1"/>
              <a:t>work</a:t>
            </a:r>
            <a:r>
              <a:rPr lang="es-ES_tradnl" sz="1000" dirty="0"/>
              <a:t> </a:t>
            </a:r>
            <a:r>
              <a:rPr lang="es-ES_tradnl" sz="1000" b="1" dirty="0" err="1"/>
              <a:t>together</a:t>
            </a:r>
            <a:r>
              <a:rPr lang="es-ES_tradnl" sz="1000" dirty="0"/>
              <a:t> to </a:t>
            </a:r>
            <a:r>
              <a:rPr lang="es-ES_tradnl" sz="1000" dirty="0" err="1"/>
              <a:t>model</a:t>
            </a:r>
            <a:r>
              <a:rPr lang="es-ES_tradnl" sz="1000" dirty="0"/>
              <a:t>, test and </a:t>
            </a:r>
            <a:r>
              <a:rPr lang="es-ES_tradnl" sz="1000" dirty="0" err="1"/>
              <a:t>improve</a:t>
            </a:r>
            <a:r>
              <a:rPr lang="es-ES_tradnl" sz="1000" dirty="0"/>
              <a:t> </a:t>
            </a:r>
            <a:r>
              <a:rPr lang="es-ES_tradnl" sz="1000" dirty="0" err="1"/>
              <a:t>the</a:t>
            </a:r>
            <a:r>
              <a:rPr lang="es-ES_tradnl" sz="1000" dirty="0"/>
              <a:t> </a:t>
            </a:r>
            <a:r>
              <a:rPr lang="es-ES_tradnl" sz="1000" dirty="0" err="1"/>
              <a:t>system</a:t>
            </a:r>
            <a:r>
              <a:rPr lang="es-ES_tradnl" sz="1000" dirty="0"/>
              <a:t> </a:t>
            </a:r>
            <a:r>
              <a:rPr lang="es-ES_tradnl" sz="1000" dirty="0" err="1"/>
              <a:t>design</a:t>
            </a:r>
            <a:r>
              <a:rPr lang="es-ES_tradnl" sz="1000" dirty="0"/>
              <a:t>.</a:t>
            </a:r>
          </a:p>
        </p:txBody>
      </p:sp>
    </p:spTree>
    <p:extLst>
      <p:ext uri="{BB962C8B-B14F-4D97-AF65-F5344CB8AC3E}">
        <p14:creationId xmlns:p14="http://schemas.microsoft.com/office/powerpoint/2010/main" val="396927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EDAE57F-9795-4AB6-9AC3-B8740FD39AB5}"/>
              </a:ext>
            </a:extLst>
          </p:cNvPr>
          <p:cNvSpPr>
            <a:spLocks noGrp="1"/>
          </p:cNvSpPr>
          <p:nvPr>
            <p:ph type="title" idx="4294967295"/>
          </p:nvPr>
        </p:nvSpPr>
        <p:spPr>
          <a:xfrm>
            <a:off x="480000" y="92100"/>
            <a:ext cx="9216000" cy="1104900"/>
          </a:xfrm>
        </p:spPr>
        <p:txBody>
          <a:bodyPr/>
          <a:lstStyle/>
          <a:p>
            <a:r>
              <a:rPr lang="es-ES" dirty="0"/>
              <a:t>Software </a:t>
            </a:r>
            <a:r>
              <a:rPr lang="es-ES" dirty="0" err="1"/>
              <a:t>design</a:t>
            </a:r>
            <a:r>
              <a:rPr lang="es-ES" dirty="0"/>
              <a:t> and </a:t>
            </a:r>
            <a:r>
              <a:rPr lang="es-ES" dirty="0" err="1"/>
              <a:t>development</a:t>
            </a:r>
            <a:r>
              <a:rPr lang="es-ES" dirty="0"/>
              <a:t> </a:t>
            </a:r>
            <a:r>
              <a:rPr lang="es-ES" dirty="0" err="1"/>
              <a:t>lifecycle</a:t>
            </a:r>
            <a:endParaRPr lang="es-ES_tradnl" dirty="0"/>
          </a:p>
        </p:txBody>
      </p:sp>
      <p:sp>
        <p:nvSpPr>
          <p:cNvPr id="2" name="TextBox 1">
            <a:extLst>
              <a:ext uri="{FF2B5EF4-FFF2-40B4-BE49-F238E27FC236}">
                <a16:creationId xmlns:a16="http://schemas.microsoft.com/office/drawing/2014/main" id="{C60FC169-DF08-4106-886A-7DDADE6815DD}"/>
              </a:ext>
            </a:extLst>
          </p:cNvPr>
          <p:cNvSpPr txBox="1"/>
          <p:nvPr/>
        </p:nvSpPr>
        <p:spPr>
          <a:xfrm>
            <a:off x="1200000" y="1699375"/>
            <a:ext cx="2592000" cy="246221"/>
          </a:xfrm>
          <a:prstGeom prst="rect">
            <a:avLst/>
          </a:prstGeom>
          <a:noFill/>
        </p:spPr>
        <p:txBody>
          <a:bodyPr wrap="square" rtlCol="0">
            <a:spAutoFit/>
          </a:bodyPr>
          <a:lstStyle/>
          <a:p>
            <a:r>
              <a:rPr lang="es-ES" sz="1000" dirty="0"/>
              <a:t>Project </a:t>
            </a:r>
            <a:r>
              <a:rPr lang="es-ES" sz="1000" dirty="0" err="1"/>
              <a:t>starts</a:t>
            </a:r>
            <a:r>
              <a:rPr lang="es-ES" sz="1000" dirty="0"/>
              <a:t> </a:t>
            </a:r>
            <a:r>
              <a:rPr lang="es-ES" sz="1000" dirty="0" err="1"/>
              <a:t>with</a:t>
            </a:r>
            <a:r>
              <a:rPr lang="es-ES" sz="1000" dirty="0"/>
              <a:t> </a:t>
            </a:r>
            <a:r>
              <a:rPr lang="es-ES" sz="1000" dirty="0" err="1"/>
              <a:t>Design</a:t>
            </a:r>
            <a:r>
              <a:rPr lang="es-ES" sz="1000" dirty="0"/>
              <a:t> Sprint 0</a:t>
            </a:r>
            <a:endParaRPr lang="es-ES_tradnl" sz="1000" dirty="0"/>
          </a:p>
        </p:txBody>
      </p:sp>
      <p:sp>
        <p:nvSpPr>
          <p:cNvPr id="10" name="TextBox 9">
            <a:extLst>
              <a:ext uri="{FF2B5EF4-FFF2-40B4-BE49-F238E27FC236}">
                <a16:creationId xmlns:a16="http://schemas.microsoft.com/office/drawing/2014/main" id="{735F37E4-6E22-4FCA-9C96-983D50DF7607}"/>
              </a:ext>
            </a:extLst>
          </p:cNvPr>
          <p:cNvSpPr txBox="1"/>
          <p:nvPr/>
        </p:nvSpPr>
        <p:spPr>
          <a:xfrm>
            <a:off x="4584000" y="1762309"/>
            <a:ext cx="6192000" cy="246221"/>
          </a:xfrm>
          <a:prstGeom prst="rect">
            <a:avLst/>
          </a:prstGeom>
          <a:noFill/>
        </p:spPr>
        <p:txBody>
          <a:bodyPr wrap="square" rtlCol="0">
            <a:spAutoFit/>
          </a:bodyPr>
          <a:lstStyle/>
          <a:p>
            <a:r>
              <a:rPr lang="es-ES" sz="1000" dirty="0" err="1"/>
              <a:t>Desing</a:t>
            </a:r>
            <a:r>
              <a:rPr lang="es-ES" sz="1000" dirty="0"/>
              <a:t> </a:t>
            </a:r>
            <a:r>
              <a:rPr lang="es-ES" sz="1000" dirty="0" err="1"/>
              <a:t>sprints</a:t>
            </a:r>
            <a:r>
              <a:rPr lang="es-ES" sz="1000" dirty="0"/>
              <a:t> </a:t>
            </a:r>
            <a:r>
              <a:rPr lang="es-ES" sz="1000" dirty="0" err="1"/>
              <a:t>always</a:t>
            </a:r>
            <a:r>
              <a:rPr lang="es-ES" sz="1000" dirty="0"/>
              <a:t> </a:t>
            </a:r>
            <a:r>
              <a:rPr lang="es-ES" sz="1000" dirty="0" err="1"/>
              <a:t>ahead</a:t>
            </a:r>
            <a:r>
              <a:rPr lang="es-ES" sz="1000" dirty="0"/>
              <a:t> </a:t>
            </a:r>
            <a:r>
              <a:rPr lang="es-ES" sz="1000" dirty="0" err="1"/>
              <a:t>of</a:t>
            </a:r>
            <a:r>
              <a:rPr lang="es-ES" sz="1000" dirty="0"/>
              <a:t> </a:t>
            </a:r>
            <a:r>
              <a:rPr lang="es-ES" sz="1000" dirty="0" err="1"/>
              <a:t>Development</a:t>
            </a:r>
            <a:r>
              <a:rPr lang="es-ES" sz="1000" dirty="0"/>
              <a:t> </a:t>
            </a:r>
            <a:r>
              <a:rPr lang="es-ES" sz="1000" dirty="0" err="1"/>
              <a:t>sprints</a:t>
            </a:r>
            <a:endParaRPr lang="es-ES_tradnl" sz="1000" dirty="0"/>
          </a:p>
        </p:txBody>
      </p:sp>
      <p:sp>
        <p:nvSpPr>
          <p:cNvPr id="19" name="Freeform 94">
            <a:extLst>
              <a:ext uri="{FF2B5EF4-FFF2-40B4-BE49-F238E27FC236}">
                <a16:creationId xmlns:a16="http://schemas.microsoft.com/office/drawing/2014/main" id="{A72C60C7-89A0-4F55-8560-C34F945FE32A}"/>
              </a:ext>
            </a:extLst>
          </p:cNvPr>
          <p:cNvSpPr>
            <a:spLocks/>
          </p:cNvSpPr>
          <p:nvPr/>
        </p:nvSpPr>
        <p:spPr bwMode="auto">
          <a:xfrm>
            <a:off x="1397051" y="3384138"/>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5">
            <a:extLst>
              <a:ext uri="{FF2B5EF4-FFF2-40B4-BE49-F238E27FC236}">
                <a16:creationId xmlns:a16="http://schemas.microsoft.com/office/drawing/2014/main" id="{AE6E4627-FD1B-4B8F-942C-87FD852DE9BF}"/>
              </a:ext>
            </a:extLst>
          </p:cNvPr>
          <p:cNvSpPr>
            <a:spLocks/>
          </p:cNvSpPr>
          <p:nvPr/>
        </p:nvSpPr>
        <p:spPr bwMode="auto">
          <a:xfrm>
            <a:off x="1325613" y="3569875"/>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1B257D57-5D59-4245-B85D-CFE5C86F8A61}"/>
              </a:ext>
            </a:extLst>
          </p:cNvPr>
          <p:cNvSpPr/>
          <p:nvPr/>
        </p:nvSpPr>
        <p:spPr>
          <a:xfrm>
            <a:off x="2064000" y="2622271"/>
            <a:ext cx="7056000" cy="5080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100" dirty="0">
              <a:solidFill>
                <a:schemeClr val="tx1"/>
              </a:solidFill>
            </a:endParaRPr>
          </a:p>
        </p:txBody>
      </p:sp>
      <p:sp>
        <p:nvSpPr>
          <p:cNvPr id="21" name="Rectangle 20">
            <a:extLst>
              <a:ext uri="{FF2B5EF4-FFF2-40B4-BE49-F238E27FC236}">
                <a16:creationId xmlns:a16="http://schemas.microsoft.com/office/drawing/2014/main" id="{F9BC0214-269D-4498-A28E-D846B91F2AE0}"/>
              </a:ext>
            </a:extLst>
          </p:cNvPr>
          <p:cNvSpPr/>
          <p:nvPr/>
        </p:nvSpPr>
        <p:spPr>
          <a:xfrm>
            <a:off x="2064000" y="4644873"/>
            <a:ext cx="7056000" cy="5080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100" dirty="0">
              <a:solidFill>
                <a:schemeClr val="tx1"/>
              </a:solidFill>
            </a:endParaRPr>
          </a:p>
        </p:txBody>
      </p:sp>
      <p:grpSp>
        <p:nvGrpSpPr>
          <p:cNvPr id="6" name="Group 5">
            <a:extLst>
              <a:ext uri="{FF2B5EF4-FFF2-40B4-BE49-F238E27FC236}">
                <a16:creationId xmlns:a16="http://schemas.microsoft.com/office/drawing/2014/main" id="{EEC046F5-7718-489D-9431-DC0B93B30C71}"/>
              </a:ext>
            </a:extLst>
          </p:cNvPr>
          <p:cNvGrpSpPr/>
          <p:nvPr/>
        </p:nvGrpSpPr>
        <p:grpSpPr>
          <a:xfrm>
            <a:off x="2496000" y="3301537"/>
            <a:ext cx="504000" cy="271463"/>
            <a:chOff x="2568000" y="3239059"/>
            <a:chExt cx="504000" cy="271463"/>
          </a:xfrm>
          <a:solidFill>
            <a:schemeClr val="accent2"/>
          </a:solidFill>
        </p:grpSpPr>
        <p:grpSp>
          <p:nvGrpSpPr>
            <p:cNvPr id="5" name="Group 4">
              <a:extLst>
                <a:ext uri="{FF2B5EF4-FFF2-40B4-BE49-F238E27FC236}">
                  <a16:creationId xmlns:a16="http://schemas.microsoft.com/office/drawing/2014/main" id="{8CC6C8E2-EB42-4900-8B37-F54B21FABB24}"/>
                </a:ext>
              </a:extLst>
            </p:cNvPr>
            <p:cNvGrpSpPr/>
            <p:nvPr/>
          </p:nvGrpSpPr>
          <p:grpSpPr>
            <a:xfrm>
              <a:off x="2862800" y="3239059"/>
              <a:ext cx="209200" cy="265564"/>
              <a:chOff x="1792066" y="3519615"/>
              <a:chExt cx="306387" cy="388937"/>
            </a:xfrm>
            <a:grpFill/>
          </p:grpSpPr>
          <p:sp>
            <p:nvSpPr>
              <p:cNvPr id="29" name="Freeform 94">
                <a:extLst>
                  <a:ext uri="{FF2B5EF4-FFF2-40B4-BE49-F238E27FC236}">
                    <a16:creationId xmlns:a16="http://schemas.microsoft.com/office/drawing/2014/main" id="{D5DA60F0-3FD5-4B42-848B-39A17A6BEE1E}"/>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5">
                <a:extLst>
                  <a:ext uri="{FF2B5EF4-FFF2-40B4-BE49-F238E27FC236}">
                    <a16:creationId xmlns:a16="http://schemas.microsoft.com/office/drawing/2014/main" id="{8D37C6A4-72C4-4C3B-BE24-2B2B8D731484}"/>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24C95286-C4A6-4EE6-A0E1-39D8D4F6FA1A}"/>
                </a:ext>
              </a:extLst>
            </p:cNvPr>
            <p:cNvGrpSpPr/>
            <p:nvPr/>
          </p:nvGrpSpPr>
          <p:grpSpPr>
            <a:xfrm>
              <a:off x="2568000" y="3242234"/>
              <a:ext cx="206375" cy="268288"/>
              <a:chOff x="2044701" y="3860800"/>
              <a:chExt cx="206375" cy="268288"/>
            </a:xfrm>
            <a:grpFill/>
          </p:grpSpPr>
          <p:sp>
            <p:nvSpPr>
              <p:cNvPr id="15" name="Freeform 92">
                <a:extLst>
                  <a:ext uri="{FF2B5EF4-FFF2-40B4-BE49-F238E27FC236}">
                    <a16:creationId xmlns:a16="http://schemas.microsoft.com/office/drawing/2014/main" id="{8C8994D0-DE4E-475C-A107-C7FDA882CFD4}"/>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3">
                <a:extLst>
                  <a:ext uri="{FF2B5EF4-FFF2-40B4-BE49-F238E27FC236}">
                    <a16:creationId xmlns:a16="http://schemas.microsoft.com/office/drawing/2014/main" id="{84FF1240-58A9-4C99-A8AF-22633022B08F}"/>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5C288CBD-07F9-4E98-B1F5-68BA80686F51}"/>
                </a:ext>
              </a:extLst>
            </p:cNvPr>
            <p:cNvGrpSpPr/>
            <p:nvPr/>
          </p:nvGrpSpPr>
          <p:grpSpPr>
            <a:xfrm>
              <a:off x="2712000" y="3242234"/>
              <a:ext cx="206375" cy="268288"/>
              <a:chOff x="2044701" y="3860800"/>
              <a:chExt cx="206375" cy="268288"/>
            </a:xfrm>
            <a:grpFill/>
          </p:grpSpPr>
          <p:sp>
            <p:nvSpPr>
              <p:cNvPr id="27" name="Freeform 92">
                <a:extLst>
                  <a:ext uri="{FF2B5EF4-FFF2-40B4-BE49-F238E27FC236}">
                    <a16:creationId xmlns:a16="http://schemas.microsoft.com/office/drawing/2014/main" id="{DF27FB9D-18EC-4D1D-B0EC-ACE284D324C9}"/>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3">
                <a:extLst>
                  <a:ext uri="{FF2B5EF4-FFF2-40B4-BE49-F238E27FC236}">
                    <a16:creationId xmlns:a16="http://schemas.microsoft.com/office/drawing/2014/main" id="{382C9B13-FFD2-44D6-ACCD-ACA95D709E0C}"/>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a:extLst>
              <a:ext uri="{FF2B5EF4-FFF2-40B4-BE49-F238E27FC236}">
                <a16:creationId xmlns:a16="http://schemas.microsoft.com/office/drawing/2014/main" id="{596BDF2B-625C-4FC8-B488-6A1F33A54253}"/>
              </a:ext>
            </a:extLst>
          </p:cNvPr>
          <p:cNvGrpSpPr/>
          <p:nvPr/>
        </p:nvGrpSpPr>
        <p:grpSpPr>
          <a:xfrm>
            <a:off x="4002178" y="3285000"/>
            <a:ext cx="504000" cy="271463"/>
            <a:chOff x="2568000" y="3239059"/>
            <a:chExt cx="504000" cy="271463"/>
          </a:xfrm>
          <a:solidFill>
            <a:schemeClr val="accent5"/>
          </a:solidFill>
        </p:grpSpPr>
        <p:grpSp>
          <p:nvGrpSpPr>
            <p:cNvPr id="32" name="Group 31">
              <a:extLst>
                <a:ext uri="{FF2B5EF4-FFF2-40B4-BE49-F238E27FC236}">
                  <a16:creationId xmlns:a16="http://schemas.microsoft.com/office/drawing/2014/main" id="{31B8EC44-3B0D-4DEB-91CA-8DD037CE02D0}"/>
                </a:ext>
              </a:extLst>
            </p:cNvPr>
            <p:cNvGrpSpPr/>
            <p:nvPr/>
          </p:nvGrpSpPr>
          <p:grpSpPr>
            <a:xfrm>
              <a:off x="2862800" y="3239059"/>
              <a:ext cx="209200" cy="265564"/>
              <a:chOff x="1792066" y="3519615"/>
              <a:chExt cx="306387" cy="388937"/>
            </a:xfrm>
            <a:grpFill/>
          </p:grpSpPr>
          <p:sp>
            <p:nvSpPr>
              <p:cNvPr id="39" name="Freeform 94">
                <a:extLst>
                  <a:ext uri="{FF2B5EF4-FFF2-40B4-BE49-F238E27FC236}">
                    <a16:creationId xmlns:a16="http://schemas.microsoft.com/office/drawing/2014/main" id="{0C81C47F-1DBC-499A-8F73-00C11EF3B9C8}"/>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5">
                <a:extLst>
                  <a:ext uri="{FF2B5EF4-FFF2-40B4-BE49-F238E27FC236}">
                    <a16:creationId xmlns:a16="http://schemas.microsoft.com/office/drawing/2014/main" id="{46CCB750-8A96-41D9-8F90-360B01135D7D}"/>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57A2F1D4-2498-4183-804C-4073FFA5108A}"/>
                </a:ext>
              </a:extLst>
            </p:cNvPr>
            <p:cNvGrpSpPr/>
            <p:nvPr/>
          </p:nvGrpSpPr>
          <p:grpSpPr>
            <a:xfrm>
              <a:off x="2568000" y="3242234"/>
              <a:ext cx="206375" cy="268288"/>
              <a:chOff x="2044701" y="3860800"/>
              <a:chExt cx="206375" cy="268288"/>
            </a:xfrm>
            <a:grpFill/>
          </p:grpSpPr>
          <p:sp>
            <p:nvSpPr>
              <p:cNvPr id="37" name="Freeform 92">
                <a:extLst>
                  <a:ext uri="{FF2B5EF4-FFF2-40B4-BE49-F238E27FC236}">
                    <a16:creationId xmlns:a16="http://schemas.microsoft.com/office/drawing/2014/main" id="{FB8F284E-E367-43CA-AB86-0F69D4B18D87}"/>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3">
                <a:extLst>
                  <a:ext uri="{FF2B5EF4-FFF2-40B4-BE49-F238E27FC236}">
                    <a16:creationId xmlns:a16="http://schemas.microsoft.com/office/drawing/2014/main" id="{15DAC872-F73F-494B-AF77-B6CDF549EE41}"/>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0B0BF5B7-4116-4573-811B-6B361FDBD4B5}"/>
                </a:ext>
              </a:extLst>
            </p:cNvPr>
            <p:cNvGrpSpPr/>
            <p:nvPr/>
          </p:nvGrpSpPr>
          <p:grpSpPr>
            <a:xfrm>
              <a:off x="2712000" y="3242234"/>
              <a:ext cx="206375" cy="268288"/>
              <a:chOff x="2044701" y="3860800"/>
              <a:chExt cx="206375" cy="268288"/>
            </a:xfrm>
            <a:grpFill/>
          </p:grpSpPr>
          <p:sp>
            <p:nvSpPr>
              <p:cNvPr id="35" name="Freeform 92">
                <a:extLst>
                  <a:ext uri="{FF2B5EF4-FFF2-40B4-BE49-F238E27FC236}">
                    <a16:creationId xmlns:a16="http://schemas.microsoft.com/office/drawing/2014/main" id="{2C1091D9-6FAE-4164-A187-183266E6C360}"/>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3">
                <a:extLst>
                  <a:ext uri="{FF2B5EF4-FFF2-40B4-BE49-F238E27FC236}">
                    <a16:creationId xmlns:a16="http://schemas.microsoft.com/office/drawing/2014/main" id="{E7A5FFEA-85D1-4E75-8F78-D4513544CDD7}"/>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1" name="Group 40">
            <a:extLst>
              <a:ext uri="{FF2B5EF4-FFF2-40B4-BE49-F238E27FC236}">
                <a16:creationId xmlns:a16="http://schemas.microsoft.com/office/drawing/2014/main" id="{2CE3482E-91EA-4391-9637-859A76D47E60}"/>
              </a:ext>
            </a:extLst>
          </p:cNvPr>
          <p:cNvGrpSpPr/>
          <p:nvPr/>
        </p:nvGrpSpPr>
        <p:grpSpPr>
          <a:xfrm>
            <a:off x="7000813" y="3301537"/>
            <a:ext cx="504000" cy="271463"/>
            <a:chOff x="2568000" y="3239059"/>
            <a:chExt cx="504000" cy="271463"/>
          </a:xfrm>
          <a:solidFill>
            <a:schemeClr val="accent4"/>
          </a:solidFill>
        </p:grpSpPr>
        <p:grpSp>
          <p:nvGrpSpPr>
            <p:cNvPr id="42" name="Group 41">
              <a:extLst>
                <a:ext uri="{FF2B5EF4-FFF2-40B4-BE49-F238E27FC236}">
                  <a16:creationId xmlns:a16="http://schemas.microsoft.com/office/drawing/2014/main" id="{A74061FF-5D15-468F-87DC-84EACB147FF1}"/>
                </a:ext>
              </a:extLst>
            </p:cNvPr>
            <p:cNvGrpSpPr/>
            <p:nvPr/>
          </p:nvGrpSpPr>
          <p:grpSpPr>
            <a:xfrm>
              <a:off x="2862800" y="3239059"/>
              <a:ext cx="209200" cy="265564"/>
              <a:chOff x="1792066" y="3519615"/>
              <a:chExt cx="306387" cy="388937"/>
            </a:xfrm>
            <a:grpFill/>
          </p:grpSpPr>
          <p:sp>
            <p:nvSpPr>
              <p:cNvPr id="49" name="Freeform 94">
                <a:extLst>
                  <a:ext uri="{FF2B5EF4-FFF2-40B4-BE49-F238E27FC236}">
                    <a16:creationId xmlns:a16="http://schemas.microsoft.com/office/drawing/2014/main" id="{5EC31734-3663-4795-B3E0-30D0F77376F2}"/>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95">
                <a:extLst>
                  <a:ext uri="{FF2B5EF4-FFF2-40B4-BE49-F238E27FC236}">
                    <a16:creationId xmlns:a16="http://schemas.microsoft.com/office/drawing/2014/main" id="{2D2D8266-821A-406A-9E30-0B24F4A39B74}"/>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D374E6D9-1B4F-4D66-96AB-F2332CA78EC6}"/>
                </a:ext>
              </a:extLst>
            </p:cNvPr>
            <p:cNvGrpSpPr/>
            <p:nvPr/>
          </p:nvGrpSpPr>
          <p:grpSpPr>
            <a:xfrm>
              <a:off x="2568000" y="3242234"/>
              <a:ext cx="206375" cy="268288"/>
              <a:chOff x="2044701" y="3860800"/>
              <a:chExt cx="206375" cy="268288"/>
            </a:xfrm>
            <a:grpFill/>
          </p:grpSpPr>
          <p:sp>
            <p:nvSpPr>
              <p:cNvPr id="47" name="Freeform 92">
                <a:extLst>
                  <a:ext uri="{FF2B5EF4-FFF2-40B4-BE49-F238E27FC236}">
                    <a16:creationId xmlns:a16="http://schemas.microsoft.com/office/drawing/2014/main" id="{8E040DC0-2535-414D-BBB5-ACE9B6361054}"/>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3">
                <a:extLst>
                  <a:ext uri="{FF2B5EF4-FFF2-40B4-BE49-F238E27FC236}">
                    <a16:creationId xmlns:a16="http://schemas.microsoft.com/office/drawing/2014/main" id="{29666579-6575-471A-8FDD-F7E44A37BA2D}"/>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4" name="Group 43">
              <a:extLst>
                <a:ext uri="{FF2B5EF4-FFF2-40B4-BE49-F238E27FC236}">
                  <a16:creationId xmlns:a16="http://schemas.microsoft.com/office/drawing/2014/main" id="{E618FFFB-2828-4800-8783-F30A462975D4}"/>
                </a:ext>
              </a:extLst>
            </p:cNvPr>
            <p:cNvGrpSpPr/>
            <p:nvPr/>
          </p:nvGrpSpPr>
          <p:grpSpPr>
            <a:xfrm>
              <a:off x="2712000" y="3242234"/>
              <a:ext cx="206375" cy="268288"/>
              <a:chOff x="2044701" y="3860800"/>
              <a:chExt cx="206375" cy="268288"/>
            </a:xfrm>
            <a:grpFill/>
          </p:grpSpPr>
          <p:sp>
            <p:nvSpPr>
              <p:cNvPr id="45" name="Freeform 92">
                <a:extLst>
                  <a:ext uri="{FF2B5EF4-FFF2-40B4-BE49-F238E27FC236}">
                    <a16:creationId xmlns:a16="http://schemas.microsoft.com/office/drawing/2014/main" id="{54859CE9-DA96-487E-93A2-F39796F22846}"/>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93">
                <a:extLst>
                  <a:ext uri="{FF2B5EF4-FFF2-40B4-BE49-F238E27FC236}">
                    <a16:creationId xmlns:a16="http://schemas.microsoft.com/office/drawing/2014/main" id="{03ABBA01-C6BB-4898-A2BA-3D55585C39B3}"/>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1" name="TextBox 50">
            <a:extLst>
              <a:ext uri="{FF2B5EF4-FFF2-40B4-BE49-F238E27FC236}">
                <a16:creationId xmlns:a16="http://schemas.microsoft.com/office/drawing/2014/main" id="{A69FE0BF-ADA8-4DB2-A301-3413ADB8EE7B}"/>
              </a:ext>
            </a:extLst>
          </p:cNvPr>
          <p:cNvSpPr txBox="1"/>
          <p:nvPr/>
        </p:nvSpPr>
        <p:spPr>
          <a:xfrm>
            <a:off x="2424000" y="3573000"/>
            <a:ext cx="720000" cy="246221"/>
          </a:xfrm>
          <a:prstGeom prst="rect">
            <a:avLst/>
          </a:prstGeom>
          <a:noFill/>
        </p:spPr>
        <p:txBody>
          <a:bodyPr wrap="square" rtlCol="0">
            <a:spAutoFit/>
          </a:bodyPr>
          <a:lstStyle/>
          <a:p>
            <a:r>
              <a:rPr lang="es-ES" sz="1000" dirty="0"/>
              <a:t>Sprint 0</a:t>
            </a:r>
            <a:endParaRPr lang="es-ES_tradnl" sz="1000" dirty="0"/>
          </a:p>
        </p:txBody>
      </p:sp>
      <p:sp>
        <p:nvSpPr>
          <p:cNvPr id="52" name="TextBox 51">
            <a:extLst>
              <a:ext uri="{FF2B5EF4-FFF2-40B4-BE49-F238E27FC236}">
                <a16:creationId xmlns:a16="http://schemas.microsoft.com/office/drawing/2014/main" id="{553E2829-BB35-46FD-8848-47ACA1A2583F}"/>
              </a:ext>
            </a:extLst>
          </p:cNvPr>
          <p:cNvSpPr txBox="1"/>
          <p:nvPr/>
        </p:nvSpPr>
        <p:spPr>
          <a:xfrm>
            <a:off x="3864000" y="3578604"/>
            <a:ext cx="720000" cy="246221"/>
          </a:xfrm>
          <a:prstGeom prst="rect">
            <a:avLst/>
          </a:prstGeom>
          <a:noFill/>
        </p:spPr>
        <p:txBody>
          <a:bodyPr wrap="square" rtlCol="0">
            <a:spAutoFit/>
          </a:bodyPr>
          <a:lstStyle/>
          <a:p>
            <a:r>
              <a:rPr lang="es-ES" sz="1000" dirty="0"/>
              <a:t>Sprint 2</a:t>
            </a:r>
            <a:endParaRPr lang="es-ES_tradnl" sz="1000" dirty="0"/>
          </a:p>
        </p:txBody>
      </p:sp>
      <p:sp>
        <p:nvSpPr>
          <p:cNvPr id="53" name="TextBox 52">
            <a:extLst>
              <a:ext uri="{FF2B5EF4-FFF2-40B4-BE49-F238E27FC236}">
                <a16:creationId xmlns:a16="http://schemas.microsoft.com/office/drawing/2014/main" id="{E943D87F-3207-4F28-8861-95072A2BB1E5}"/>
              </a:ext>
            </a:extLst>
          </p:cNvPr>
          <p:cNvSpPr txBox="1"/>
          <p:nvPr/>
        </p:nvSpPr>
        <p:spPr>
          <a:xfrm>
            <a:off x="6888000" y="3587122"/>
            <a:ext cx="720000" cy="246221"/>
          </a:xfrm>
          <a:prstGeom prst="rect">
            <a:avLst/>
          </a:prstGeom>
          <a:noFill/>
        </p:spPr>
        <p:txBody>
          <a:bodyPr wrap="square" rtlCol="0">
            <a:spAutoFit/>
          </a:bodyPr>
          <a:lstStyle/>
          <a:p>
            <a:r>
              <a:rPr lang="es-ES" sz="1000" dirty="0"/>
              <a:t>Sprint n</a:t>
            </a:r>
            <a:endParaRPr lang="es-ES_tradnl" sz="1000" dirty="0"/>
          </a:p>
        </p:txBody>
      </p:sp>
      <p:sp>
        <p:nvSpPr>
          <p:cNvPr id="54" name="TextBox 53">
            <a:extLst>
              <a:ext uri="{FF2B5EF4-FFF2-40B4-BE49-F238E27FC236}">
                <a16:creationId xmlns:a16="http://schemas.microsoft.com/office/drawing/2014/main" id="{724084E2-8D44-4510-BFB2-CD86682AA559}"/>
              </a:ext>
            </a:extLst>
          </p:cNvPr>
          <p:cNvSpPr txBox="1"/>
          <p:nvPr/>
        </p:nvSpPr>
        <p:spPr>
          <a:xfrm>
            <a:off x="6183047" y="3685110"/>
            <a:ext cx="1008000" cy="369332"/>
          </a:xfrm>
          <a:prstGeom prst="rect">
            <a:avLst/>
          </a:prstGeom>
          <a:noFill/>
        </p:spPr>
        <p:txBody>
          <a:bodyPr wrap="square" rtlCol="0">
            <a:spAutoFit/>
          </a:bodyPr>
          <a:lstStyle/>
          <a:p>
            <a:r>
              <a:rPr lang="es-ES" dirty="0"/>
              <a:t>…</a:t>
            </a:r>
            <a:endParaRPr lang="es-ES_tradnl" dirty="0"/>
          </a:p>
        </p:txBody>
      </p:sp>
      <p:cxnSp>
        <p:nvCxnSpPr>
          <p:cNvPr id="4" name="Straight Arrow Connector 3">
            <a:extLst>
              <a:ext uri="{FF2B5EF4-FFF2-40B4-BE49-F238E27FC236}">
                <a16:creationId xmlns:a16="http://schemas.microsoft.com/office/drawing/2014/main" id="{E2D370C9-8D7B-44A4-920B-D66C550FE5BC}"/>
              </a:ext>
            </a:extLst>
          </p:cNvPr>
          <p:cNvCxnSpPr>
            <a:cxnSpLocks/>
          </p:cNvCxnSpPr>
          <p:nvPr/>
        </p:nvCxnSpPr>
        <p:spPr>
          <a:xfrm>
            <a:off x="1992000" y="2008530"/>
            <a:ext cx="648000" cy="118013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554194-9A8E-456C-BEB6-DDBF8227F59E}"/>
              </a:ext>
            </a:extLst>
          </p:cNvPr>
          <p:cNvCxnSpPr>
            <a:cxnSpLocks/>
          </p:cNvCxnSpPr>
          <p:nvPr/>
        </p:nvCxnSpPr>
        <p:spPr>
          <a:xfrm>
            <a:off x="6456000" y="2008530"/>
            <a:ext cx="775405" cy="12052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F82F0A63-25D2-4331-A32F-3298F0D58583}"/>
              </a:ext>
            </a:extLst>
          </p:cNvPr>
          <p:cNvGrpSpPr/>
          <p:nvPr/>
        </p:nvGrpSpPr>
        <p:grpSpPr>
          <a:xfrm>
            <a:off x="3792000" y="4079206"/>
            <a:ext cx="504000" cy="271463"/>
            <a:chOff x="4126635" y="4273152"/>
            <a:chExt cx="504000" cy="271463"/>
          </a:xfrm>
        </p:grpSpPr>
        <p:grpSp>
          <p:nvGrpSpPr>
            <p:cNvPr id="56" name="Group 55">
              <a:extLst>
                <a:ext uri="{FF2B5EF4-FFF2-40B4-BE49-F238E27FC236}">
                  <a16:creationId xmlns:a16="http://schemas.microsoft.com/office/drawing/2014/main" id="{B682B641-B28C-4E31-8E54-FC322E8036FA}"/>
                </a:ext>
              </a:extLst>
            </p:cNvPr>
            <p:cNvGrpSpPr/>
            <p:nvPr/>
          </p:nvGrpSpPr>
          <p:grpSpPr>
            <a:xfrm>
              <a:off x="4421435" y="4273152"/>
              <a:ext cx="209200" cy="265564"/>
              <a:chOff x="1792066" y="3519615"/>
              <a:chExt cx="306387" cy="388937"/>
            </a:xfrm>
            <a:solidFill>
              <a:schemeClr val="accent2"/>
            </a:solidFill>
          </p:grpSpPr>
          <p:sp>
            <p:nvSpPr>
              <p:cNvPr id="63" name="Freeform 94">
                <a:extLst>
                  <a:ext uri="{FF2B5EF4-FFF2-40B4-BE49-F238E27FC236}">
                    <a16:creationId xmlns:a16="http://schemas.microsoft.com/office/drawing/2014/main" id="{CA48EDDD-A85E-40D1-ACC8-F50FD073AEA9}"/>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5">
                <a:extLst>
                  <a:ext uri="{FF2B5EF4-FFF2-40B4-BE49-F238E27FC236}">
                    <a16:creationId xmlns:a16="http://schemas.microsoft.com/office/drawing/2014/main" id="{9DE2FB36-C387-4C45-A8BC-1D1547374F52}"/>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5F95FF88-E67F-4F58-9C00-D5FDAC901E1D}"/>
                </a:ext>
              </a:extLst>
            </p:cNvPr>
            <p:cNvGrpSpPr/>
            <p:nvPr/>
          </p:nvGrpSpPr>
          <p:grpSpPr>
            <a:xfrm>
              <a:off x="4126635" y="4276327"/>
              <a:ext cx="206375" cy="268288"/>
              <a:chOff x="2044701" y="3860800"/>
              <a:chExt cx="206375" cy="268288"/>
            </a:xfrm>
            <a:solidFill>
              <a:schemeClr val="accent2"/>
            </a:solidFill>
          </p:grpSpPr>
          <p:sp>
            <p:nvSpPr>
              <p:cNvPr id="61" name="Freeform 92">
                <a:extLst>
                  <a:ext uri="{FF2B5EF4-FFF2-40B4-BE49-F238E27FC236}">
                    <a16:creationId xmlns:a16="http://schemas.microsoft.com/office/drawing/2014/main" id="{FA00E4E7-60D6-4A38-A20C-C60065F7EBA4}"/>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3">
                <a:extLst>
                  <a:ext uri="{FF2B5EF4-FFF2-40B4-BE49-F238E27FC236}">
                    <a16:creationId xmlns:a16="http://schemas.microsoft.com/office/drawing/2014/main" id="{920B64F4-5039-4E44-8CD4-DB197880BB45}"/>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1C1BCEDF-9030-4328-8F03-0405FE5C1320}"/>
                </a:ext>
              </a:extLst>
            </p:cNvPr>
            <p:cNvGrpSpPr/>
            <p:nvPr/>
          </p:nvGrpSpPr>
          <p:grpSpPr>
            <a:xfrm>
              <a:off x="4270635" y="4276327"/>
              <a:ext cx="206375" cy="268288"/>
              <a:chOff x="2044701" y="3860800"/>
              <a:chExt cx="206375" cy="268288"/>
            </a:xfrm>
            <a:solidFill>
              <a:schemeClr val="accent2"/>
            </a:solidFill>
          </p:grpSpPr>
          <p:sp>
            <p:nvSpPr>
              <p:cNvPr id="59" name="Freeform 92">
                <a:extLst>
                  <a:ext uri="{FF2B5EF4-FFF2-40B4-BE49-F238E27FC236}">
                    <a16:creationId xmlns:a16="http://schemas.microsoft.com/office/drawing/2014/main" id="{70B7E4D2-A278-4D5E-A14C-3FB51450F075}"/>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3">
                <a:extLst>
                  <a:ext uri="{FF2B5EF4-FFF2-40B4-BE49-F238E27FC236}">
                    <a16:creationId xmlns:a16="http://schemas.microsoft.com/office/drawing/2014/main" id="{9BF2B66E-718E-4462-99DF-21D4470A7EFA}"/>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a:extLst>
              <a:ext uri="{FF2B5EF4-FFF2-40B4-BE49-F238E27FC236}">
                <a16:creationId xmlns:a16="http://schemas.microsoft.com/office/drawing/2014/main" id="{0C82DE6B-23BC-4D36-8C6F-B4776A349165}"/>
              </a:ext>
            </a:extLst>
          </p:cNvPr>
          <p:cNvGrpSpPr/>
          <p:nvPr/>
        </p:nvGrpSpPr>
        <p:grpSpPr>
          <a:xfrm>
            <a:off x="5232000" y="4093537"/>
            <a:ext cx="504000" cy="271463"/>
            <a:chOff x="4126635" y="4273152"/>
            <a:chExt cx="504000" cy="271463"/>
          </a:xfrm>
          <a:solidFill>
            <a:schemeClr val="accent5"/>
          </a:solidFill>
        </p:grpSpPr>
        <p:grpSp>
          <p:nvGrpSpPr>
            <p:cNvPr id="67" name="Group 66">
              <a:extLst>
                <a:ext uri="{FF2B5EF4-FFF2-40B4-BE49-F238E27FC236}">
                  <a16:creationId xmlns:a16="http://schemas.microsoft.com/office/drawing/2014/main" id="{8D674AB2-F749-48BE-974D-530EEE5ABAAF}"/>
                </a:ext>
              </a:extLst>
            </p:cNvPr>
            <p:cNvGrpSpPr/>
            <p:nvPr/>
          </p:nvGrpSpPr>
          <p:grpSpPr>
            <a:xfrm>
              <a:off x="4421435" y="4273152"/>
              <a:ext cx="209200" cy="265564"/>
              <a:chOff x="1792066" y="3519615"/>
              <a:chExt cx="306387" cy="388937"/>
            </a:xfrm>
            <a:grpFill/>
          </p:grpSpPr>
          <p:sp>
            <p:nvSpPr>
              <p:cNvPr id="74" name="Freeform 94">
                <a:extLst>
                  <a:ext uri="{FF2B5EF4-FFF2-40B4-BE49-F238E27FC236}">
                    <a16:creationId xmlns:a16="http://schemas.microsoft.com/office/drawing/2014/main" id="{A986E525-0C6E-426D-B1F0-27FD11BD1C5D}"/>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5">
                <a:extLst>
                  <a:ext uri="{FF2B5EF4-FFF2-40B4-BE49-F238E27FC236}">
                    <a16:creationId xmlns:a16="http://schemas.microsoft.com/office/drawing/2014/main" id="{4179ABAC-253E-4A35-82B2-C3F0A65624E0}"/>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30C20853-F1B3-426B-9D88-81DD324A48D5}"/>
                </a:ext>
              </a:extLst>
            </p:cNvPr>
            <p:cNvGrpSpPr/>
            <p:nvPr/>
          </p:nvGrpSpPr>
          <p:grpSpPr>
            <a:xfrm>
              <a:off x="4126635" y="4276327"/>
              <a:ext cx="206375" cy="268288"/>
              <a:chOff x="2044701" y="3860800"/>
              <a:chExt cx="206375" cy="268288"/>
            </a:xfrm>
            <a:grpFill/>
          </p:grpSpPr>
          <p:sp>
            <p:nvSpPr>
              <p:cNvPr id="72" name="Freeform 92">
                <a:extLst>
                  <a:ext uri="{FF2B5EF4-FFF2-40B4-BE49-F238E27FC236}">
                    <a16:creationId xmlns:a16="http://schemas.microsoft.com/office/drawing/2014/main" id="{4DDF8E0A-CB59-40D3-93B9-668C41658AD0}"/>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93">
                <a:extLst>
                  <a:ext uri="{FF2B5EF4-FFF2-40B4-BE49-F238E27FC236}">
                    <a16:creationId xmlns:a16="http://schemas.microsoft.com/office/drawing/2014/main" id="{E03C4C9F-5873-4206-9502-D242B06906AD}"/>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73C4B71E-3F2B-4FB7-8E4E-75FD39893659}"/>
                </a:ext>
              </a:extLst>
            </p:cNvPr>
            <p:cNvGrpSpPr/>
            <p:nvPr/>
          </p:nvGrpSpPr>
          <p:grpSpPr>
            <a:xfrm>
              <a:off x="4270635" y="4276327"/>
              <a:ext cx="206375" cy="268288"/>
              <a:chOff x="2044701" y="3860800"/>
              <a:chExt cx="206375" cy="268288"/>
            </a:xfrm>
            <a:grpFill/>
          </p:grpSpPr>
          <p:sp>
            <p:nvSpPr>
              <p:cNvPr id="70" name="Freeform 92">
                <a:extLst>
                  <a:ext uri="{FF2B5EF4-FFF2-40B4-BE49-F238E27FC236}">
                    <a16:creationId xmlns:a16="http://schemas.microsoft.com/office/drawing/2014/main" id="{87610E85-C637-4566-9C54-298C620E5843}"/>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93">
                <a:extLst>
                  <a:ext uri="{FF2B5EF4-FFF2-40B4-BE49-F238E27FC236}">
                    <a16:creationId xmlns:a16="http://schemas.microsoft.com/office/drawing/2014/main" id="{C362A2DD-4D9F-463F-847C-A46B15B00E0D}"/>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75">
            <a:extLst>
              <a:ext uri="{FF2B5EF4-FFF2-40B4-BE49-F238E27FC236}">
                <a16:creationId xmlns:a16="http://schemas.microsoft.com/office/drawing/2014/main" id="{3F4E6B4B-8D75-4253-AD99-A8D0823C53F4}"/>
              </a:ext>
            </a:extLst>
          </p:cNvPr>
          <p:cNvGrpSpPr/>
          <p:nvPr/>
        </p:nvGrpSpPr>
        <p:grpSpPr>
          <a:xfrm>
            <a:off x="8224813" y="4093537"/>
            <a:ext cx="504000" cy="271463"/>
            <a:chOff x="4126635" y="4273152"/>
            <a:chExt cx="504000" cy="271463"/>
          </a:xfrm>
          <a:solidFill>
            <a:schemeClr val="accent4"/>
          </a:solidFill>
        </p:grpSpPr>
        <p:grpSp>
          <p:nvGrpSpPr>
            <p:cNvPr id="77" name="Group 76">
              <a:extLst>
                <a:ext uri="{FF2B5EF4-FFF2-40B4-BE49-F238E27FC236}">
                  <a16:creationId xmlns:a16="http://schemas.microsoft.com/office/drawing/2014/main" id="{2B53715A-E1DA-4403-9B3D-6D90BBC6A733}"/>
                </a:ext>
              </a:extLst>
            </p:cNvPr>
            <p:cNvGrpSpPr/>
            <p:nvPr/>
          </p:nvGrpSpPr>
          <p:grpSpPr>
            <a:xfrm>
              <a:off x="4421435" y="4273152"/>
              <a:ext cx="209200" cy="265564"/>
              <a:chOff x="1792066" y="3519615"/>
              <a:chExt cx="306387" cy="388937"/>
            </a:xfrm>
            <a:grpFill/>
          </p:grpSpPr>
          <p:sp>
            <p:nvSpPr>
              <p:cNvPr id="84" name="Freeform 94">
                <a:extLst>
                  <a:ext uri="{FF2B5EF4-FFF2-40B4-BE49-F238E27FC236}">
                    <a16:creationId xmlns:a16="http://schemas.microsoft.com/office/drawing/2014/main" id="{1A79798A-3455-4229-BAA9-58ABEC305F11}"/>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5">
                <a:extLst>
                  <a:ext uri="{FF2B5EF4-FFF2-40B4-BE49-F238E27FC236}">
                    <a16:creationId xmlns:a16="http://schemas.microsoft.com/office/drawing/2014/main" id="{1C22E80E-99D2-4EA8-9479-DDD4B09C4C19}"/>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77">
              <a:extLst>
                <a:ext uri="{FF2B5EF4-FFF2-40B4-BE49-F238E27FC236}">
                  <a16:creationId xmlns:a16="http://schemas.microsoft.com/office/drawing/2014/main" id="{7BE6C820-8EBC-4F4B-BC65-4196324AA380}"/>
                </a:ext>
              </a:extLst>
            </p:cNvPr>
            <p:cNvGrpSpPr/>
            <p:nvPr/>
          </p:nvGrpSpPr>
          <p:grpSpPr>
            <a:xfrm>
              <a:off x="4126635" y="4276327"/>
              <a:ext cx="206375" cy="268288"/>
              <a:chOff x="2044701" y="3860800"/>
              <a:chExt cx="206375" cy="268288"/>
            </a:xfrm>
            <a:grpFill/>
          </p:grpSpPr>
          <p:sp>
            <p:nvSpPr>
              <p:cNvPr id="82" name="Freeform 92">
                <a:extLst>
                  <a:ext uri="{FF2B5EF4-FFF2-40B4-BE49-F238E27FC236}">
                    <a16:creationId xmlns:a16="http://schemas.microsoft.com/office/drawing/2014/main" id="{F5581FC1-4200-4DB2-96DE-C704A027BCEF}"/>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3">
                <a:extLst>
                  <a:ext uri="{FF2B5EF4-FFF2-40B4-BE49-F238E27FC236}">
                    <a16:creationId xmlns:a16="http://schemas.microsoft.com/office/drawing/2014/main" id="{33136D10-C5B0-4705-804F-8C40B462E502}"/>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a:extLst>
                <a:ext uri="{FF2B5EF4-FFF2-40B4-BE49-F238E27FC236}">
                  <a16:creationId xmlns:a16="http://schemas.microsoft.com/office/drawing/2014/main" id="{FDA5D2E6-965A-4168-A71E-88FA0274C605}"/>
                </a:ext>
              </a:extLst>
            </p:cNvPr>
            <p:cNvGrpSpPr/>
            <p:nvPr/>
          </p:nvGrpSpPr>
          <p:grpSpPr>
            <a:xfrm>
              <a:off x="4270635" y="4276327"/>
              <a:ext cx="206375" cy="268288"/>
              <a:chOff x="2044701" y="3860800"/>
              <a:chExt cx="206375" cy="268288"/>
            </a:xfrm>
            <a:grpFill/>
          </p:grpSpPr>
          <p:sp>
            <p:nvSpPr>
              <p:cNvPr id="80" name="Freeform 92">
                <a:extLst>
                  <a:ext uri="{FF2B5EF4-FFF2-40B4-BE49-F238E27FC236}">
                    <a16:creationId xmlns:a16="http://schemas.microsoft.com/office/drawing/2014/main" id="{FD6A1B23-F7D3-4544-8A39-C2F3DC73DF04}"/>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3">
                <a:extLst>
                  <a:ext uri="{FF2B5EF4-FFF2-40B4-BE49-F238E27FC236}">
                    <a16:creationId xmlns:a16="http://schemas.microsoft.com/office/drawing/2014/main" id="{D6075C90-4079-4D97-8F51-624659277235}"/>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86" name="TextBox 85">
            <a:extLst>
              <a:ext uri="{FF2B5EF4-FFF2-40B4-BE49-F238E27FC236}">
                <a16:creationId xmlns:a16="http://schemas.microsoft.com/office/drawing/2014/main" id="{5FA7FE32-7FDF-4ADA-B2EA-B3D964EADA1A}"/>
              </a:ext>
            </a:extLst>
          </p:cNvPr>
          <p:cNvSpPr txBox="1"/>
          <p:nvPr/>
        </p:nvSpPr>
        <p:spPr>
          <a:xfrm>
            <a:off x="3648000" y="4363268"/>
            <a:ext cx="720000" cy="246221"/>
          </a:xfrm>
          <a:prstGeom prst="rect">
            <a:avLst/>
          </a:prstGeom>
          <a:noFill/>
        </p:spPr>
        <p:txBody>
          <a:bodyPr wrap="square" rtlCol="0">
            <a:spAutoFit/>
          </a:bodyPr>
          <a:lstStyle/>
          <a:p>
            <a:r>
              <a:rPr lang="es-ES" sz="1000" dirty="0"/>
              <a:t>Sprint 1</a:t>
            </a:r>
            <a:endParaRPr lang="es-ES_tradnl" sz="1000" dirty="0"/>
          </a:p>
        </p:txBody>
      </p:sp>
      <p:sp>
        <p:nvSpPr>
          <p:cNvPr id="87" name="TextBox 86">
            <a:extLst>
              <a:ext uri="{FF2B5EF4-FFF2-40B4-BE49-F238E27FC236}">
                <a16:creationId xmlns:a16="http://schemas.microsoft.com/office/drawing/2014/main" id="{3EB45C8B-C23B-45D7-A189-DF06744921C7}"/>
              </a:ext>
            </a:extLst>
          </p:cNvPr>
          <p:cNvSpPr txBox="1"/>
          <p:nvPr/>
        </p:nvSpPr>
        <p:spPr>
          <a:xfrm>
            <a:off x="5160000" y="4368872"/>
            <a:ext cx="720000" cy="246221"/>
          </a:xfrm>
          <a:prstGeom prst="rect">
            <a:avLst/>
          </a:prstGeom>
          <a:noFill/>
        </p:spPr>
        <p:txBody>
          <a:bodyPr wrap="square" rtlCol="0">
            <a:spAutoFit/>
          </a:bodyPr>
          <a:lstStyle/>
          <a:p>
            <a:r>
              <a:rPr lang="es-ES" sz="1000" dirty="0"/>
              <a:t>Sprint 3</a:t>
            </a:r>
            <a:endParaRPr lang="es-ES_tradnl" sz="1000" dirty="0"/>
          </a:p>
        </p:txBody>
      </p:sp>
      <p:sp>
        <p:nvSpPr>
          <p:cNvPr id="88" name="TextBox 87">
            <a:extLst>
              <a:ext uri="{FF2B5EF4-FFF2-40B4-BE49-F238E27FC236}">
                <a16:creationId xmlns:a16="http://schemas.microsoft.com/office/drawing/2014/main" id="{1D937200-4D56-4AA6-898B-2FAEC1806BB3}"/>
              </a:ext>
            </a:extLst>
          </p:cNvPr>
          <p:cNvSpPr txBox="1"/>
          <p:nvPr/>
        </p:nvSpPr>
        <p:spPr>
          <a:xfrm>
            <a:off x="8080813" y="4377390"/>
            <a:ext cx="1008000" cy="246221"/>
          </a:xfrm>
          <a:prstGeom prst="rect">
            <a:avLst/>
          </a:prstGeom>
          <a:noFill/>
        </p:spPr>
        <p:txBody>
          <a:bodyPr wrap="square" rtlCol="0">
            <a:spAutoFit/>
          </a:bodyPr>
          <a:lstStyle/>
          <a:p>
            <a:r>
              <a:rPr lang="es-ES" sz="1000" dirty="0"/>
              <a:t>Sprint n+1</a:t>
            </a:r>
            <a:endParaRPr lang="es-ES_tradnl" sz="1000" dirty="0"/>
          </a:p>
        </p:txBody>
      </p:sp>
      <p:cxnSp>
        <p:nvCxnSpPr>
          <p:cNvPr id="98" name="Connector: Elbow 97">
            <a:extLst>
              <a:ext uri="{FF2B5EF4-FFF2-40B4-BE49-F238E27FC236}">
                <a16:creationId xmlns:a16="http://schemas.microsoft.com/office/drawing/2014/main" id="{F95772CF-640C-4035-850D-926B2BFF7727}"/>
              </a:ext>
            </a:extLst>
          </p:cNvPr>
          <p:cNvCxnSpPr>
            <a:cxnSpLocks/>
          </p:cNvCxnSpPr>
          <p:nvPr/>
        </p:nvCxnSpPr>
        <p:spPr>
          <a:xfrm>
            <a:off x="3094190" y="3717000"/>
            <a:ext cx="663943" cy="636771"/>
          </a:xfrm>
          <a:prstGeom prst="bentConnector3">
            <a:avLst>
              <a:gd name="adj1" fmla="val 5000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9">
            <a:extLst>
              <a:ext uri="{FF2B5EF4-FFF2-40B4-BE49-F238E27FC236}">
                <a16:creationId xmlns:a16="http://schemas.microsoft.com/office/drawing/2014/main" id="{61B7EB6C-AC79-4684-9CA7-4965E41828AA}"/>
              </a:ext>
            </a:extLst>
          </p:cNvPr>
          <p:cNvGrpSpPr>
            <a:grpSpLocks noChangeAspect="1"/>
          </p:cNvGrpSpPr>
          <p:nvPr/>
        </p:nvGrpSpPr>
        <p:grpSpPr>
          <a:xfrm>
            <a:off x="4208553" y="3816891"/>
            <a:ext cx="127405" cy="197641"/>
            <a:chOff x="-1876425" y="5237163"/>
            <a:chExt cx="247650" cy="384175"/>
          </a:xfrm>
          <a:solidFill>
            <a:schemeClr val="tx2"/>
          </a:solidFill>
        </p:grpSpPr>
        <p:sp>
          <p:nvSpPr>
            <p:cNvPr id="107" name="Freeform 18">
              <a:extLst>
                <a:ext uri="{FF2B5EF4-FFF2-40B4-BE49-F238E27FC236}">
                  <a16:creationId xmlns:a16="http://schemas.microsoft.com/office/drawing/2014/main" id="{39F5F611-7EDE-47D5-B41D-F0E8BB7CB285}"/>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9">
              <a:extLst>
                <a:ext uri="{FF2B5EF4-FFF2-40B4-BE49-F238E27FC236}">
                  <a16:creationId xmlns:a16="http://schemas.microsoft.com/office/drawing/2014/main" id="{09AB7253-9C5C-4740-B0CF-B4A14718DFB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19" name="Connector: Elbow 118">
            <a:extLst>
              <a:ext uri="{FF2B5EF4-FFF2-40B4-BE49-F238E27FC236}">
                <a16:creationId xmlns:a16="http://schemas.microsoft.com/office/drawing/2014/main" id="{B21D5E6D-10F3-4E50-ADFC-1BACF87DB72C}"/>
              </a:ext>
            </a:extLst>
          </p:cNvPr>
          <p:cNvCxnSpPr>
            <a:cxnSpLocks/>
          </p:cNvCxnSpPr>
          <p:nvPr/>
        </p:nvCxnSpPr>
        <p:spPr>
          <a:xfrm>
            <a:off x="4512000" y="3717000"/>
            <a:ext cx="663943" cy="636771"/>
          </a:xfrm>
          <a:prstGeom prst="bentConnector3">
            <a:avLst>
              <a:gd name="adj1" fmla="val 5000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00697F18-1EEB-4D89-A5B1-C89DE016CFEC}"/>
              </a:ext>
            </a:extLst>
          </p:cNvPr>
          <p:cNvCxnSpPr>
            <a:cxnSpLocks/>
          </p:cNvCxnSpPr>
          <p:nvPr/>
        </p:nvCxnSpPr>
        <p:spPr>
          <a:xfrm>
            <a:off x="7536000" y="3717000"/>
            <a:ext cx="663943" cy="636771"/>
          </a:xfrm>
          <a:prstGeom prst="bentConnector3">
            <a:avLst>
              <a:gd name="adj1" fmla="val 5000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9">
            <a:extLst>
              <a:ext uri="{FF2B5EF4-FFF2-40B4-BE49-F238E27FC236}">
                <a16:creationId xmlns:a16="http://schemas.microsoft.com/office/drawing/2014/main" id="{EC432160-53B1-4536-A4B1-A24A124F84D8}"/>
              </a:ext>
            </a:extLst>
          </p:cNvPr>
          <p:cNvGrpSpPr>
            <a:grpSpLocks noChangeAspect="1"/>
          </p:cNvGrpSpPr>
          <p:nvPr/>
        </p:nvGrpSpPr>
        <p:grpSpPr>
          <a:xfrm>
            <a:off x="5592000" y="3807359"/>
            <a:ext cx="127405" cy="197641"/>
            <a:chOff x="-1876425" y="5237163"/>
            <a:chExt cx="247650" cy="384175"/>
          </a:xfrm>
          <a:solidFill>
            <a:schemeClr val="tx2"/>
          </a:solidFill>
        </p:grpSpPr>
        <p:sp>
          <p:nvSpPr>
            <p:cNvPr id="124" name="Freeform 18">
              <a:extLst>
                <a:ext uri="{FF2B5EF4-FFF2-40B4-BE49-F238E27FC236}">
                  <a16:creationId xmlns:a16="http://schemas.microsoft.com/office/drawing/2014/main" id="{E6223EB6-F438-43BC-8B83-D553BCD5B143}"/>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19">
              <a:extLst>
                <a:ext uri="{FF2B5EF4-FFF2-40B4-BE49-F238E27FC236}">
                  <a16:creationId xmlns:a16="http://schemas.microsoft.com/office/drawing/2014/main" id="{F0D8ECD6-D262-4315-90BD-C6B774567ACE}"/>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6" name="Group 19">
            <a:extLst>
              <a:ext uri="{FF2B5EF4-FFF2-40B4-BE49-F238E27FC236}">
                <a16:creationId xmlns:a16="http://schemas.microsoft.com/office/drawing/2014/main" id="{77486786-384B-4EC5-97C3-7CF647D282DC}"/>
              </a:ext>
            </a:extLst>
          </p:cNvPr>
          <p:cNvGrpSpPr>
            <a:grpSpLocks noChangeAspect="1"/>
          </p:cNvGrpSpPr>
          <p:nvPr/>
        </p:nvGrpSpPr>
        <p:grpSpPr>
          <a:xfrm>
            <a:off x="7104000" y="3807359"/>
            <a:ext cx="127405" cy="197641"/>
            <a:chOff x="-1876425" y="5237163"/>
            <a:chExt cx="247650" cy="384175"/>
          </a:xfrm>
          <a:solidFill>
            <a:schemeClr val="tx2"/>
          </a:solidFill>
        </p:grpSpPr>
        <p:sp>
          <p:nvSpPr>
            <p:cNvPr id="127" name="Freeform 18">
              <a:extLst>
                <a:ext uri="{FF2B5EF4-FFF2-40B4-BE49-F238E27FC236}">
                  <a16:creationId xmlns:a16="http://schemas.microsoft.com/office/drawing/2014/main" id="{8CF79394-DED0-4651-B840-BC3EDB5E1705}"/>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19">
              <a:extLst>
                <a:ext uri="{FF2B5EF4-FFF2-40B4-BE49-F238E27FC236}">
                  <a16:creationId xmlns:a16="http://schemas.microsoft.com/office/drawing/2014/main" id="{2E8A7D29-1CB8-4707-8AE8-3F6C3657F85B}"/>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9" name="TextBox 128">
            <a:extLst>
              <a:ext uri="{FF2B5EF4-FFF2-40B4-BE49-F238E27FC236}">
                <a16:creationId xmlns:a16="http://schemas.microsoft.com/office/drawing/2014/main" id="{07A1C060-DEFC-4FC9-A762-B549076CD4D1}"/>
              </a:ext>
            </a:extLst>
          </p:cNvPr>
          <p:cNvSpPr txBox="1"/>
          <p:nvPr/>
        </p:nvSpPr>
        <p:spPr>
          <a:xfrm>
            <a:off x="3720000" y="5805000"/>
            <a:ext cx="1152000" cy="246221"/>
          </a:xfrm>
          <a:prstGeom prst="rect">
            <a:avLst/>
          </a:prstGeom>
          <a:noFill/>
        </p:spPr>
        <p:txBody>
          <a:bodyPr wrap="square" rtlCol="0">
            <a:spAutoFit/>
          </a:bodyPr>
          <a:lstStyle/>
          <a:p>
            <a:r>
              <a:rPr lang="es-ES" sz="1000" dirty="0" err="1"/>
              <a:t>Prototype</a:t>
            </a:r>
            <a:r>
              <a:rPr lang="es-ES" sz="1000" dirty="0"/>
              <a:t> v0.1</a:t>
            </a:r>
            <a:endParaRPr lang="es-ES_tradnl" sz="1000" dirty="0"/>
          </a:p>
        </p:txBody>
      </p:sp>
      <p:cxnSp>
        <p:nvCxnSpPr>
          <p:cNvPr id="130" name="Straight Arrow Connector 129">
            <a:extLst>
              <a:ext uri="{FF2B5EF4-FFF2-40B4-BE49-F238E27FC236}">
                <a16:creationId xmlns:a16="http://schemas.microsoft.com/office/drawing/2014/main" id="{76A540F2-14E0-484C-BE12-B747B7F0F34A}"/>
              </a:ext>
            </a:extLst>
          </p:cNvPr>
          <p:cNvCxnSpPr>
            <a:cxnSpLocks/>
            <a:endCxn id="129" idx="0"/>
          </p:cNvCxnSpPr>
          <p:nvPr/>
        </p:nvCxnSpPr>
        <p:spPr>
          <a:xfrm>
            <a:off x="4296000" y="4609489"/>
            <a:ext cx="0" cy="119551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F4F1B13F-ED88-47F4-8623-9D6C2253BDB6}"/>
              </a:ext>
            </a:extLst>
          </p:cNvPr>
          <p:cNvSpPr txBox="1"/>
          <p:nvPr/>
        </p:nvSpPr>
        <p:spPr>
          <a:xfrm>
            <a:off x="5304000" y="5805000"/>
            <a:ext cx="1152000" cy="246221"/>
          </a:xfrm>
          <a:prstGeom prst="rect">
            <a:avLst/>
          </a:prstGeom>
          <a:noFill/>
        </p:spPr>
        <p:txBody>
          <a:bodyPr wrap="square" rtlCol="0">
            <a:spAutoFit/>
          </a:bodyPr>
          <a:lstStyle/>
          <a:p>
            <a:r>
              <a:rPr lang="es-ES" sz="1000" dirty="0" err="1"/>
              <a:t>Prototype</a:t>
            </a:r>
            <a:r>
              <a:rPr lang="es-ES" sz="1000" dirty="0"/>
              <a:t> v0.1</a:t>
            </a:r>
            <a:endParaRPr lang="es-ES_tradnl" sz="1000" dirty="0"/>
          </a:p>
        </p:txBody>
      </p:sp>
      <p:cxnSp>
        <p:nvCxnSpPr>
          <p:cNvPr id="135" name="Straight Arrow Connector 134">
            <a:extLst>
              <a:ext uri="{FF2B5EF4-FFF2-40B4-BE49-F238E27FC236}">
                <a16:creationId xmlns:a16="http://schemas.microsoft.com/office/drawing/2014/main" id="{74F7F324-9982-4E41-9AFF-B3000B110236}"/>
              </a:ext>
            </a:extLst>
          </p:cNvPr>
          <p:cNvCxnSpPr>
            <a:cxnSpLocks/>
          </p:cNvCxnSpPr>
          <p:nvPr/>
        </p:nvCxnSpPr>
        <p:spPr>
          <a:xfrm>
            <a:off x="5880000" y="4609489"/>
            <a:ext cx="0" cy="1195511"/>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1C92F830-0B4F-4971-8452-9A9BECD457D4}"/>
              </a:ext>
            </a:extLst>
          </p:cNvPr>
          <p:cNvSpPr txBox="1"/>
          <p:nvPr/>
        </p:nvSpPr>
        <p:spPr>
          <a:xfrm>
            <a:off x="8544000" y="5805000"/>
            <a:ext cx="792000" cy="246221"/>
          </a:xfrm>
          <a:prstGeom prst="rect">
            <a:avLst/>
          </a:prstGeom>
          <a:noFill/>
        </p:spPr>
        <p:txBody>
          <a:bodyPr wrap="square" rtlCol="0">
            <a:spAutoFit/>
          </a:bodyPr>
          <a:lstStyle/>
          <a:p>
            <a:r>
              <a:rPr lang="es-ES" sz="1000" dirty="0" err="1"/>
              <a:t>Solution</a:t>
            </a:r>
            <a:endParaRPr lang="es-ES_tradnl" sz="1000" dirty="0"/>
          </a:p>
        </p:txBody>
      </p:sp>
      <p:cxnSp>
        <p:nvCxnSpPr>
          <p:cNvPr id="137" name="Straight Arrow Connector 136">
            <a:extLst>
              <a:ext uri="{FF2B5EF4-FFF2-40B4-BE49-F238E27FC236}">
                <a16:creationId xmlns:a16="http://schemas.microsoft.com/office/drawing/2014/main" id="{C5B2AD0E-0E59-4DFA-B1B9-9D8C2BBD5D63}"/>
              </a:ext>
            </a:extLst>
          </p:cNvPr>
          <p:cNvCxnSpPr>
            <a:cxnSpLocks/>
          </p:cNvCxnSpPr>
          <p:nvPr/>
        </p:nvCxnSpPr>
        <p:spPr>
          <a:xfrm>
            <a:off x="8904000" y="4609489"/>
            <a:ext cx="0" cy="119551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20E06203-2EC6-4F35-8191-790B35F69419}"/>
              </a:ext>
            </a:extLst>
          </p:cNvPr>
          <p:cNvSpPr txBox="1"/>
          <p:nvPr/>
        </p:nvSpPr>
        <p:spPr>
          <a:xfrm>
            <a:off x="1056000" y="3789000"/>
            <a:ext cx="1152000" cy="246221"/>
          </a:xfrm>
          <a:prstGeom prst="rect">
            <a:avLst/>
          </a:prstGeom>
          <a:noFill/>
        </p:spPr>
        <p:txBody>
          <a:bodyPr wrap="square" rtlCol="0">
            <a:spAutoFit/>
          </a:bodyPr>
          <a:lstStyle/>
          <a:p>
            <a:r>
              <a:rPr lang="es-ES" sz="1000" dirty="0" err="1"/>
              <a:t>Customer</a:t>
            </a:r>
            <a:endParaRPr lang="es-ES_tradnl" sz="1000" dirty="0"/>
          </a:p>
        </p:txBody>
      </p:sp>
      <p:sp>
        <p:nvSpPr>
          <p:cNvPr id="7" name="TextBox 6">
            <a:extLst>
              <a:ext uri="{FF2B5EF4-FFF2-40B4-BE49-F238E27FC236}">
                <a16:creationId xmlns:a16="http://schemas.microsoft.com/office/drawing/2014/main" id="{B180EC18-9DC3-47BB-A020-39FD52710AEB}"/>
              </a:ext>
            </a:extLst>
          </p:cNvPr>
          <p:cNvSpPr txBox="1"/>
          <p:nvPr/>
        </p:nvSpPr>
        <p:spPr>
          <a:xfrm>
            <a:off x="9226838" y="4683253"/>
            <a:ext cx="1512000" cy="369332"/>
          </a:xfrm>
          <a:prstGeom prst="rect">
            <a:avLst/>
          </a:prstGeom>
          <a:noFill/>
        </p:spPr>
        <p:txBody>
          <a:bodyPr wrap="square" rtlCol="0">
            <a:spAutoFit/>
          </a:bodyPr>
          <a:lstStyle/>
          <a:p>
            <a:r>
              <a:rPr lang="es-ES_tradnl" dirty="0"/>
              <a:t>Yard</a:t>
            </a:r>
          </a:p>
        </p:txBody>
      </p:sp>
      <p:sp>
        <p:nvSpPr>
          <p:cNvPr id="11" name="Rectangle 10">
            <a:extLst>
              <a:ext uri="{FF2B5EF4-FFF2-40B4-BE49-F238E27FC236}">
                <a16:creationId xmlns:a16="http://schemas.microsoft.com/office/drawing/2014/main" id="{59596AAF-75A5-4DDA-81A0-6A2E881C5181}"/>
              </a:ext>
            </a:extLst>
          </p:cNvPr>
          <p:cNvSpPr/>
          <p:nvPr/>
        </p:nvSpPr>
        <p:spPr>
          <a:xfrm>
            <a:off x="8904000" y="2570829"/>
            <a:ext cx="2623187" cy="646331"/>
          </a:xfrm>
          <a:prstGeom prst="rect">
            <a:avLst/>
          </a:prstGeom>
        </p:spPr>
        <p:txBody>
          <a:bodyPr wrap="square">
            <a:spAutoFit/>
          </a:bodyPr>
          <a:lstStyle/>
          <a:p>
            <a:pPr algn="ctr"/>
            <a:r>
              <a:rPr lang="es-ES" dirty="0" err="1"/>
              <a:t>Solution</a:t>
            </a:r>
            <a:r>
              <a:rPr lang="es-ES" dirty="0"/>
              <a:t> </a:t>
            </a:r>
            <a:r>
              <a:rPr lang="es-ES" dirty="0" err="1"/>
              <a:t>Delivery</a:t>
            </a:r>
            <a:r>
              <a:rPr lang="es-ES" dirty="0"/>
              <a:t> Office</a:t>
            </a:r>
            <a:endParaRPr lang="es-ES_tradnl" dirty="0"/>
          </a:p>
        </p:txBody>
      </p:sp>
    </p:spTree>
    <p:extLst>
      <p:ext uri="{BB962C8B-B14F-4D97-AF65-F5344CB8AC3E}">
        <p14:creationId xmlns:p14="http://schemas.microsoft.com/office/powerpoint/2010/main" val="106035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Agile design flow</a:t>
            </a:r>
            <a:endParaRPr lang="en-GB" dirty="0"/>
          </a:p>
        </p:txBody>
      </p:sp>
      <p:sp>
        <p:nvSpPr>
          <p:cNvPr id="2" name="Rectangle 1">
            <a:extLst>
              <a:ext uri="{FF2B5EF4-FFF2-40B4-BE49-F238E27FC236}">
                <a16:creationId xmlns:a16="http://schemas.microsoft.com/office/drawing/2014/main" id="{59D3EDDB-4FAC-4F01-8F35-9F0D150BF841}"/>
              </a:ext>
            </a:extLst>
          </p:cNvPr>
          <p:cNvSpPr/>
          <p:nvPr/>
        </p:nvSpPr>
        <p:spPr>
          <a:xfrm>
            <a:off x="6721996" y="1197000"/>
            <a:ext cx="3960000" cy="46805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Oval 2">
            <a:extLst>
              <a:ext uri="{FF2B5EF4-FFF2-40B4-BE49-F238E27FC236}">
                <a16:creationId xmlns:a16="http://schemas.microsoft.com/office/drawing/2014/main" id="{33C584F4-2FAD-4CC9-AFAD-0D9A6ADE4543}"/>
              </a:ext>
            </a:extLst>
          </p:cNvPr>
          <p:cNvSpPr/>
          <p:nvPr/>
        </p:nvSpPr>
        <p:spPr>
          <a:xfrm>
            <a:off x="5641996" y="3228776"/>
            <a:ext cx="942545" cy="648000"/>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solidFill>
                  <a:schemeClr val="tx1"/>
                </a:solidFill>
              </a:rPr>
              <a:t>Business </a:t>
            </a:r>
            <a:r>
              <a:rPr lang="es-ES" sz="800" dirty="0" err="1">
                <a:solidFill>
                  <a:schemeClr val="tx1"/>
                </a:solidFill>
              </a:rPr>
              <a:t>needs</a:t>
            </a:r>
            <a:endParaRPr lang="es-ES_tradnl" sz="800" dirty="0">
              <a:solidFill>
                <a:schemeClr val="tx1"/>
              </a:solidFill>
            </a:endParaRPr>
          </a:p>
        </p:txBody>
      </p:sp>
      <p:sp>
        <p:nvSpPr>
          <p:cNvPr id="7" name="Oval 6">
            <a:extLst>
              <a:ext uri="{FF2B5EF4-FFF2-40B4-BE49-F238E27FC236}">
                <a16:creationId xmlns:a16="http://schemas.microsoft.com/office/drawing/2014/main" id="{CDBCBE7C-6F14-4C8E-8ABC-B251D77F6BD5}"/>
              </a:ext>
            </a:extLst>
          </p:cNvPr>
          <p:cNvSpPr/>
          <p:nvPr/>
        </p:nvSpPr>
        <p:spPr>
          <a:xfrm>
            <a:off x="7291451" y="2004482"/>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solidFill>
                  <a:schemeClr val="tx1"/>
                </a:solidFill>
              </a:rPr>
              <a:t>Epic</a:t>
            </a:r>
            <a:r>
              <a:rPr lang="es-ES" sz="800" dirty="0">
                <a:solidFill>
                  <a:schemeClr val="tx1"/>
                </a:solidFill>
              </a:rPr>
              <a:t> </a:t>
            </a:r>
            <a:r>
              <a:rPr lang="es-ES" sz="800" dirty="0" err="1">
                <a:solidFill>
                  <a:schemeClr val="tx1"/>
                </a:solidFill>
              </a:rPr>
              <a:t>story</a:t>
            </a:r>
            <a:endParaRPr lang="es-ES_tradnl" sz="800" dirty="0">
              <a:solidFill>
                <a:schemeClr val="tx1"/>
              </a:solidFill>
            </a:endParaRPr>
          </a:p>
        </p:txBody>
      </p:sp>
      <p:sp>
        <p:nvSpPr>
          <p:cNvPr id="8" name="Oval 7">
            <a:extLst>
              <a:ext uri="{FF2B5EF4-FFF2-40B4-BE49-F238E27FC236}">
                <a16:creationId xmlns:a16="http://schemas.microsoft.com/office/drawing/2014/main" id="{735F672D-1F60-468C-B8BB-CB903B804890}"/>
              </a:ext>
            </a:extLst>
          </p:cNvPr>
          <p:cNvSpPr/>
          <p:nvPr/>
        </p:nvSpPr>
        <p:spPr>
          <a:xfrm>
            <a:off x="7291451" y="4293000"/>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solidFill>
                  <a:schemeClr val="tx1"/>
                </a:solidFill>
              </a:rPr>
              <a:t>Epic</a:t>
            </a:r>
            <a:r>
              <a:rPr lang="es-ES" sz="800" dirty="0">
                <a:solidFill>
                  <a:schemeClr val="tx1"/>
                </a:solidFill>
              </a:rPr>
              <a:t> </a:t>
            </a:r>
            <a:r>
              <a:rPr lang="es-ES" sz="800" dirty="0" err="1">
                <a:solidFill>
                  <a:schemeClr val="tx1"/>
                </a:solidFill>
              </a:rPr>
              <a:t>story</a:t>
            </a:r>
            <a:endParaRPr lang="es-ES_tradnl" sz="800" dirty="0">
              <a:solidFill>
                <a:schemeClr val="tx1"/>
              </a:solidFill>
            </a:endParaRPr>
          </a:p>
        </p:txBody>
      </p:sp>
      <p:sp>
        <p:nvSpPr>
          <p:cNvPr id="9" name="Oval 8">
            <a:extLst>
              <a:ext uri="{FF2B5EF4-FFF2-40B4-BE49-F238E27FC236}">
                <a16:creationId xmlns:a16="http://schemas.microsoft.com/office/drawing/2014/main" id="{BEFBD94F-3724-42C0-8D0E-6CDA8DE00B4E}"/>
              </a:ext>
            </a:extLst>
          </p:cNvPr>
          <p:cNvSpPr/>
          <p:nvPr/>
        </p:nvSpPr>
        <p:spPr>
          <a:xfrm>
            <a:off x="8731451" y="1428376"/>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solidFill>
                  <a:schemeClr val="tx1"/>
                </a:solidFill>
              </a:rPr>
              <a:t>User</a:t>
            </a:r>
            <a:r>
              <a:rPr lang="es-ES" sz="800" dirty="0">
                <a:solidFill>
                  <a:schemeClr val="tx1"/>
                </a:solidFill>
              </a:rPr>
              <a:t> </a:t>
            </a:r>
            <a:r>
              <a:rPr lang="es-ES" sz="800" dirty="0" err="1">
                <a:solidFill>
                  <a:schemeClr val="tx1"/>
                </a:solidFill>
              </a:rPr>
              <a:t>story</a:t>
            </a:r>
            <a:endParaRPr lang="es-ES_tradnl" sz="800" dirty="0">
              <a:solidFill>
                <a:schemeClr val="tx1"/>
              </a:solidFill>
            </a:endParaRPr>
          </a:p>
        </p:txBody>
      </p:sp>
      <p:sp>
        <p:nvSpPr>
          <p:cNvPr id="10" name="Oval 9">
            <a:extLst>
              <a:ext uri="{FF2B5EF4-FFF2-40B4-BE49-F238E27FC236}">
                <a16:creationId xmlns:a16="http://schemas.microsoft.com/office/drawing/2014/main" id="{A44733E3-36DA-4FB6-A2D4-ECA7602B7E3C}"/>
              </a:ext>
            </a:extLst>
          </p:cNvPr>
          <p:cNvSpPr/>
          <p:nvPr/>
        </p:nvSpPr>
        <p:spPr>
          <a:xfrm>
            <a:off x="8731451" y="3716894"/>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solidFill>
                  <a:schemeClr val="tx1"/>
                </a:solidFill>
              </a:rPr>
              <a:t>User</a:t>
            </a:r>
            <a:r>
              <a:rPr lang="es-ES" sz="800" dirty="0">
                <a:solidFill>
                  <a:schemeClr val="tx1"/>
                </a:solidFill>
              </a:rPr>
              <a:t> </a:t>
            </a:r>
            <a:r>
              <a:rPr lang="es-ES" sz="800" dirty="0" err="1">
                <a:solidFill>
                  <a:schemeClr val="tx1"/>
                </a:solidFill>
              </a:rPr>
              <a:t>story</a:t>
            </a:r>
            <a:endParaRPr lang="es-ES_tradnl" sz="800" dirty="0">
              <a:solidFill>
                <a:schemeClr val="tx1"/>
              </a:solidFill>
            </a:endParaRPr>
          </a:p>
        </p:txBody>
      </p:sp>
      <p:sp>
        <p:nvSpPr>
          <p:cNvPr id="11" name="Oval 10">
            <a:extLst>
              <a:ext uri="{FF2B5EF4-FFF2-40B4-BE49-F238E27FC236}">
                <a16:creationId xmlns:a16="http://schemas.microsoft.com/office/drawing/2014/main" id="{36AA2306-0E39-40B1-B919-FEA320EDAAAA}"/>
              </a:ext>
            </a:extLst>
          </p:cNvPr>
          <p:cNvSpPr/>
          <p:nvPr/>
        </p:nvSpPr>
        <p:spPr>
          <a:xfrm>
            <a:off x="8726497" y="2588935"/>
            <a:ext cx="942545" cy="648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sp>
        <p:nvSpPr>
          <p:cNvPr id="12" name="Oval 11">
            <a:extLst>
              <a:ext uri="{FF2B5EF4-FFF2-40B4-BE49-F238E27FC236}">
                <a16:creationId xmlns:a16="http://schemas.microsoft.com/office/drawing/2014/main" id="{F0E456D1-9EFA-4005-8059-B706D7328B2A}"/>
              </a:ext>
            </a:extLst>
          </p:cNvPr>
          <p:cNvSpPr/>
          <p:nvPr/>
        </p:nvSpPr>
        <p:spPr>
          <a:xfrm>
            <a:off x="8726497" y="4893229"/>
            <a:ext cx="942545" cy="648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850" dirty="0">
              <a:solidFill>
                <a:schemeClr val="tx1"/>
              </a:solidFill>
            </a:endParaRPr>
          </a:p>
        </p:txBody>
      </p:sp>
      <p:sp>
        <p:nvSpPr>
          <p:cNvPr id="13" name="TextBox 12">
            <a:extLst>
              <a:ext uri="{FF2B5EF4-FFF2-40B4-BE49-F238E27FC236}">
                <a16:creationId xmlns:a16="http://schemas.microsoft.com/office/drawing/2014/main" id="{E199DCF8-9243-4BFE-96CA-E535B452A57F}"/>
              </a:ext>
            </a:extLst>
          </p:cNvPr>
          <p:cNvSpPr txBox="1"/>
          <p:nvPr/>
        </p:nvSpPr>
        <p:spPr>
          <a:xfrm>
            <a:off x="8831999" y="5029502"/>
            <a:ext cx="849227" cy="461665"/>
          </a:xfrm>
          <a:prstGeom prst="rect">
            <a:avLst/>
          </a:prstGeom>
          <a:noFill/>
        </p:spPr>
        <p:txBody>
          <a:bodyPr wrap="square" rtlCol="0">
            <a:spAutoFit/>
          </a:bodyPr>
          <a:lstStyle/>
          <a:p>
            <a:r>
              <a:rPr lang="es-ES" sz="800" dirty="0"/>
              <a:t>Sketches, </a:t>
            </a:r>
            <a:r>
              <a:rPr lang="es-ES" sz="800" dirty="0" err="1"/>
              <a:t>wireframing</a:t>
            </a:r>
            <a:r>
              <a:rPr lang="es-ES" sz="800" dirty="0"/>
              <a:t>..</a:t>
            </a:r>
            <a:endParaRPr lang="es-ES_tradnl" sz="800" dirty="0"/>
          </a:p>
        </p:txBody>
      </p:sp>
      <p:sp>
        <p:nvSpPr>
          <p:cNvPr id="14" name="TextBox 13">
            <a:extLst>
              <a:ext uri="{FF2B5EF4-FFF2-40B4-BE49-F238E27FC236}">
                <a16:creationId xmlns:a16="http://schemas.microsoft.com/office/drawing/2014/main" id="{28531509-5E90-4C16-894F-5D62DDCFAD35}"/>
              </a:ext>
            </a:extLst>
          </p:cNvPr>
          <p:cNvSpPr txBox="1"/>
          <p:nvPr/>
        </p:nvSpPr>
        <p:spPr>
          <a:xfrm>
            <a:off x="8875096" y="2686357"/>
            <a:ext cx="920721" cy="461665"/>
          </a:xfrm>
          <a:prstGeom prst="rect">
            <a:avLst/>
          </a:prstGeom>
          <a:noFill/>
        </p:spPr>
        <p:txBody>
          <a:bodyPr wrap="square" rtlCol="0">
            <a:spAutoFit/>
          </a:bodyPr>
          <a:lstStyle/>
          <a:p>
            <a:r>
              <a:rPr lang="es-ES" sz="800" dirty="0"/>
              <a:t>Sketches, </a:t>
            </a:r>
            <a:r>
              <a:rPr lang="es-ES" sz="800" dirty="0" err="1"/>
              <a:t>wireframing</a:t>
            </a:r>
            <a:endParaRPr lang="es-ES" sz="800" dirty="0"/>
          </a:p>
          <a:p>
            <a:r>
              <a:rPr lang="es-ES" sz="800" dirty="0"/>
              <a:t>..</a:t>
            </a:r>
            <a:endParaRPr lang="es-ES_tradnl" sz="800" dirty="0"/>
          </a:p>
        </p:txBody>
      </p:sp>
      <p:cxnSp>
        <p:nvCxnSpPr>
          <p:cNvPr id="18" name="Connector: Elbow 17">
            <a:extLst>
              <a:ext uri="{FF2B5EF4-FFF2-40B4-BE49-F238E27FC236}">
                <a16:creationId xmlns:a16="http://schemas.microsoft.com/office/drawing/2014/main" id="{6C9B9969-8B0B-43CD-BECE-F14AA257B40C}"/>
              </a:ext>
            </a:extLst>
          </p:cNvPr>
          <p:cNvCxnSpPr>
            <a:stCxn id="3" idx="6"/>
            <a:endCxn id="7" idx="2"/>
          </p:cNvCxnSpPr>
          <p:nvPr/>
        </p:nvCxnSpPr>
        <p:spPr>
          <a:xfrm flipV="1">
            <a:off x="6584541" y="2328482"/>
            <a:ext cx="706910" cy="122429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167AE1B-E720-439A-A07C-24C212BD14DF}"/>
              </a:ext>
            </a:extLst>
          </p:cNvPr>
          <p:cNvCxnSpPr>
            <a:stCxn id="3" idx="6"/>
            <a:endCxn id="8" idx="2"/>
          </p:cNvCxnSpPr>
          <p:nvPr/>
        </p:nvCxnSpPr>
        <p:spPr>
          <a:xfrm>
            <a:off x="6584541" y="3552776"/>
            <a:ext cx="706910" cy="106422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868EF53C-735C-40D1-BD5E-0940AEBD8995}"/>
              </a:ext>
            </a:extLst>
          </p:cNvPr>
          <p:cNvCxnSpPr>
            <a:stCxn id="7" idx="6"/>
            <a:endCxn id="9" idx="2"/>
          </p:cNvCxnSpPr>
          <p:nvPr/>
        </p:nvCxnSpPr>
        <p:spPr>
          <a:xfrm flipV="1">
            <a:off x="8233996" y="1752376"/>
            <a:ext cx="497455" cy="576106"/>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335D665-4A30-4F32-A976-FA056873A464}"/>
              </a:ext>
            </a:extLst>
          </p:cNvPr>
          <p:cNvCxnSpPr>
            <a:cxnSpLocks/>
            <a:stCxn id="7" idx="6"/>
            <a:endCxn id="11" idx="2"/>
          </p:cNvCxnSpPr>
          <p:nvPr/>
        </p:nvCxnSpPr>
        <p:spPr>
          <a:xfrm>
            <a:off x="8233996" y="2328482"/>
            <a:ext cx="492501" cy="58445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313085F-4F86-4C25-B8C7-2AB25C8BE753}"/>
              </a:ext>
            </a:extLst>
          </p:cNvPr>
          <p:cNvCxnSpPr>
            <a:cxnSpLocks/>
            <a:stCxn id="8" idx="6"/>
            <a:endCxn id="12" idx="2"/>
          </p:cNvCxnSpPr>
          <p:nvPr/>
        </p:nvCxnSpPr>
        <p:spPr>
          <a:xfrm>
            <a:off x="8233996" y="4617000"/>
            <a:ext cx="492501" cy="600229"/>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E43F8E6-3A66-49AF-9F03-2ADA140B1E25}"/>
              </a:ext>
            </a:extLst>
          </p:cNvPr>
          <p:cNvSpPr/>
          <p:nvPr/>
        </p:nvSpPr>
        <p:spPr>
          <a:xfrm>
            <a:off x="7778281" y="3069000"/>
            <a:ext cx="45719" cy="45719"/>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4F160EE6-3573-4354-9B9A-67E4A8FA901E}"/>
              </a:ext>
            </a:extLst>
          </p:cNvPr>
          <p:cNvSpPr/>
          <p:nvPr/>
        </p:nvSpPr>
        <p:spPr>
          <a:xfrm>
            <a:off x="7778281" y="3501000"/>
            <a:ext cx="45719" cy="45719"/>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06772D7E-57D6-41F0-9ECD-0AA49F718477}"/>
              </a:ext>
            </a:extLst>
          </p:cNvPr>
          <p:cNvSpPr/>
          <p:nvPr/>
        </p:nvSpPr>
        <p:spPr>
          <a:xfrm>
            <a:off x="7778281" y="3870370"/>
            <a:ext cx="45719" cy="45719"/>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31942E48-CEC7-4FA0-AA0D-179195CC60BA}"/>
              </a:ext>
            </a:extLst>
          </p:cNvPr>
          <p:cNvSpPr/>
          <p:nvPr/>
        </p:nvSpPr>
        <p:spPr>
          <a:xfrm>
            <a:off x="10452766" y="1284776"/>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800" dirty="0">
              <a:solidFill>
                <a:schemeClr val="tx1"/>
              </a:solidFill>
            </a:endParaRPr>
          </a:p>
        </p:txBody>
      </p:sp>
      <p:sp>
        <p:nvSpPr>
          <p:cNvPr id="45" name="Oval 44">
            <a:extLst>
              <a:ext uri="{FF2B5EF4-FFF2-40B4-BE49-F238E27FC236}">
                <a16:creationId xmlns:a16="http://schemas.microsoft.com/office/drawing/2014/main" id="{477B8ADF-B49F-4F36-A0DE-65C10FF71C41}"/>
              </a:ext>
            </a:extLst>
          </p:cNvPr>
          <p:cNvSpPr/>
          <p:nvPr/>
        </p:nvSpPr>
        <p:spPr>
          <a:xfrm>
            <a:off x="10452766" y="2094389"/>
            <a:ext cx="942545" cy="648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cxnSp>
        <p:nvCxnSpPr>
          <p:cNvPr id="46" name="Connector: Elbow 45">
            <a:extLst>
              <a:ext uri="{FF2B5EF4-FFF2-40B4-BE49-F238E27FC236}">
                <a16:creationId xmlns:a16="http://schemas.microsoft.com/office/drawing/2014/main" id="{1C6CB36C-0180-4CD7-9FE6-45DBA51D7FBB}"/>
              </a:ext>
            </a:extLst>
          </p:cNvPr>
          <p:cNvCxnSpPr>
            <a:cxnSpLocks/>
            <a:stCxn id="9" idx="6"/>
            <a:endCxn id="44" idx="2"/>
          </p:cNvCxnSpPr>
          <p:nvPr/>
        </p:nvCxnSpPr>
        <p:spPr>
          <a:xfrm flipV="1">
            <a:off x="9673996" y="1608776"/>
            <a:ext cx="778770" cy="14360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085558F-646A-456A-9121-4F2043F67141}"/>
              </a:ext>
            </a:extLst>
          </p:cNvPr>
          <p:cNvCxnSpPr>
            <a:cxnSpLocks/>
            <a:stCxn id="9" idx="6"/>
            <a:endCxn id="45" idx="2"/>
          </p:cNvCxnSpPr>
          <p:nvPr/>
        </p:nvCxnSpPr>
        <p:spPr>
          <a:xfrm>
            <a:off x="9673996" y="1752376"/>
            <a:ext cx="778770" cy="66601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00C5346-24F4-4403-B6B4-1AC95308FFC3}"/>
              </a:ext>
            </a:extLst>
          </p:cNvPr>
          <p:cNvCxnSpPr/>
          <p:nvPr/>
        </p:nvCxnSpPr>
        <p:spPr>
          <a:xfrm flipV="1">
            <a:off x="8256000" y="4022283"/>
            <a:ext cx="497455" cy="576106"/>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A0C135CF-CA9D-4F9E-BABD-3A95FE79B9EF}"/>
              </a:ext>
            </a:extLst>
          </p:cNvPr>
          <p:cNvSpPr/>
          <p:nvPr/>
        </p:nvSpPr>
        <p:spPr>
          <a:xfrm>
            <a:off x="10452765" y="2781000"/>
            <a:ext cx="1078164" cy="741238"/>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sp>
        <p:nvSpPr>
          <p:cNvPr id="57" name="TextBox 56">
            <a:extLst>
              <a:ext uri="{FF2B5EF4-FFF2-40B4-BE49-F238E27FC236}">
                <a16:creationId xmlns:a16="http://schemas.microsoft.com/office/drawing/2014/main" id="{F6A4107B-D60D-4074-9B24-DEEEBE1A2050}"/>
              </a:ext>
            </a:extLst>
          </p:cNvPr>
          <p:cNvSpPr txBox="1"/>
          <p:nvPr/>
        </p:nvSpPr>
        <p:spPr>
          <a:xfrm>
            <a:off x="10533678" y="2853000"/>
            <a:ext cx="1053959" cy="584775"/>
          </a:xfrm>
          <a:prstGeom prst="rect">
            <a:avLst/>
          </a:prstGeom>
          <a:noFill/>
        </p:spPr>
        <p:txBody>
          <a:bodyPr wrap="square" rtlCol="0">
            <a:spAutoFit/>
          </a:bodyPr>
          <a:lstStyle/>
          <a:p>
            <a:r>
              <a:rPr lang="es-ES" sz="800" dirty="0" err="1"/>
              <a:t>Bounded</a:t>
            </a:r>
            <a:r>
              <a:rPr lang="es-ES" sz="800" dirty="0"/>
              <a:t> </a:t>
            </a:r>
            <a:r>
              <a:rPr lang="es-ES" sz="800" dirty="0" err="1"/>
              <a:t>context</a:t>
            </a:r>
            <a:r>
              <a:rPr lang="es-ES" sz="800" dirty="0"/>
              <a:t>, </a:t>
            </a:r>
            <a:r>
              <a:rPr lang="es-ES" sz="800" dirty="0" err="1"/>
              <a:t>Domain</a:t>
            </a:r>
            <a:r>
              <a:rPr lang="es-ES" sz="800" dirty="0"/>
              <a:t> </a:t>
            </a:r>
            <a:r>
              <a:rPr lang="es-ES" sz="800" dirty="0" err="1"/>
              <a:t>model</a:t>
            </a:r>
            <a:r>
              <a:rPr lang="es-ES" sz="800" dirty="0"/>
              <a:t>, </a:t>
            </a:r>
            <a:r>
              <a:rPr lang="es-ES" sz="800" dirty="0" err="1"/>
              <a:t>Class</a:t>
            </a:r>
            <a:r>
              <a:rPr lang="es-ES" sz="800" dirty="0"/>
              <a:t> </a:t>
            </a:r>
            <a:r>
              <a:rPr lang="es-ES" sz="800" dirty="0" err="1"/>
              <a:t>diagram</a:t>
            </a:r>
            <a:r>
              <a:rPr lang="es-ES" sz="800" dirty="0"/>
              <a:t>...</a:t>
            </a:r>
            <a:endParaRPr lang="es-ES_tradnl" sz="800" dirty="0"/>
          </a:p>
        </p:txBody>
      </p:sp>
      <p:sp>
        <p:nvSpPr>
          <p:cNvPr id="59" name="TextBox 58">
            <a:extLst>
              <a:ext uri="{FF2B5EF4-FFF2-40B4-BE49-F238E27FC236}">
                <a16:creationId xmlns:a16="http://schemas.microsoft.com/office/drawing/2014/main" id="{AB7A4640-AE86-4653-8C7F-597F96BA7116}"/>
              </a:ext>
            </a:extLst>
          </p:cNvPr>
          <p:cNvSpPr txBox="1"/>
          <p:nvPr/>
        </p:nvSpPr>
        <p:spPr>
          <a:xfrm>
            <a:off x="10488000" y="2184827"/>
            <a:ext cx="924068" cy="461665"/>
          </a:xfrm>
          <a:prstGeom prst="rect">
            <a:avLst/>
          </a:prstGeom>
          <a:noFill/>
        </p:spPr>
        <p:txBody>
          <a:bodyPr wrap="square" rtlCol="0">
            <a:spAutoFit/>
          </a:bodyPr>
          <a:lstStyle/>
          <a:p>
            <a:r>
              <a:rPr lang="es-ES" sz="800" dirty="0"/>
              <a:t>Visual </a:t>
            </a:r>
            <a:r>
              <a:rPr lang="es-ES" sz="800" dirty="0" err="1"/>
              <a:t>design</a:t>
            </a:r>
            <a:r>
              <a:rPr lang="es-ES" sz="800" dirty="0"/>
              <a:t>, </a:t>
            </a:r>
            <a:r>
              <a:rPr lang="es-ES" sz="800" dirty="0" err="1"/>
              <a:t>Detail</a:t>
            </a:r>
            <a:r>
              <a:rPr lang="es-ES" sz="800" dirty="0"/>
              <a:t> </a:t>
            </a:r>
            <a:r>
              <a:rPr lang="es-ES" sz="800" dirty="0" err="1"/>
              <a:t>Task</a:t>
            </a:r>
            <a:r>
              <a:rPr lang="es-ES" sz="800" dirty="0"/>
              <a:t> Flow,..</a:t>
            </a:r>
            <a:endParaRPr lang="es-ES_tradnl" sz="800" dirty="0"/>
          </a:p>
        </p:txBody>
      </p:sp>
      <p:cxnSp>
        <p:nvCxnSpPr>
          <p:cNvPr id="60" name="Connector: Elbow 59">
            <a:extLst>
              <a:ext uri="{FF2B5EF4-FFF2-40B4-BE49-F238E27FC236}">
                <a16:creationId xmlns:a16="http://schemas.microsoft.com/office/drawing/2014/main" id="{A62528F8-3A7E-4478-808A-90EC16313745}"/>
              </a:ext>
            </a:extLst>
          </p:cNvPr>
          <p:cNvCxnSpPr>
            <a:cxnSpLocks/>
          </p:cNvCxnSpPr>
          <p:nvPr/>
        </p:nvCxnSpPr>
        <p:spPr>
          <a:xfrm>
            <a:off x="9681227" y="2901134"/>
            <a:ext cx="783723" cy="23868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890B2097-83BA-455D-B420-542E8FBB61FA}"/>
              </a:ext>
            </a:extLst>
          </p:cNvPr>
          <p:cNvCxnSpPr>
            <a:cxnSpLocks/>
            <a:stCxn id="11" idx="6"/>
            <a:endCxn id="45" idx="2"/>
          </p:cNvCxnSpPr>
          <p:nvPr/>
        </p:nvCxnSpPr>
        <p:spPr>
          <a:xfrm flipV="1">
            <a:off x="9669042" y="2418389"/>
            <a:ext cx="783724" cy="494546"/>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65CA3413-13C4-439E-AB4F-B6969393B02B}"/>
              </a:ext>
            </a:extLst>
          </p:cNvPr>
          <p:cNvSpPr/>
          <p:nvPr/>
        </p:nvSpPr>
        <p:spPr>
          <a:xfrm>
            <a:off x="10477311" y="3572930"/>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800" dirty="0">
              <a:solidFill>
                <a:schemeClr val="tx1"/>
              </a:solidFill>
            </a:endParaRPr>
          </a:p>
        </p:txBody>
      </p:sp>
      <p:sp>
        <p:nvSpPr>
          <p:cNvPr id="69" name="Oval 68">
            <a:extLst>
              <a:ext uri="{FF2B5EF4-FFF2-40B4-BE49-F238E27FC236}">
                <a16:creationId xmlns:a16="http://schemas.microsoft.com/office/drawing/2014/main" id="{E2145777-E1C5-4DAB-A1DB-2487F62C0CB3}"/>
              </a:ext>
            </a:extLst>
          </p:cNvPr>
          <p:cNvSpPr/>
          <p:nvPr/>
        </p:nvSpPr>
        <p:spPr>
          <a:xfrm>
            <a:off x="10477311" y="4382543"/>
            <a:ext cx="942545" cy="648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cxnSp>
        <p:nvCxnSpPr>
          <p:cNvPr id="70" name="Connector: Elbow 69">
            <a:extLst>
              <a:ext uri="{FF2B5EF4-FFF2-40B4-BE49-F238E27FC236}">
                <a16:creationId xmlns:a16="http://schemas.microsoft.com/office/drawing/2014/main" id="{AB50A493-E59F-4D69-9F24-56AE04053EBF}"/>
              </a:ext>
            </a:extLst>
          </p:cNvPr>
          <p:cNvCxnSpPr>
            <a:cxnSpLocks/>
            <a:endCxn id="68" idx="2"/>
          </p:cNvCxnSpPr>
          <p:nvPr/>
        </p:nvCxnSpPr>
        <p:spPr>
          <a:xfrm flipV="1">
            <a:off x="9698541" y="3896930"/>
            <a:ext cx="778770" cy="143600"/>
          </a:xfrm>
          <a:prstGeom prst="bentConnector3">
            <a:avLst>
              <a:gd name="adj1" fmla="val 5187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14ABC27C-160E-4600-A2DB-7340DB73223A}"/>
              </a:ext>
            </a:extLst>
          </p:cNvPr>
          <p:cNvCxnSpPr>
            <a:cxnSpLocks/>
            <a:endCxn id="69" idx="2"/>
          </p:cNvCxnSpPr>
          <p:nvPr/>
        </p:nvCxnSpPr>
        <p:spPr>
          <a:xfrm>
            <a:off x="9698541" y="4040530"/>
            <a:ext cx="778770" cy="666013"/>
          </a:xfrm>
          <a:prstGeom prst="bentConnector3">
            <a:avLst>
              <a:gd name="adj1" fmla="val 52818"/>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32FDB15F-88C1-4746-AA77-DDA4DC6767B9}"/>
              </a:ext>
            </a:extLst>
          </p:cNvPr>
          <p:cNvSpPr/>
          <p:nvPr/>
        </p:nvSpPr>
        <p:spPr>
          <a:xfrm>
            <a:off x="10465563" y="5085627"/>
            <a:ext cx="1078164" cy="741238"/>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cxnSp>
        <p:nvCxnSpPr>
          <p:cNvPr id="75" name="Connector: Elbow 74">
            <a:extLst>
              <a:ext uri="{FF2B5EF4-FFF2-40B4-BE49-F238E27FC236}">
                <a16:creationId xmlns:a16="http://schemas.microsoft.com/office/drawing/2014/main" id="{3505663B-6178-4FE5-8CAD-45AED5EDE7B6}"/>
              </a:ext>
            </a:extLst>
          </p:cNvPr>
          <p:cNvCxnSpPr>
            <a:cxnSpLocks/>
          </p:cNvCxnSpPr>
          <p:nvPr/>
        </p:nvCxnSpPr>
        <p:spPr>
          <a:xfrm>
            <a:off x="9705772" y="5205064"/>
            <a:ext cx="783723" cy="23868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7E00D733-E201-4471-BBE9-9DD919AE8CAA}"/>
              </a:ext>
            </a:extLst>
          </p:cNvPr>
          <p:cNvCxnSpPr>
            <a:cxnSpLocks/>
            <a:endCxn id="69" idx="2"/>
          </p:cNvCxnSpPr>
          <p:nvPr/>
        </p:nvCxnSpPr>
        <p:spPr>
          <a:xfrm flipV="1">
            <a:off x="9693587" y="4706543"/>
            <a:ext cx="783724" cy="510322"/>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Text Placeholder 4">
            <a:extLst>
              <a:ext uri="{FF2B5EF4-FFF2-40B4-BE49-F238E27FC236}">
                <a16:creationId xmlns:a16="http://schemas.microsoft.com/office/drawing/2014/main" id="{C5F4EC29-FCE6-4B2A-8053-D4FD031F8F8D}"/>
              </a:ext>
            </a:extLst>
          </p:cNvPr>
          <p:cNvSpPr txBox="1">
            <a:spLocks/>
          </p:cNvSpPr>
          <p:nvPr/>
        </p:nvSpPr>
        <p:spPr>
          <a:xfrm>
            <a:off x="893085" y="1660410"/>
            <a:ext cx="3337062" cy="342459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050" dirty="0">
                <a:latin typeface="+mn-lt"/>
              </a:rPr>
              <a:t>The Solution Design Office (SDO) will follow this agile design flow to model the solution for the business needs.</a:t>
            </a:r>
          </a:p>
          <a:p>
            <a:pPr algn="just">
              <a:lnSpc>
                <a:spcPct val="150000"/>
              </a:lnSpc>
            </a:pPr>
            <a:r>
              <a:rPr lang="en-US" sz="1050" dirty="0">
                <a:latin typeface="+mn-lt"/>
              </a:rPr>
              <a:t>The SDO will meet the customer to understand those needs, extract the user journey and ideate the possible uses of the product.</a:t>
            </a:r>
          </a:p>
          <a:p>
            <a:pPr algn="just">
              <a:lnSpc>
                <a:spcPct val="150000"/>
              </a:lnSpc>
            </a:pPr>
            <a:r>
              <a:rPr lang="en-US" sz="1050" dirty="0">
                <a:latin typeface="+mn-lt"/>
              </a:rPr>
              <a:t>Those elements will be used to articulate and validate with customer a collection of epics, user stories and sketches that shall give meaning and value to the software, APIs and interfaces. In the end, the Solution Design Office shall create all the necessary support material for development.</a:t>
            </a:r>
            <a:endParaRPr lang="pt-PT" sz="1050" dirty="0">
              <a:latin typeface="+mn-lt"/>
            </a:endParaRPr>
          </a:p>
          <a:p>
            <a:pPr lvl="1" algn="just">
              <a:lnSpc>
                <a:spcPct val="150000"/>
              </a:lnSpc>
            </a:pPr>
            <a:endParaRPr lang="en-US" sz="1600" dirty="0">
              <a:latin typeface="+mn-lt"/>
            </a:endParaRPr>
          </a:p>
          <a:p>
            <a:pPr algn="just">
              <a:lnSpc>
                <a:spcPct val="150000"/>
              </a:lnSpc>
            </a:pPr>
            <a:endParaRPr lang="en-GB" sz="1800" dirty="0">
              <a:latin typeface="+mn-lt"/>
            </a:endParaRPr>
          </a:p>
        </p:txBody>
      </p:sp>
      <p:sp>
        <p:nvSpPr>
          <p:cNvPr id="52" name="Text Placeholder 2">
            <a:extLst>
              <a:ext uri="{FF2B5EF4-FFF2-40B4-BE49-F238E27FC236}">
                <a16:creationId xmlns:a16="http://schemas.microsoft.com/office/drawing/2014/main" id="{5A903211-C75C-4297-9730-2E9D605FF4ED}"/>
              </a:ext>
            </a:extLst>
          </p:cNvPr>
          <p:cNvSpPr txBox="1">
            <a:spLocks/>
          </p:cNvSpPr>
          <p:nvPr/>
        </p:nvSpPr>
        <p:spPr>
          <a:xfrm>
            <a:off x="390435" y="6052904"/>
            <a:ext cx="1652317"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900" b="0" i="0" u="none" strike="noStrike" kern="1200" cap="none" spc="0" normalizeH="0" baseline="0" noProof="0" dirty="0">
                <a:ln>
                  <a:noFill/>
                </a:ln>
                <a:solidFill>
                  <a:schemeClr val="tx1"/>
                </a:solidFill>
                <a:effectLst/>
                <a:uLnTx/>
                <a:uFillTx/>
                <a:latin typeface="+mj-lt"/>
                <a:ea typeface="+mn-ea"/>
                <a:cs typeface="+mn-cs"/>
              </a:rPr>
              <a:t>Customer input</a:t>
            </a:r>
          </a:p>
        </p:txBody>
      </p:sp>
      <p:sp>
        <p:nvSpPr>
          <p:cNvPr id="53" name="Text Placeholder 4">
            <a:extLst>
              <a:ext uri="{FF2B5EF4-FFF2-40B4-BE49-F238E27FC236}">
                <a16:creationId xmlns:a16="http://schemas.microsoft.com/office/drawing/2014/main" id="{9B616D47-D2BB-452A-8DFB-03D9335B58D6}"/>
              </a:ext>
            </a:extLst>
          </p:cNvPr>
          <p:cNvSpPr txBox="1">
            <a:spLocks/>
          </p:cNvSpPr>
          <p:nvPr/>
        </p:nvSpPr>
        <p:spPr>
          <a:xfrm>
            <a:off x="1848000" y="6032444"/>
            <a:ext cx="1718598"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900" b="0" i="0" u="none" strike="noStrike" kern="1200" cap="none" spc="0" normalizeH="0" baseline="0" noProof="0" dirty="0">
                <a:ln>
                  <a:noFill/>
                </a:ln>
                <a:solidFill>
                  <a:schemeClr val="tx1"/>
                </a:solidFill>
                <a:effectLst/>
                <a:uLnTx/>
                <a:uFillTx/>
                <a:latin typeface="+mj-lt"/>
                <a:ea typeface="+mn-ea"/>
                <a:cs typeface="+mn-cs"/>
              </a:rPr>
              <a:t>Business Analysis</a:t>
            </a:r>
          </a:p>
        </p:txBody>
      </p:sp>
      <p:sp>
        <p:nvSpPr>
          <p:cNvPr id="54" name="Text Placeholder 6">
            <a:extLst>
              <a:ext uri="{FF2B5EF4-FFF2-40B4-BE49-F238E27FC236}">
                <a16:creationId xmlns:a16="http://schemas.microsoft.com/office/drawing/2014/main" id="{C18DB32B-D0E5-4E49-AC83-90F3E057302C}"/>
              </a:ext>
            </a:extLst>
          </p:cNvPr>
          <p:cNvSpPr txBox="1">
            <a:spLocks/>
          </p:cNvSpPr>
          <p:nvPr/>
        </p:nvSpPr>
        <p:spPr>
          <a:xfrm>
            <a:off x="3594115" y="6016540"/>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900" b="0" i="0" u="none" strike="noStrike" kern="1200" cap="none" spc="0" normalizeH="0" baseline="0" noProof="0" dirty="0">
                <a:ln>
                  <a:noFill/>
                </a:ln>
                <a:solidFill>
                  <a:schemeClr val="tx1"/>
                </a:solidFill>
                <a:effectLst/>
                <a:uLnTx/>
                <a:uFillTx/>
                <a:latin typeface="+mj-lt"/>
                <a:ea typeface="+mn-ea"/>
                <a:cs typeface="+mn-cs"/>
              </a:rPr>
              <a:t>UX Design</a:t>
            </a:r>
          </a:p>
        </p:txBody>
      </p:sp>
      <p:sp>
        <p:nvSpPr>
          <p:cNvPr id="55" name="Text Placeholder 417">
            <a:extLst>
              <a:ext uri="{FF2B5EF4-FFF2-40B4-BE49-F238E27FC236}">
                <a16:creationId xmlns:a16="http://schemas.microsoft.com/office/drawing/2014/main" id="{08DC1500-62CC-4B4A-A283-C836E40B1CE2}"/>
              </a:ext>
            </a:extLst>
          </p:cNvPr>
          <p:cNvSpPr txBox="1">
            <a:spLocks/>
          </p:cNvSpPr>
          <p:nvPr/>
        </p:nvSpPr>
        <p:spPr>
          <a:xfrm>
            <a:off x="4512000" y="6024031"/>
            <a:ext cx="1373417"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900" b="0" i="0" u="none" strike="noStrike" kern="1200" cap="none" spc="0" normalizeH="0" baseline="0" noProof="0" dirty="0">
                <a:ln>
                  <a:noFill/>
                </a:ln>
                <a:solidFill>
                  <a:schemeClr val="tx1"/>
                </a:solidFill>
                <a:effectLst/>
                <a:uLnTx/>
                <a:uFillTx/>
                <a:latin typeface="+mj-lt"/>
                <a:ea typeface="+mn-ea"/>
                <a:cs typeface="+mn-cs"/>
              </a:rPr>
              <a:t>Architecture</a:t>
            </a:r>
          </a:p>
        </p:txBody>
      </p:sp>
      <p:sp>
        <p:nvSpPr>
          <p:cNvPr id="58" name="Teardrop 57">
            <a:extLst>
              <a:ext uri="{FF2B5EF4-FFF2-40B4-BE49-F238E27FC236}">
                <a16:creationId xmlns:a16="http://schemas.microsoft.com/office/drawing/2014/main" id="{2EF0C4F0-C6DC-4073-8C49-22E80A9B8E97}"/>
              </a:ext>
            </a:extLst>
          </p:cNvPr>
          <p:cNvSpPr/>
          <p:nvPr/>
        </p:nvSpPr>
        <p:spPr>
          <a:xfrm rot="8100000">
            <a:off x="1919668" y="6010452"/>
            <a:ext cx="189904" cy="156946"/>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latin typeface="Verdana" panose="020B0604030504040204" pitchFamily="34" charset="0"/>
              <a:ea typeface="Verdana" panose="020B0604030504040204" pitchFamily="34" charset="0"/>
              <a:cs typeface="Verdana" panose="020B0604030504040204" pitchFamily="34" charset="0"/>
            </a:endParaRPr>
          </a:p>
        </p:txBody>
      </p:sp>
      <p:sp>
        <p:nvSpPr>
          <p:cNvPr id="61" name="Teardrop 60">
            <a:extLst>
              <a:ext uri="{FF2B5EF4-FFF2-40B4-BE49-F238E27FC236}">
                <a16:creationId xmlns:a16="http://schemas.microsoft.com/office/drawing/2014/main" id="{DE267D1E-A1F0-4FE7-9CBF-8ADC8D140018}"/>
              </a:ext>
            </a:extLst>
          </p:cNvPr>
          <p:cNvSpPr/>
          <p:nvPr/>
        </p:nvSpPr>
        <p:spPr>
          <a:xfrm rot="8100000">
            <a:off x="507028" y="6010452"/>
            <a:ext cx="189904" cy="15694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latin typeface="Verdana" panose="020B0604030504040204" pitchFamily="34" charset="0"/>
              <a:ea typeface="Verdana" panose="020B0604030504040204" pitchFamily="34" charset="0"/>
              <a:cs typeface="Verdana" panose="020B0604030504040204" pitchFamily="34" charset="0"/>
            </a:endParaRPr>
          </a:p>
        </p:txBody>
      </p:sp>
      <p:sp>
        <p:nvSpPr>
          <p:cNvPr id="62" name="Teardrop 61">
            <a:extLst>
              <a:ext uri="{FF2B5EF4-FFF2-40B4-BE49-F238E27FC236}">
                <a16:creationId xmlns:a16="http://schemas.microsoft.com/office/drawing/2014/main" id="{F25FF2E5-A28D-4DFE-BE53-DA98FF6814D2}"/>
              </a:ext>
            </a:extLst>
          </p:cNvPr>
          <p:cNvSpPr/>
          <p:nvPr/>
        </p:nvSpPr>
        <p:spPr>
          <a:xfrm rot="8100000">
            <a:off x="4582418" y="6010453"/>
            <a:ext cx="189904" cy="15694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latin typeface="Verdana" panose="020B0604030504040204" pitchFamily="34" charset="0"/>
              <a:ea typeface="Verdana" panose="020B0604030504040204" pitchFamily="34" charset="0"/>
              <a:cs typeface="Verdana" panose="020B0604030504040204" pitchFamily="34" charset="0"/>
            </a:endParaRPr>
          </a:p>
        </p:txBody>
      </p:sp>
      <p:sp>
        <p:nvSpPr>
          <p:cNvPr id="64" name="Teardrop 63">
            <a:extLst>
              <a:ext uri="{FF2B5EF4-FFF2-40B4-BE49-F238E27FC236}">
                <a16:creationId xmlns:a16="http://schemas.microsoft.com/office/drawing/2014/main" id="{8E98B082-BE0B-47F5-BF87-5B2FE881E70D}"/>
              </a:ext>
            </a:extLst>
          </p:cNvPr>
          <p:cNvSpPr/>
          <p:nvPr/>
        </p:nvSpPr>
        <p:spPr>
          <a:xfrm rot="8100000">
            <a:off x="3483784" y="6010454"/>
            <a:ext cx="189904" cy="156946"/>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latin typeface="Verdana" panose="020B0604030504040204" pitchFamily="34" charset="0"/>
              <a:ea typeface="Verdana" panose="020B0604030504040204" pitchFamily="34" charset="0"/>
              <a:cs typeface="Verdana" panose="020B0604030504040204" pitchFamily="34" charset="0"/>
            </a:endParaRPr>
          </a:p>
        </p:txBody>
      </p:sp>
      <p:sp>
        <p:nvSpPr>
          <p:cNvPr id="85" name="TextBox 84">
            <a:extLst>
              <a:ext uri="{FF2B5EF4-FFF2-40B4-BE49-F238E27FC236}">
                <a16:creationId xmlns:a16="http://schemas.microsoft.com/office/drawing/2014/main" id="{E6D8C349-37F2-4D0A-84AF-9895615773EB}"/>
              </a:ext>
            </a:extLst>
          </p:cNvPr>
          <p:cNvSpPr txBox="1"/>
          <p:nvPr/>
        </p:nvSpPr>
        <p:spPr>
          <a:xfrm>
            <a:off x="10554708" y="5187771"/>
            <a:ext cx="1053959" cy="584775"/>
          </a:xfrm>
          <a:prstGeom prst="rect">
            <a:avLst/>
          </a:prstGeom>
          <a:noFill/>
        </p:spPr>
        <p:txBody>
          <a:bodyPr wrap="square" rtlCol="0">
            <a:spAutoFit/>
          </a:bodyPr>
          <a:lstStyle/>
          <a:p>
            <a:r>
              <a:rPr lang="es-ES" sz="800" dirty="0" err="1"/>
              <a:t>Bounded</a:t>
            </a:r>
            <a:r>
              <a:rPr lang="es-ES" sz="800" dirty="0"/>
              <a:t> </a:t>
            </a:r>
            <a:r>
              <a:rPr lang="es-ES" sz="800" dirty="0" err="1"/>
              <a:t>context</a:t>
            </a:r>
            <a:r>
              <a:rPr lang="es-ES" sz="800" dirty="0"/>
              <a:t>, </a:t>
            </a:r>
            <a:r>
              <a:rPr lang="es-ES" sz="800" dirty="0" err="1"/>
              <a:t>Domain</a:t>
            </a:r>
            <a:r>
              <a:rPr lang="es-ES" sz="800" dirty="0"/>
              <a:t> </a:t>
            </a:r>
            <a:r>
              <a:rPr lang="es-ES" sz="800" dirty="0" err="1"/>
              <a:t>model</a:t>
            </a:r>
            <a:r>
              <a:rPr lang="es-ES" sz="800" dirty="0"/>
              <a:t>, </a:t>
            </a:r>
            <a:r>
              <a:rPr lang="es-ES" sz="800" dirty="0" err="1"/>
              <a:t>Class</a:t>
            </a:r>
            <a:r>
              <a:rPr lang="es-ES" sz="800" dirty="0"/>
              <a:t> </a:t>
            </a:r>
            <a:r>
              <a:rPr lang="es-ES" sz="800" dirty="0" err="1"/>
              <a:t>diagram</a:t>
            </a:r>
            <a:r>
              <a:rPr lang="es-ES" sz="800" dirty="0"/>
              <a:t>...</a:t>
            </a:r>
            <a:endParaRPr lang="es-ES_tradnl" sz="800" dirty="0"/>
          </a:p>
        </p:txBody>
      </p:sp>
      <p:sp>
        <p:nvSpPr>
          <p:cNvPr id="86" name="TextBox 85">
            <a:extLst>
              <a:ext uri="{FF2B5EF4-FFF2-40B4-BE49-F238E27FC236}">
                <a16:creationId xmlns:a16="http://schemas.microsoft.com/office/drawing/2014/main" id="{44501AF3-DEC6-4111-B414-CD5F7CA260A8}"/>
              </a:ext>
            </a:extLst>
          </p:cNvPr>
          <p:cNvSpPr txBox="1"/>
          <p:nvPr/>
        </p:nvSpPr>
        <p:spPr>
          <a:xfrm>
            <a:off x="10504641" y="4484342"/>
            <a:ext cx="924068" cy="461665"/>
          </a:xfrm>
          <a:prstGeom prst="rect">
            <a:avLst/>
          </a:prstGeom>
          <a:noFill/>
        </p:spPr>
        <p:txBody>
          <a:bodyPr wrap="square" rtlCol="0">
            <a:spAutoFit/>
          </a:bodyPr>
          <a:lstStyle/>
          <a:p>
            <a:r>
              <a:rPr lang="es-ES" sz="800" dirty="0"/>
              <a:t>Visual </a:t>
            </a:r>
            <a:r>
              <a:rPr lang="es-ES" sz="800" dirty="0" err="1"/>
              <a:t>design</a:t>
            </a:r>
            <a:r>
              <a:rPr lang="es-ES" sz="800" dirty="0"/>
              <a:t>, </a:t>
            </a:r>
            <a:r>
              <a:rPr lang="es-ES" sz="800" dirty="0" err="1"/>
              <a:t>Detail</a:t>
            </a:r>
            <a:r>
              <a:rPr lang="es-ES" sz="800" dirty="0"/>
              <a:t> </a:t>
            </a:r>
            <a:r>
              <a:rPr lang="es-ES" sz="800" dirty="0" err="1"/>
              <a:t>Task</a:t>
            </a:r>
            <a:r>
              <a:rPr lang="es-ES" sz="800" dirty="0"/>
              <a:t> Flow,..</a:t>
            </a:r>
            <a:endParaRPr lang="es-ES_tradnl" sz="800" dirty="0"/>
          </a:p>
        </p:txBody>
      </p:sp>
      <p:sp>
        <p:nvSpPr>
          <p:cNvPr id="65" name="TextBox 64">
            <a:extLst>
              <a:ext uri="{FF2B5EF4-FFF2-40B4-BE49-F238E27FC236}">
                <a16:creationId xmlns:a16="http://schemas.microsoft.com/office/drawing/2014/main" id="{DDE593F5-75E8-4C54-9327-E6086E03CA14}"/>
              </a:ext>
            </a:extLst>
          </p:cNvPr>
          <p:cNvSpPr txBox="1"/>
          <p:nvPr/>
        </p:nvSpPr>
        <p:spPr>
          <a:xfrm>
            <a:off x="10588689" y="1445447"/>
            <a:ext cx="763311" cy="615553"/>
          </a:xfrm>
          <a:prstGeom prst="rect">
            <a:avLst/>
          </a:prstGeom>
          <a:noFill/>
        </p:spPr>
        <p:txBody>
          <a:bodyPr wrap="square" rtlCol="0">
            <a:spAutoFit/>
          </a:bodyPr>
          <a:lstStyle/>
          <a:p>
            <a:r>
              <a:rPr lang="es-ES" sz="800" dirty="0"/>
              <a:t>Use Case, </a:t>
            </a:r>
          </a:p>
          <a:p>
            <a:r>
              <a:rPr lang="es-ES" sz="800" dirty="0"/>
              <a:t>E-R,..</a:t>
            </a:r>
            <a:endParaRPr lang="es-ES_tradnl" sz="800" dirty="0"/>
          </a:p>
          <a:p>
            <a:endParaRPr lang="es-ES_tradnl" dirty="0"/>
          </a:p>
        </p:txBody>
      </p:sp>
      <p:sp>
        <p:nvSpPr>
          <p:cNvPr id="87" name="TextBox 86">
            <a:extLst>
              <a:ext uri="{FF2B5EF4-FFF2-40B4-BE49-F238E27FC236}">
                <a16:creationId xmlns:a16="http://schemas.microsoft.com/office/drawing/2014/main" id="{1A8C8DE1-4588-4781-9222-3C4BD867D2A3}"/>
              </a:ext>
            </a:extLst>
          </p:cNvPr>
          <p:cNvSpPr txBox="1"/>
          <p:nvPr/>
        </p:nvSpPr>
        <p:spPr>
          <a:xfrm>
            <a:off x="10588689" y="3749447"/>
            <a:ext cx="763311" cy="615553"/>
          </a:xfrm>
          <a:prstGeom prst="rect">
            <a:avLst/>
          </a:prstGeom>
          <a:noFill/>
        </p:spPr>
        <p:txBody>
          <a:bodyPr wrap="square" rtlCol="0">
            <a:spAutoFit/>
          </a:bodyPr>
          <a:lstStyle/>
          <a:p>
            <a:r>
              <a:rPr lang="es-ES" sz="800" dirty="0"/>
              <a:t>Use Case, </a:t>
            </a:r>
          </a:p>
          <a:p>
            <a:r>
              <a:rPr lang="es-ES" sz="800" dirty="0"/>
              <a:t>E-R,..</a:t>
            </a:r>
            <a:endParaRPr lang="es-ES_tradnl" sz="800" dirty="0"/>
          </a:p>
          <a:p>
            <a:endParaRPr lang="es-ES_tradnl" dirty="0"/>
          </a:p>
        </p:txBody>
      </p:sp>
    </p:spTree>
    <p:extLst>
      <p:ext uri="{BB962C8B-B14F-4D97-AF65-F5344CB8AC3E}">
        <p14:creationId xmlns:p14="http://schemas.microsoft.com/office/powerpoint/2010/main" val="331692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248CDD-B4C4-431E-81AF-F75D258605D3}"/>
              </a:ext>
            </a:extLst>
          </p:cNvPr>
          <p:cNvSpPr>
            <a:spLocks noGrp="1"/>
          </p:cNvSpPr>
          <p:nvPr>
            <p:ph type="body" sz="quarter" idx="14"/>
          </p:nvPr>
        </p:nvSpPr>
        <p:spPr>
          <a:xfrm>
            <a:off x="6384000" y="4077000"/>
            <a:ext cx="3296647" cy="331986"/>
          </a:xfrm>
        </p:spPr>
        <p:txBody>
          <a:bodyPr/>
          <a:lstStyle/>
          <a:p>
            <a:r>
              <a:rPr lang="es-ES" sz="2000" dirty="0"/>
              <a:t>Core </a:t>
            </a:r>
            <a:r>
              <a:rPr lang="es-ES" sz="2000" dirty="0" err="1"/>
              <a:t>team</a:t>
            </a:r>
            <a:endParaRPr lang="es-ES_tradnl" sz="2000" dirty="0"/>
          </a:p>
        </p:txBody>
      </p:sp>
      <p:sp>
        <p:nvSpPr>
          <p:cNvPr id="3" name="Text Placeholder 2">
            <a:extLst>
              <a:ext uri="{FF2B5EF4-FFF2-40B4-BE49-F238E27FC236}">
                <a16:creationId xmlns:a16="http://schemas.microsoft.com/office/drawing/2014/main" id="{61E71D43-E133-4580-A593-E4E9121E8F19}"/>
              </a:ext>
            </a:extLst>
          </p:cNvPr>
          <p:cNvSpPr>
            <a:spLocks noGrp="1"/>
          </p:cNvSpPr>
          <p:nvPr>
            <p:ph type="body" sz="quarter" idx="13"/>
          </p:nvPr>
        </p:nvSpPr>
        <p:spPr>
          <a:xfrm>
            <a:off x="6384000" y="1720637"/>
            <a:ext cx="4176000" cy="412363"/>
          </a:xfrm>
        </p:spPr>
        <p:txBody>
          <a:bodyPr/>
          <a:lstStyle/>
          <a:p>
            <a:r>
              <a:rPr lang="es-ES" dirty="0" err="1"/>
              <a:t>Solution</a:t>
            </a:r>
            <a:r>
              <a:rPr lang="es-ES" dirty="0"/>
              <a:t> </a:t>
            </a:r>
            <a:r>
              <a:rPr lang="es-ES" dirty="0" err="1"/>
              <a:t>Design</a:t>
            </a:r>
            <a:r>
              <a:rPr lang="es-ES" dirty="0"/>
              <a:t> sprint</a:t>
            </a:r>
            <a:endParaRPr lang="es-ES_tradnl" dirty="0"/>
          </a:p>
        </p:txBody>
      </p:sp>
      <p:sp>
        <p:nvSpPr>
          <p:cNvPr id="4" name="Text Placeholder 3">
            <a:extLst>
              <a:ext uri="{FF2B5EF4-FFF2-40B4-BE49-F238E27FC236}">
                <a16:creationId xmlns:a16="http://schemas.microsoft.com/office/drawing/2014/main" id="{79C2666A-5B55-40C2-A957-64CE6CCDD061}"/>
              </a:ext>
            </a:extLst>
          </p:cNvPr>
          <p:cNvSpPr>
            <a:spLocks noGrp="1"/>
          </p:cNvSpPr>
          <p:nvPr>
            <p:ph type="body" sz="quarter" idx="10"/>
          </p:nvPr>
        </p:nvSpPr>
        <p:spPr>
          <a:xfrm>
            <a:off x="6382952" y="2282564"/>
            <a:ext cx="4465048" cy="1688285"/>
          </a:xfrm>
        </p:spPr>
        <p:txBody>
          <a:bodyPr/>
          <a:lstStyle/>
          <a:p>
            <a:pPr>
              <a:lnSpc>
                <a:spcPct val="150000"/>
              </a:lnSpc>
            </a:pPr>
            <a:r>
              <a:rPr lang="en-US" sz="1200" dirty="0"/>
              <a:t>Sprint where the Solution Design Office get to </a:t>
            </a:r>
            <a:r>
              <a:rPr lang="en-US" sz="1200" b="1" dirty="0"/>
              <a:t>understand</a:t>
            </a:r>
            <a:r>
              <a:rPr lang="en-US" sz="1200" dirty="0"/>
              <a:t> the </a:t>
            </a:r>
            <a:r>
              <a:rPr lang="en-US" sz="1200" b="1" dirty="0"/>
              <a:t>needs</a:t>
            </a:r>
            <a:r>
              <a:rPr lang="en-US" sz="1200" dirty="0"/>
              <a:t> of the customer, why they are necessary and what is the </a:t>
            </a:r>
            <a:r>
              <a:rPr lang="en-US" sz="1200" b="1" dirty="0"/>
              <a:t>Minimum Viable Product</a:t>
            </a:r>
            <a:r>
              <a:rPr lang="en-US" sz="1200" dirty="0"/>
              <a:t> (MVP) that provides the most value to customer.</a:t>
            </a:r>
          </a:p>
          <a:p>
            <a:endParaRPr lang="es-ES_tradnl" dirty="0"/>
          </a:p>
        </p:txBody>
      </p:sp>
      <p:sp>
        <p:nvSpPr>
          <p:cNvPr id="5" name="Text Placeholder 4">
            <a:extLst>
              <a:ext uri="{FF2B5EF4-FFF2-40B4-BE49-F238E27FC236}">
                <a16:creationId xmlns:a16="http://schemas.microsoft.com/office/drawing/2014/main" id="{6279BD38-79C4-4190-9DFE-B62CBB6C156E}"/>
              </a:ext>
            </a:extLst>
          </p:cNvPr>
          <p:cNvSpPr>
            <a:spLocks noGrp="1"/>
          </p:cNvSpPr>
          <p:nvPr>
            <p:ph type="body" sz="quarter" idx="15"/>
          </p:nvPr>
        </p:nvSpPr>
        <p:spPr>
          <a:xfrm>
            <a:off x="6382952" y="4515136"/>
            <a:ext cx="3297695" cy="713864"/>
          </a:xfrm>
        </p:spPr>
        <p:txBody>
          <a:bodyPr/>
          <a:lstStyle/>
          <a:p>
            <a:pPr marL="285750" indent="-285750">
              <a:buFont typeface="Arial" panose="020B0604020202020204" pitchFamily="34" charset="0"/>
              <a:buChar char="•"/>
            </a:pPr>
            <a:r>
              <a:rPr lang="en-US" sz="1200" dirty="0"/>
              <a:t>Business Analyst</a:t>
            </a:r>
          </a:p>
          <a:p>
            <a:pPr marL="285750" indent="-285750">
              <a:buFont typeface="Arial" panose="020B0604020202020204" pitchFamily="34" charset="0"/>
              <a:buChar char="•"/>
            </a:pPr>
            <a:r>
              <a:rPr lang="en-US" sz="1200" dirty="0"/>
              <a:t>UX Designer </a:t>
            </a:r>
          </a:p>
          <a:p>
            <a:pPr marL="285750" indent="-285750">
              <a:buFont typeface="Arial" panose="020B0604020202020204" pitchFamily="34" charset="0"/>
              <a:buChar char="•"/>
            </a:pPr>
            <a:r>
              <a:rPr lang="en-US" sz="1200" dirty="0"/>
              <a:t>Architect</a:t>
            </a:r>
            <a:endParaRPr lang="es-ES_tradnl" sz="1200" b="1" dirty="0"/>
          </a:p>
        </p:txBody>
      </p:sp>
      <p:sp>
        <p:nvSpPr>
          <p:cNvPr id="6" name="TextBox 5">
            <a:extLst>
              <a:ext uri="{FF2B5EF4-FFF2-40B4-BE49-F238E27FC236}">
                <a16:creationId xmlns:a16="http://schemas.microsoft.com/office/drawing/2014/main" id="{BA56E971-AF21-4596-B274-3CD7E3861F15}"/>
              </a:ext>
            </a:extLst>
          </p:cNvPr>
          <p:cNvSpPr txBox="1"/>
          <p:nvPr/>
        </p:nvSpPr>
        <p:spPr>
          <a:xfrm>
            <a:off x="1704000" y="2061000"/>
            <a:ext cx="2088000" cy="646331"/>
          </a:xfrm>
          <a:prstGeom prst="rect">
            <a:avLst/>
          </a:prstGeom>
          <a:noFill/>
        </p:spPr>
        <p:txBody>
          <a:bodyPr wrap="square" rtlCol="0">
            <a:spAutoFit/>
          </a:bodyPr>
          <a:lstStyle/>
          <a:p>
            <a:r>
              <a:rPr lang="es-ES" sz="3600" dirty="0">
                <a:solidFill>
                  <a:schemeClr val="bg1"/>
                </a:solidFill>
              </a:rPr>
              <a:t>Sprint 0</a:t>
            </a:r>
            <a:endParaRPr lang="es-ES_tradnl" sz="3600" dirty="0">
              <a:solidFill>
                <a:schemeClr val="bg1"/>
              </a:solidFill>
            </a:endParaRPr>
          </a:p>
        </p:txBody>
      </p:sp>
    </p:spTree>
    <p:extLst>
      <p:ext uri="{BB962C8B-B14F-4D97-AF65-F5344CB8AC3E}">
        <p14:creationId xmlns:p14="http://schemas.microsoft.com/office/powerpoint/2010/main" val="81718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n-US" dirty="0"/>
              <a:t>Explore and define</a:t>
            </a:r>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0</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lstStyle/>
          <a:p>
            <a:pPr>
              <a:lnSpc>
                <a:spcPct val="150000"/>
              </a:lnSpc>
            </a:pPr>
            <a:r>
              <a:rPr lang="en-US" sz="1200" dirty="0"/>
              <a:t>The end result is a clear definition of the problem and a framework for the solution.</a:t>
            </a:r>
          </a:p>
          <a:p>
            <a:endParaRPr lang="en-US" dirty="0"/>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Purpose</a:t>
              </a:r>
            </a:p>
            <a:p>
              <a:pPr lvl="0" algn="ctr" defTabSz="714375" fontAlgn="base">
                <a:buClr>
                  <a:srgbClr val="EDEDED"/>
                </a:buClr>
                <a:defRPr/>
              </a:pPr>
              <a:r>
                <a:rPr lang="en-GB" sz="1050" dirty="0">
                  <a:solidFill>
                    <a:srgbClr val="000000"/>
                  </a:solidFill>
                </a:rPr>
                <a:t>Objectives</a:t>
              </a:r>
            </a:p>
            <a:p>
              <a:pPr lvl="0" algn="ctr" defTabSz="714375" fontAlgn="base">
                <a:buClr>
                  <a:srgbClr val="EDEDED"/>
                </a:buClr>
                <a:defRPr/>
              </a:pPr>
              <a:r>
                <a:rPr lang="en-GB" sz="1050" dirty="0">
                  <a:solidFill>
                    <a:srgbClr val="000000"/>
                  </a:solidFill>
                </a:rPr>
                <a:t>Glossary of terms</a:t>
              </a:r>
            </a:p>
            <a:p>
              <a:pPr lvl="0" algn="ctr" defTabSz="714375" fontAlgn="base">
                <a:buClr>
                  <a:srgbClr val="EDEDED"/>
                </a:buClr>
                <a:defRPr/>
              </a:pPr>
              <a:r>
                <a:rPr lang="en-GB" sz="1050" dirty="0">
                  <a:solidFill>
                    <a:srgbClr val="000000"/>
                  </a:solidFill>
                </a:rPr>
                <a:t>Initial requirements</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Analysis overview</a:t>
              </a:r>
              <a:endParaRPr lang="en-GB" sz="1050" dirty="0">
                <a:solidFill>
                  <a:srgbClr val="000000"/>
                </a:solidFill>
              </a:endParaRP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6383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n-US" dirty="0"/>
              <a:t>Ideate and prototype</a:t>
            </a:r>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0</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normAutofit fontScale="92500"/>
          </a:bodyPr>
          <a:lstStyle/>
          <a:p>
            <a:pPr>
              <a:lnSpc>
                <a:spcPct val="150000"/>
              </a:lnSpc>
            </a:pPr>
            <a:r>
              <a:rPr lang="en-US" sz="1200" dirty="0"/>
              <a:t>The end result is a validated concept with brand/visual design vision, content strategy, interaction design guidelines and a proven technical solution to accelerate development.</a:t>
            </a:r>
          </a:p>
          <a:p>
            <a:endParaRPr lang="en-US" dirty="0"/>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Epics</a:t>
              </a:r>
            </a:p>
            <a:p>
              <a:pPr lvl="0" algn="ctr" defTabSz="714375" fontAlgn="base">
                <a:buClr>
                  <a:srgbClr val="EDEDED"/>
                </a:buClr>
                <a:defRPr/>
              </a:pPr>
              <a:r>
                <a:rPr lang="en-GB" sz="1050" dirty="0">
                  <a:solidFill>
                    <a:srgbClr val="000000"/>
                  </a:solidFill>
                </a:rPr>
                <a:t>User stories</a:t>
              </a:r>
            </a:p>
            <a:p>
              <a:pPr lvl="0" algn="ctr" defTabSz="714375" fontAlgn="base">
                <a:buClr>
                  <a:srgbClr val="EDEDED"/>
                </a:buClr>
                <a:defRPr/>
              </a:pPr>
              <a:r>
                <a:rPr lang="en-GB" sz="1050" dirty="0">
                  <a:solidFill>
                    <a:srgbClr val="000000"/>
                  </a:solidFill>
                </a:rPr>
                <a:t>Interactive prototype</a:t>
              </a:r>
            </a:p>
            <a:p>
              <a:pPr lvl="0" algn="ctr" defTabSz="714375" fontAlgn="base">
                <a:buClr>
                  <a:srgbClr val="EDEDED"/>
                </a:buClr>
                <a:defRPr/>
              </a:pPr>
              <a:r>
                <a:rPr lang="en-GB" sz="1050" dirty="0">
                  <a:solidFill>
                    <a:srgbClr val="000000"/>
                  </a:solidFill>
                </a:rPr>
                <a:t>Wireframes</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First Steps Analysis</a:t>
              </a:r>
            </a:p>
            <a:p>
              <a:pPr lvl="0" algn="ctr" defTabSz="714375" fontAlgn="base">
                <a:buClr>
                  <a:srgbClr val="EDEDED"/>
                </a:buClr>
                <a:defRPr/>
              </a:pPr>
              <a:r>
                <a:rPr lang="en-US" sz="1050" dirty="0">
                  <a:solidFill>
                    <a:srgbClr val="000000"/>
                  </a:solidFill>
                </a:rPr>
                <a:t>Accelerated Solution Design</a:t>
              </a:r>
            </a:p>
            <a:p>
              <a:pPr lvl="0" algn="ctr" defTabSz="714375" fontAlgn="base">
                <a:buClr>
                  <a:srgbClr val="EDEDED"/>
                </a:buClr>
                <a:defRPr/>
              </a:pPr>
              <a:r>
                <a:rPr lang="en-US" sz="1050" dirty="0">
                  <a:solidFill>
                    <a:srgbClr val="000000"/>
                  </a:solidFill>
                </a:rPr>
                <a:t>Style Guide and assets</a:t>
              </a:r>
            </a:p>
            <a:p>
              <a:pPr algn="ctr" defTabSz="714375" fontAlgn="base">
                <a:buClr>
                  <a:srgbClr val="EDEDED"/>
                </a:buClr>
                <a:defRPr/>
              </a:pPr>
              <a:r>
                <a:rPr lang="en-US" sz="1050" dirty="0">
                  <a:solidFill>
                    <a:srgbClr val="000000"/>
                  </a:solidFill>
                </a:rPr>
                <a:t>UATs</a:t>
              </a: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18214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s-ES" dirty="0" err="1"/>
              <a:t>Empathize</a:t>
            </a:r>
            <a:r>
              <a:rPr lang="es-ES" dirty="0"/>
              <a:t> and test</a:t>
            </a:r>
            <a:endParaRPr lang="en-US" dirty="0"/>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0</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lstStyle/>
          <a:p>
            <a:pPr>
              <a:lnSpc>
                <a:spcPct val="150000"/>
              </a:lnSpc>
            </a:pPr>
            <a:r>
              <a:rPr lang="en-US" sz="1200" dirty="0"/>
              <a:t>The ultimate end result is a complete solution accepted by the customer.</a:t>
            </a:r>
            <a:endParaRPr lang="en-US" dirty="0"/>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UAT results</a:t>
              </a:r>
            </a:p>
            <a:p>
              <a:pPr lvl="0" algn="ctr" defTabSz="714375" fontAlgn="base">
                <a:buClr>
                  <a:srgbClr val="EDEDED"/>
                </a:buClr>
                <a:defRPr/>
              </a:pPr>
              <a:r>
                <a:rPr lang="en-GB" sz="1050" dirty="0">
                  <a:solidFill>
                    <a:srgbClr val="000000"/>
                  </a:solidFill>
                </a:rPr>
                <a:t>Test status</a:t>
              </a:r>
            </a:p>
            <a:p>
              <a:pPr lvl="0" algn="ctr" defTabSz="714375" fontAlgn="base">
                <a:buClr>
                  <a:srgbClr val="EDEDED"/>
                </a:buClr>
                <a:defRPr/>
              </a:pPr>
              <a:r>
                <a:rPr lang="en-GB" sz="1050" dirty="0">
                  <a:solidFill>
                    <a:srgbClr val="000000"/>
                  </a:solidFill>
                </a:rPr>
                <a:t>Proposed changes</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UAT report</a:t>
              </a: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79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248CDD-B4C4-431E-81AF-F75D258605D3}"/>
              </a:ext>
            </a:extLst>
          </p:cNvPr>
          <p:cNvSpPr>
            <a:spLocks noGrp="1"/>
          </p:cNvSpPr>
          <p:nvPr>
            <p:ph type="body" sz="quarter" idx="14"/>
          </p:nvPr>
        </p:nvSpPr>
        <p:spPr>
          <a:xfrm>
            <a:off x="6384000" y="3573000"/>
            <a:ext cx="3296647" cy="331986"/>
          </a:xfrm>
        </p:spPr>
        <p:txBody>
          <a:bodyPr/>
          <a:lstStyle/>
          <a:p>
            <a:r>
              <a:rPr lang="es-ES" sz="2000" dirty="0"/>
              <a:t>Core </a:t>
            </a:r>
            <a:r>
              <a:rPr lang="es-ES" sz="2000" dirty="0" err="1"/>
              <a:t>team</a:t>
            </a:r>
            <a:endParaRPr lang="es-ES_tradnl" sz="2000" dirty="0"/>
          </a:p>
        </p:txBody>
      </p:sp>
      <p:sp>
        <p:nvSpPr>
          <p:cNvPr id="3" name="Text Placeholder 2">
            <a:extLst>
              <a:ext uri="{FF2B5EF4-FFF2-40B4-BE49-F238E27FC236}">
                <a16:creationId xmlns:a16="http://schemas.microsoft.com/office/drawing/2014/main" id="{61E71D43-E133-4580-A593-E4E9121E8F19}"/>
              </a:ext>
            </a:extLst>
          </p:cNvPr>
          <p:cNvSpPr>
            <a:spLocks noGrp="1"/>
          </p:cNvSpPr>
          <p:nvPr>
            <p:ph type="body" sz="quarter" idx="13"/>
          </p:nvPr>
        </p:nvSpPr>
        <p:spPr>
          <a:xfrm>
            <a:off x="6384000" y="1720637"/>
            <a:ext cx="4176000" cy="412363"/>
          </a:xfrm>
        </p:spPr>
        <p:txBody>
          <a:bodyPr/>
          <a:lstStyle/>
          <a:p>
            <a:r>
              <a:rPr lang="es-ES" dirty="0" err="1"/>
              <a:t>Development</a:t>
            </a:r>
            <a:r>
              <a:rPr lang="es-ES" dirty="0"/>
              <a:t> sprint</a:t>
            </a:r>
            <a:endParaRPr lang="es-ES_tradnl" dirty="0"/>
          </a:p>
        </p:txBody>
      </p:sp>
      <p:sp>
        <p:nvSpPr>
          <p:cNvPr id="4" name="Text Placeholder 3">
            <a:extLst>
              <a:ext uri="{FF2B5EF4-FFF2-40B4-BE49-F238E27FC236}">
                <a16:creationId xmlns:a16="http://schemas.microsoft.com/office/drawing/2014/main" id="{79C2666A-5B55-40C2-A957-64CE6CCDD061}"/>
              </a:ext>
            </a:extLst>
          </p:cNvPr>
          <p:cNvSpPr>
            <a:spLocks noGrp="1"/>
          </p:cNvSpPr>
          <p:nvPr>
            <p:ph type="body" sz="quarter" idx="10"/>
          </p:nvPr>
        </p:nvSpPr>
        <p:spPr>
          <a:xfrm>
            <a:off x="6382952" y="2282565"/>
            <a:ext cx="3745048" cy="894840"/>
          </a:xfrm>
        </p:spPr>
        <p:txBody>
          <a:bodyPr/>
          <a:lstStyle/>
          <a:p>
            <a:r>
              <a:rPr lang="en-US" sz="1200" dirty="0"/>
              <a:t>Sprint where developers </a:t>
            </a:r>
            <a:r>
              <a:rPr lang="en-US" sz="1200" b="1" dirty="0"/>
              <a:t>develop</a:t>
            </a:r>
            <a:r>
              <a:rPr lang="en-US" sz="1200" dirty="0"/>
              <a:t> the software </a:t>
            </a:r>
            <a:r>
              <a:rPr lang="en-US" sz="1200" b="1" dirty="0"/>
              <a:t>solution</a:t>
            </a:r>
            <a:r>
              <a:rPr lang="en-US" sz="1200" dirty="0"/>
              <a:t> and produce all the necessary prototypes</a:t>
            </a:r>
            <a:r>
              <a:rPr lang="en-US" sz="1200" b="1" dirty="0"/>
              <a:t>.</a:t>
            </a:r>
            <a:endParaRPr lang="en-US" sz="1200" dirty="0"/>
          </a:p>
        </p:txBody>
      </p:sp>
      <p:sp>
        <p:nvSpPr>
          <p:cNvPr id="5" name="Text Placeholder 4">
            <a:extLst>
              <a:ext uri="{FF2B5EF4-FFF2-40B4-BE49-F238E27FC236}">
                <a16:creationId xmlns:a16="http://schemas.microsoft.com/office/drawing/2014/main" id="{6279BD38-79C4-4190-9DFE-B62CBB6C156E}"/>
              </a:ext>
            </a:extLst>
          </p:cNvPr>
          <p:cNvSpPr>
            <a:spLocks noGrp="1"/>
          </p:cNvSpPr>
          <p:nvPr>
            <p:ph type="body" sz="quarter" idx="15"/>
          </p:nvPr>
        </p:nvSpPr>
        <p:spPr>
          <a:xfrm>
            <a:off x="6382952" y="4011136"/>
            <a:ext cx="3297695" cy="713864"/>
          </a:xfrm>
        </p:spPr>
        <p:txBody>
          <a:bodyPr/>
          <a:lstStyle/>
          <a:p>
            <a:r>
              <a:rPr lang="en-US" sz="1200" dirty="0"/>
              <a:t>Developers</a:t>
            </a:r>
            <a:endParaRPr lang="es-ES_tradnl" b="1" dirty="0"/>
          </a:p>
        </p:txBody>
      </p:sp>
      <p:sp>
        <p:nvSpPr>
          <p:cNvPr id="6" name="TextBox 5">
            <a:extLst>
              <a:ext uri="{FF2B5EF4-FFF2-40B4-BE49-F238E27FC236}">
                <a16:creationId xmlns:a16="http://schemas.microsoft.com/office/drawing/2014/main" id="{BA56E971-AF21-4596-B274-3CD7E3861F15}"/>
              </a:ext>
            </a:extLst>
          </p:cNvPr>
          <p:cNvSpPr txBox="1"/>
          <p:nvPr/>
        </p:nvSpPr>
        <p:spPr>
          <a:xfrm>
            <a:off x="1704000" y="2061000"/>
            <a:ext cx="2088000" cy="646331"/>
          </a:xfrm>
          <a:prstGeom prst="rect">
            <a:avLst/>
          </a:prstGeom>
          <a:noFill/>
        </p:spPr>
        <p:txBody>
          <a:bodyPr wrap="square" rtlCol="0">
            <a:spAutoFit/>
          </a:bodyPr>
          <a:lstStyle/>
          <a:p>
            <a:r>
              <a:rPr lang="es-ES" sz="3600" dirty="0">
                <a:solidFill>
                  <a:schemeClr val="bg1"/>
                </a:solidFill>
              </a:rPr>
              <a:t>Sprint 1</a:t>
            </a:r>
            <a:endParaRPr lang="es-ES_tradnl" sz="3600" dirty="0">
              <a:solidFill>
                <a:schemeClr val="bg1"/>
              </a:solidFill>
            </a:endParaRPr>
          </a:p>
        </p:txBody>
      </p:sp>
    </p:spTree>
    <p:extLst>
      <p:ext uri="{BB962C8B-B14F-4D97-AF65-F5344CB8AC3E}">
        <p14:creationId xmlns:p14="http://schemas.microsoft.com/office/powerpoint/2010/main" val="326035036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s-ES" dirty="0" err="1"/>
              <a:t>Ideate</a:t>
            </a:r>
            <a:r>
              <a:rPr lang="es-ES" dirty="0"/>
              <a:t> and </a:t>
            </a:r>
            <a:r>
              <a:rPr lang="es-ES" dirty="0" err="1"/>
              <a:t>Prototype</a:t>
            </a:r>
            <a:endParaRPr lang="en-US" dirty="0"/>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1</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lstStyle/>
          <a:p>
            <a:pPr>
              <a:lnSpc>
                <a:spcPct val="150000"/>
              </a:lnSpc>
            </a:pPr>
            <a:r>
              <a:rPr lang="en-US" sz="1200" dirty="0"/>
              <a:t>The end result is a prototype that implements the user stories included in the sprint backlog.</a:t>
            </a:r>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Prototype</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Intention to produce an artifact which is visual and tangible</a:t>
              </a: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02762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s-ES" dirty="0" err="1"/>
              <a:t>Empathize</a:t>
            </a:r>
            <a:r>
              <a:rPr lang="es-ES" dirty="0"/>
              <a:t> and test</a:t>
            </a:r>
            <a:endParaRPr lang="en-US" dirty="0"/>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1</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lstStyle/>
          <a:p>
            <a:pPr>
              <a:lnSpc>
                <a:spcPct val="150000"/>
              </a:lnSpc>
            </a:pPr>
            <a:r>
              <a:rPr lang="en-US" sz="1200" dirty="0"/>
              <a:t>The ultimate end result is a complete solution accepted by the customer.</a:t>
            </a:r>
            <a:endParaRPr lang="en-US" dirty="0"/>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UAT results</a:t>
              </a:r>
            </a:p>
            <a:p>
              <a:pPr lvl="0" algn="ctr" defTabSz="714375" fontAlgn="base">
                <a:buClr>
                  <a:srgbClr val="EDEDED"/>
                </a:buClr>
                <a:defRPr/>
              </a:pPr>
              <a:r>
                <a:rPr lang="en-GB" sz="1050" dirty="0">
                  <a:solidFill>
                    <a:srgbClr val="000000"/>
                  </a:solidFill>
                </a:rPr>
                <a:t>Test status</a:t>
              </a:r>
            </a:p>
            <a:p>
              <a:pPr lvl="0" algn="ctr" defTabSz="714375" fontAlgn="base">
                <a:buClr>
                  <a:srgbClr val="EDEDED"/>
                </a:buClr>
                <a:defRPr/>
              </a:pPr>
              <a:r>
                <a:rPr lang="en-GB" sz="1050" dirty="0">
                  <a:solidFill>
                    <a:srgbClr val="000000"/>
                  </a:solidFill>
                </a:rPr>
                <a:t>Proposed changes</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UAT report</a:t>
              </a: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8968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604"/>
          <p:cNvSpPr/>
          <p:nvPr/>
        </p:nvSpPr>
        <p:spPr>
          <a:xfrm>
            <a:off x="2855148" y="1597469"/>
            <a:ext cx="2304852" cy="751531"/>
          </a:xfrm>
          <a:prstGeom prst="rect">
            <a:avLst/>
          </a:prstGeom>
          <a:noFill/>
          <a:ln>
            <a:noFill/>
          </a:ln>
        </p:spPr>
        <p:txBody>
          <a:bodyPr lIns="91412" tIns="45700" rIns="91412" bIns="45700" anchor="t" anchorCtr="0">
            <a:noAutofit/>
          </a:bodyPr>
          <a:lstStyle/>
          <a:p>
            <a:r>
              <a:rPr lang="en-US" sz="1100" dirty="0">
                <a:latin typeface="+mj-lt"/>
              </a:rPr>
              <a:t>Unreasonable expectations and schedules</a:t>
            </a:r>
          </a:p>
        </p:txBody>
      </p:sp>
      <p:sp>
        <p:nvSpPr>
          <p:cNvPr id="28" name="Shape 604"/>
          <p:cNvSpPr/>
          <p:nvPr/>
        </p:nvSpPr>
        <p:spPr>
          <a:xfrm>
            <a:off x="2191694" y="3202156"/>
            <a:ext cx="1886745" cy="400091"/>
          </a:xfrm>
          <a:prstGeom prst="rect">
            <a:avLst/>
          </a:prstGeom>
          <a:noFill/>
          <a:ln>
            <a:noFill/>
          </a:ln>
        </p:spPr>
        <p:txBody>
          <a:bodyPr lIns="91412" tIns="45700" rIns="91412" bIns="45700" anchor="t" anchorCtr="0">
            <a:noAutofit/>
          </a:bodyPr>
          <a:lstStyle/>
          <a:p>
            <a:pPr algn="ctr">
              <a:lnSpc>
                <a:spcPct val="130000"/>
              </a:lnSpc>
              <a:buSzPct val="25000"/>
            </a:pPr>
            <a:r>
              <a:rPr lang="en-US" sz="1100" dirty="0">
                <a:latin typeface="+mj-lt"/>
              </a:rPr>
              <a:t>Limited budget and efficient allocation of human resources</a:t>
            </a:r>
            <a:endParaRPr lang="id-ID" sz="1100" dirty="0">
              <a:latin typeface="+mj-lt"/>
              <a:ea typeface="Roboto"/>
              <a:cs typeface="Roboto"/>
              <a:sym typeface="Roboto"/>
            </a:endParaRPr>
          </a:p>
        </p:txBody>
      </p:sp>
      <p:sp>
        <p:nvSpPr>
          <p:cNvPr id="32" name="Shape 604"/>
          <p:cNvSpPr/>
          <p:nvPr/>
        </p:nvSpPr>
        <p:spPr>
          <a:xfrm>
            <a:off x="7816783" y="3244909"/>
            <a:ext cx="1409916" cy="400091"/>
          </a:xfrm>
          <a:prstGeom prst="rect">
            <a:avLst/>
          </a:prstGeom>
          <a:noFill/>
          <a:ln>
            <a:noFill/>
          </a:ln>
        </p:spPr>
        <p:txBody>
          <a:bodyPr lIns="91412" tIns="45700" rIns="91412" bIns="45700" anchor="t" anchorCtr="0">
            <a:noAutofit/>
          </a:bodyPr>
          <a:lstStyle/>
          <a:p>
            <a:pPr algn="ctr"/>
            <a:r>
              <a:rPr lang="en-US" sz="1100" dirty="0">
                <a:latin typeface="+mj-lt"/>
              </a:rPr>
              <a:t>Lack of formal Design process</a:t>
            </a:r>
          </a:p>
        </p:txBody>
      </p:sp>
      <p:graphicFrame>
        <p:nvGraphicFramePr>
          <p:cNvPr id="66" name="Chart 38"/>
          <p:cNvGraphicFramePr/>
          <p:nvPr>
            <p:extLst>
              <p:ext uri="{D42A27DB-BD31-4B8C-83A1-F6EECF244321}">
                <p14:modId xmlns:p14="http://schemas.microsoft.com/office/powerpoint/2010/main" val="1074783436"/>
              </p:ext>
            </p:extLst>
          </p:nvPr>
        </p:nvGraphicFramePr>
        <p:xfrm>
          <a:off x="4487946" y="1817849"/>
          <a:ext cx="3125814" cy="3168922"/>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a:stCxn id="15" idx="5"/>
          </p:cNvCxnSpPr>
          <p:nvPr/>
        </p:nvCxnSpPr>
        <p:spPr>
          <a:xfrm>
            <a:off x="4680846" y="2135895"/>
            <a:ext cx="485065" cy="24243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542856" y="1997905"/>
            <a:ext cx="161665" cy="1616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68" name="Straight Connector 67"/>
          <p:cNvCxnSpPr/>
          <p:nvPr/>
        </p:nvCxnSpPr>
        <p:spPr>
          <a:xfrm>
            <a:off x="4123729" y="3483035"/>
            <a:ext cx="604271"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033149" y="3402202"/>
            <a:ext cx="161665" cy="1616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70" name="Straight Connector 69"/>
          <p:cNvCxnSpPr/>
          <p:nvPr/>
        </p:nvCxnSpPr>
        <p:spPr>
          <a:xfrm flipV="1">
            <a:off x="5026452" y="4559831"/>
            <a:ext cx="421090" cy="2536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4914791" y="4739955"/>
            <a:ext cx="161665" cy="16166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0" name="Straight Connector 79"/>
          <p:cNvCxnSpPr>
            <a:endCxn id="81" idx="2"/>
          </p:cNvCxnSpPr>
          <p:nvPr/>
        </p:nvCxnSpPr>
        <p:spPr>
          <a:xfrm>
            <a:off x="7104000" y="3483035"/>
            <a:ext cx="552093" cy="1328"/>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656093" y="3403530"/>
            <a:ext cx="161665" cy="1616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2" name="Straight Connector 81"/>
          <p:cNvCxnSpPr>
            <a:endCxn id="83" idx="3"/>
          </p:cNvCxnSpPr>
          <p:nvPr/>
        </p:nvCxnSpPr>
        <p:spPr>
          <a:xfrm flipV="1">
            <a:off x="6600000" y="1994693"/>
            <a:ext cx="472334" cy="27220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7048659" y="1856703"/>
            <a:ext cx="161665" cy="16166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86" name="Straight Connector 85"/>
          <p:cNvCxnSpPr/>
          <p:nvPr/>
        </p:nvCxnSpPr>
        <p:spPr>
          <a:xfrm>
            <a:off x="6687846" y="4451666"/>
            <a:ext cx="442916" cy="36177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7049929" y="4738441"/>
            <a:ext cx="161665" cy="1616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9" name="Title 1"/>
          <p:cNvSpPr txBox="1">
            <a:spLocks/>
          </p:cNvSpPr>
          <p:nvPr/>
        </p:nvSpPr>
        <p:spPr>
          <a:xfrm>
            <a:off x="191344" y="257993"/>
            <a:ext cx="11125236" cy="110490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Challenges of Software Design</a:t>
            </a:r>
          </a:p>
        </p:txBody>
      </p:sp>
      <p:sp>
        <p:nvSpPr>
          <p:cNvPr id="29" name="Shape 610">
            <a:extLst>
              <a:ext uri="{FF2B5EF4-FFF2-40B4-BE49-F238E27FC236}">
                <a16:creationId xmlns:a16="http://schemas.microsoft.com/office/drawing/2014/main" id="{DA21D5B9-828A-483B-AA55-FF1BF5C94B12}"/>
              </a:ext>
            </a:extLst>
          </p:cNvPr>
          <p:cNvSpPr/>
          <p:nvPr/>
        </p:nvSpPr>
        <p:spPr>
          <a:xfrm>
            <a:off x="7236723" y="4686637"/>
            <a:ext cx="2414653" cy="400091"/>
          </a:xfrm>
          <a:prstGeom prst="rect">
            <a:avLst/>
          </a:prstGeom>
          <a:noFill/>
          <a:ln>
            <a:noFill/>
          </a:ln>
        </p:spPr>
        <p:txBody>
          <a:bodyPr lIns="91412" tIns="45700" rIns="91412" bIns="45700" anchor="t" anchorCtr="0">
            <a:noAutofit/>
          </a:bodyPr>
          <a:lstStyle/>
          <a:p>
            <a:pPr algn="ctr"/>
            <a:r>
              <a:rPr lang="es-ES_tradnl" sz="1100" dirty="0" err="1">
                <a:latin typeface="+mj-lt"/>
              </a:rPr>
              <a:t>Requirements</a:t>
            </a:r>
            <a:r>
              <a:rPr lang="es-ES_tradnl" sz="1100" dirty="0">
                <a:latin typeface="+mj-lt"/>
              </a:rPr>
              <a:t> </a:t>
            </a:r>
            <a:r>
              <a:rPr lang="es-ES_tradnl" sz="1100" dirty="0" err="1">
                <a:latin typeface="+mj-lt"/>
              </a:rPr>
              <a:t>volatility</a:t>
            </a:r>
            <a:r>
              <a:rPr lang="es-ES_tradnl" sz="1100" dirty="0">
                <a:latin typeface="+mj-lt"/>
              </a:rPr>
              <a:t> and </a:t>
            </a:r>
            <a:r>
              <a:rPr lang="es-ES_tradnl" sz="1100" dirty="0" err="1">
                <a:latin typeface="+mj-lt"/>
              </a:rPr>
              <a:t>continuous</a:t>
            </a:r>
            <a:r>
              <a:rPr lang="es-ES_tradnl" sz="1100" dirty="0">
                <a:latin typeface="+mj-lt"/>
              </a:rPr>
              <a:t> </a:t>
            </a:r>
            <a:r>
              <a:rPr lang="es-ES_tradnl" sz="1100" dirty="0" err="1">
                <a:latin typeface="+mj-lt"/>
              </a:rPr>
              <a:t>customer</a:t>
            </a:r>
            <a:r>
              <a:rPr lang="es-ES_tradnl" sz="1100" dirty="0">
                <a:latin typeface="+mj-lt"/>
              </a:rPr>
              <a:t> </a:t>
            </a:r>
            <a:r>
              <a:rPr lang="es-ES_tradnl" sz="1100" dirty="0" err="1">
                <a:latin typeface="+mj-lt"/>
              </a:rPr>
              <a:t>demands</a:t>
            </a:r>
            <a:endParaRPr lang="es-ES_tradnl" sz="1100" dirty="0">
              <a:latin typeface="+mj-lt"/>
            </a:endParaRPr>
          </a:p>
        </p:txBody>
      </p:sp>
      <p:sp>
        <p:nvSpPr>
          <p:cNvPr id="31" name="Shape 604">
            <a:extLst>
              <a:ext uri="{FF2B5EF4-FFF2-40B4-BE49-F238E27FC236}">
                <a16:creationId xmlns:a16="http://schemas.microsoft.com/office/drawing/2014/main" id="{66239213-C0E0-4CF0-9B2A-97F13EF23233}"/>
              </a:ext>
            </a:extLst>
          </p:cNvPr>
          <p:cNvSpPr/>
          <p:nvPr/>
        </p:nvSpPr>
        <p:spPr>
          <a:xfrm>
            <a:off x="3371790" y="4786726"/>
            <a:ext cx="1716210" cy="400091"/>
          </a:xfrm>
          <a:prstGeom prst="rect">
            <a:avLst/>
          </a:prstGeom>
          <a:noFill/>
          <a:ln>
            <a:noFill/>
          </a:ln>
        </p:spPr>
        <p:txBody>
          <a:bodyPr lIns="91412" tIns="45700" rIns="91412" bIns="45700" anchor="t" anchorCtr="0">
            <a:noAutofit/>
          </a:bodyPr>
          <a:lstStyle/>
          <a:p>
            <a:pPr algn="ctr"/>
            <a:r>
              <a:rPr lang="en-US" sz="1100" dirty="0">
                <a:latin typeface="+mj-lt"/>
              </a:rPr>
              <a:t>Quality issues</a:t>
            </a:r>
          </a:p>
        </p:txBody>
      </p:sp>
      <p:sp>
        <p:nvSpPr>
          <p:cNvPr id="33" name="Shape 604">
            <a:extLst>
              <a:ext uri="{FF2B5EF4-FFF2-40B4-BE49-F238E27FC236}">
                <a16:creationId xmlns:a16="http://schemas.microsoft.com/office/drawing/2014/main" id="{C9A1B9AE-C2F7-4015-AA53-C3D9EAF1282E}"/>
              </a:ext>
            </a:extLst>
          </p:cNvPr>
          <p:cNvSpPr/>
          <p:nvPr/>
        </p:nvSpPr>
        <p:spPr>
          <a:xfrm>
            <a:off x="7236723" y="1573143"/>
            <a:ext cx="2118339" cy="400091"/>
          </a:xfrm>
          <a:prstGeom prst="rect">
            <a:avLst/>
          </a:prstGeom>
          <a:noFill/>
          <a:ln>
            <a:noFill/>
          </a:ln>
        </p:spPr>
        <p:txBody>
          <a:bodyPr lIns="91412" tIns="45700" rIns="91412" bIns="45700" anchor="t" anchorCtr="0">
            <a:noAutofit/>
          </a:bodyPr>
          <a:lstStyle/>
          <a:p>
            <a:pPr algn="ctr"/>
            <a:r>
              <a:rPr lang="en-US" sz="1100" dirty="0">
                <a:latin typeface="+mj-lt"/>
              </a:rPr>
              <a:t>Fast-changing technology</a:t>
            </a:r>
          </a:p>
        </p:txBody>
      </p:sp>
    </p:spTree>
    <p:extLst>
      <p:ext uri="{BB962C8B-B14F-4D97-AF65-F5344CB8AC3E}">
        <p14:creationId xmlns:p14="http://schemas.microsoft.com/office/powerpoint/2010/main" val="298099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9FEE3F-1209-477B-9D81-3DAE6A240060}"/>
              </a:ext>
            </a:extLst>
          </p:cNvPr>
          <p:cNvSpPr/>
          <p:nvPr/>
        </p:nvSpPr>
        <p:spPr>
          <a:xfrm>
            <a:off x="4923428" y="2493000"/>
            <a:ext cx="2664000" cy="2664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ectangle 5">
            <a:extLst>
              <a:ext uri="{FF2B5EF4-FFF2-40B4-BE49-F238E27FC236}">
                <a16:creationId xmlns:a16="http://schemas.microsoft.com/office/drawing/2014/main" id="{CF467543-C9C4-4487-B196-070198806103}"/>
              </a:ext>
            </a:extLst>
          </p:cNvPr>
          <p:cNvSpPr/>
          <p:nvPr/>
        </p:nvSpPr>
        <p:spPr>
          <a:xfrm>
            <a:off x="8040000" y="2493000"/>
            <a:ext cx="2664000" cy="2664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6AF29540-BA89-4A3D-A475-A4C9B40D31C2}"/>
              </a:ext>
            </a:extLst>
          </p:cNvPr>
          <p:cNvSpPr>
            <a:spLocks noGrp="1"/>
          </p:cNvSpPr>
          <p:nvPr>
            <p:ph type="title"/>
          </p:nvPr>
        </p:nvSpPr>
        <p:spPr/>
        <p:txBody>
          <a:bodyPr/>
          <a:lstStyle/>
          <a:p>
            <a:r>
              <a:rPr lang="es-ES" dirty="0" err="1"/>
              <a:t>Collaboration</a:t>
            </a:r>
            <a:r>
              <a:rPr lang="es-ES" dirty="0"/>
              <a:t> </a:t>
            </a:r>
            <a:r>
              <a:rPr lang="es-ES" dirty="0" err="1"/>
              <a:t>tools</a:t>
            </a:r>
            <a:endParaRPr lang="es-ES_tradnl" dirty="0"/>
          </a:p>
        </p:txBody>
      </p:sp>
      <p:sp>
        <p:nvSpPr>
          <p:cNvPr id="3" name="Rectangle 2">
            <a:extLst>
              <a:ext uri="{FF2B5EF4-FFF2-40B4-BE49-F238E27FC236}">
                <a16:creationId xmlns:a16="http://schemas.microsoft.com/office/drawing/2014/main" id="{70B14537-01A1-4CB7-AFA4-41AD843B0C2D}"/>
              </a:ext>
            </a:extLst>
          </p:cNvPr>
          <p:cNvSpPr/>
          <p:nvPr/>
        </p:nvSpPr>
        <p:spPr>
          <a:xfrm>
            <a:off x="696000" y="3121702"/>
            <a:ext cx="3240012" cy="1446550"/>
          </a:xfrm>
          <a:prstGeom prst="rect">
            <a:avLst/>
          </a:prstGeom>
        </p:spPr>
        <p:txBody>
          <a:bodyPr wrap="square">
            <a:spAutoFit/>
          </a:bodyPr>
          <a:lstStyle/>
          <a:p>
            <a:r>
              <a:rPr lang="es-ES_tradnl" sz="1400" dirty="0" err="1">
                <a:solidFill>
                  <a:srgbClr val="333333"/>
                </a:solidFill>
                <a:latin typeface="Arial" panose="020B0604020202020204" pitchFamily="34" charset="0"/>
              </a:rPr>
              <a:t>The</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team</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shall</a:t>
            </a:r>
            <a:r>
              <a:rPr lang="es-ES_tradnl" sz="1400" dirty="0">
                <a:solidFill>
                  <a:srgbClr val="333333"/>
                </a:solidFill>
                <a:latin typeface="Arial" panose="020B0604020202020204" pitchFamily="34" charset="0"/>
              </a:rPr>
              <a:t> use </a:t>
            </a:r>
            <a:r>
              <a:rPr lang="es-ES_tradnl" sz="1400" dirty="0" err="1">
                <a:solidFill>
                  <a:srgbClr val="333333"/>
                </a:solidFill>
                <a:latin typeface="Arial" panose="020B0604020202020204" pitchFamily="34" charset="0"/>
              </a:rPr>
              <a:t>collaboration</a:t>
            </a:r>
            <a:r>
              <a:rPr lang="es-ES_tradnl" sz="1400" dirty="0">
                <a:solidFill>
                  <a:srgbClr val="333333"/>
                </a:solidFill>
                <a:latin typeface="Arial" panose="020B0604020202020204" pitchFamily="34" charset="0"/>
              </a:rPr>
              <a:t> software </a:t>
            </a:r>
            <a:r>
              <a:rPr lang="es-ES_tradnl" sz="1400" dirty="0" err="1">
                <a:solidFill>
                  <a:srgbClr val="333333"/>
                </a:solidFill>
                <a:latin typeface="Arial" panose="020B0604020202020204" pitchFamily="34" charset="0"/>
              </a:rPr>
              <a:t>to</a:t>
            </a:r>
            <a:r>
              <a:rPr lang="es-ES_tradnl" sz="1400" dirty="0">
                <a:solidFill>
                  <a:srgbClr val="333333"/>
                </a:solidFill>
                <a:latin typeface="Arial" panose="020B0604020202020204" pitchFamily="34" charset="0"/>
              </a:rPr>
              <a:t> share and </a:t>
            </a:r>
            <a:r>
              <a:rPr lang="es-ES_tradnl" sz="1400" dirty="0" err="1">
                <a:solidFill>
                  <a:srgbClr val="333333"/>
                </a:solidFill>
                <a:latin typeface="Arial" panose="020B0604020202020204" pitchFamily="34" charset="0"/>
              </a:rPr>
              <a:t>communicate</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the</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design</a:t>
            </a:r>
            <a:r>
              <a:rPr lang="es-ES_tradnl" sz="1400" dirty="0">
                <a:solidFill>
                  <a:srgbClr val="333333"/>
                </a:solidFill>
                <a:latin typeface="Arial" panose="020B0604020202020204" pitchFamily="34" charset="0"/>
              </a:rPr>
              <a:t> and </a:t>
            </a:r>
            <a:r>
              <a:rPr lang="es-ES_tradnl" sz="1400" dirty="0" err="1">
                <a:solidFill>
                  <a:srgbClr val="333333"/>
                </a:solidFill>
                <a:latin typeface="Arial" panose="020B0604020202020204" pitchFamily="34" charset="0"/>
              </a:rPr>
              <a:t>implementation</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of</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the</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solution</a:t>
            </a:r>
            <a:r>
              <a:rPr lang="es-ES_tradnl" sz="1400" dirty="0">
                <a:solidFill>
                  <a:srgbClr val="333333"/>
                </a:solidFill>
                <a:latin typeface="Arial" panose="020B0604020202020204" pitchFamily="34" charset="0"/>
              </a:rPr>
              <a:t>. </a:t>
            </a:r>
          </a:p>
          <a:p>
            <a:r>
              <a:rPr lang="es-ES_tradnl" sz="1400" dirty="0" err="1">
                <a:solidFill>
                  <a:srgbClr val="333333"/>
                </a:solidFill>
                <a:latin typeface="Arial" panose="020B0604020202020204" pitchFamily="34" charset="0"/>
              </a:rPr>
              <a:t>There</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will</a:t>
            </a:r>
            <a:r>
              <a:rPr lang="es-ES_tradnl" sz="1400" dirty="0">
                <a:solidFill>
                  <a:srgbClr val="333333"/>
                </a:solidFill>
                <a:latin typeface="Arial" panose="020B0604020202020204" pitchFamily="34" charset="0"/>
              </a:rPr>
              <a:t> be </a:t>
            </a:r>
            <a:r>
              <a:rPr lang="es-ES_tradnl" sz="1400" dirty="0" err="1">
                <a:solidFill>
                  <a:srgbClr val="333333"/>
                </a:solidFill>
                <a:latin typeface="Arial" panose="020B0604020202020204" pitchFamily="34" charset="0"/>
              </a:rPr>
              <a:t>two</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supported</a:t>
            </a:r>
            <a:r>
              <a:rPr lang="es-ES_tradnl" sz="1400" dirty="0">
                <a:solidFill>
                  <a:srgbClr val="333333"/>
                </a:solidFill>
                <a:latin typeface="Arial" panose="020B0604020202020204" pitchFamily="34" charset="0"/>
              </a:rPr>
              <a:t> </a:t>
            </a:r>
            <a:r>
              <a:rPr lang="es-ES_tradnl" sz="1400" dirty="0" err="1">
                <a:solidFill>
                  <a:srgbClr val="333333"/>
                </a:solidFill>
                <a:latin typeface="Arial" panose="020B0604020202020204" pitchFamily="34" charset="0"/>
              </a:rPr>
              <a:t>options</a:t>
            </a:r>
            <a:r>
              <a:rPr lang="es-ES_tradnl" sz="1400" dirty="0">
                <a:solidFill>
                  <a:srgbClr val="333333"/>
                </a:solidFill>
                <a:latin typeface="Arial" panose="020B0604020202020204" pitchFamily="34" charset="0"/>
              </a:rPr>
              <a:t>:</a:t>
            </a:r>
          </a:p>
          <a:p>
            <a:endParaRPr lang="es-ES_tradnl" dirty="0"/>
          </a:p>
        </p:txBody>
      </p:sp>
      <p:pic>
        <p:nvPicPr>
          <p:cNvPr id="5" name="Picture 4">
            <a:extLst>
              <a:ext uri="{FF2B5EF4-FFF2-40B4-BE49-F238E27FC236}">
                <a16:creationId xmlns:a16="http://schemas.microsoft.com/office/drawing/2014/main" id="{4F4B8AE8-A643-4ABE-9496-0D39964004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8000" y="4100739"/>
            <a:ext cx="1728000" cy="480261"/>
          </a:xfrm>
          <a:prstGeom prst="rect">
            <a:avLst/>
          </a:prstGeom>
        </p:spPr>
      </p:pic>
      <p:grpSp>
        <p:nvGrpSpPr>
          <p:cNvPr id="8" name="Group 7"/>
          <p:cNvGrpSpPr/>
          <p:nvPr/>
        </p:nvGrpSpPr>
        <p:grpSpPr>
          <a:xfrm>
            <a:off x="5594386" y="1598524"/>
            <a:ext cx="1322084" cy="1234150"/>
            <a:chOff x="5619050" y="1598524"/>
            <a:chExt cx="1322084" cy="1234150"/>
          </a:xfrm>
        </p:grpSpPr>
        <p:sp>
          <p:nvSpPr>
            <p:cNvPr id="19" name="Freeform 116">
              <a:extLst>
                <a:ext uri="{FF2B5EF4-FFF2-40B4-BE49-F238E27FC236}">
                  <a16:creationId xmlns:a16="http://schemas.microsoft.com/office/drawing/2014/main" id="{0E60D91F-1548-4BC2-AD18-5FE3DE403B44}"/>
                </a:ext>
              </a:extLst>
            </p:cNvPr>
            <p:cNvSpPr>
              <a:spLocks/>
            </p:cNvSpPr>
            <p:nvPr/>
          </p:nvSpPr>
          <p:spPr bwMode="auto">
            <a:xfrm>
              <a:off x="5632840" y="1598524"/>
              <a:ext cx="1308294" cy="1234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solidFill>
                <a:schemeClr val="accent2"/>
              </a:solidFill>
            </a:ln>
          </p:spPr>
          <p:txBody>
            <a:bodyPr vert="horz" wrap="square" lIns="91440" tIns="45720" rIns="91440" bIns="45720" numCol="1" anchor="t" anchorCtr="0" compatLnSpc="1">
              <a:prstTxWarp prst="textNoShape">
                <a:avLst/>
              </a:prstTxWarp>
            </a:bodyPr>
            <a:lstStyle/>
            <a:p>
              <a:endParaRPr lang="en-US" dirty="0"/>
            </a:p>
          </p:txBody>
        </p:sp>
        <p:grpSp>
          <p:nvGrpSpPr>
            <p:cNvPr id="4" name="Group 3">
              <a:extLst>
                <a:ext uri="{FF2B5EF4-FFF2-40B4-BE49-F238E27FC236}">
                  <a16:creationId xmlns:a16="http://schemas.microsoft.com/office/drawing/2014/main" id="{3790C694-D3A3-484B-827F-7E6F15408551}"/>
                </a:ext>
              </a:extLst>
            </p:cNvPr>
            <p:cNvGrpSpPr/>
            <p:nvPr/>
          </p:nvGrpSpPr>
          <p:grpSpPr>
            <a:xfrm>
              <a:off x="5619050" y="1642542"/>
              <a:ext cx="1227900" cy="1158312"/>
              <a:chOff x="6308100" y="1423190"/>
              <a:chExt cx="868362" cy="819150"/>
            </a:xfrm>
          </p:grpSpPr>
          <p:sp>
            <p:nvSpPr>
              <p:cNvPr id="14" name="Freeform 116">
                <a:extLst>
                  <a:ext uri="{FF2B5EF4-FFF2-40B4-BE49-F238E27FC236}">
                    <a16:creationId xmlns:a16="http://schemas.microsoft.com/office/drawing/2014/main" id="{090B066B-1D17-406B-9982-D2DF8BA2A012}"/>
                  </a:ext>
                </a:extLst>
              </p:cNvPr>
              <p:cNvSpPr>
                <a:spLocks/>
              </p:cNvSpPr>
              <p:nvPr/>
            </p:nvSpPr>
            <p:spPr bwMode="auto">
              <a:xfrm>
                <a:off x="6308100" y="1423190"/>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D1EC1565-92F6-4B22-B260-0FF0F46B9EE4}"/>
                  </a:ext>
                </a:extLst>
              </p:cNvPr>
              <p:cNvSpPr txBox="1"/>
              <p:nvPr/>
            </p:nvSpPr>
            <p:spPr>
              <a:xfrm>
                <a:off x="6490281" y="1579603"/>
                <a:ext cx="504000" cy="646331"/>
              </a:xfrm>
              <a:prstGeom prst="rect">
                <a:avLst/>
              </a:prstGeom>
              <a:noFill/>
            </p:spPr>
            <p:txBody>
              <a:bodyPr wrap="square" rtlCol="0">
                <a:spAutoFit/>
              </a:bodyPr>
              <a:lstStyle/>
              <a:p>
                <a:pPr algn="ctr"/>
                <a:r>
                  <a:rPr lang="es-ES" sz="3600" dirty="0">
                    <a:solidFill>
                      <a:schemeClr val="bg1"/>
                    </a:solidFill>
                  </a:rPr>
                  <a:t>1</a:t>
                </a:r>
                <a:endParaRPr lang="es-ES_tradnl" sz="3600" dirty="0">
                  <a:solidFill>
                    <a:schemeClr val="bg1"/>
                  </a:solidFill>
                </a:endParaRPr>
              </a:p>
            </p:txBody>
          </p:sp>
        </p:grpSp>
      </p:grpSp>
      <p:pic>
        <p:nvPicPr>
          <p:cNvPr id="10" name="Picture 9">
            <a:extLst>
              <a:ext uri="{FF2B5EF4-FFF2-40B4-BE49-F238E27FC236}">
                <a16:creationId xmlns:a16="http://schemas.microsoft.com/office/drawing/2014/main" id="{F5ECB370-C6AA-461E-883C-9214F4B55F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3870" y="3213000"/>
            <a:ext cx="963116" cy="722337"/>
          </a:xfrm>
          <a:prstGeom prst="rect">
            <a:avLst/>
          </a:prstGeom>
        </p:spPr>
      </p:pic>
      <p:pic>
        <p:nvPicPr>
          <p:cNvPr id="16" name="Picture 15">
            <a:extLst>
              <a:ext uri="{FF2B5EF4-FFF2-40B4-BE49-F238E27FC236}">
                <a16:creationId xmlns:a16="http://schemas.microsoft.com/office/drawing/2014/main" id="{B72B0311-BDAC-463A-A5B9-FA723E598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705" y="3955940"/>
            <a:ext cx="2057447" cy="771543"/>
          </a:xfrm>
          <a:prstGeom prst="rect">
            <a:avLst/>
          </a:prstGeom>
        </p:spPr>
      </p:pic>
      <p:pic>
        <p:nvPicPr>
          <p:cNvPr id="18" name="Picture 17">
            <a:extLst>
              <a:ext uri="{FF2B5EF4-FFF2-40B4-BE49-F238E27FC236}">
                <a16:creationId xmlns:a16="http://schemas.microsoft.com/office/drawing/2014/main" id="{A5EA4E53-27EC-453C-843B-C60DA3F220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2265" y="3161011"/>
            <a:ext cx="2219470" cy="823577"/>
          </a:xfrm>
          <a:prstGeom prst="rect">
            <a:avLst/>
          </a:prstGeom>
        </p:spPr>
      </p:pic>
      <p:grpSp>
        <p:nvGrpSpPr>
          <p:cNvPr id="11" name="Group 10"/>
          <p:cNvGrpSpPr/>
          <p:nvPr/>
        </p:nvGrpSpPr>
        <p:grpSpPr>
          <a:xfrm>
            <a:off x="8709497" y="1582438"/>
            <a:ext cx="1325007" cy="1234150"/>
            <a:chOff x="8794050" y="1582438"/>
            <a:chExt cx="1325007" cy="1234150"/>
          </a:xfrm>
        </p:grpSpPr>
        <p:sp>
          <p:nvSpPr>
            <p:cNvPr id="17" name="Freeform 116">
              <a:extLst>
                <a:ext uri="{FF2B5EF4-FFF2-40B4-BE49-F238E27FC236}">
                  <a16:creationId xmlns:a16="http://schemas.microsoft.com/office/drawing/2014/main" id="{0E60D91F-1548-4BC2-AD18-5FE3DE403B44}"/>
                </a:ext>
              </a:extLst>
            </p:cNvPr>
            <p:cNvSpPr>
              <a:spLocks/>
            </p:cNvSpPr>
            <p:nvPr/>
          </p:nvSpPr>
          <p:spPr bwMode="auto">
            <a:xfrm>
              <a:off x="8810763" y="1582438"/>
              <a:ext cx="1308294" cy="1234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solidFill>
                <a:schemeClr val="accent2"/>
              </a:solidFill>
            </a:ln>
          </p:spPr>
          <p:txBody>
            <a:bodyPr vert="horz" wrap="square" lIns="91440" tIns="45720" rIns="91440" bIns="45720" numCol="1" anchor="t" anchorCtr="0" compatLnSpc="1">
              <a:prstTxWarp prst="textNoShape">
                <a:avLst/>
              </a:prstTxWarp>
            </a:bodyPr>
            <a:lstStyle/>
            <a:p>
              <a:endParaRPr lang="en-US" dirty="0"/>
            </a:p>
          </p:txBody>
        </p:sp>
        <p:grpSp>
          <p:nvGrpSpPr>
            <p:cNvPr id="27" name="Group 26">
              <a:extLst>
                <a:ext uri="{FF2B5EF4-FFF2-40B4-BE49-F238E27FC236}">
                  <a16:creationId xmlns:a16="http://schemas.microsoft.com/office/drawing/2014/main" id="{0FED5179-2EF4-4487-A4A1-8DBCB5788E84}"/>
                </a:ext>
              </a:extLst>
            </p:cNvPr>
            <p:cNvGrpSpPr/>
            <p:nvPr/>
          </p:nvGrpSpPr>
          <p:grpSpPr>
            <a:xfrm>
              <a:off x="8794050" y="1636488"/>
              <a:ext cx="1227900" cy="1158312"/>
              <a:chOff x="6308100" y="1423190"/>
              <a:chExt cx="868362" cy="819150"/>
            </a:xfrm>
          </p:grpSpPr>
          <p:sp>
            <p:nvSpPr>
              <p:cNvPr id="28" name="Freeform 116">
                <a:extLst>
                  <a:ext uri="{FF2B5EF4-FFF2-40B4-BE49-F238E27FC236}">
                    <a16:creationId xmlns:a16="http://schemas.microsoft.com/office/drawing/2014/main" id="{0E60D91F-1548-4BC2-AD18-5FE3DE403B44}"/>
                  </a:ext>
                </a:extLst>
              </p:cNvPr>
              <p:cNvSpPr>
                <a:spLocks/>
              </p:cNvSpPr>
              <p:nvPr/>
            </p:nvSpPr>
            <p:spPr bwMode="auto">
              <a:xfrm>
                <a:off x="6308100" y="1423190"/>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TextBox 28">
                <a:extLst>
                  <a:ext uri="{FF2B5EF4-FFF2-40B4-BE49-F238E27FC236}">
                    <a16:creationId xmlns:a16="http://schemas.microsoft.com/office/drawing/2014/main" id="{3FD57915-E5F9-45D5-81B4-A70D21DD98A4}"/>
                  </a:ext>
                </a:extLst>
              </p:cNvPr>
              <p:cNvSpPr txBox="1"/>
              <p:nvPr/>
            </p:nvSpPr>
            <p:spPr>
              <a:xfrm>
                <a:off x="6490281" y="1579603"/>
                <a:ext cx="504000" cy="457081"/>
              </a:xfrm>
              <a:prstGeom prst="rect">
                <a:avLst/>
              </a:prstGeom>
              <a:noFill/>
            </p:spPr>
            <p:txBody>
              <a:bodyPr wrap="square" rtlCol="0">
                <a:spAutoFit/>
              </a:bodyPr>
              <a:lstStyle/>
              <a:p>
                <a:pPr algn="ctr"/>
                <a:r>
                  <a:rPr lang="es-ES" sz="3600" dirty="0">
                    <a:solidFill>
                      <a:schemeClr val="bg1"/>
                    </a:solidFill>
                  </a:rPr>
                  <a:t>2</a:t>
                </a:r>
                <a:endParaRPr lang="es-ES_tradnl" sz="3600" dirty="0">
                  <a:solidFill>
                    <a:schemeClr val="bg1"/>
                  </a:solidFill>
                </a:endParaRPr>
              </a:p>
            </p:txBody>
          </p:sp>
        </p:grpSp>
      </p:grpSp>
    </p:spTree>
    <p:extLst>
      <p:ext uri="{BB962C8B-B14F-4D97-AF65-F5344CB8AC3E}">
        <p14:creationId xmlns:p14="http://schemas.microsoft.com/office/powerpoint/2010/main" val="3436442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BB1F-39CA-43E7-ABD6-0AF331AC1B14}"/>
              </a:ext>
            </a:extLst>
          </p:cNvPr>
          <p:cNvSpPr>
            <a:spLocks noGrp="1"/>
          </p:cNvSpPr>
          <p:nvPr>
            <p:ph type="title"/>
          </p:nvPr>
        </p:nvSpPr>
        <p:spPr/>
        <p:txBody>
          <a:bodyPr/>
          <a:lstStyle/>
          <a:p>
            <a:r>
              <a:rPr lang="es-ES" dirty="0" err="1"/>
              <a:t>Conclusions</a:t>
            </a:r>
            <a:endParaRPr lang="es-ES_tradnl" dirty="0"/>
          </a:p>
        </p:txBody>
      </p:sp>
      <p:pic>
        <p:nvPicPr>
          <p:cNvPr id="5" name="Picture 4">
            <a:extLst>
              <a:ext uri="{FF2B5EF4-FFF2-40B4-BE49-F238E27FC236}">
                <a16:creationId xmlns:a16="http://schemas.microsoft.com/office/drawing/2014/main" id="{688FA6D9-8C22-4F19-81EC-5ABBD6132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000" y="1289393"/>
            <a:ext cx="6558167" cy="4017000"/>
          </a:xfrm>
          <a:prstGeom prst="rect">
            <a:avLst/>
          </a:prstGeom>
        </p:spPr>
      </p:pic>
    </p:spTree>
    <p:extLst>
      <p:ext uri="{BB962C8B-B14F-4D97-AF65-F5344CB8AC3E}">
        <p14:creationId xmlns:p14="http://schemas.microsoft.com/office/powerpoint/2010/main" val="179917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Gerader Verbinder 41"/>
          <p:cNvCxnSpPr/>
          <p:nvPr/>
        </p:nvCxnSpPr>
        <p:spPr>
          <a:xfrm>
            <a:off x="2348243" y="297497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7" name="Gerader Verbinder 44"/>
          <p:cNvCxnSpPr/>
          <p:nvPr/>
        </p:nvCxnSpPr>
        <p:spPr>
          <a:xfrm>
            <a:off x="4716084" y="297497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8" name="Gerader Verbinder 47"/>
          <p:cNvCxnSpPr/>
          <p:nvPr/>
        </p:nvCxnSpPr>
        <p:spPr>
          <a:xfrm>
            <a:off x="7080777" y="297497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9" name="Gerader Verbinder 47"/>
          <p:cNvCxnSpPr/>
          <p:nvPr/>
        </p:nvCxnSpPr>
        <p:spPr>
          <a:xfrm>
            <a:off x="9445470" y="297497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70" name="Gerader Verbinder 50"/>
          <p:cNvCxnSpPr/>
          <p:nvPr/>
        </p:nvCxnSpPr>
        <p:spPr>
          <a:xfrm>
            <a:off x="3556152" y="385931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79" name="Gerader Verbinder 54"/>
          <p:cNvCxnSpPr/>
          <p:nvPr/>
        </p:nvCxnSpPr>
        <p:spPr>
          <a:xfrm>
            <a:off x="5898431" y="3889785"/>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80" name="Gerader Verbinder 54"/>
          <p:cNvCxnSpPr/>
          <p:nvPr/>
        </p:nvCxnSpPr>
        <p:spPr>
          <a:xfrm>
            <a:off x="8267770" y="385931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81" name="Gerader Verbinder 54"/>
          <p:cNvCxnSpPr/>
          <p:nvPr/>
        </p:nvCxnSpPr>
        <p:spPr>
          <a:xfrm>
            <a:off x="10482748" y="385931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82" name="Shape 52"/>
          <p:cNvSpPr/>
          <p:nvPr/>
        </p:nvSpPr>
        <p:spPr>
          <a:xfrm>
            <a:off x="598712" y="3681844"/>
            <a:ext cx="10891254" cy="95457"/>
          </a:xfrm>
          <a:prstGeom prst="roundRect">
            <a:avLst>
              <a:gd name="adj" fmla="val 50000"/>
            </a:avLst>
          </a:prstGeom>
          <a:solidFill>
            <a:schemeClr val="bg2"/>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83" name="Shape 56"/>
          <p:cNvSpPr/>
          <p:nvPr/>
        </p:nvSpPr>
        <p:spPr>
          <a:xfrm>
            <a:off x="2110775"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pPr algn="ctr"/>
            <a:endParaRPr lang="de-DE" sz="2800">
              <a:solidFill>
                <a:schemeClr val="bg2">
                  <a:lumMod val="50000"/>
                </a:schemeClr>
              </a:solidFill>
              <a:latin typeface="+mj-lt"/>
              <a:ea typeface="Cabin"/>
              <a:cs typeface="Cabin"/>
              <a:sym typeface="Cabin"/>
            </a:endParaRPr>
          </a:p>
        </p:txBody>
      </p:sp>
      <p:sp>
        <p:nvSpPr>
          <p:cNvPr id="84" name="Textfeld 57"/>
          <p:cNvSpPr txBox="1"/>
          <p:nvPr/>
        </p:nvSpPr>
        <p:spPr>
          <a:xfrm>
            <a:off x="2094103" y="3568592"/>
            <a:ext cx="518483" cy="323294"/>
          </a:xfrm>
          <a:prstGeom prst="rect">
            <a:avLst/>
          </a:prstGeom>
          <a:noFill/>
        </p:spPr>
        <p:txBody>
          <a:bodyPr wrap="square" rtlCol="0">
            <a:spAutoFit/>
          </a:bodyPr>
          <a:lstStyle/>
          <a:p>
            <a:pPr algn="ctr"/>
            <a:r>
              <a:rPr lang="de-DE" sz="1501" dirty="0">
                <a:solidFill>
                  <a:schemeClr val="bg1"/>
                </a:solidFill>
                <a:latin typeface="+mj-lt"/>
              </a:rPr>
              <a:t>1</a:t>
            </a:r>
          </a:p>
        </p:txBody>
      </p:sp>
      <p:sp>
        <p:nvSpPr>
          <p:cNvPr id="85" name="Shape 58"/>
          <p:cNvSpPr/>
          <p:nvPr/>
        </p:nvSpPr>
        <p:spPr>
          <a:xfrm>
            <a:off x="3293691"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86" name="Textfeld 58"/>
          <p:cNvSpPr txBox="1"/>
          <p:nvPr/>
        </p:nvSpPr>
        <p:spPr>
          <a:xfrm>
            <a:off x="3279142" y="3564760"/>
            <a:ext cx="518483" cy="323294"/>
          </a:xfrm>
          <a:prstGeom prst="rect">
            <a:avLst/>
          </a:prstGeom>
          <a:noFill/>
        </p:spPr>
        <p:txBody>
          <a:bodyPr wrap="square" rtlCol="0">
            <a:spAutoFit/>
          </a:bodyPr>
          <a:lstStyle/>
          <a:p>
            <a:pPr algn="ctr"/>
            <a:r>
              <a:rPr lang="de-DE" sz="1501" dirty="0">
                <a:solidFill>
                  <a:schemeClr val="bg1"/>
                </a:solidFill>
                <a:latin typeface="+mj-lt"/>
              </a:rPr>
              <a:t>2</a:t>
            </a:r>
          </a:p>
        </p:txBody>
      </p:sp>
      <p:sp>
        <p:nvSpPr>
          <p:cNvPr id="87" name="Shape 74"/>
          <p:cNvSpPr/>
          <p:nvPr/>
        </p:nvSpPr>
        <p:spPr>
          <a:xfrm>
            <a:off x="4476607" y="3497550"/>
            <a:ext cx="478955"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88" name="Textfeld 59"/>
          <p:cNvSpPr txBox="1"/>
          <p:nvPr/>
        </p:nvSpPr>
        <p:spPr>
          <a:xfrm>
            <a:off x="4444247" y="3555553"/>
            <a:ext cx="518483" cy="323294"/>
          </a:xfrm>
          <a:prstGeom prst="rect">
            <a:avLst/>
          </a:prstGeom>
          <a:noFill/>
        </p:spPr>
        <p:txBody>
          <a:bodyPr wrap="square" rtlCol="0">
            <a:spAutoFit/>
          </a:bodyPr>
          <a:lstStyle/>
          <a:p>
            <a:pPr algn="ctr"/>
            <a:r>
              <a:rPr lang="de-DE" sz="1501" dirty="0">
                <a:solidFill>
                  <a:schemeClr val="bg1"/>
                </a:solidFill>
                <a:latin typeface="+mj-lt"/>
              </a:rPr>
              <a:t>3</a:t>
            </a:r>
          </a:p>
        </p:txBody>
      </p:sp>
      <p:sp>
        <p:nvSpPr>
          <p:cNvPr id="89" name="Shape 57"/>
          <p:cNvSpPr/>
          <p:nvPr/>
        </p:nvSpPr>
        <p:spPr>
          <a:xfrm>
            <a:off x="5658384"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0" name="Textfeld 60"/>
          <p:cNvSpPr txBox="1"/>
          <p:nvPr/>
        </p:nvSpPr>
        <p:spPr>
          <a:xfrm>
            <a:off x="5641712" y="3564869"/>
            <a:ext cx="518483" cy="323294"/>
          </a:xfrm>
          <a:prstGeom prst="rect">
            <a:avLst/>
          </a:prstGeom>
          <a:noFill/>
        </p:spPr>
        <p:txBody>
          <a:bodyPr wrap="square" rtlCol="0">
            <a:spAutoFit/>
          </a:bodyPr>
          <a:lstStyle/>
          <a:p>
            <a:pPr algn="ctr"/>
            <a:r>
              <a:rPr lang="de-DE" sz="1501" dirty="0">
                <a:solidFill>
                  <a:schemeClr val="bg1"/>
                </a:solidFill>
                <a:latin typeface="+mj-lt"/>
              </a:rPr>
              <a:t>4</a:t>
            </a:r>
          </a:p>
        </p:txBody>
      </p:sp>
      <p:sp>
        <p:nvSpPr>
          <p:cNvPr id="91" name="Shape 59"/>
          <p:cNvSpPr/>
          <p:nvPr/>
        </p:nvSpPr>
        <p:spPr>
          <a:xfrm>
            <a:off x="6841300" y="3497550"/>
            <a:ext cx="478955"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2" name="Textfeld 84"/>
          <p:cNvSpPr txBox="1"/>
          <p:nvPr/>
        </p:nvSpPr>
        <p:spPr>
          <a:xfrm>
            <a:off x="6815488" y="3576012"/>
            <a:ext cx="518483" cy="323294"/>
          </a:xfrm>
          <a:prstGeom prst="rect">
            <a:avLst/>
          </a:prstGeom>
          <a:noFill/>
        </p:spPr>
        <p:txBody>
          <a:bodyPr wrap="square" rtlCol="0">
            <a:spAutoFit/>
          </a:bodyPr>
          <a:lstStyle/>
          <a:p>
            <a:pPr algn="ctr"/>
            <a:r>
              <a:rPr lang="de-DE" sz="1501" dirty="0">
                <a:solidFill>
                  <a:schemeClr val="bg1"/>
                </a:solidFill>
                <a:latin typeface="+mj-lt"/>
              </a:rPr>
              <a:t>5</a:t>
            </a:r>
          </a:p>
        </p:txBody>
      </p:sp>
      <p:sp>
        <p:nvSpPr>
          <p:cNvPr id="93" name="Shape 57"/>
          <p:cNvSpPr/>
          <p:nvPr/>
        </p:nvSpPr>
        <p:spPr>
          <a:xfrm>
            <a:off x="8023077"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4" name="Textfeld 60"/>
          <p:cNvSpPr txBox="1"/>
          <p:nvPr/>
        </p:nvSpPr>
        <p:spPr>
          <a:xfrm>
            <a:off x="8010823" y="3579562"/>
            <a:ext cx="518483" cy="323294"/>
          </a:xfrm>
          <a:prstGeom prst="rect">
            <a:avLst/>
          </a:prstGeom>
          <a:noFill/>
        </p:spPr>
        <p:txBody>
          <a:bodyPr wrap="square" rtlCol="0">
            <a:spAutoFit/>
          </a:bodyPr>
          <a:lstStyle/>
          <a:p>
            <a:pPr algn="ctr"/>
            <a:r>
              <a:rPr lang="de-DE" sz="1501" dirty="0">
                <a:solidFill>
                  <a:schemeClr val="bg1"/>
                </a:solidFill>
                <a:latin typeface="+mj-lt"/>
              </a:rPr>
              <a:t>6</a:t>
            </a:r>
          </a:p>
        </p:txBody>
      </p:sp>
      <p:sp>
        <p:nvSpPr>
          <p:cNvPr id="95" name="Shape 59"/>
          <p:cNvSpPr/>
          <p:nvPr/>
        </p:nvSpPr>
        <p:spPr>
          <a:xfrm>
            <a:off x="9205993" y="3497550"/>
            <a:ext cx="478955"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6" name="Textfeld 84"/>
          <p:cNvSpPr txBox="1"/>
          <p:nvPr/>
        </p:nvSpPr>
        <p:spPr>
          <a:xfrm>
            <a:off x="9180221" y="3555553"/>
            <a:ext cx="518483" cy="323294"/>
          </a:xfrm>
          <a:prstGeom prst="rect">
            <a:avLst/>
          </a:prstGeom>
          <a:noFill/>
        </p:spPr>
        <p:txBody>
          <a:bodyPr wrap="square" rtlCol="0">
            <a:spAutoFit/>
          </a:bodyPr>
          <a:lstStyle/>
          <a:p>
            <a:pPr algn="ctr"/>
            <a:r>
              <a:rPr lang="de-DE" sz="1501" dirty="0">
                <a:solidFill>
                  <a:schemeClr val="bg1"/>
                </a:solidFill>
                <a:latin typeface="+mj-lt"/>
              </a:rPr>
              <a:t>7</a:t>
            </a:r>
          </a:p>
        </p:txBody>
      </p:sp>
      <p:sp>
        <p:nvSpPr>
          <p:cNvPr id="97" name="Shape 57"/>
          <p:cNvSpPr/>
          <p:nvPr/>
        </p:nvSpPr>
        <p:spPr>
          <a:xfrm>
            <a:off x="10238012"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8" name="Textfeld 60"/>
          <p:cNvSpPr txBox="1"/>
          <p:nvPr/>
        </p:nvSpPr>
        <p:spPr>
          <a:xfrm>
            <a:off x="10200000" y="3552710"/>
            <a:ext cx="518483" cy="323294"/>
          </a:xfrm>
          <a:prstGeom prst="rect">
            <a:avLst/>
          </a:prstGeom>
          <a:noFill/>
        </p:spPr>
        <p:txBody>
          <a:bodyPr wrap="square" rtlCol="0">
            <a:spAutoFit/>
          </a:bodyPr>
          <a:lstStyle/>
          <a:p>
            <a:pPr algn="ctr"/>
            <a:r>
              <a:rPr lang="de-DE" sz="1501" dirty="0">
                <a:solidFill>
                  <a:schemeClr val="bg1"/>
                </a:solidFill>
                <a:latin typeface="+mj-lt"/>
              </a:rPr>
              <a:t>8</a:t>
            </a:r>
          </a:p>
        </p:txBody>
      </p:sp>
      <p:sp>
        <p:nvSpPr>
          <p:cNvPr id="99" name="Ellipse 38"/>
          <p:cNvSpPr/>
          <p:nvPr/>
        </p:nvSpPr>
        <p:spPr>
          <a:xfrm>
            <a:off x="202539" y="2925000"/>
            <a:ext cx="1645461" cy="1645461"/>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latin typeface="+mj-lt"/>
              </a:rPr>
              <a:t>Capgemini</a:t>
            </a:r>
          </a:p>
        </p:txBody>
      </p:sp>
      <p:sp>
        <p:nvSpPr>
          <p:cNvPr id="100" name="Shape 610"/>
          <p:cNvSpPr/>
          <p:nvPr/>
        </p:nvSpPr>
        <p:spPr>
          <a:xfrm>
            <a:off x="3533738" y="2452909"/>
            <a:ext cx="2300444" cy="400091"/>
          </a:xfrm>
          <a:prstGeom prst="rect">
            <a:avLst/>
          </a:prstGeom>
          <a:noFill/>
          <a:ln>
            <a:noFill/>
          </a:ln>
        </p:spPr>
        <p:txBody>
          <a:bodyPr lIns="91412" tIns="45700" rIns="91412" bIns="45700" anchor="t" anchorCtr="0">
            <a:noAutofit/>
          </a:bodyPr>
          <a:lstStyle/>
          <a:p>
            <a:pPr algn="ctr"/>
            <a:r>
              <a:rPr lang="es-ES_tradnl" sz="1400" dirty="0">
                <a:latin typeface="+mj-lt"/>
              </a:rPr>
              <a:t>Key </a:t>
            </a:r>
            <a:r>
              <a:rPr lang="es-ES_tradnl" sz="1400" dirty="0" err="1">
                <a:latin typeface="+mj-lt"/>
              </a:rPr>
              <a:t>principles</a:t>
            </a:r>
            <a:endParaRPr lang="es-ES_tradnl" sz="1400" dirty="0">
              <a:latin typeface="+mj-lt"/>
            </a:endParaRPr>
          </a:p>
        </p:txBody>
      </p:sp>
      <p:sp>
        <p:nvSpPr>
          <p:cNvPr id="101" name="Shape 604"/>
          <p:cNvSpPr/>
          <p:nvPr/>
        </p:nvSpPr>
        <p:spPr>
          <a:xfrm>
            <a:off x="2545888" y="4482397"/>
            <a:ext cx="1975699" cy="400091"/>
          </a:xfrm>
          <a:prstGeom prst="rect">
            <a:avLst/>
          </a:prstGeom>
          <a:noFill/>
          <a:ln>
            <a:noFill/>
          </a:ln>
        </p:spPr>
        <p:txBody>
          <a:bodyPr lIns="91412" tIns="45700" rIns="91412" bIns="45700" anchor="t" anchorCtr="0">
            <a:noAutofit/>
          </a:bodyPr>
          <a:lstStyle/>
          <a:p>
            <a:pPr algn="ctr">
              <a:buSzPct val="25000"/>
            </a:pPr>
            <a:r>
              <a:rPr lang="es-ES" sz="1400" dirty="0" err="1">
                <a:latin typeface="+mj-lt"/>
                <a:ea typeface="Roboto"/>
                <a:cs typeface="Roboto"/>
                <a:sym typeface="Roboto"/>
              </a:rPr>
              <a:t>Proposed</a:t>
            </a:r>
            <a:r>
              <a:rPr lang="es-ES" sz="1400" dirty="0">
                <a:latin typeface="+mj-lt"/>
                <a:ea typeface="Roboto"/>
                <a:cs typeface="Roboto"/>
                <a:sym typeface="Roboto"/>
              </a:rPr>
              <a:t> </a:t>
            </a:r>
            <a:r>
              <a:rPr lang="es-ES" sz="1400" dirty="0" err="1">
                <a:latin typeface="+mj-lt"/>
                <a:ea typeface="Roboto"/>
                <a:cs typeface="Roboto"/>
                <a:sym typeface="Roboto"/>
              </a:rPr>
              <a:t>solution</a:t>
            </a:r>
            <a:endParaRPr lang="id-ID" sz="1400" dirty="0">
              <a:latin typeface="+mj-lt"/>
              <a:ea typeface="Roboto"/>
              <a:cs typeface="Roboto"/>
              <a:sym typeface="Roboto"/>
            </a:endParaRPr>
          </a:p>
        </p:txBody>
      </p:sp>
      <p:sp>
        <p:nvSpPr>
          <p:cNvPr id="102" name="Shape 616"/>
          <p:cNvSpPr/>
          <p:nvPr/>
        </p:nvSpPr>
        <p:spPr>
          <a:xfrm>
            <a:off x="1443850" y="2445817"/>
            <a:ext cx="1808785" cy="400091"/>
          </a:xfrm>
          <a:prstGeom prst="rect">
            <a:avLst/>
          </a:prstGeom>
          <a:noFill/>
          <a:ln>
            <a:noFill/>
          </a:ln>
        </p:spPr>
        <p:txBody>
          <a:bodyPr lIns="91412" tIns="45700" rIns="91412" bIns="45700" anchor="t" anchorCtr="0">
            <a:noAutofit/>
          </a:bodyPr>
          <a:lstStyle/>
          <a:p>
            <a:pPr algn="ctr">
              <a:lnSpc>
                <a:spcPct val="130000"/>
              </a:lnSpc>
              <a:buSzPct val="25000"/>
            </a:pPr>
            <a:r>
              <a:rPr lang="es-ES" sz="1400" dirty="0" err="1">
                <a:latin typeface="+mj-lt"/>
                <a:ea typeface="Roboto"/>
                <a:cs typeface="Roboto"/>
                <a:sym typeface="Roboto"/>
              </a:rPr>
              <a:t>Objective</a:t>
            </a:r>
            <a:endParaRPr lang="id-ID" sz="1400" dirty="0">
              <a:latin typeface="+mj-lt"/>
              <a:ea typeface="Roboto"/>
              <a:cs typeface="Roboto"/>
              <a:sym typeface="Roboto"/>
            </a:endParaRPr>
          </a:p>
        </p:txBody>
      </p:sp>
      <p:sp>
        <p:nvSpPr>
          <p:cNvPr id="104" name="Shape 604"/>
          <p:cNvSpPr/>
          <p:nvPr/>
        </p:nvSpPr>
        <p:spPr>
          <a:xfrm>
            <a:off x="4883278" y="4450037"/>
            <a:ext cx="1932210" cy="1029819"/>
          </a:xfrm>
          <a:prstGeom prst="rect">
            <a:avLst/>
          </a:prstGeom>
          <a:noFill/>
          <a:ln>
            <a:noFill/>
          </a:ln>
        </p:spPr>
        <p:txBody>
          <a:bodyPr lIns="91412" tIns="45700" rIns="91412" bIns="45700" anchor="t" anchorCtr="0">
            <a:noAutofit/>
          </a:bodyPr>
          <a:lstStyle/>
          <a:p>
            <a:pPr algn="ctr"/>
            <a:r>
              <a:rPr lang="en-US" sz="1400" dirty="0">
                <a:latin typeface="+mj-lt"/>
              </a:rPr>
              <a:t>Intersection of industry standard practices</a:t>
            </a:r>
          </a:p>
        </p:txBody>
      </p:sp>
      <p:sp>
        <p:nvSpPr>
          <p:cNvPr id="105" name="Shape 604"/>
          <p:cNvSpPr/>
          <p:nvPr/>
        </p:nvSpPr>
        <p:spPr>
          <a:xfrm>
            <a:off x="6044339" y="2442888"/>
            <a:ext cx="2064647" cy="400091"/>
          </a:xfrm>
          <a:prstGeom prst="rect">
            <a:avLst/>
          </a:prstGeom>
          <a:noFill/>
          <a:ln>
            <a:noFill/>
          </a:ln>
        </p:spPr>
        <p:txBody>
          <a:bodyPr lIns="91412" tIns="45700" rIns="91412" bIns="45700" anchor="t" anchorCtr="0">
            <a:noAutofit/>
          </a:bodyPr>
          <a:lstStyle/>
          <a:p>
            <a:pPr algn="ctr"/>
            <a:r>
              <a:rPr lang="en-US" sz="1400" dirty="0">
                <a:latin typeface="+mj-lt"/>
              </a:rPr>
              <a:t>Ways of working</a:t>
            </a:r>
          </a:p>
        </p:txBody>
      </p:sp>
      <p:sp>
        <p:nvSpPr>
          <p:cNvPr id="106" name="Shape 604"/>
          <p:cNvSpPr/>
          <p:nvPr/>
        </p:nvSpPr>
        <p:spPr>
          <a:xfrm>
            <a:off x="8529306" y="2452909"/>
            <a:ext cx="1716210" cy="400091"/>
          </a:xfrm>
          <a:prstGeom prst="rect">
            <a:avLst/>
          </a:prstGeom>
          <a:noFill/>
          <a:ln>
            <a:noFill/>
          </a:ln>
        </p:spPr>
        <p:txBody>
          <a:bodyPr lIns="91412" tIns="45700" rIns="91412" bIns="45700" anchor="t" anchorCtr="0">
            <a:noAutofit/>
          </a:bodyPr>
          <a:lstStyle/>
          <a:p>
            <a:pPr algn="ctr"/>
            <a:r>
              <a:rPr lang="en-US" sz="1400" dirty="0">
                <a:latin typeface="+mj-lt"/>
              </a:rPr>
              <a:t>Sprint 0</a:t>
            </a:r>
          </a:p>
        </p:txBody>
      </p:sp>
      <p:sp>
        <p:nvSpPr>
          <p:cNvPr id="107" name="Shape 604"/>
          <p:cNvSpPr/>
          <p:nvPr/>
        </p:nvSpPr>
        <p:spPr>
          <a:xfrm>
            <a:off x="9624000" y="4482397"/>
            <a:ext cx="1716210" cy="400091"/>
          </a:xfrm>
          <a:prstGeom prst="rect">
            <a:avLst/>
          </a:prstGeom>
          <a:noFill/>
          <a:ln>
            <a:noFill/>
          </a:ln>
        </p:spPr>
        <p:txBody>
          <a:bodyPr lIns="91412" tIns="45700" rIns="91412" bIns="45700" anchor="t" anchorCtr="0">
            <a:noAutofit/>
          </a:bodyPr>
          <a:lstStyle/>
          <a:p>
            <a:pPr algn="ctr"/>
            <a:r>
              <a:rPr lang="en-US" sz="1400" dirty="0">
                <a:latin typeface="+mj-lt"/>
              </a:rPr>
              <a:t>Sprint 1</a:t>
            </a:r>
          </a:p>
        </p:txBody>
      </p:sp>
      <p:sp>
        <p:nvSpPr>
          <p:cNvPr id="36" name="Shape 604">
            <a:extLst>
              <a:ext uri="{FF2B5EF4-FFF2-40B4-BE49-F238E27FC236}">
                <a16:creationId xmlns:a16="http://schemas.microsoft.com/office/drawing/2014/main" id="{07C701B5-A2C5-4302-AE4A-A1FA0888DE99}"/>
              </a:ext>
            </a:extLst>
          </p:cNvPr>
          <p:cNvSpPr/>
          <p:nvPr/>
        </p:nvSpPr>
        <p:spPr>
          <a:xfrm>
            <a:off x="7369555" y="4463902"/>
            <a:ext cx="1932210" cy="1029819"/>
          </a:xfrm>
          <a:prstGeom prst="rect">
            <a:avLst/>
          </a:prstGeom>
          <a:noFill/>
          <a:ln>
            <a:noFill/>
          </a:ln>
        </p:spPr>
        <p:txBody>
          <a:bodyPr lIns="91412" tIns="45700" rIns="91412" bIns="45700" anchor="t" anchorCtr="0">
            <a:noAutofit/>
          </a:bodyPr>
          <a:lstStyle/>
          <a:p>
            <a:pPr algn="ctr"/>
            <a:r>
              <a:rPr lang="en-US" sz="1400" dirty="0">
                <a:latin typeface="+mj-lt"/>
              </a:rPr>
              <a:t>Software design and development lifecycle</a:t>
            </a:r>
          </a:p>
        </p:txBody>
      </p:sp>
      <p:sp>
        <p:nvSpPr>
          <p:cNvPr id="38" name="Shape 57">
            <a:extLst>
              <a:ext uri="{FF2B5EF4-FFF2-40B4-BE49-F238E27FC236}">
                <a16:creationId xmlns:a16="http://schemas.microsoft.com/office/drawing/2014/main" id="{1BA6DAC8-DA56-46E7-B7AF-B0E364900759}"/>
              </a:ext>
            </a:extLst>
          </p:cNvPr>
          <p:cNvSpPr/>
          <p:nvPr/>
        </p:nvSpPr>
        <p:spPr>
          <a:xfrm>
            <a:off x="11186296" y="3465037"/>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39" name="Textfeld 60">
            <a:extLst>
              <a:ext uri="{FF2B5EF4-FFF2-40B4-BE49-F238E27FC236}">
                <a16:creationId xmlns:a16="http://schemas.microsoft.com/office/drawing/2014/main" id="{9FCB2B53-5A36-49EC-9427-8DD8C3BD1110}"/>
              </a:ext>
            </a:extLst>
          </p:cNvPr>
          <p:cNvSpPr txBox="1"/>
          <p:nvPr/>
        </p:nvSpPr>
        <p:spPr>
          <a:xfrm>
            <a:off x="11193517" y="3520197"/>
            <a:ext cx="518483" cy="323294"/>
          </a:xfrm>
          <a:prstGeom prst="rect">
            <a:avLst/>
          </a:prstGeom>
          <a:noFill/>
        </p:spPr>
        <p:txBody>
          <a:bodyPr wrap="square" rtlCol="0">
            <a:spAutoFit/>
          </a:bodyPr>
          <a:lstStyle/>
          <a:p>
            <a:pPr algn="ctr"/>
            <a:r>
              <a:rPr lang="de-DE" sz="1501" dirty="0">
                <a:solidFill>
                  <a:schemeClr val="bg1"/>
                </a:solidFill>
                <a:latin typeface="+mj-lt"/>
              </a:rPr>
              <a:t>9</a:t>
            </a:r>
          </a:p>
        </p:txBody>
      </p:sp>
      <p:cxnSp>
        <p:nvCxnSpPr>
          <p:cNvPr id="41" name="Gerader Verbinder 54">
            <a:extLst>
              <a:ext uri="{FF2B5EF4-FFF2-40B4-BE49-F238E27FC236}">
                <a16:creationId xmlns:a16="http://schemas.microsoft.com/office/drawing/2014/main" id="{1E483386-B364-48DC-BA2B-5AFE146DCA43}"/>
              </a:ext>
            </a:extLst>
          </p:cNvPr>
          <p:cNvCxnSpPr/>
          <p:nvPr/>
        </p:nvCxnSpPr>
        <p:spPr>
          <a:xfrm>
            <a:off x="11462164" y="2942460"/>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2" name="Shape 604">
            <a:extLst>
              <a:ext uri="{FF2B5EF4-FFF2-40B4-BE49-F238E27FC236}">
                <a16:creationId xmlns:a16="http://schemas.microsoft.com/office/drawing/2014/main" id="{74C4F904-B928-4D09-97B6-CEF62985E741}"/>
              </a:ext>
            </a:extLst>
          </p:cNvPr>
          <p:cNvSpPr/>
          <p:nvPr/>
        </p:nvSpPr>
        <p:spPr>
          <a:xfrm>
            <a:off x="10488000" y="2349000"/>
            <a:ext cx="1716210" cy="400091"/>
          </a:xfrm>
          <a:prstGeom prst="rect">
            <a:avLst/>
          </a:prstGeom>
          <a:noFill/>
          <a:ln>
            <a:noFill/>
          </a:ln>
        </p:spPr>
        <p:txBody>
          <a:bodyPr lIns="91412" tIns="45700" rIns="91412" bIns="45700" anchor="t" anchorCtr="0">
            <a:noAutofit/>
          </a:bodyPr>
          <a:lstStyle/>
          <a:p>
            <a:pPr algn="ctr"/>
            <a:r>
              <a:rPr lang="en-US" sz="1400" dirty="0">
                <a:latin typeface="+mj-lt"/>
              </a:rPr>
              <a:t>Collaboration tools</a:t>
            </a:r>
          </a:p>
        </p:txBody>
      </p:sp>
    </p:spTree>
    <p:extLst>
      <p:ext uri="{BB962C8B-B14F-4D97-AF65-F5344CB8AC3E}">
        <p14:creationId xmlns:p14="http://schemas.microsoft.com/office/powerpoint/2010/main" val="198122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 Placeholder 15"/>
          <p:cNvSpPr>
            <a:spLocks noGrp="1"/>
          </p:cNvSpPr>
          <p:nvPr>
            <p:ph type="body" sz="quarter" idx="4294967295"/>
          </p:nvPr>
        </p:nvSpPr>
        <p:spPr>
          <a:xfrm>
            <a:off x="7248000" y="2694426"/>
            <a:ext cx="3895779" cy="2234018"/>
          </a:xfrm>
        </p:spPr>
        <p:txBody>
          <a:bodyPr>
            <a:normAutofit lnSpcReduction="10000"/>
          </a:bodyPr>
          <a:lstStyle/>
          <a:p>
            <a:pPr>
              <a:lnSpc>
                <a:spcPct val="150000"/>
              </a:lnSpc>
            </a:pPr>
            <a:r>
              <a:rPr lang="en-US" sz="1400" dirty="0"/>
              <a:t>Formalize Software Design in the context of the Capgemini AD Center concept or other forms of agile Delivery within Capgemini t</a:t>
            </a:r>
            <a:r>
              <a:rPr lang="pt-PT" sz="1400" dirty="0"/>
              <a:t>o better understand, apply and promulgate well known design principles, processes and professional practices</a:t>
            </a:r>
            <a:endParaRPr lang="en-US" sz="1400" dirty="0"/>
          </a:p>
          <a:p>
            <a:endParaRPr lang="en-US" sz="1400" dirty="0"/>
          </a:p>
        </p:txBody>
      </p:sp>
      <p:sp>
        <p:nvSpPr>
          <p:cNvPr id="15" name="Freeform 7"/>
          <p:cNvSpPr>
            <a:spLocks/>
          </p:cNvSpPr>
          <p:nvPr/>
        </p:nvSpPr>
        <p:spPr bwMode="auto">
          <a:xfrm flipH="1">
            <a:off x="-8531" y="0"/>
            <a:ext cx="5892403"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 name="Group 4"/>
          <p:cNvGrpSpPr/>
          <p:nvPr/>
        </p:nvGrpSpPr>
        <p:grpSpPr>
          <a:xfrm>
            <a:off x="2280000" y="2908037"/>
            <a:ext cx="1702189" cy="993737"/>
            <a:chOff x="10145714" y="4802190"/>
            <a:chExt cx="568325" cy="331788"/>
          </a:xfrm>
        </p:grpSpPr>
        <p:sp>
          <p:nvSpPr>
            <p:cNvPr id="7" name="Oval 191"/>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192"/>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93"/>
            <p:cNvSpPr>
              <a:spLocks noEditPoints="1"/>
            </p:cNvSpPr>
            <p:nvPr/>
          </p:nvSpPr>
          <p:spPr bwMode="auto">
            <a:xfrm>
              <a:off x="10145714"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94"/>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95"/>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96"/>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Title 12"/>
          <p:cNvSpPr>
            <a:spLocks noGrp="1"/>
          </p:cNvSpPr>
          <p:nvPr>
            <p:ph type="title"/>
          </p:nvPr>
        </p:nvSpPr>
        <p:spPr>
          <a:xfrm>
            <a:off x="227350" y="365984"/>
            <a:ext cx="5061342" cy="1767016"/>
          </a:xfrm>
        </p:spPr>
        <p:txBody>
          <a:bodyPr/>
          <a:lstStyle/>
          <a:p>
            <a:r>
              <a:rPr lang="pt-PT" dirty="0">
                <a:solidFill>
                  <a:schemeClr val="bg1"/>
                </a:solidFill>
              </a:rPr>
              <a:t>Objective </a:t>
            </a:r>
            <a:endParaRPr lang="en-GB" dirty="0">
              <a:solidFill>
                <a:schemeClr val="bg1"/>
              </a:solidFill>
            </a:endParaRPr>
          </a:p>
        </p:txBody>
      </p:sp>
    </p:spTree>
    <p:extLst>
      <p:ext uri="{BB962C8B-B14F-4D97-AF65-F5344CB8AC3E}">
        <p14:creationId xmlns:p14="http://schemas.microsoft.com/office/powerpoint/2010/main" val="161090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092FBE-13E6-47D1-957D-AD7CC8479CBC}"/>
              </a:ext>
            </a:extLst>
          </p:cNvPr>
          <p:cNvSpPr>
            <a:spLocks noGrp="1"/>
          </p:cNvSpPr>
          <p:nvPr>
            <p:ph type="title"/>
          </p:nvPr>
        </p:nvSpPr>
        <p:spPr/>
        <p:txBody>
          <a:bodyPr/>
          <a:lstStyle/>
          <a:p>
            <a:r>
              <a:rPr lang="es-ES" dirty="0" err="1"/>
              <a:t>Proposed</a:t>
            </a:r>
            <a:r>
              <a:rPr lang="es-ES" dirty="0"/>
              <a:t> </a:t>
            </a:r>
            <a:r>
              <a:rPr lang="es-ES" dirty="0" err="1"/>
              <a:t>solution</a:t>
            </a:r>
            <a:r>
              <a:rPr lang="es-ES" dirty="0"/>
              <a:t>: </a:t>
            </a:r>
            <a:r>
              <a:rPr lang="es-ES" dirty="0" err="1"/>
              <a:t>Accelerated</a:t>
            </a:r>
            <a:r>
              <a:rPr lang="es-ES" dirty="0"/>
              <a:t> </a:t>
            </a:r>
            <a:r>
              <a:rPr lang="es-ES" dirty="0" err="1"/>
              <a:t>solution</a:t>
            </a:r>
            <a:r>
              <a:rPr lang="es-ES" dirty="0"/>
              <a:t> </a:t>
            </a:r>
            <a:r>
              <a:rPr lang="es-ES" dirty="0" err="1"/>
              <a:t>design</a:t>
            </a:r>
            <a:endParaRPr lang="es-ES_tradnl" dirty="0"/>
          </a:p>
        </p:txBody>
      </p:sp>
      <p:sp>
        <p:nvSpPr>
          <p:cNvPr id="12" name="Rectangle 11">
            <a:extLst>
              <a:ext uri="{FF2B5EF4-FFF2-40B4-BE49-F238E27FC236}">
                <a16:creationId xmlns:a16="http://schemas.microsoft.com/office/drawing/2014/main" id="{A64FF2FC-6D69-4F9B-A438-049FCE825AFB}"/>
              </a:ext>
            </a:extLst>
          </p:cNvPr>
          <p:cNvSpPr/>
          <p:nvPr/>
        </p:nvSpPr>
        <p:spPr>
          <a:xfrm>
            <a:off x="1487536" y="1607031"/>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p>
        </p:txBody>
      </p:sp>
      <p:sp>
        <p:nvSpPr>
          <p:cNvPr id="14" name="Rectangle 13">
            <a:extLst>
              <a:ext uri="{FF2B5EF4-FFF2-40B4-BE49-F238E27FC236}">
                <a16:creationId xmlns:a16="http://schemas.microsoft.com/office/drawing/2014/main" id="{B3017E3A-FCF8-4F60-8BF5-28466B3C50DC}"/>
              </a:ext>
            </a:extLst>
          </p:cNvPr>
          <p:cNvSpPr/>
          <p:nvPr/>
        </p:nvSpPr>
        <p:spPr>
          <a:xfrm>
            <a:off x="1487536" y="2485377"/>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5" name="Rectangle 14">
            <a:extLst>
              <a:ext uri="{FF2B5EF4-FFF2-40B4-BE49-F238E27FC236}">
                <a16:creationId xmlns:a16="http://schemas.microsoft.com/office/drawing/2014/main" id="{7516281C-E476-4827-BAF2-937D849384BB}"/>
              </a:ext>
            </a:extLst>
          </p:cNvPr>
          <p:cNvSpPr/>
          <p:nvPr/>
        </p:nvSpPr>
        <p:spPr>
          <a:xfrm>
            <a:off x="1487536" y="3363723"/>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6" name="Rectangle 15">
            <a:extLst>
              <a:ext uri="{FF2B5EF4-FFF2-40B4-BE49-F238E27FC236}">
                <a16:creationId xmlns:a16="http://schemas.microsoft.com/office/drawing/2014/main" id="{59E43D1F-A54E-4500-97A2-1FD90937BA7E}"/>
              </a:ext>
            </a:extLst>
          </p:cNvPr>
          <p:cNvSpPr/>
          <p:nvPr/>
        </p:nvSpPr>
        <p:spPr>
          <a:xfrm>
            <a:off x="1487536" y="4242069"/>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7" name="Rectangle 16">
            <a:extLst>
              <a:ext uri="{FF2B5EF4-FFF2-40B4-BE49-F238E27FC236}">
                <a16:creationId xmlns:a16="http://schemas.microsoft.com/office/drawing/2014/main" id="{A080111F-734E-4378-8F2A-BE72B4AA84A2}"/>
              </a:ext>
            </a:extLst>
          </p:cNvPr>
          <p:cNvSpPr/>
          <p:nvPr/>
        </p:nvSpPr>
        <p:spPr>
          <a:xfrm>
            <a:off x="1487536" y="5120413"/>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8" name="TextBox 17">
            <a:extLst>
              <a:ext uri="{FF2B5EF4-FFF2-40B4-BE49-F238E27FC236}">
                <a16:creationId xmlns:a16="http://schemas.microsoft.com/office/drawing/2014/main" id="{B13C9977-D8B3-4C31-9DF3-DFFFC0CBD98E}"/>
              </a:ext>
            </a:extLst>
          </p:cNvPr>
          <p:cNvSpPr txBox="1"/>
          <p:nvPr/>
        </p:nvSpPr>
        <p:spPr>
          <a:xfrm>
            <a:off x="2495350" y="1802343"/>
            <a:ext cx="4104186" cy="276999"/>
          </a:xfrm>
          <a:prstGeom prst="rect">
            <a:avLst/>
          </a:prstGeom>
          <a:noFill/>
        </p:spPr>
        <p:txBody>
          <a:bodyPr wrap="square" rtlCol="0">
            <a:spAutoFit/>
          </a:bodyPr>
          <a:lstStyle/>
          <a:p>
            <a:r>
              <a:rPr lang="es-ES" sz="1200" dirty="0"/>
              <a:t>A </a:t>
            </a:r>
            <a:r>
              <a:rPr lang="es-ES" sz="1200" dirty="0" err="1"/>
              <a:t>methodology</a:t>
            </a:r>
            <a:endParaRPr lang="es-ES_tradnl" sz="1200" dirty="0"/>
          </a:p>
        </p:txBody>
      </p:sp>
      <p:sp>
        <p:nvSpPr>
          <p:cNvPr id="19" name="TextBox 18">
            <a:extLst>
              <a:ext uri="{FF2B5EF4-FFF2-40B4-BE49-F238E27FC236}">
                <a16:creationId xmlns:a16="http://schemas.microsoft.com/office/drawing/2014/main" id="{2A3910F1-2CF1-4F21-83C7-9FEEEF0BC0CF}"/>
              </a:ext>
            </a:extLst>
          </p:cNvPr>
          <p:cNvSpPr txBox="1"/>
          <p:nvPr/>
        </p:nvSpPr>
        <p:spPr>
          <a:xfrm>
            <a:off x="2495350" y="2639068"/>
            <a:ext cx="4104186" cy="276999"/>
          </a:xfrm>
          <a:prstGeom prst="rect">
            <a:avLst/>
          </a:prstGeom>
          <a:noFill/>
        </p:spPr>
        <p:txBody>
          <a:bodyPr wrap="square" rtlCol="0">
            <a:spAutoFit/>
          </a:bodyPr>
          <a:lstStyle/>
          <a:p>
            <a:r>
              <a:rPr lang="es-ES" sz="1200" dirty="0"/>
              <a:t>A </a:t>
            </a:r>
            <a:r>
              <a:rPr lang="es-ES" sz="1200" dirty="0" err="1"/>
              <a:t>static</a:t>
            </a:r>
            <a:r>
              <a:rPr lang="es-ES" sz="1200" dirty="0"/>
              <a:t>, </a:t>
            </a:r>
            <a:r>
              <a:rPr lang="es-ES" sz="1200" dirty="0" err="1"/>
              <a:t>fixed</a:t>
            </a:r>
            <a:r>
              <a:rPr lang="es-ES" sz="1200" dirty="0"/>
              <a:t> </a:t>
            </a:r>
            <a:r>
              <a:rPr lang="es-ES" sz="1200" dirty="0" err="1"/>
              <a:t>document</a:t>
            </a:r>
            <a:endParaRPr lang="es-ES_tradnl" sz="1200" dirty="0"/>
          </a:p>
        </p:txBody>
      </p:sp>
      <p:sp>
        <p:nvSpPr>
          <p:cNvPr id="20" name="TextBox 19">
            <a:extLst>
              <a:ext uri="{FF2B5EF4-FFF2-40B4-BE49-F238E27FC236}">
                <a16:creationId xmlns:a16="http://schemas.microsoft.com/office/drawing/2014/main" id="{A997880E-D7BF-40F7-A577-6A3793695422}"/>
              </a:ext>
            </a:extLst>
          </p:cNvPr>
          <p:cNvSpPr txBox="1"/>
          <p:nvPr/>
        </p:nvSpPr>
        <p:spPr>
          <a:xfrm>
            <a:off x="2489734" y="3567516"/>
            <a:ext cx="4104186" cy="276999"/>
          </a:xfrm>
          <a:prstGeom prst="rect">
            <a:avLst/>
          </a:prstGeom>
          <a:noFill/>
        </p:spPr>
        <p:txBody>
          <a:bodyPr wrap="square" rtlCol="0">
            <a:spAutoFit/>
          </a:bodyPr>
          <a:lstStyle/>
          <a:p>
            <a:r>
              <a:rPr lang="es-ES" sz="1200" dirty="0" err="1"/>
              <a:t>Based</a:t>
            </a:r>
            <a:r>
              <a:rPr lang="es-ES" sz="1200" dirty="0"/>
              <a:t> </a:t>
            </a:r>
            <a:r>
              <a:rPr lang="es-ES" sz="1200" dirty="0" err="1"/>
              <a:t>on</a:t>
            </a:r>
            <a:r>
              <a:rPr lang="es-ES" sz="1200" dirty="0"/>
              <a:t> </a:t>
            </a:r>
            <a:r>
              <a:rPr lang="es-ES" sz="1200" dirty="0" err="1"/>
              <a:t>proprietrary</a:t>
            </a:r>
            <a:r>
              <a:rPr lang="es-ES" sz="1200" dirty="0"/>
              <a:t> </a:t>
            </a:r>
            <a:r>
              <a:rPr lang="es-ES" sz="1200" dirty="0" err="1"/>
              <a:t>methods</a:t>
            </a:r>
            <a:endParaRPr lang="es-ES_tradnl" sz="1200" dirty="0"/>
          </a:p>
        </p:txBody>
      </p:sp>
      <p:sp>
        <p:nvSpPr>
          <p:cNvPr id="21" name="TextBox 20">
            <a:extLst>
              <a:ext uri="{FF2B5EF4-FFF2-40B4-BE49-F238E27FC236}">
                <a16:creationId xmlns:a16="http://schemas.microsoft.com/office/drawing/2014/main" id="{08C996C3-B42F-4789-A70C-D4352A8D788A}"/>
              </a:ext>
            </a:extLst>
          </p:cNvPr>
          <p:cNvSpPr txBox="1"/>
          <p:nvPr/>
        </p:nvSpPr>
        <p:spPr>
          <a:xfrm>
            <a:off x="2478177" y="4445862"/>
            <a:ext cx="4104186" cy="276999"/>
          </a:xfrm>
          <a:prstGeom prst="rect">
            <a:avLst/>
          </a:prstGeom>
          <a:noFill/>
        </p:spPr>
        <p:txBody>
          <a:bodyPr wrap="square" rtlCol="0">
            <a:spAutoFit/>
          </a:bodyPr>
          <a:lstStyle/>
          <a:p>
            <a:r>
              <a:rPr lang="es-ES" sz="1200" dirty="0" err="1"/>
              <a:t>Separate</a:t>
            </a:r>
            <a:r>
              <a:rPr lang="es-ES" sz="1200" dirty="0"/>
              <a:t> agile </a:t>
            </a:r>
            <a:r>
              <a:rPr lang="es-ES" sz="1200" dirty="0" err="1"/>
              <a:t>teams</a:t>
            </a:r>
            <a:endParaRPr lang="es-ES_tradnl" sz="1200" dirty="0"/>
          </a:p>
        </p:txBody>
      </p:sp>
      <p:sp>
        <p:nvSpPr>
          <p:cNvPr id="22" name="TextBox 21">
            <a:extLst>
              <a:ext uri="{FF2B5EF4-FFF2-40B4-BE49-F238E27FC236}">
                <a16:creationId xmlns:a16="http://schemas.microsoft.com/office/drawing/2014/main" id="{EE2BBF52-1B51-4DEB-AD10-5D10548EE172}"/>
              </a:ext>
            </a:extLst>
          </p:cNvPr>
          <p:cNvSpPr txBox="1"/>
          <p:nvPr/>
        </p:nvSpPr>
        <p:spPr>
          <a:xfrm>
            <a:off x="2478177" y="5221377"/>
            <a:ext cx="3152696" cy="461665"/>
          </a:xfrm>
          <a:prstGeom prst="rect">
            <a:avLst/>
          </a:prstGeom>
          <a:noFill/>
        </p:spPr>
        <p:txBody>
          <a:bodyPr wrap="square" rtlCol="0">
            <a:spAutoFit/>
          </a:bodyPr>
          <a:lstStyle/>
          <a:p>
            <a:r>
              <a:rPr lang="en-US" sz="1200" dirty="0"/>
              <a:t>Only focused on technical/architectural design</a:t>
            </a:r>
          </a:p>
        </p:txBody>
      </p:sp>
      <p:sp>
        <p:nvSpPr>
          <p:cNvPr id="23" name="TextBox 22">
            <a:extLst>
              <a:ext uri="{FF2B5EF4-FFF2-40B4-BE49-F238E27FC236}">
                <a16:creationId xmlns:a16="http://schemas.microsoft.com/office/drawing/2014/main" id="{66029313-CF27-4D58-8125-03E17C04159E}"/>
              </a:ext>
            </a:extLst>
          </p:cNvPr>
          <p:cNvSpPr txBox="1"/>
          <p:nvPr/>
        </p:nvSpPr>
        <p:spPr>
          <a:xfrm>
            <a:off x="5663536" y="1818543"/>
            <a:ext cx="4104186" cy="276999"/>
          </a:xfrm>
          <a:prstGeom prst="rect">
            <a:avLst/>
          </a:prstGeom>
          <a:noFill/>
        </p:spPr>
        <p:txBody>
          <a:bodyPr wrap="square" rtlCol="0">
            <a:spAutoFit/>
          </a:bodyPr>
          <a:lstStyle/>
          <a:p>
            <a:pPr algn="r"/>
            <a:r>
              <a:rPr lang="es-ES" sz="1200" dirty="0"/>
              <a:t>A </a:t>
            </a:r>
            <a:r>
              <a:rPr lang="es-ES" sz="1200" dirty="0" err="1"/>
              <a:t>practical</a:t>
            </a:r>
            <a:r>
              <a:rPr lang="es-ES" sz="1200" dirty="0"/>
              <a:t> </a:t>
            </a:r>
            <a:r>
              <a:rPr lang="es-ES" sz="1200" dirty="0" err="1"/>
              <a:t>guideline</a:t>
            </a:r>
            <a:endParaRPr lang="es-ES_tradnl" sz="1200" dirty="0"/>
          </a:p>
        </p:txBody>
      </p:sp>
      <p:sp>
        <p:nvSpPr>
          <p:cNvPr id="24" name="TextBox 23">
            <a:extLst>
              <a:ext uri="{FF2B5EF4-FFF2-40B4-BE49-F238E27FC236}">
                <a16:creationId xmlns:a16="http://schemas.microsoft.com/office/drawing/2014/main" id="{995D0FF0-4506-43FB-8FCE-6FB590FE588C}"/>
              </a:ext>
            </a:extLst>
          </p:cNvPr>
          <p:cNvSpPr txBox="1"/>
          <p:nvPr/>
        </p:nvSpPr>
        <p:spPr>
          <a:xfrm>
            <a:off x="5663536" y="2655268"/>
            <a:ext cx="4104186" cy="276999"/>
          </a:xfrm>
          <a:prstGeom prst="rect">
            <a:avLst/>
          </a:prstGeom>
          <a:noFill/>
        </p:spPr>
        <p:txBody>
          <a:bodyPr wrap="square" rtlCol="0">
            <a:spAutoFit/>
          </a:bodyPr>
          <a:lstStyle/>
          <a:p>
            <a:pPr algn="r"/>
            <a:r>
              <a:rPr lang="es-ES" sz="1200" dirty="0"/>
              <a:t>A “living” </a:t>
            </a:r>
            <a:r>
              <a:rPr lang="es-ES" sz="1200" dirty="0" err="1"/>
              <a:t>document</a:t>
            </a:r>
            <a:endParaRPr lang="es-ES_tradnl" sz="1200" dirty="0"/>
          </a:p>
        </p:txBody>
      </p:sp>
      <p:sp>
        <p:nvSpPr>
          <p:cNvPr id="25" name="TextBox 24">
            <a:extLst>
              <a:ext uri="{FF2B5EF4-FFF2-40B4-BE49-F238E27FC236}">
                <a16:creationId xmlns:a16="http://schemas.microsoft.com/office/drawing/2014/main" id="{1111BC76-5F54-463B-8305-4CE46039F197}"/>
              </a:ext>
            </a:extLst>
          </p:cNvPr>
          <p:cNvSpPr txBox="1"/>
          <p:nvPr/>
        </p:nvSpPr>
        <p:spPr>
          <a:xfrm>
            <a:off x="5663536" y="3583716"/>
            <a:ext cx="4104186" cy="276999"/>
          </a:xfrm>
          <a:prstGeom prst="rect">
            <a:avLst/>
          </a:prstGeom>
          <a:noFill/>
        </p:spPr>
        <p:txBody>
          <a:bodyPr wrap="square" rtlCol="0">
            <a:spAutoFit/>
          </a:bodyPr>
          <a:lstStyle/>
          <a:p>
            <a:pPr algn="r"/>
            <a:r>
              <a:rPr lang="es-ES" sz="1200" dirty="0" err="1"/>
              <a:t>Based</a:t>
            </a:r>
            <a:r>
              <a:rPr lang="es-ES" sz="1200" dirty="0"/>
              <a:t> </a:t>
            </a:r>
            <a:r>
              <a:rPr lang="es-ES" sz="1200" dirty="0" err="1"/>
              <a:t>on</a:t>
            </a:r>
            <a:r>
              <a:rPr lang="es-ES" sz="1200" dirty="0"/>
              <a:t> </a:t>
            </a:r>
            <a:r>
              <a:rPr lang="es-ES" sz="1200" dirty="0" err="1"/>
              <a:t>industry</a:t>
            </a:r>
            <a:r>
              <a:rPr lang="es-ES" sz="1200" dirty="0"/>
              <a:t> </a:t>
            </a:r>
            <a:r>
              <a:rPr lang="es-ES" sz="1200" dirty="0" err="1"/>
              <a:t>standards</a:t>
            </a:r>
            <a:endParaRPr lang="es-ES_tradnl" sz="1200" dirty="0"/>
          </a:p>
        </p:txBody>
      </p:sp>
      <p:sp>
        <p:nvSpPr>
          <p:cNvPr id="26" name="TextBox 25">
            <a:extLst>
              <a:ext uri="{FF2B5EF4-FFF2-40B4-BE49-F238E27FC236}">
                <a16:creationId xmlns:a16="http://schemas.microsoft.com/office/drawing/2014/main" id="{61C7B9C1-D20E-4BC3-9C1C-D32A11CDBAE4}"/>
              </a:ext>
            </a:extLst>
          </p:cNvPr>
          <p:cNvSpPr txBox="1"/>
          <p:nvPr/>
        </p:nvSpPr>
        <p:spPr>
          <a:xfrm>
            <a:off x="6311536" y="4462062"/>
            <a:ext cx="3456186" cy="461665"/>
          </a:xfrm>
          <a:prstGeom prst="rect">
            <a:avLst/>
          </a:prstGeom>
          <a:noFill/>
        </p:spPr>
        <p:txBody>
          <a:bodyPr wrap="square" rtlCol="0">
            <a:spAutoFit/>
          </a:bodyPr>
          <a:lstStyle/>
          <a:p>
            <a:pPr algn="r"/>
            <a:r>
              <a:rPr lang="es-ES" sz="1200" dirty="0" err="1"/>
              <a:t>The</a:t>
            </a:r>
            <a:r>
              <a:rPr lang="es-ES" sz="1200" dirty="0"/>
              <a:t> </a:t>
            </a:r>
            <a:r>
              <a:rPr lang="es-ES" sz="1200" dirty="0" err="1"/>
              <a:t>intersection</a:t>
            </a:r>
            <a:r>
              <a:rPr lang="es-ES" sz="1200" dirty="0"/>
              <a:t> </a:t>
            </a:r>
            <a:r>
              <a:rPr lang="es-ES" sz="1200" dirty="0" err="1"/>
              <a:t>of</a:t>
            </a:r>
            <a:r>
              <a:rPr lang="es-ES" sz="1200" dirty="0"/>
              <a:t> </a:t>
            </a:r>
            <a:r>
              <a:rPr lang="es-ES" sz="1200" dirty="0" err="1"/>
              <a:t>industry</a:t>
            </a:r>
            <a:r>
              <a:rPr lang="es-ES" sz="1200" dirty="0"/>
              <a:t> standard </a:t>
            </a:r>
            <a:r>
              <a:rPr lang="es-ES" sz="1200" dirty="0" err="1"/>
              <a:t>practices</a:t>
            </a:r>
            <a:endParaRPr lang="es-ES_tradnl" sz="1200" dirty="0"/>
          </a:p>
        </p:txBody>
      </p:sp>
      <p:sp>
        <p:nvSpPr>
          <p:cNvPr id="27" name="TextBox 26">
            <a:extLst>
              <a:ext uri="{FF2B5EF4-FFF2-40B4-BE49-F238E27FC236}">
                <a16:creationId xmlns:a16="http://schemas.microsoft.com/office/drawing/2014/main" id="{F30F95BF-AA71-4965-9E3E-474D48318328}"/>
              </a:ext>
            </a:extLst>
          </p:cNvPr>
          <p:cNvSpPr txBox="1"/>
          <p:nvPr/>
        </p:nvSpPr>
        <p:spPr>
          <a:xfrm>
            <a:off x="5934549" y="5237577"/>
            <a:ext cx="3833173" cy="461665"/>
          </a:xfrm>
          <a:prstGeom prst="rect">
            <a:avLst/>
          </a:prstGeom>
          <a:noFill/>
        </p:spPr>
        <p:txBody>
          <a:bodyPr wrap="square" rtlCol="0">
            <a:spAutoFit/>
          </a:bodyPr>
          <a:lstStyle/>
          <a:p>
            <a:pPr algn="r"/>
            <a:r>
              <a:rPr lang="en-US" sz="1200" dirty="0"/>
              <a:t>Encapsulating business requirements, functional definitions and Architecture design</a:t>
            </a:r>
          </a:p>
        </p:txBody>
      </p:sp>
      <p:cxnSp>
        <p:nvCxnSpPr>
          <p:cNvPr id="34" name="Gerader Verbinder 44">
            <a:extLst>
              <a:ext uri="{FF2B5EF4-FFF2-40B4-BE49-F238E27FC236}">
                <a16:creationId xmlns:a16="http://schemas.microsoft.com/office/drawing/2014/main" id="{939865D5-2AC7-4A82-A572-4224ED4EFA24}"/>
              </a:ext>
            </a:extLst>
          </p:cNvPr>
          <p:cNvCxnSpPr>
            <a:cxnSpLocks/>
          </p:cNvCxnSpPr>
          <p:nvPr/>
        </p:nvCxnSpPr>
        <p:spPr>
          <a:xfrm>
            <a:off x="5951536" y="1621377"/>
            <a:ext cx="0" cy="4176000"/>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3" name="Freeform 122">
            <a:extLst>
              <a:ext uri="{FF2B5EF4-FFF2-40B4-BE49-F238E27FC236}">
                <a16:creationId xmlns:a16="http://schemas.microsoft.com/office/drawing/2014/main" id="{48B707D7-9BED-44C5-8823-252FFD00DCAA}"/>
              </a:ext>
            </a:extLst>
          </p:cNvPr>
          <p:cNvSpPr>
            <a:spLocks/>
          </p:cNvSpPr>
          <p:nvPr/>
        </p:nvSpPr>
        <p:spPr bwMode="auto">
          <a:xfrm>
            <a:off x="10025112" y="3512064"/>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22">
            <a:extLst>
              <a:ext uri="{FF2B5EF4-FFF2-40B4-BE49-F238E27FC236}">
                <a16:creationId xmlns:a16="http://schemas.microsoft.com/office/drawing/2014/main" id="{EFA67BC4-C8A7-44FF-A1FB-2E5AA22D5B73}"/>
              </a:ext>
            </a:extLst>
          </p:cNvPr>
          <p:cNvSpPr>
            <a:spLocks/>
          </p:cNvSpPr>
          <p:nvPr/>
        </p:nvSpPr>
        <p:spPr bwMode="auto">
          <a:xfrm>
            <a:off x="10025112" y="2629377"/>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22">
            <a:extLst>
              <a:ext uri="{FF2B5EF4-FFF2-40B4-BE49-F238E27FC236}">
                <a16:creationId xmlns:a16="http://schemas.microsoft.com/office/drawing/2014/main" id="{6274278B-E7E0-488C-AE25-5464D336ED14}"/>
              </a:ext>
            </a:extLst>
          </p:cNvPr>
          <p:cNvSpPr>
            <a:spLocks/>
          </p:cNvSpPr>
          <p:nvPr/>
        </p:nvSpPr>
        <p:spPr bwMode="auto">
          <a:xfrm>
            <a:off x="10025112" y="1784064"/>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122">
            <a:extLst>
              <a:ext uri="{FF2B5EF4-FFF2-40B4-BE49-F238E27FC236}">
                <a16:creationId xmlns:a16="http://schemas.microsoft.com/office/drawing/2014/main" id="{FEBCBFC0-0D76-480D-8308-01522DFEAFCD}"/>
              </a:ext>
            </a:extLst>
          </p:cNvPr>
          <p:cNvSpPr>
            <a:spLocks/>
          </p:cNvSpPr>
          <p:nvPr/>
        </p:nvSpPr>
        <p:spPr bwMode="auto">
          <a:xfrm>
            <a:off x="10040324" y="4357377"/>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22">
            <a:extLst>
              <a:ext uri="{FF2B5EF4-FFF2-40B4-BE49-F238E27FC236}">
                <a16:creationId xmlns:a16="http://schemas.microsoft.com/office/drawing/2014/main" id="{65222111-1409-4C68-BD7D-5E83E0488231}"/>
              </a:ext>
            </a:extLst>
          </p:cNvPr>
          <p:cNvSpPr>
            <a:spLocks/>
          </p:cNvSpPr>
          <p:nvPr/>
        </p:nvSpPr>
        <p:spPr bwMode="auto">
          <a:xfrm>
            <a:off x="10025112" y="5312064"/>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1773939"/>
            <a:ext cx="266000" cy="350769"/>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2663925"/>
            <a:ext cx="266000" cy="350769"/>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3531364"/>
            <a:ext cx="266000" cy="350769"/>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4421350"/>
            <a:ext cx="266000" cy="350769"/>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5303635"/>
            <a:ext cx="266000" cy="350769"/>
          </a:xfrm>
          <a:prstGeom prst="rect">
            <a:avLst/>
          </a:prstGeom>
        </p:spPr>
      </p:pic>
    </p:spTree>
    <p:extLst>
      <p:ext uri="{BB962C8B-B14F-4D97-AF65-F5344CB8AC3E}">
        <p14:creationId xmlns:p14="http://schemas.microsoft.com/office/powerpoint/2010/main" val="95654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BFD05C-D333-470F-B9C2-301FEA1CE136}"/>
              </a:ext>
            </a:extLst>
          </p:cNvPr>
          <p:cNvSpPr/>
          <p:nvPr/>
        </p:nvSpPr>
        <p:spPr>
          <a:xfrm>
            <a:off x="936460" y="2659679"/>
            <a:ext cx="3345747" cy="1759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Title 9">
            <a:extLst>
              <a:ext uri="{FF2B5EF4-FFF2-40B4-BE49-F238E27FC236}">
                <a16:creationId xmlns:a16="http://schemas.microsoft.com/office/drawing/2014/main" id="{08A76805-B2DD-4363-B6C1-D079708D0425}"/>
              </a:ext>
            </a:extLst>
          </p:cNvPr>
          <p:cNvSpPr>
            <a:spLocks noGrp="1"/>
          </p:cNvSpPr>
          <p:nvPr>
            <p:ph type="title"/>
          </p:nvPr>
        </p:nvSpPr>
        <p:spPr>
          <a:xfrm>
            <a:off x="227349" y="-387000"/>
            <a:ext cx="3633451" cy="2307771"/>
          </a:xfrm>
        </p:spPr>
        <p:txBody>
          <a:bodyPr/>
          <a:lstStyle/>
          <a:p>
            <a:r>
              <a:rPr lang="es-ES" dirty="0">
                <a:solidFill>
                  <a:schemeClr val="accent1"/>
                </a:solidFill>
              </a:rPr>
              <a:t>Key </a:t>
            </a:r>
            <a:r>
              <a:rPr lang="es-ES" dirty="0" err="1">
                <a:solidFill>
                  <a:schemeClr val="accent1"/>
                </a:solidFill>
              </a:rPr>
              <a:t>principles</a:t>
            </a:r>
            <a:endParaRPr lang="es-ES_tradnl" dirty="0">
              <a:solidFill>
                <a:schemeClr val="accent1"/>
              </a:solidFill>
            </a:endParaRPr>
          </a:p>
        </p:txBody>
      </p:sp>
      <p:sp>
        <p:nvSpPr>
          <p:cNvPr id="20" name="Text Placeholder 19">
            <a:extLst>
              <a:ext uri="{FF2B5EF4-FFF2-40B4-BE49-F238E27FC236}">
                <a16:creationId xmlns:a16="http://schemas.microsoft.com/office/drawing/2014/main" id="{EABF6822-5736-40AC-BA54-8051D9BD3B85}"/>
              </a:ext>
            </a:extLst>
          </p:cNvPr>
          <p:cNvSpPr>
            <a:spLocks noGrp="1"/>
          </p:cNvSpPr>
          <p:nvPr>
            <p:ph type="body" sz="quarter" idx="38"/>
          </p:nvPr>
        </p:nvSpPr>
        <p:spPr>
          <a:xfrm>
            <a:off x="1214927" y="3210264"/>
            <a:ext cx="2788811" cy="569215"/>
          </a:xfrm>
        </p:spPr>
        <p:txBody>
          <a:bodyPr/>
          <a:lstStyle/>
          <a:p>
            <a:r>
              <a:rPr lang="es-ES" sz="1200" dirty="0"/>
              <a:t>ASD </a:t>
            </a:r>
            <a:r>
              <a:rPr lang="es-ES" sz="1200" dirty="0" err="1"/>
              <a:t>begins</a:t>
            </a:r>
            <a:r>
              <a:rPr lang="es-ES" sz="1200" dirty="0"/>
              <a:t> as a </a:t>
            </a:r>
            <a:r>
              <a:rPr lang="es-ES" sz="1200" dirty="0" err="1"/>
              <a:t>design</a:t>
            </a:r>
            <a:r>
              <a:rPr lang="es-ES" sz="1200" dirty="0"/>
              <a:t>, </a:t>
            </a:r>
            <a:r>
              <a:rPr lang="es-ES" sz="1200" dirty="0" err="1"/>
              <a:t>evolves</a:t>
            </a:r>
            <a:r>
              <a:rPr lang="es-ES" sz="1200" dirty="0"/>
              <a:t> </a:t>
            </a:r>
            <a:r>
              <a:rPr lang="es-ES" sz="1200" dirty="0" err="1"/>
              <a:t>into</a:t>
            </a:r>
            <a:r>
              <a:rPr lang="es-ES" sz="1200" dirty="0"/>
              <a:t> a </a:t>
            </a:r>
            <a:r>
              <a:rPr lang="es-ES" sz="1200" dirty="0" err="1"/>
              <a:t>system</a:t>
            </a:r>
            <a:r>
              <a:rPr lang="es-ES" sz="1200" dirty="0"/>
              <a:t> </a:t>
            </a:r>
            <a:r>
              <a:rPr lang="es-ES" sz="1200" dirty="0" err="1"/>
              <a:t>specification</a:t>
            </a:r>
            <a:r>
              <a:rPr lang="es-ES" sz="1200" dirty="0"/>
              <a:t> and </a:t>
            </a:r>
            <a:r>
              <a:rPr lang="es-ES" sz="1200" dirty="0" err="1"/>
              <a:t>ends</a:t>
            </a:r>
            <a:r>
              <a:rPr lang="es-ES" sz="1200" dirty="0"/>
              <a:t> as </a:t>
            </a:r>
            <a:r>
              <a:rPr lang="es-ES" sz="1200" dirty="0" err="1"/>
              <a:t>documentation</a:t>
            </a:r>
            <a:endParaRPr lang="es-ES" sz="1200" dirty="0"/>
          </a:p>
        </p:txBody>
      </p:sp>
      <p:grpSp>
        <p:nvGrpSpPr>
          <p:cNvPr id="5" name="Group 4">
            <a:extLst>
              <a:ext uri="{FF2B5EF4-FFF2-40B4-BE49-F238E27FC236}">
                <a16:creationId xmlns:a16="http://schemas.microsoft.com/office/drawing/2014/main" id="{AEAC80DE-CC11-48AE-857E-98AE895A85A9}"/>
              </a:ext>
            </a:extLst>
          </p:cNvPr>
          <p:cNvGrpSpPr/>
          <p:nvPr/>
        </p:nvGrpSpPr>
        <p:grpSpPr>
          <a:xfrm>
            <a:off x="6186156" y="1017000"/>
            <a:ext cx="5093843" cy="900000"/>
            <a:chOff x="1159837" y="2032003"/>
            <a:chExt cx="2097338" cy="2728617"/>
          </a:xfrm>
        </p:grpSpPr>
        <p:sp>
          <p:nvSpPr>
            <p:cNvPr id="6" name="Rectangle 5">
              <a:extLst>
                <a:ext uri="{FF2B5EF4-FFF2-40B4-BE49-F238E27FC236}">
                  <a16:creationId xmlns:a16="http://schemas.microsoft.com/office/drawing/2014/main" id="{AD59C033-C058-486F-893C-E22F26CD0BE6}"/>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8" name="Text Placeholder 5">
              <a:extLst>
                <a:ext uri="{FF2B5EF4-FFF2-40B4-BE49-F238E27FC236}">
                  <a16:creationId xmlns:a16="http://schemas.microsoft.com/office/drawing/2014/main" id="{9F505C7D-3760-4C4B-970E-8F00127AB351}"/>
                </a:ext>
              </a:extLst>
            </p:cNvPr>
            <p:cNvSpPr txBox="1">
              <a:spLocks/>
            </p:cNvSpPr>
            <p:nvPr/>
          </p:nvSpPr>
          <p:spPr>
            <a:xfrm>
              <a:off x="1359572" y="2857464"/>
              <a:ext cx="1897603" cy="1198215"/>
            </a:xfrm>
            <a:prstGeom prst="rect">
              <a:avLst/>
            </a:prstGeom>
          </p:spPr>
          <p:txBody>
            <a:bodyPr/>
            <a:lstStyle/>
            <a:p>
              <a:r>
                <a:rPr lang="en-US" sz="1200" dirty="0"/>
                <a:t>Involve end users in the development lifecycle</a:t>
              </a:r>
            </a:p>
          </p:txBody>
        </p:sp>
      </p:grpSp>
      <p:grpSp>
        <p:nvGrpSpPr>
          <p:cNvPr id="18" name="Group 17">
            <a:extLst>
              <a:ext uri="{FF2B5EF4-FFF2-40B4-BE49-F238E27FC236}">
                <a16:creationId xmlns:a16="http://schemas.microsoft.com/office/drawing/2014/main" id="{8CDC8AFE-5A05-4834-A685-2E98DD782D6C}"/>
              </a:ext>
            </a:extLst>
          </p:cNvPr>
          <p:cNvGrpSpPr/>
          <p:nvPr/>
        </p:nvGrpSpPr>
        <p:grpSpPr>
          <a:xfrm>
            <a:off x="6186156" y="2097000"/>
            <a:ext cx="5093843" cy="900000"/>
            <a:chOff x="1159837" y="2032003"/>
            <a:chExt cx="2097338" cy="2728617"/>
          </a:xfrm>
        </p:grpSpPr>
        <p:sp>
          <p:nvSpPr>
            <p:cNvPr id="19" name="Rectangle 18">
              <a:extLst>
                <a:ext uri="{FF2B5EF4-FFF2-40B4-BE49-F238E27FC236}">
                  <a16:creationId xmlns:a16="http://schemas.microsoft.com/office/drawing/2014/main" id="{9A0AB1FC-C347-44C3-880C-BFAF6981EB09}"/>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21" name="Text Placeholder 5">
              <a:extLst>
                <a:ext uri="{FF2B5EF4-FFF2-40B4-BE49-F238E27FC236}">
                  <a16:creationId xmlns:a16="http://schemas.microsoft.com/office/drawing/2014/main" id="{12AA7DDD-C11D-4B6A-B470-5538E35330AC}"/>
                </a:ext>
              </a:extLst>
            </p:cNvPr>
            <p:cNvSpPr txBox="1">
              <a:spLocks/>
            </p:cNvSpPr>
            <p:nvPr/>
          </p:nvSpPr>
          <p:spPr>
            <a:xfrm>
              <a:off x="1362073" y="2857464"/>
              <a:ext cx="1895102" cy="1198215"/>
            </a:xfrm>
            <a:prstGeom prst="rect">
              <a:avLst/>
            </a:prstGeom>
          </p:spPr>
          <p:txBody>
            <a:bodyPr/>
            <a:lstStyle/>
            <a:p>
              <a:r>
                <a:rPr lang="en-US" sz="1200" dirty="0"/>
                <a:t>Learn and apply continuous improvement</a:t>
              </a:r>
            </a:p>
          </p:txBody>
        </p:sp>
      </p:grpSp>
      <p:grpSp>
        <p:nvGrpSpPr>
          <p:cNvPr id="22" name="Group 21">
            <a:extLst>
              <a:ext uri="{FF2B5EF4-FFF2-40B4-BE49-F238E27FC236}">
                <a16:creationId xmlns:a16="http://schemas.microsoft.com/office/drawing/2014/main" id="{043BFDF9-40B0-4558-BBFB-CD0D2ED0D747}"/>
              </a:ext>
            </a:extLst>
          </p:cNvPr>
          <p:cNvGrpSpPr/>
          <p:nvPr/>
        </p:nvGrpSpPr>
        <p:grpSpPr>
          <a:xfrm>
            <a:off x="6188091" y="3177000"/>
            <a:ext cx="5091730" cy="900000"/>
            <a:chOff x="1159837" y="2032003"/>
            <a:chExt cx="2096468" cy="2728617"/>
          </a:xfrm>
        </p:grpSpPr>
        <p:sp>
          <p:nvSpPr>
            <p:cNvPr id="23" name="Rectangle 22">
              <a:extLst>
                <a:ext uri="{FF2B5EF4-FFF2-40B4-BE49-F238E27FC236}">
                  <a16:creationId xmlns:a16="http://schemas.microsoft.com/office/drawing/2014/main" id="{165CB91B-4E45-4DF9-B8EB-5749AA55ABE8}"/>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24" name="Text Placeholder 5">
              <a:extLst>
                <a:ext uri="{FF2B5EF4-FFF2-40B4-BE49-F238E27FC236}">
                  <a16:creationId xmlns:a16="http://schemas.microsoft.com/office/drawing/2014/main" id="{A3465423-B962-4EB3-8926-F29E702AAD7E}"/>
                </a:ext>
              </a:extLst>
            </p:cNvPr>
            <p:cNvSpPr txBox="1">
              <a:spLocks/>
            </p:cNvSpPr>
            <p:nvPr/>
          </p:nvSpPr>
          <p:spPr>
            <a:xfrm>
              <a:off x="1361277" y="2857464"/>
              <a:ext cx="1895028" cy="1198215"/>
            </a:xfrm>
            <a:prstGeom prst="rect">
              <a:avLst/>
            </a:prstGeom>
          </p:spPr>
          <p:txBody>
            <a:bodyPr/>
            <a:lstStyle/>
            <a:p>
              <a:r>
                <a:rPr lang="en-US" sz="1200" dirty="0"/>
                <a:t>Visualize</a:t>
              </a:r>
            </a:p>
          </p:txBody>
        </p:sp>
      </p:grpSp>
      <p:grpSp>
        <p:nvGrpSpPr>
          <p:cNvPr id="25" name="Group 24">
            <a:extLst>
              <a:ext uri="{FF2B5EF4-FFF2-40B4-BE49-F238E27FC236}">
                <a16:creationId xmlns:a16="http://schemas.microsoft.com/office/drawing/2014/main" id="{7419828B-55BD-4268-AC31-D74F6D45D333}"/>
              </a:ext>
            </a:extLst>
          </p:cNvPr>
          <p:cNvGrpSpPr/>
          <p:nvPr/>
        </p:nvGrpSpPr>
        <p:grpSpPr>
          <a:xfrm>
            <a:off x="6188091" y="4257000"/>
            <a:ext cx="5091730" cy="900000"/>
            <a:chOff x="1159837" y="2032003"/>
            <a:chExt cx="2096468" cy="2728617"/>
          </a:xfrm>
        </p:grpSpPr>
        <p:sp>
          <p:nvSpPr>
            <p:cNvPr id="26" name="Rectangle 25">
              <a:extLst>
                <a:ext uri="{FF2B5EF4-FFF2-40B4-BE49-F238E27FC236}">
                  <a16:creationId xmlns:a16="http://schemas.microsoft.com/office/drawing/2014/main" id="{C9A93F52-C543-4E76-9A13-1E67B92125FE}"/>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27" name="Text Placeholder 5">
              <a:extLst>
                <a:ext uri="{FF2B5EF4-FFF2-40B4-BE49-F238E27FC236}">
                  <a16:creationId xmlns:a16="http://schemas.microsoft.com/office/drawing/2014/main" id="{C54BFB55-05F1-4724-B7B2-A523AD6C1302}"/>
                </a:ext>
              </a:extLst>
            </p:cNvPr>
            <p:cNvSpPr txBox="1">
              <a:spLocks/>
            </p:cNvSpPr>
            <p:nvPr/>
          </p:nvSpPr>
          <p:spPr>
            <a:xfrm>
              <a:off x="1361277" y="2857464"/>
              <a:ext cx="1895028" cy="1198215"/>
            </a:xfrm>
            <a:prstGeom prst="rect">
              <a:avLst/>
            </a:prstGeom>
          </p:spPr>
          <p:txBody>
            <a:bodyPr/>
            <a:lstStyle/>
            <a:p>
              <a:r>
                <a:rPr lang="en-US" sz="1200" dirty="0"/>
                <a:t>Be iterative</a:t>
              </a:r>
            </a:p>
          </p:txBody>
        </p:sp>
      </p:grpSp>
      <p:grpSp>
        <p:nvGrpSpPr>
          <p:cNvPr id="28" name="Group 27">
            <a:extLst>
              <a:ext uri="{FF2B5EF4-FFF2-40B4-BE49-F238E27FC236}">
                <a16:creationId xmlns:a16="http://schemas.microsoft.com/office/drawing/2014/main" id="{4C887CF1-6EC4-4C4C-8156-84804E8C0CAE}"/>
              </a:ext>
            </a:extLst>
          </p:cNvPr>
          <p:cNvGrpSpPr/>
          <p:nvPr/>
        </p:nvGrpSpPr>
        <p:grpSpPr>
          <a:xfrm>
            <a:off x="6186157" y="5337000"/>
            <a:ext cx="4896296" cy="900000"/>
            <a:chOff x="1159837" y="2032003"/>
            <a:chExt cx="2016000" cy="2728617"/>
          </a:xfrm>
        </p:grpSpPr>
        <p:sp>
          <p:nvSpPr>
            <p:cNvPr id="29" name="Rectangle 28">
              <a:extLst>
                <a:ext uri="{FF2B5EF4-FFF2-40B4-BE49-F238E27FC236}">
                  <a16:creationId xmlns:a16="http://schemas.microsoft.com/office/drawing/2014/main" id="{5D9CCBCF-4415-45E2-B0C7-C515961681E0}"/>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30" name="Text Placeholder 5">
              <a:extLst>
                <a:ext uri="{FF2B5EF4-FFF2-40B4-BE49-F238E27FC236}">
                  <a16:creationId xmlns:a16="http://schemas.microsoft.com/office/drawing/2014/main" id="{4D78FFCF-D1BA-4CA8-978F-72DC556C63EB}"/>
                </a:ext>
              </a:extLst>
            </p:cNvPr>
            <p:cNvSpPr txBox="1">
              <a:spLocks/>
            </p:cNvSpPr>
            <p:nvPr/>
          </p:nvSpPr>
          <p:spPr>
            <a:xfrm>
              <a:off x="1351151" y="2349196"/>
              <a:ext cx="1787443" cy="2411424"/>
            </a:xfrm>
            <a:prstGeom prst="rect">
              <a:avLst/>
            </a:prstGeom>
          </p:spPr>
          <p:txBody>
            <a:bodyPr/>
            <a:lstStyle/>
            <a:p>
              <a:r>
                <a:rPr lang="en-US" sz="1200" dirty="0"/>
                <a:t>Improve communication and collaboration among the teams (Customer, Design team and Development team)</a:t>
              </a:r>
              <a:endParaRPr lang="es-ES_tradnl" sz="1200" dirty="0"/>
            </a:p>
            <a:p>
              <a:endParaRPr lang="en-US" sz="1100" dirty="0"/>
            </a:p>
          </p:txBody>
        </p:sp>
      </p:grpSp>
      <p:grpSp>
        <p:nvGrpSpPr>
          <p:cNvPr id="40" name="Group 39">
            <a:extLst>
              <a:ext uri="{FF2B5EF4-FFF2-40B4-BE49-F238E27FC236}">
                <a16:creationId xmlns:a16="http://schemas.microsoft.com/office/drawing/2014/main" id="{26DC358F-FFF5-4A16-A3B7-3E7BB431D9CC}"/>
              </a:ext>
            </a:extLst>
          </p:cNvPr>
          <p:cNvGrpSpPr>
            <a:grpSpLocks noChangeAspect="1"/>
          </p:cNvGrpSpPr>
          <p:nvPr/>
        </p:nvGrpSpPr>
        <p:grpSpPr>
          <a:xfrm>
            <a:off x="5897255" y="5379411"/>
            <a:ext cx="780076" cy="734936"/>
            <a:chOff x="2794000" y="5657850"/>
            <a:chExt cx="877887" cy="827088"/>
          </a:xfrm>
        </p:grpSpPr>
        <p:sp>
          <p:nvSpPr>
            <p:cNvPr id="41" name="Freeform 233">
              <a:extLst>
                <a:ext uri="{FF2B5EF4-FFF2-40B4-BE49-F238E27FC236}">
                  <a16:creationId xmlns:a16="http://schemas.microsoft.com/office/drawing/2014/main" id="{831E6E91-79E2-4455-90CD-5374FFC1C1AF}"/>
                </a:ext>
              </a:extLst>
            </p:cNvPr>
            <p:cNvSpPr>
              <a:spLocks/>
            </p:cNvSpPr>
            <p:nvPr/>
          </p:nvSpPr>
          <p:spPr bwMode="auto">
            <a:xfrm>
              <a:off x="2794000" y="5657850"/>
              <a:ext cx="877887" cy="827088"/>
            </a:xfrm>
            <a:custGeom>
              <a:avLst/>
              <a:gdLst>
                <a:gd name="T0" fmla="*/ 66 w 457"/>
                <a:gd name="T1" fmla="*/ 333 h 427"/>
                <a:gd name="T2" fmla="*/ 109 w 457"/>
                <a:gd name="T3" fmla="*/ 63 h 427"/>
                <a:gd name="T4" fmla="*/ 391 w 457"/>
                <a:gd name="T5" fmla="*/ 103 h 427"/>
                <a:gd name="T6" fmla="*/ 340 w 457"/>
                <a:gd name="T7" fmla="*/ 363 h 427"/>
                <a:gd name="T8" fmla="*/ 66 w 457"/>
                <a:gd name="T9" fmla="*/ 333 h 427"/>
              </a:gdLst>
              <a:ahLst/>
              <a:cxnLst>
                <a:cxn ang="0">
                  <a:pos x="T0" y="T1"/>
                </a:cxn>
                <a:cxn ang="0">
                  <a:pos x="T2" y="T3"/>
                </a:cxn>
                <a:cxn ang="0">
                  <a:pos x="T4" y="T5"/>
                </a:cxn>
                <a:cxn ang="0">
                  <a:pos x="T6" y="T7"/>
                </a:cxn>
                <a:cxn ang="0">
                  <a:pos x="T8" y="T9"/>
                </a:cxn>
              </a:cxnLst>
              <a:rect l="0" t="0" r="r" b="b"/>
              <a:pathLst>
                <a:path w="457" h="427">
                  <a:moveTo>
                    <a:pt x="66" y="333"/>
                  </a:moveTo>
                  <a:cubicBezTo>
                    <a:pt x="0" y="248"/>
                    <a:pt x="20" y="127"/>
                    <a:pt x="109" y="63"/>
                  </a:cubicBezTo>
                  <a:cubicBezTo>
                    <a:pt x="199" y="0"/>
                    <a:pt x="325" y="18"/>
                    <a:pt x="391" y="103"/>
                  </a:cubicBezTo>
                  <a:cubicBezTo>
                    <a:pt x="457" y="189"/>
                    <a:pt x="430" y="299"/>
                    <a:pt x="340" y="363"/>
                  </a:cubicBezTo>
                  <a:cubicBezTo>
                    <a:pt x="250" y="427"/>
                    <a:pt x="131" y="419"/>
                    <a:pt x="66"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234">
              <a:extLst>
                <a:ext uri="{FF2B5EF4-FFF2-40B4-BE49-F238E27FC236}">
                  <a16:creationId xmlns:a16="http://schemas.microsoft.com/office/drawing/2014/main" id="{6CD435C5-A80D-40C3-997B-2C9FFE1C041E}"/>
                </a:ext>
              </a:extLst>
            </p:cNvPr>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35">
              <a:extLst>
                <a:ext uri="{FF2B5EF4-FFF2-40B4-BE49-F238E27FC236}">
                  <a16:creationId xmlns:a16="http://schemas.microsoft.com/office/drawing/2014/main" id="{6E278B61-28DD-491B-BC56-229B25C646BB}"/>
                </a:ext>
              </a:extLst>
            </p:cNvPr>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50">
              <a:extLst>
                <a:ext uri="{FF2B5EF4-FFF2-40B4-BE49-F238E27FC236}">
                  <a16:creationId xmlns:a16="http://schemas.microsoft.com/office/drawing/2014/main" id="{F6B00863-A2E0-4524-ABBF-B8AE59AA4DFE}"/>
                </a:ext>
              </a:extLst>
            </p:cNvPr>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23">
            <a:extLst>
              <a:ext uri="{FF2B5EF4-FFF2-40B4-BE49-F238E27FC236}">
                <a16:creationId xmlns:a16="http://schemas.microsoft.com/office/drawing/2014/main" id="{D07D6590-ECD7-492E-B832-35D293A85ABF}"/>
              </a:ext>
            </a:extLst>
          </p:cNvPr>
          <p:cNvGrpSpPr>
            <a:grpSpLocks noChangeAspect="1"/>
          </p:cNvGrpSpPr>
          <p:nvPr/>
        </p:nvGrpSpPr>
        <p:grpSpPr>
          <a:xfrm>
            <a:off x="5897256" y="1098756"/>
            <a:ext cx="780075" cy="725556"/>
            <a:chOff x="-2836862" y="6440488"/>
            <a:chExt cx="885824" cy="823913"/>
          </a:xfrm>
        </p:grpSpPr>
        <p:sp>
          <p:nvSpPr>
            <p:cNvPr id="46" name="Freeform 23">
              <a:extLst>
                <a:ext uri="{FF2B5EF4-FFF2-40B4-BE49-F238E27FC236}">
                  <a16:creationId xmlns:a16="http://schemas.microsoft.com/office/drawing/2014/main" id="{54D83FA7-13C8-4D1C-99E5-4549CDF9322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B7C4B5B2-F3C7-4FDD-AE1B-70D76382CCAA}"/>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20268AC6-550C-45BE-9829-6507EFEB6C9D}"/>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CF95F261-FBC8-4D5A-B995-6EE332D85E7D}"/>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717F6F52-672A-40B2-95C8-59A1D8A9B96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9E5901C5-739E-41D1-A18D-42AC8503E270}"/>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
              <a:extLst>
                <a:ext uri="{FF2B5EF4-FFF2-40B4-BE49-F238E27FC236}">
                  <a16:creationId xmlns:a16="http://schemas.microsoft.com/office/drawing/2014/main" id="{F966C079-9B2B-4500-81D3-41EBB7932711}"/>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18D3056D-41DD-46DF-A55D-D824EB5D94C4}"/>
              </a:ext>
            </a:extLst>
          </p:cNvPr>
          <p:cNvGrpSpPr>
            <a:grpSpLocks noChangeAspect="1"/>
          </p:cNvGrpSpPr>
          <p:nvPr/>
        </p:nvGrpSpPr>
        <p:grpSpPr>
          <a:xfrm>
            <a:off x="5903788" y="4325146"/>
            <a:ext cx="773543" cy="722795"/>
            <a:chOff x="7572375" y="4632328"/>
            <a:chExt cx="798512" cy="746126"/>
          </a:xfrm>
        </p:grpSpPr>
        <p:sp>
          <p:nvSpPr>
            <p:cNvPr id="54" name="Freeform 164">
              <a:extLst>
                <a:ext uri="{FF2B5EF4-FFF2-40B4-BE49-F238E27FC236}">
                  <a16:creationId xmlns:a16="http://schemas.microsoft.com/office/drawing/2014/main" id="{0EFE0D7B-6442-4DAE-8C78-7C84B7B9A8D3}"/>
                </a:ext>
              </a:extLst>
            </p:cNvPr>
            <p:cNvSpPr>
              <a:spLocks/>
            </p:cNvSpPr>
            <p:nvPr/>
          </p:nvSpPr>
          <p:spPr bwMode="auto">
            <a:xfrm>
              <a:off x="7572375" y="4632328"/>
              <a:ext cx="798512" cy="746126"/>
            </a:xfrm>
            <a:custGeom>
              <a:avLst/>
              <a:gdLst>
                <a:gd name="T0" fmla="*/ 37 w 415"/>
                <a:gd name="T1" fmla="*/ 259 h 386"/>
                <a:gd name="T2" fmla="*/ 142 w 415"/>
                <a:gd name="T3" fmla="*/ 34 h 386"/>
                <a:gd name="T4" fmla="*/ 379 w 415"/>
                <a:gd name="T5" fmla="*/ 138 h 386"/>
                <a:gd name="T6" fmla="*/ 270 w 415"/>
                <a:gd name="T7" fmla="*/ 353 h 386"/>
                <a:gd name="T8" fmla="*/ 37 w 415"/>
                <a:gd name="T9" fmla="*/ 259 h 386"/>
              </a:gdLst>
              <a:ahLst/>
              <a:cxnLst>
                <a:cxn ang="0">
                  <a:pos x="T0" y="T1"/>
                </a:cxn>
                <a:cxn ang="0">
                  <a:pos x="T2" y="T3"/>
                </a:cxn>
                <a:cxn ang="0">
                  <a:pos x="T4" y="T5"/>
                </a:cxn>
                <a:cxn ang="0">
                  <a:pos x="T6" y="T7"/>
                </a:cxn>
                <a:cxn ang="0">
                  <a:pos x="T8" y="T9"/>
                </a:cxn>
              </a:cxnLst>
              <a:rect l="0" t="0" r="r" b="b"/>
              <a:pathLst>
                <a:path w="415" h="386">
                  <a:moveTo>
                    <a:pt x="37" y="259"/>
                  </a:moveTo>
                  <a:cubicBezTo>
                    <a:pt x="0" y="168"/>
                    <a:pt x="47" y="67"/>
                    <a:pt x="142" y="34"/>
                  </a:cubicBezTo>
                  <a:cubicBezTo>
                    <a:pt x="236" y="0"/>
                    <a:pt x="342" y="47"/>
                    <a:pt x="379" y="138"/>
                  </a:cubicBezTo>
                  <a:cubicBezTo>
                    <a:pt x="415" y="229"/>
                    <a:pt x="364" y="319"/>
                    <a:pt x="270" y="353"/>
                  </a:cubicBezTo>
                  <a:cubicBezTo>
                    <a:pt x="176" y="386"/>
                    <a:pt x="73" y="350"/>
                    <a:pt x="37" y="259"/>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165">
              <a:extLst>
                <a:ext uri="{FF2B5EF4-FFF2-40B4-BE49-F238E27FC236}">
                  <a16:creationId xmlns:a16="http://schemas.microsoft.com/office/drawing/2014/main" id="{C410065C-C9A2-435D-BD72-51CE84849D26}"/>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6">
              <a:extLst>
                <a:ext uri="{FF2B5EF4-FFF2-40B4-BE49-F238E27FC236}">
                  <a16:creationId xmlns:a16="http://schemas.microsoft.com/office/drawing/2014/main" id="{479D6AE2-7B72-48B1-B7BB-AE7B879A616B}"/>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7">
              <a:extLst>
                <a:ext uri="{FF2B5EF4-FFF2-40B4-BE49-F238E27FC236}">
                  <a16:creationId xmlns:a16="http://schemas.microsoft.com/office/drawing/2014/main" id="{579EED6E-7AD0-4167-8712-04A7BA7C3A7E}"/>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68">
              <a:extLst>
                <a:ext uri="{FF2B5EF4-FFF2-40B4-BE49-F238E27FC236}">
                  <a16:creationId xmlns:a16="http://schemas.microsoft.com/office/drawing/2014/main" id="{8FF961FF-6D66-4636-84C1-22C35DA9765B}"/>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69">
              <a:extLst>
                <a:ext uri="{FF2B5EF4-FFF2-40B4-BE49-F238E27FC236}">
                  <a16:creationId xmlns:a16="http://schemas.microsoft.com/office/drawing/2014/main" id="{E1D37459-34E8-4B17-A2F1-FEE44841DFE2}"/>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70">
              <a:extLst>
                <a:ext uri="{FF2B5EF4-FFF2-40B4-BE49-F238E27FC236}">
                  <a16:creationId xmlns:a16="http://schemas.microsoft.com/office/drawing/2014/main" id="{DE7065A0-23D9-4C36-BAB2-94C44C6F5056}"/>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5CF69F0B-0157-4E8E-B656-0841E4FEF7A8}"/>
              </a:ext>
            </a:extLst>
          </p:cNvPr>
          <p:cNvGrpSpPr>
            <a:grpSpLocks noChangeAspect="1"/>
          </p:cNvGrpSpPr>
          <p:nvPr/>
        </p:nvGrpSpPr>
        <p:grpSpPr>
          <a:xfrm>
            <a:off x="5847649" y="3216882"/>
            <a:ext cx="829682" cy="776795"/>
            <a:chOff x="6373813" y="4632328"/>
            <a:chExt cx="796925" cy="746126"/>
          </a:xfrm>
        </p:grpSpPr>
        <p:sp>
          <p:nvSpPr>
            <p:cNvPr id="70" name="Freeform 157">
              <a:extLst>
                <a:ext uri="{FF2B5EF4-FFF2-40B4-BE49-F238E27FC236}">
                  <a16:creationId xmlns:a16="http://schemas.microsoft.com/office/drawing/2014/main" id="{074651A2-26C9-4A32-A251-264A949D53A0}"/>
                </a:ext>
              </a:extLst>
            </p:cNvPr>
            <p:cNvSpPr>
              <a:spLocks/>
            </p:cNvSpPr>
            <p:nvPr/>
          </p:nvSpPr>
          <p:spPr bwMode="auto">
            <a:xfrm>
              <a:off x="6373813"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 name="Freeform 158">
              <a:extLst>
                <a:ext uri="{FF2B5EF4-FFF2-40B4-BE49-F238E27FC236}">
                  <a16:creationId xmlns:a16="http://schemas.microsoft.com/office/drawing/2014/main" id="{B78CAEBF-E416-4259-9CF9-03DC1E7D79AD}"/>
                </a:ext>
              </a:extLst>
            </p:cNvPr>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 name="Freeform 159">
              <a:extLst>
                <a:ext uri="{FF2B5EF4-FFF2-40B4-BE49-F238E27FC236}">
                  <a16:creationId xmlns:a16="http://schemas.microsoft.com/office/drawing/2014/main" id="{2CFD7C31-E721-41C5-A342-5DCC1739AD95}"/>
                </a:ext>
              </a:extLst>
            </p:cNvPr>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 name="Freeform 160">
              <a:extLst>
                <a:ext uri="{FF2B5EF4-FFF2-40B4-BE49-F238E27FC236}">
                  <a16:creationId xmlns:a16="http://schemas.microsoft.com/office/drawing/2014/main" id="{D3E9D37F-3D39-45FA-898A-F094826C11AC}"/>
                </a:ext>
              </a:extLst>
            </p:cNvPr>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 name="Freeform 161">
              <a:extLst>
                <a:ext uri="{FF2B5EF4-FFF2-40B4-BE49-F238E27FC236}">
                  <a16:creationId xmlns:a16="http://schemas.microsoft.com/office/drawing/2014/main" id="{974A21FD-C455-427A-85B3-0DB6C923A3F2}"/>
                </a:ext>
              </a:extLst>
            </p:cNvPr>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 name="Rectangle 162">
              <a:extLst>
                <a:ext uri="{FF2B5EF4-FFF2-40B4-BE49-F238E27FC236}">
                  <a16:creationId xmlns:a16="http://schemas.microsoft.com/office/drawing/2014/main" id="{E8CB85F1-EFEB-4967-AB4C-5C94DD09B8D0}"/>
                </a:ext>
              </a:extLst>
            </p:cNvPr>
            <p:cNvSpPr>
              <a:spLocks noChangeArrowheads="1"/>
            </p:cNvSpPr>
            <p:nvPr/>
          </p:nvSpPr>
          <p:spPr bwMode="auto">
            <a:xfrm>
              <a:off x="6619875" y="4873628"/>
              <a:ext cx="327025" cy="1857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77" name="Group 76">
            <a:extLst>
              <a:ext uri="{FF2B5EF4-FFF2-40B4-BE49-F238E27FC236}">
                <a16:creationId xmlns:a16="http://schemas.microsoft.com/office/drawing/2014/main" id="{99CD7C91-3C7F-4824-9086-314CF1A55461}"/>
              </a:ext>
            </a:extLst>
          </p:cNvPr>
          <p:cNvGrpSpPr>
            <a:grpSpLocks noChangeAspect="1"/>
          </p:cNvGrpSpPr>
          <p:nvPr/>
        </p:nvGrpSpPr>
        <p:grpSpPr>
          <a:xfrm>
            <a:off x="5898184" y="2155781"/>
            <a:ext cx="779147" cy="729632"/>
            <a:chOff x="8839199" y="5692775"/>
            <a:chExt cx="849312" cy="795338"/>
          </a:xfrm>
        </p:grpSpPr>
        <p:sp>
          <p:nvSpPr>
            <p:cNvPr id="78" name="Freeform 251">
              <a:extLst>
                <a:ext uri="{FF2B5EF4-FFF2-40B4-BE49-F238E27FC236}">
                  <a16:creationId xmlns:a16="http://schemas.microsoft.com/office/drawing/2014/main" id="{C3B2367A-61DE-45EC-97BE-B76A3FDEA94B}"/>
                </a:ext>
              </a:extLst>
            </p:cNvPr>
            <p:cNvSpPr>
              <a:spLocks/>
            </p:cNvSpPr>
            <p:nvPr/>
          </p:nvSpPr>
          <p:spPr bwMode="auto">
            <a:xfrm>
              <a:off x="8839199" y="5692775"/>
              <a:ext cx="849312" cy="795338"/>
            </a:xfrm>
            <a:custGeom>
              <a:avLst/>
              <a:gdLst>
                <a:gd name="T0" fmla="*/ 51 w 441"/>
                <a:gd name="T1" fmla="*/ 298 h 411"/>
                <a:gd name="T2" fmla="*/ 128 w 441"/>
                <a:gd name="T3" fmla="*/ 48 h 411"/>
                <a:gd name="T4" fmla="*/ 390 w 441"/>
                <a:gd name="T5" fmla="*/ 123 h 411"/>
                <a:gd name="T6" fmla="*/ 307 w 441"/>
                <a:gd name="T7" fmla="*/ 362 h 411"/>
                <a:gd name="T8" fmla="*/ 51 w 441"/>
                <a:gd name="T9" fmla="*/ 298 h 411"/>
              </a:gdLst>
              <a:ahLst/>
              <a:cxnLst>
                <a:cxn ang="0">
                  <a:pos x="T0" y="T1"/>
                </a:cxn>
                <a:cxn ang="0">
                  <a:pos x="T2" y="T3"/>
                </a:cxn>
                <a:cxn ang="0">
                  <a:pos x="T4" y="T5"/>
                </a:cxn>
                <a:cxn ang="0">
                  <a:pos x="T6" y="T7"/>
                </a:cxn>
                <a:cxn ang="0">
                  <a:pos x="T8" y="T9"/>
                </a:cxn>
              </a:cxnLst>
              <a:rect l="0" t="0" r="r" b="b"/>
              <a:pathLst>
                <a:path w="441" h="411">
                  <a:moveTo>
                    <a:pt x="51" y="298"/>
                  </a:moveTo>
                  <a:cubicBezTo>
                    <a:pt x="0" y="209"/>
                    <a:pt x="35" y="97"/>
                    <a:pt x="128" y="48"/>
                  </a:cubicBezTo>
                  <a:cubicBezTo>
                    <a:pt x="221" y="0"/>
                    <a:pt x="339" y="33"/>
                    <a:pt x="390" y="123"/>
                  </a:cubicBezTo>
                  <a:cubicBezTo>
                    <a:pt x="441" y="212"/>
                    <a:pt x="401" y="313"/>
                    <a:pt x="307" y="362"/>
                  </a:cubicBezTo>
                  <a:cubicBezTo>
                    <a:pt x="214" y="411"/>
                    <a:pt x="102" y="388"/>
                    <a:pt x="51" y="2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52">
              <a:extLst>
                <a:ext uri="{FF2B5EF4-FFF2-40B4-BE49-F238E27FC236}">
                  <a16:creationId xmlns:a16="http://schemas.microsoft.com/office/drawing/2014/main" id="{2E926E0E-F7D5-426E-9367-D89D0EA61A8A}"/>
                </a:ext>
              </a:extLst>
            </p:cNvPr>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53">
              <a:extLst>
                <a:ext uri="{FF2B5EF4-FFF2-40B4-BE49-F238E27FC236}">
                  <a16:creationId xmlns:a16="http://schemas.microsoft.com/office/drawing/2014/main" id="{D0F74543-0033-4420-BD54-89BD40A62EE9}"/>
                </a:ext>
              </a:extLst>
            </p:cNvPr>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54">
              <a:extLst>
                <a:ext uri="{FF2B5EF4-FFF2-40B4-BE49-F238E27FC236}">
                  <a16:creationId xmlns:a16="http://schemas.microsoft.com/office/drawing/2014/main" id="{332DCAD6-B1A4-4730-8150-47C88BEE946A}"/>
                </a:ext>
              </a:extLst>
            </p:cNvPr>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55">
              <a:extLst>
                <a:ext uri="{FF2B5EF4-FFF2-40B4-BE49-F238E27FC236}">
                  <a16:creationId xmlns:a16="http://schemas.microsoft.com/office/drawing/2014/main" id="{0AC8E4C3-BA3B-4C31-AC4F-2CF041EC5E81}"/>
                </a:ext>
              </a:extLst>
            </p:cNvPr>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256">
              <a:extLst>
                <a:ext uri="{FF2B5EF4-FFF2-40B4-BE49-F238E27FC236}">
                  <a16:creationId xmlns:a16="http://schemas.microsoft.com/office/drawing/2014/main" id="{4A53774F-CC7F-4876-AADD-2CB2B04B262A}"/>
                </a:ext>
              </a:extLst>
            </p:cNvPr>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257">
              <a:extLst>
                <a:ext uri="{FF2B5EF4-FFF2-40B4-BE49-F238E27FC236}">
                  <a16:creationId xmlns:a16="http://schemas.microsoft.com/office/drawing/2014/main" id="{7826B391-6CE2-4BEB-AA69-47F2611E1A40}"/>
                </a:ext>
              </a:extLst>
            </p:cNvPr>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58">
              <a:extLst>
                <a:ext uri="{FF2B5EF4-FFF2-40B4-BE49-F238E27FC236}">
                  <a16:creationId xmlns:a16="http://schemas.microsoft.com/office/drawing/2014/main" id="{34638688-F2C2-41BF-9D0F-14D1CC498228}"/>
                </a:ext>
              </a:extLst>
            </p:cNvPr>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259">
              <a:extLst>
                <a:ext uri="{FF2B5EF4-FFF2-40B4-BE49-F238E27FC236}">
                  <a16:creationId xmlns:a16="http://schemas.microsoft.com/office/drawing/2014/main" id="{8384CC35-6E48-4E84-A4BC-C84F0D6BCE35}"/>
                </a:ext>
              </a:extLst>
            </p:cNvPr>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4070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Isosceles Triangle 73">
            <a:extLst>
              <a:ext uri="{FF2B5EF4-FFF2-40B4-BE49-F238E27FC236}">
                <a16:creationId xmlns:a16="http://schemas.microsoft.com/office/drawing/2014/main" id="{771B0DA2-C0BC-4414-989F-BD58032EC4F9}"/>
              </a:ext>
            </a:extLst>
          </p:cNvPr>
          <p:cNvSpPr/>
          <p:nvPr/>
        </p:nvSpPr>
        <p:spPr>
          <a:xfrm rot="10800000">
            <a:off x="4440001" y="3310765"/>
            <a:ext cx="2841892" cy="2449907"/>
          </a:xfrm>
          <a:prstGeom prst="triangle">
            <a:avLst/>
          </a:prstGeom>
          <a:gradFill flip="none" rotWithShape="1">
            <a:gsLst>
              <a:gs pos="0">
                <a:schemeClr val="accent5">
                  <a:lumMod val="20000"/>
                  <a:lumOff val="80000"/>
                </a:schemeClr>
              </a:gs>
              <a:gs pos="48000">
                <a:schemeClr val="accent2">
                  <a:lumMod val="20000"/>
                  <a:lumOff val="80000"/>
                </a:schemeClr>
              </a:gs>
              <a:gs pos="82000">
                <a:schemeClr val="accent3">
                  <a:lumMod val="10000"/>
                  <a:lumOff val="9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itle 5"/>
          <p:cNvSpPr>
            <a:spLocks noGrp="1"/>
          </p:cNvSpPr>
          <p:nvPr>
            <p:ph type="title" idx="4294967295"/>
          </p:nvPr>
        </p:nvSpPr>
        <p:spPr>
          <a:xfrm>
            <a:off x="420726" y="236538"/>
            <a:ext cx="5359452" cy="1104900"/>
          </a:xfrm>
        </p:spPr>
        <p:txBody>
          <a:bodyPr/>
          <a:lstStyle/>
          <a:p>
            <a:r>
              <a:rPr lang="en-US" dirty="0"/>
              <a:t>Intersection of industry standard practices</a:t>
            </a:r>
            <a:endParaRPr lang="en-GB" dirty="0"/>
          </a:p>
        </p:txBody>
      </p:sp>
      <p:grpSp>
        <p:nvGrpSpPr>
          <p:cNvPr id="5" name="Group 4">
            <a:extLst>
              <a:ext uri="{FF2B5EF4-FFF2-40B4-BE49-F238E27FC236}">
                <a16:creationId xmlns:a16="http://schemas.microsoft.com/office/drawing/2014/main" id="{59EEC002-177D-47CB-B164-E36637F3B0E2}"/>
              </a:ext>
            </a:extLst>
          </p:cNvPr>
          <p:cNvGrpSpPr/>
          <p:nvPr/>
        </p:nvGrpSpPr>
        <p:grpSpPr>
          <a:xfrm>
            <a:off x="5921488" y="2450630"/>
            <a:ext cx="927170" cy="866420"/>
            <a:chOff x="5921488" y="2450630"/>
            <a:chExt cx="927170" cy="866420"/>
          </a:xfrm>
        </p:grpSpPr>
        <p:sp>
          <p:nvSpPr>
            <p:cNvPr id="21" name="Freeform 5">
              <a:extLst>
                <a:ext uri="{FF2B5EF4-FFF2-40B4-BE49-F238E27FC236}">
                  <a16:creationId xmlns:a16="http://schemas.microsoft.com/office/drawing/2014/main" id="{8C7D063F-908B-445B-AB1A-DE7AC57617DD}"/>
                </a:ext>
              </a:extLst>
            </p:cNvPr>
            <p:cNvSpPr>
              <a:spLocks/>
            </p:cNvSpPr>
            <p:nvPr/>
          </p:nvSpPr>
          <p:spPr bwMode="auto">
            <a:xfrm>
              <a:off x="5921488" y="2450630"/>
              <a:ext cx="927170" cy="866420"/>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chemeClr val="bg1"/>
            </a:solidFill>
            <a:ln w="76200">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6">
              <a:extLst>
                <a:ext uri="{FF2B5EF4-FFF2-40B4-BE49-F238E27FC236}">
                  <a16:creationId xmlns:a16="http://schemas.microsoft.com/office/drawing/2014/main" id="{EB4E4FF8-11A7-415E-8D94-745502D2F279}"/>
                </a:ext>
              </a:extLst>
            </p:cNvPr>
            <p:cNvSpPr>
              <a:spLocks/>
            </p:cNvSpPr>
            <p:nvPr/>
          </p:nvSpPr>
          <p:spPr bwMode="auto">
            <a:xfrm>
              <a:off x="6194376" y="2675763"/>
              <a:ext cx="151063" cy="162433"/>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3" name="Freeform 7">
              <a:extLst>
                <a:ext uri="{FF2B5EF4-FFF2-40B4-BE49-F238E27FC236}">
                  <a16:creationId xmlns:a16="http://schemas.microsoft.com/office/drawing/2014/main" id="{B3AE6ED8-E413-48F2-B49E-E49910B360F1}"/>
                </a:ext>
              </a:extLst>
            </p:cNvPr>
            <p:cNvSpPr>
              <a:spLocks/>
            </p:cNvSpPr>
            <p:nvPr/>
          </p:nvSpPr>
          <p:spPr bwMode="auto">
            <a:xfrm>
              <a:off x="6136875" y="2851191"/>
              <a:ext cx="266716" cy="17640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4" name="Freeform 8">
              <a:extLst>
                <a:ext uri="{FF2B5EF4-FFF2-40B4-BE49-F238E27FC236}">
                  <a16:creationId xmlns:a16="http://schemas.microsoft.com/office/drawing/2014/main" id="{AE57A1AC-0481-4C78-8FC5-943E5B20C2D3}"/>
                </a:ext>
              </a:extLst>
            </p:cNvPr>
            <p:cNvSpPr>
              <a:spLocks/>
            </p:cNvSpPr>
            <p:nvPr/>
          </p:nvSpPr>
          <p:spPr bwMode="auto">
            <a:xfrm>
              <a:off x="6380200" y="2688757"/>
              <a:ext cx="171205" cy="185174"/>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9">
              <a:extLst>
                <a:ext uri="{FF2B5EF4-FFF2-40B4-BE49-F238E27FC236}">
                  <a16:creationId xmlns:a16="http://schemas.microsoft.com/office/drawing/2014/main" id="{347DAB49-7AFF-42E3-BFB5-5A6C22E628FF}"/>
                </a:ext>
              </a:extLst>
            </p:cNvPr>
            <p:cNvSpPr>
              <a:spLocks/>
            </p:cNvSpPr>
            <p:nvPr/>
          </p:nvSpPr>
          <p:spPr bwMode="auto">
            <a:xfrm>
              <a:off x="6304831" y="2894723"/>
              <a:ext cx="320319" cy="210189"/>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 name="Group 2">
            <a:extLst>
              <a:ext uri="{FF2B5EF4-FFF2-40B4-BE49-F238E27FC236}">
                <a16:creationId xmlns:a16="http://schemas.microsoft.com/office/drawing/2014/main" id="{7C18E804-C3D9-4EB7-B9AC-26A9418E8968}"/>
              </a:ext>
            </a:extLst>
          </p:cNvPr>
          <p:cNvGrpSpPr/>
          <p:nvPr/>
        </p:nvGrpSpPr>
        <p:grpSpPr>
          <a:xfrm>
            <a:off x="4440138" y="867143"/>
            <a:ext cx="2841892" cy="2449907"/>
            <a:chOff x="6659911" y="1963758"/>
            <a:chExt cx="2841892" cy="2449907"/>
          </a:xfrm>
          <a:solidFill>
            <a:schemeClr val="bg1"/>
          </a:solidFill>
        </p:grpSpPr>
        <p:sp>
          <p:nvSpPr>
            <p:cNvPr id="44" name="Isosceles Triangle 43">
              <a:extLst>
                <a:ext uri="{FF2B5EF4-FFF2-40B4-BE49-F238E27FC236}">
                  <a16:creationId xmlns:a16="http://schemas.microsoft.com/office/drawing/2014/main" id="{EC45E417-D67E-4198-85ED-93AD81A1871F}"/>
                </a:ext>
              </a:extLst>
            </p:cNvPr>
            <p:cNvSpPr/>
            <p:nvPr/>
          </p:nvSpPr>
          <p:spPr>
            <a:xfrm>
              <a:off x="6659911" y="1963758"/>
              <a:ext cx="2841892" cy="2449907"/>
            </a:xfrm>
            <a:prstGeom prst="triangle">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Text Placeholder 17">
              <a:extLst>
                <a:ext uri="{FF2B5EF4-FFF2-40B4-BE49-F238E27FC236}">
                  <a16:creationId xmlns:a16="http://schemas.microsoft.com/office/drawing/2014/main" id="{C055BBB7-98E0-4F48-89BD-37A7E3DA0124}"/>
                </a:ext>
              </a:extLst>
            </p:cNvPr>
            <p:cNvSpPr txBox="1">
              <a:spLocks/>
            </p:cNvSpPr>
            <p:nvPr/>
          </p:nvSpPr>
          <p:spPr>
            <a:xfrm>
              <a:off x="6877749" y="3610057"/>
              <a:ext cx="2376264" cy="274800"/>
            </a:xfrm>
            <a:prstGeom prst="rect">
              <a:avLst/>
            </a:prstGeom>
            <a:noFill/>
          </p:spPr>
          <p:txBody>
            <a:bodyPr vert="horz" lIns="0" tIns="0" rIns="0" bIns="0" rtlCol="0">
              <a:noAutofit/>
            </a:bodyPr>
            <a:lstStyle/>
            <a:p>
              <a:pPr lvl="0" algn="ctr">
                <a:lnSpc>
                  <a:spcPct val="85000"/>
                </a:lnSpc>
                <a:spcBef>
                  <a:spcPts val="600"/>
                </a:spcBef>
                <a:defRPr/>
              </a:pPr>
              <a:r>
                <a:rPr lang="en-US" sz="1200" b="1" dirty="0"/>
                <a:t>User story mapping</a:t>
              </a:r>
              <a:endParaRPr kumimoji="0" lang="pt-PT" sz="1200" b="1" i="0" u="none" strike="noStrike" kern="1200" cap="none" spc="0" normalizeH="0" baseline="0" noProof="0" dirty="0">
                <a:ln>
                  <a:noFill/>
                </a:ln>
                <a:solidFill>
                  <a:schemeClr val="tx1"/>
                </a:solidFill>
                <a:effectLst/>
                <a:uLnTx/>
                <a:uFillTx/>
              </a:endParaRPr>
            </a:p>
          </p:txBody>
        </p:sp>
        <p:sp>
          <p:nvSpPr>
            <p:cNvPr id="68" name="Rectangle 67">
              <a:extLst>
                <a:ext uri="{FF2B5EF4-FFF2-40B4-BE49-F238E27FC236}">
                  <a16:creationId xmlns:a16="http://schemas.microsoft.com/office/drawing/2014/main" id="{2CFCEA74-0108-40F0-B750-EF8ABE847373}"/>
                </a:ext>
              </a:extLst>
            </p:cNvPr>
            <p:cNvSpPr/>
            <p:nvPr/>
          </p:nvSpPr>
          <p:spPr>
            <a:xfrm>
              <a:off x="6995421" y="3807539"/>
              <a:ext cx="2166791" cy="415498"/>
            </a:xfrm>
            <a:prstGeom prst="rect">
              <a:avLst/>
            </a:prstGeom>
            <a:noFill/>
          </p:spPr>
          <p:txBody>
            <a:bodyPr wrap="square">
              <a:spAutoFit/>
            </a:bodyPr>
            <a:lstStyle/>
            <a:p>
              <a:pPr algn="ctr"/>
              <a:r>
                <a:rPr lang="en-US" sz="1050" dirty="0">
                  <a:solidFill>
                    <a:srgbClr val="222222"/>
                  </a:solidFill>
                  <a:latin typeface="Open Sans"/>
                </a:rPr>
                <a:t>Talk about the user journey through your product</a:t>
              </a:r>
              <a:endParaRPr lang="es-ES_tradnl" sz="1050" dirty="0"/>
            </a:p>
          </p:txBody>
        </p:sp>
      </p:grpSp>
      <p:grpSp>
        <p:nvGrpSpPr>
          <p:cNvPr id="7" name="Group 6">
            <a:extLst>
              <a:ext uri="{FF2B5EF4-FFF2-40B4-BE49-F238E27FC236}">
                <a16:creationId xmlns:a16="http://schemas.microsoft.com/office/drawing/2014/main" id="{3B121CB3-1799-4BDC-BE93-62D62FB68095}"/>
              </a:ext>
            </a:extLst>
          </p:cNvPr>
          <p:cNvGrpSpPr/>
          <p:nvPr/>
        </p:nvGrpSpPr>
        <p:grpSpPr>
          <a:xfrm>
            <a:off x="5870885" y="3323904"/>
            <a:ext cx="2841892" cy="2449907"/>
            <a:chOff x="7608000" y="3777831"/>
            <a:chExt cx="2841892" cy="2449907"/>
          </a:xfrm>
        </p:grpSpPr>
        <p:sp>
          <p:nvSpPr>
            <p:cNvPr id="45" name="Isosceles Triangle 44">
              <a:extLst>
                <a:ext uri="{FF2B5EF4-FFF2-40B4-BE49-F238E27FC236}">
                  <a16:creationId xmlns:a16="http://schemas.microsoft.com/office/drawing/2014/main" id="{7ECD5AD1-8109-491F-8E41-D2A8112D6FA1}"/>
                </a:ext>
              </a:extLst>
            </p:cNvPr>
            <p:cNvSpPr/>
            <p:nvPr/>
          </p:nvSpPr>
          <p:spPr>
            <a:xfrm>
              <a:off x="7608000" y="3777831"/>
              <a:ext cx="2841892" cy="2449907"/>
            </a:xfrm>
            <a:prstGeom prst="triangle">
              <a:avLst/>
            </a:prstGeom>
            <a:solidFill>
              <a:schemeClr val="bg1"/>
            </a:solidFill>
            <a:ln w="38100">
              <a:solidFill>
                <a:srgbClr val="95E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Rectangle 69">
              <a:extLst>
                <a:ext uri="{FF2B5EF4-FFF2-40B4-BE49-F238E27FC236}">
                  <a16:creationId xmlns:a16="http://schemas.microsoft.com/office/drawing/2014/main" id="{6518EC4E-56DF-4BBB-A5A6-A700C27B17D6}"/>
                </a:ext>
              </a:extLst>
            </p:cNvPr>
            <p:cNvSpPr/>
            <p:nvPr/>
          </p:nvSpPr>
          <p:spPr>
            <a:xfrm>
              <a:off x="8060795" y="5617129"/>
              <a:ext cx="1954138" cy="415498"/>
            </a:xfrm>
            <a:prstGeom prst="rect">
              <a:avLst/>
            </a:prstGeom>
          </p:spPr>
          <p:txBody>
            <a:bodyPr wrap="square">
              <a:spAutoFit/>
            </a:bodyPr>
            <a:lstStyle/>
            <a:p>
              <a:pPr algn="ctr"/>
              <a:r>
                <a:rPr lang="en-US" sz="1050" dirty="0">
                  <a:latin typeface="Open Sans"/>
                </a:rPr>
                <a:t>Modelling the real-world system or process</a:t>
              </a:r>
              <a:endParaRPr lang="es-ES_tradnl" sz="1050" dirty="0">
                <a:latin typeface="Open Sans"/>
              </a:endParaRPr>
            </a:p>
          </p:txBody>
        </p:sp>
        <p:sp>
          <p:nvSpPr>
            <p:cNvPr id="69" name="Text Placeholder 17">
              <a:extLst>
                <a:ext uri="{FF2B5EF4-FFF2-40B4-BE49-F238E27FC236}">
                  <a16:creationId xmlns:a16="http://schemas.microsoft.com/office/drawing/2014/main" id="{CA253716-5D11-4738-900A-91F3F2646DDE}"/>
                </a:ext>
              </a:extLst>
            </p:cNvPr>
            <p:cNvSpPr txBox="1">
              <a:spLocks/>
            </p:cNvSpPr>
            <p:nvPr/>
          </p:nvSpPr>
          <p:spPr>
            <a:xfrm>
              <a:off x="7818160" y="5201764"/>
              <a:ext cx="2376264" cy="274800"/>
            </a:xfrm>
            <a:prstGeom prst="rect">
              <a:avLst/>
            </a:prstGeom>
          </p:spPr>
          <p:txBody>
            <a:bodyPr vert="horz" lIns="0" tIns="0" rIns="0" bIns="0" rtlCol="0">
              <a:noAutofit/>
            </a:bodyPr>
            <a:lstStyle/>
            <a:p>
              <a:pPr lvl="0" algn="ctr">
                <a:lnSpc>
                  <a:spcPct val="85000"/>
                </a:lnSpc>
                <a:spcBef>
                  <a:spcPts val="600"/>
                </a:spcBef>
                <a:defRPr/>
              </a:pPr>
              <a:r>
                <a:rPr lang="en-US" sz="1200" b="1" dirty="0"/>
                <a:t>Domain Driven </a:t>
              </a:r>
            </a:p>
            <a:p>
              <a:pPr lvl="0" algn="ctr">
                <a:lnSpc>
                  <a:spcPct val="85000"/>
                </a:lnSpc>
                <a:spcBef>
                  <a:spcPts val="600"/>
                </a:spcBef>
                <a:defRPr/>
              </a:pPr>
              <a:r>
                <a:rPr lang="en-US" sz="1200" b="1" dirty="0"/>
                <a:t>Design</a:t>
              </a:r>
              <a:endParaRPr kumimoji="0" lang="pt-PT" sz="1200" b="1" i="0" u="none" strike="noStrike" kern="1200" cap="none" spc="0" normalizeH="0" baseline="0" noProof="0" dirty="0">
                <a:ln>
                  <a:noFill/>
                </a:ln>
                <a:solidFill>
                  <a:schemeClr val="tx1"/>
                </a:solidFill>
                <a:effectLst/>
                <a:uLnTx/>
                <a:uFillTx/>
              </a:endParaRPr>
            </a:p>
          </p:txBody>
        </p:sp>
      </p:grpSp>
      <p:grpSp>
        <p:nvGrpSpPr>
          <p:cNvPr id="4" name="Group 3">
            <a:extLst>
              <a:ext uri="{FF2B5EF4-FFF2-40B4-BE49-F238E27FC236}">
                <a16:creationId xmlns:a16="http://schemas.microsoft.com/office/drawing/2014/main" id="{E86BB0B3-CC0A-4B16-8FB1-619B6E028DE6}"/>
              </a:ext>
            </a:extLst>
          </p:cNvPr>
          <p:cNvGrpSpPr/>
          <p:nvPr/>
        </p:nvGrpSpPr>
        <p:grpSpPr>
          <a:xfrm>
            <a:off x="3019192" y="3317050"/>
            <a:ext cx="2841892" cy="2449907"/>
            <a:chOff x="1272277" y="3259291"/>
            <a:chExt cx="2841892" cy="2449907"/>
          </a:xfrm>
          <a:solidFill>
            <a:schemeClr val="bg1"/>
          </a:solidFill>
        </p:grpSpPr>
        <p:sp>
          <p:nvSpPr>
            <p:cNvPr id="2" name="Isosceles Triangle 1">
              <a:extLst>
                <a:ext uri="{FF2B5EF4-FFF2-40B4-BE49-F238E27FC236}">
                  <a16:creationId xmlns:a16="http://schemas.microsoft.com/office/drawing/2014/main" id="{8251712D-6161-43F5-9775-704D35582FA6}"/>
                </a:ext>
              </a:extLst>
            </p:cNvPr>
            <p:cNvSpPr/>
            <p:nvPr/>
          </p:nvSpPr>
          <p:spPr>
            <a:xfrm>
              <a:off x="1272277" y="3259291"/>
              <a:ext cx="2841892" cy="2449907"/>
            </a:xfrm>
            <a:prstGeom prst="triangle">
              <a:avLst/>
            </a:prstGeom>
            <a:grp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Text Placeholder 17">
              <a:extLst>
                <a:ext uri="{FF2B5EF4-FFF2-40B4-BE49-F238E27FC236}">
                  <a16:creationId xmlns:a16="http://schemas.microsoft.com/office/drawing/2014/main" id="{1A456832-4CA2-4D6D-A415-9061930E51B1}"/>
                </a:ext>
              </a:extLst>
            </p:cNvPr>
            <p:cNvSpPr txBox="1">
              <a:spLocks/>
            </p:cNvSpPr>
            <p:nvPr/>
          </p:nvSpPr>
          <p:spPr>
            <a:xfrm>
              <a:off x="1750530" y="4811241"/>
              <a:ext cx="1904612" cy="274800"/>
            </a:xfrm>
            <a:prstGeom prst="rect">
              <a:avLst/>
            </a:prstGeom>
            <a:noFill/>
          </p:spPr>
          <p:txBody>
            <a:bodyPr vert="horz" lIns="0" tIns="0" rIns="0" bIns="0" rtlCol="0">
              <a:noAutofit/>
            </a:bodyPr>
            <a:lstStyle/>
            <a:p>
              <a:pPr lvl="0" algn="ctr">
                <a:lnSpc>
                  <a:spcPct val="85000"/>
                </a:lnSpc>
                <a:spcBef>
                  <a:spcPts val="600"/>
                </a:spcBef>
                <a:defRPr/>
              </a:pPr>
              <a:r>
                <a:rPr lang="en-US" sz="1200" b="1" dirty="0"/>
                <a:t>UX Design Sprint</a:t>
              </a:r>
              <a:endParaRPr kumimoji="0" lang="pt-PT" sz="1200" b="1" i="0" u="none" strike="noStrike" kern="1200" cap="none" spc="0" normalizeH="0" baseline="0" noProof="0" dirty="0">
                <a:ln>
                  <a:noFill/>
                </a:ln>
                <a:solidFill>
                  <a:schemeClr val="tx1"/>
                </a:solidFill>
                <a:effectLst/>
                <a:uLnTx/>
                <a:uFillTx/>
              </a:endParaRPr>
            </a:p>
          </p:txBody>
        </p:sp>
        <p:sp>
          <p:nvSpPr>
            <p:cNvPr id="72" name="Rectangle 71">
              <a:extLst>
                <a:ext uri="{FF2B5EF4-FFF2-40B4-BE49-F238E27FC236}">
                  <a16:creationId xmlns:a16="http://schemas.microsoft.com/office/drawing/2014/main" id="{45592FA4-7979-44E0-B1F2-86B12922F533}"/>
                </a:ext>
              </a:extLst>
            </p:cNvPr>
            <p:cNvSpPr/>
            <p:nvPr/>
          </p:nvSpPr>
          <p:spPr>
            <a:xfrm>
              <a:off x="1793538" y="4970054"/>
              <a:ext cx="1740399" cy="415498"/>
            </a:xfrm>
            <a:prstGeom prst="rect">
              <a:avLst/>
            </a:prstGeom>
            <a:noFill/>
          </p:spPr>
          <p:txBody>
            <a:bodyPr wrap="square">
              <a:spAutoFit/>
            </a:bodyPr>
            <a:lstStyle/>
            <a:p>
              <a:pPr algn="ctr"/>
              <a:r>
                <a:rPr lang="en-US" sz="1050" dirty="0">
                  <a:solidFill>
                    <a:srgbClr val="222222"/>
                  </a:solidFill>
                  <a:latin typeface="Open Sans"/>
                </a:rPr>
                <a:t>Rapid visual prototyping and testing</a:t>
              </a:r>
              <a:endParaRPr lang="es-ES_tradnl" sz="1050" dirty="0"/>
            </a:p>
          </p:txBody>
        </p:sp>
      </p:grpSp>
      <p:grpSp>
        <p:nvGrpSpPr>
          <p:cNvPr id="81" name="Group 80">
            <a:extLst>
              <a:ext uri="{FF2B5EF4-FFF2-40B4-BE49-F238E27FC236}">
                <a16:creationId xmlns:a16="http://schemas.microsoft.com/office/drawing/2014/main" id="{BA930EA5-8BAC-489A-BB89-2B1D61A03580}"/>
              </a:ext>
            </a:extLst>
          </p:cNvPr>
          <p:cNvGrpSpPr>
            <a:grpSpLocks noChangeAspect="1"/>
          </p:cNvGrpSpPr>
          <p:nvPr/>
        </p:nvGrpSpPr>
        <p:grpSpPr>
          <a:xfrm>
            <a:off x="3963466" y="4027890"/>
            <a:ext cx="829682" cy="776795"/>
            <a:chOff x="6373814" y="4632328"/>
            <a:chExt cx="796925" cy="746126"/>
          </a:xfrm>
        </p:grpSpPr>
        <p:sp>
          <p:nvSpPr>
            <p:cNvPr id="82" name="Freeform 157">
              <a:extLst>
                <a:ext uri="{FF2B5EF4-FFF2-40B4-BE49-F238E27FC236}">
                  <a16:creationId xmlns:a16="http://schemas.microsoft.com/office/drawing/2014/main" id="{321D58F3-9A40-48AC-8C3E-FD67A9DA546E}"/>
                </a:ext>
              </a:extLst>
            </p:cNvPr>
            <p:cNvSpPr>
              <a:spLocks/>
            </p:cNvSpPr>
            <p:nvPr/>
          </p:nvSpPr>
          <p:spPr bwMode="auto">
            <a:xfrm>
              <a:off x="6373814"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no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158">
              <a:extLst>
                <a:ext uri="{FF2B5EF4-FFF2-40B4-BE49-F238E27FC236}">
                  <a16:creationId xmlns:a16="http://schemas.microsoft.com/office/drawing/2014/main" id="{B9E04205-DBDB-46D0-9491-3DFF37E482E3}"/>
                </a:ext>
              </a:extLst>
            </p:cNvPr>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159">
              <a:extLst>
                <a:ext uri="{FF2B5EF4-FFF2-40B4-BE49-F238E27FC236}">
                  <a16:creationId xmlns:a16="http://schemas.microsoft.com/office/drawing/2014/main" id="{27BB5377-0257-4A78-8628-40EB0A563162}"/>
                </a:ext>
              </a:extLst>
            </p:cNvPr>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 name="Freeform 160">
              <a:extLst>
                <a:ext uri="{FF2B5EF4-FFF2-40B4-BE49-F238E27FC236}">
                  <a16:creationId xmlns:a16="http://schemas.microsoft.com/office/drawing/2014/main" id="{F4FE86A5-704F-4861-A22E-72105CD1C22D}"/>
                </a:ext>
              </a:extLst>
            </p:cNvPr>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 name="Freeform 161">
              <a:extLst>
                <a:ext uri="{FF2B5EF4-FFF2-40B4-BE49-F238E27FC236}">
                  <a16:creationId xmlns:a16="http://schemas.microsoft.com/office/drawing/2014/main" id="{353578D3-F6F7-4137-9C99-6ACBBE7CC57C}"/>
                </a:ext>
              </a:extLst>
            </p:cNvPr>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 name="Rectangle 162">
              <a:extLst>
                <a:ext uri="{FF2B5EF4-FFF2-40B4-BE49-F238E27FC236}">
                  <a16:creationId xmlns:a16="http://schemas.microsoft.com/office/drawing/2014/main" id="{BFC2711F-E3E0-4C29-A1A6-630ACFE5AAFB}"/>
                </a:ext>
              </a:extLst>
            </p:cNvPr>
            <p:cNvSpPr>
              <a:spLocks noChangeArrowheads="1"/>
            </p:cNvSpPr>
            <p:nvPr/>
          </p:nvSpPr>
          <p:spPr bwMode="auto">
            <a:xfrm>
              <a:off x="6619875" y="4873628"/>
              <a:ext cx="327025" cy="1857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54" name="Group 53">
            <a:extLst>
              <a:ext uri="{FF2B5EF4-FFF2-40B4-BE49-F238E27FC236}">
                <a16:creationId xmlns:a16="http://schemas.microsoft.com/office/drawing/2014/main" id="{3350E2EA-5C78-4BAA-8B25-92FB443044A0}"/>
              </a:ext>
            </a:extLst>
          </p:cNvPr>
          <p:cNvGrpSpPr/>
          <p:nvPr/>
        </p:nvGrpSpPr>
        <p:grpSpPr>
          <a:xfrm>
            <a:off x="6775889" y="3837096"/>
            <a:ext cx="997305" cy="987323"/>
            <a:chOff x="2763838" y="4614865"/>
            <a:chExt cx="825500" cy="777876"/>
          </a:xfrm>
        </p:grpSpPr>
        <p:sp>
          <p:nvSpPr>
            <p:cNvPr id="55" name="Freeform 176">
              <a:extLst>
                <a:ext uri="{FF2B5EF4-FFF2-40B4-BE49-F238E27FC236}">
                  <a16:creationId xmlns:a16="http://schemas.microsoft.com/office/drawing/2014/main" id="{B25C7960-F0A7-493B-8D0D-25A00D7B0DA1}"/>
                </a:ext>
              </a:extLst>
            </p:cNvPr>
            <p:cNvSpPr>
              <a:spLocks/>
            </p:cNvSpPr>
            <p:nvPr/>
          </p:nvSpPr>
          <p:spPr bwMode="auto">
            <a:xfrm>
              <a:off x="2763838" y="4614865"/>
              <a:ext cx="825500" cy="777876"/>
            </a:xfrm>
            <a:custGeom>
              <a:avLst/>
              <a:gdLst>
                <a:gd name="T0" fmla="*/ 62 w 430"/>
                <a:gd name="T1" fmla="*/ 314 h 402"/>
                <a:gd name="T2" fmla="*/ 103 w 430"/>
                <a:gd name="T3" fmla="*/ 60 h 402"/>
                <a:gd name="T4" fmla="*/ 368 w 430"/>
                <a:gd name="T5" fmla="*/ 97 h 402"/>
                <a:gd name="T6" fmla="*/ 320 w 430"/>
                <a:gd name="T7" fmla="*/ 342 h 402"/>
                <a:gd name="T8" fmla="*/ 62 w 430"/>
                <a:gd name="T9" fmla="*/ 314 h 402"/>
              </a:gdLst>
              <a:ahLst/>
              <a:cxnLst>
                <a:cxn ang="0">
                  <a:pos x="T0" y="T1"/>
                </a:cxn>
                <a:cxn ang="0">
                  <a:pos x="T2" y="T3"/>
                </a:cxn>
                <a:cxn ang="0">
                  <a:pos x="T4" y="T5"/>
                </a:cxn>
                <a:cxn ang="0">
                  <a:pos x="T6" y="T7"/>
                </a:cxn>
                <a:cxn ang="0">
                  <a:pos x="T8" y="T9"/>
                </a:cxn>
              </a:cxnLst>
              <a:rect l="0" t="0" r="r" b="b"/>
              <a:pathLst>
                <a:path w="430" h="402">
                  <a:moveTo>
                    <a:pt x="62" y="314"/>
                  </a:moveTo>
                  <a:cubicBezTo>
                    <a:pt x="0" y="234"/>
                    <a:pt x="18" y="120"/>
                    <a:pt x="103" y="60"/>
                  </a:cubicBezTo>
                  <a:cubicBezTo>
                    <a:pt x="188" y="0"/>
                    <a:pt x="306" y="17"/>
                    <a:pt x="368" y="97"/>
                  </a:cubicBezTo>
                  <a:cubicBezTo>
                    <a:pt x="430" y="178"/>
                    <a:pt x="405" y="282"/>
                    <a:pt x="320" y="342"/>
                  </a:cubicBezTo>
                  <a:cubicBezTo>
                    <a:pt x="235" y="402"/>
                    <a:pt x="123" y="395"/>
                    <a:pt x="62" y="314"/>
                  </a:cubicBezTo>
                </a:path>
              </a:pathLst>
            </a:custGeom>
            <a:noFill/>
            <a:ln w="76200">
              <a:noFill/>
            </a:ln>
          </p:spPr>
          <p:txBody>
            <a:bodyPr vert="horz" wrap="square" lIns="91440" tIns="45720" rIns="91440" bIns="45720" numCol="1" anchor="t" anchorCtr="0" compatLnSpc="1">
              <a:prstTxWarp prst="textNoShape">
                <a:avLst/>
              </a:prstTxWarp>
            </a:bodyPr>
            <a:lstStyle/>
            <a:p>
              <a:endParaRPr lang="en-US"/>
            </a:p>
          </p:txBody>
        </p:sp>
        <p:sp>
          <p:nvSpPr>
            <p:cNvPr id="56" name="Oval 177">
              <a:extLst>
                <a:ext uri="{FF2B5EF4-FFF2-40B4-BE49-F238E27FC236}">
                  <a16:creationId xmlns:a16="http://schemas.microsoft.com/office/drawing/2014/main" id="{1A807BED-7B33-4691-9DAD-076A173E8DD9}"/>
                </a:ext>
              </a:extLst>
            </p:cNvPr>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78">
              <a:extLst>
                <a:ext uri="{FF2B5EF4-FFF2-40B4-BE49-F238E27FC236}">
                  <a16:creationId xmlns:a16="http://schemas.microsoft.com/office/drawing/2014/main" id="{3FD81AC7-406A-4E72-B0B5-F79FCD83ABE7}"/>
                </a:ext>
              </a:extLst>
            </p:cNvPr>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79">
              <a:extLst>
                <a:ext uri="{FF2B5EF4-FFF2-40B4-BE49-F238E27FC236}">
                  <a16:creationId xmlns:a16="http://schemas.microsoft.com/office/drawing/2014/main" id="{75D6D387-23E6-4692-87AA-81DE6CC7FCA4}"/>
                </a:ext>
              </a:extLst>
            </p:cNvPr>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0">
              <a:extLst>
                <a:ext uri="{FF2B5EF4-FFF2-40B4-BE49-F238E27FC236}">
                  <a16:creationId xmlns:a16="http://schemas.microsoft.com/office/drawing/2014/main" id="{AF7182D0-6766-4EB1-8039-3321936A9FEE}"/>
                </a:ext>
              </a:extLst>
            </p:cNvPr>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1">
              <a:extLst>
                <a:ext uri="{FF2B5EF4-FFF2-40B4-BE49-F238E27FC236}">
                  <a16:creationId xmlns:a16="http://schemas.microsoft.com/office/drawing/2014/main" id="{654A4DD9-D2EB-4884-BBC1-7FA126A3B335}"/>
                </a:ext>
              </a:extLst>
            </p:cNvPr>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2">
              <a:extLst>
                <a:ext uri="{FF2B5EF4-FFF2-40B4-BE49-F238E27FC236}">
                  <a16:creationId xmlns:a16="http://schemas.microsoft.com/office/drawing/2014/main" id="{FB62D76D-176E-4B2F-9526-9565B93C7542}"/>
                </a:ext>
              </a:extLst>
            </p:cNvPr>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3">
              <a:extLst>
                <a:ext uri="{FF2B5EF4-FFF2-40B4-BE49-F238E27FC236}">
                  <a16:creationId xmlns:a16="http://schemas.microsoft.com/office/drawing/2014/main" id="{62E98D12-A898-4E6E-AB54-6499D5CA721C}"/>
                </a:ext>
              </a:extLst>
            </p:cNvPr>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0" name="Group 4">
            <a:extLst>
              <a:ext uri="{FF2B5EF4-FFF2-40B4-BE49-F238E27FC236}">
                <a16:creationId xmlns:a16="http://schemas.microsoft.com/office/drawing/2014/main" id="{CB06F9A2-845D-4FBC-ACDA-BED19BE4776B}"/>
              </a:ext>
            </a:extLst>
          </p:cNvPr>
          <p:cNvGrpSpPr>
            <a:grpSpLocks noChangeAspect="1"/>
          </p:cNvGrpSpPr>
          <p:nvPr/>
        </p:nvGrpSpPr>
        <p:grpSpPr bwMode="auto">
          <a:xfrm>
            <a:off x="5626747" y="1810844"/>
            <a:ext cx="488275" cy="429149"/>
            <a:chOff x="500" y="535"/>
            <a:chExt cx="1503" cy="1321"/>
          </a:xfrm>
        </p:grpSpPr>
        <p:sp>
          <p:nvSpPr>
            <p:cNvPr id="51" name="Freeform 6">
              <a:extLst>
                <a:ext uri="{FF2B5EF4-FFF2-40B4-BE49-F238E27FC236}">
                  <a16:creationId xmlns:a16="http://schemas.microsoft.com/office/drawing/2014/main" id="{414B2B2A-0C7B-4534-AF58-390B49D8480F}"/>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7">
              <a:extLst>
                <a:ext uri="{FF2B5EF4-FFF2-40B4-BE49-F238E27FC236}">
                  <a16:creationId xmlns:a16="http://schemas.microsoft.com/office/drawing/2014/main" id="{65806C44-A1D9-4287-AD8F-3C8B1083982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3" name="Freeform 8">
              <a:extLst>
                <a:ext uri="{FF2B5EF4-FFF2-40B4-BE49-F238E27FC236}">
                  <a16:creationId xmlns:a16="http://schemas.microsoft.com/office/drawing/2014/main" id="{1A2695AC-4B88-4A64-88AA-38B61BE7DF83}"/>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6" name="Freeform 9">
              <a:extLst>
                <a:ext uri="{FF2B5EF4-FFF2-40B4-BE49-F238E27FC236}">
                  <a16:creationId xmlns:a16="http://schemas.microsoft.com/office/drawing/2014/main" id="{639B52AD-8235-4DEA-B596-4EA7334F1FB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TextBox 7">
            <a:extLst>
              <a:ext uri="{FF2B5EF4-FFF2-40B4-BE49-F238E27FC236}">
                <a16:creationId xmlns:a16="http://schemas.microsoft.com/office/drawing/2014/main" id="{A670D78E-5EAB-4809-B5A3-5BBA6D4F6766}"/>
              </a:ext>
            </a:extLst>
          </p:cNvPr>
          <p:cNvSpPr txBox="1"/>
          <p:nvPr/>
        </p:nvSpPr>
        <p:spPr>
          <a:xfrm>
            <a:off x="5110544" y="3646422"/>
            <a:ext cx="1581895" cy="830997"/>
          </a:xfrm>
          <a:prstGeom prst="rect">
            <a:avLst/>
          </a:prstGeom>
          <a:noFill/>
        </p:spPr>
        <p:txBody>
          <a:bodyPr wrap="square" rtlCol="0">
            <a:spAutoFit/>
          </a:bodyPr>
          <a:lstStyle/>
          <a:p>
            <a:pPr algn="ctr"/>
            <a:r>
              <a:rPr lang="es-ES_tradnl" sz="1600" b="1" dirty="0" err="1"/>
              <a:t>Accelerated</a:t>
            </a:r>
            <a:r>
              <a:rPr lang="es-ES_tradnl" sz="1600" b="1" dirty="0"/>
              <a:t> </a:t>
            </a:r>
            <a:r>
              <a:rPr lang="es-ES_tradnl" sz="1600" b="1" dirty="0" err="1"/>
              <a:t>Solution</a:t>
            </a:r>
            <a:r>
              <a:rPr lang="es-ES_tradnl" sz="1600" b="1" dirty="0"/>
              <a:t> </a:t>
            </a:r>
            <a:r>
              <a:rPr lang="es-ES_tradnl" sz="1600" b="1" dirty="0" err="1"/>
              <a:t>Design</a:t>
            </a:r>
            <a:endParaRPr lang="es-ES_tradnl" sz="1600" b="1" dirty="0"/>
          </a:p>
        </p:txBody>
      </p:sp>
    </p:spTree>
    <p:extLst>
      <p:ext uri="{BB962C8B-B14F-4D97-AF65-F5344CB8AC3E}">
        <p14:creationId xmlns:p14="http://schemas.microsoft.com/office/powerpoint/2010/main" val="362145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FB233EA-492E-409C-B5A8-D80830F323BE}"/>
              </a:ext>
            </a:extLst>
          </p:cNvPr>
          <p:cNvSpPr/>
          <p:nvPr/>
        </p:nvSpPr>
        <p:spPr>
          <a:xfrm>
            <a:off x="1031591" y="1582504"/>
            <a:ext cx="4368818" cy="165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5" name="Text Placeholder 4"/>
          <p:cNvSpPr>
            <a:spLocks noGrp="1"/>
          </p:cNvSpPr>
          <p:nvPr>
            <p:ph type="body" sz="quarter" idx="4294967295"/>
          </p:nvPr>
        </p:nvSpPr>
        <p:spPr>
          <a:xfrm>
            <a:off x="685846" y="416370"/>
            <a:ext cx="5419725" cy="1901825"/>
          </a:xfrm>
        </p:spPr>
        <p:txBody>
          <a:bodyPr/>
          <a:lstStyle/>
          <a:p>
            <a:r>
              <a:rPr lang="en-US" sz="3000" dirty="0">
                <a:solidFill>
                  <a:schemeClr val="accent1"/>
                </a:solidFill>
                <a:ea typeface="+mj-ea"/>
                <a:cs typeface="+mj-cs"/>
              </a:rPr>
              <a:t>Models</a:t>
            </a:r>
            <a:endParaRPr lang="en-GB" sz="3000" dirty="0">
              <a:solidFill>
                <a:schemeClr val="accent1"/>
              </a:solidFill>
              <a:ea typeface="+mj-ea"/>
              <a:cs typeface="+mj-cs"/>
            </a:endParaRPr>
          </a:p>
        </p:txBody>
      </p:sp>
      <p:sp>
        <p:nvSpPr>
          <p:cNvPr id="6" name="Text Placeholder 26">
            <a:extLst>
              <a:ext uri="{FF2B5EF4-FFF2-40B4-BE49-F238E27FC236}">
                <a16:creationId xmlns:a16="http://schemas.microsoft.com/office/drawing/2014/main" id="{A3B6AB8B-8927-4639-91E1-AF491F800E2A}"/>
              </a:ext>
            </a:extLst>
          </p:cNvPr>
          <p:cNvSpPr txBox="1">
            <a:spLocks/>
          </p:cNvSpPr>
          <p:nvPr/>
        </p:nvSpPr>
        <p:spPr>
          <a:xfrm>
            <a:off x="1365547" y="2052008"/>
            <a:ext cx="3992483" cy="92681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The idea is not to capture the system in one, canonical model but rather to offer many different, overlapping “views” of the “real, hidden” model.</a:t>
            </a:r>
            <a:endParaRPr lang="en-GB" sz="1200" dirty="0"/>
          </a:p>
          <a:p>
            <a:endParaRPr lang="en-GB" dirty="0"/>
          </a:p>
          <a:p>
            <a:endParaRPr lang="en-GB" dirty="0"/>
          </a:p>
        </p:txBody>
      </p:sp>
      <p:pic>
        <p:nvPicPr>
          <p:cNvPr id="7" name="Picture 6">
            <a:extLst>
              <a:ext uri="{FF2B5EF4-FFF2-40B4-BE49-F238E27FC236}">
                <a16:creationId xmlns:a16="http://schemas.microsoft.com/office/drawing/2014/main" id="{7F60F79C-B5FF-4392-8234-4F9315A906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8000" y="4505089"/>
            <a:ext cx="2731605" cy="1802859"/>
          </a:xfrm>
          <a:prstGeom prst="rect">
            <a:avLst/>
          </a:prstGeom>
          <a:ln w="28575">
            <a:solidFill>
              <a:schemeClr val="tx2"/>
            </a:solidFill>
          </a:ln>
        </p:spPr>
      </p:pic>
      <p:pic>
        <p:nvPicPr>
          <p:cNvPr id="93188" name="Picture 4" descr="https://lh3.googleusercontent.com/yN95DCMa1I_YMQimvrnQWY9aqwQRGaG2uUJr6UDW5ih7zWWy4MTcwpOO0KPYqXnjB7wIGD9_qjE2I06hmMvgtYAeKMMv6stwb3yU8iUqFAcVVG3KRpeiLi8HPcfoo2OQ-HZcKHZD">
            <a:extLst>
              <a:ext uri="{FF2B5EF4-FFF2-40B4-BE49-F238E27FC236}">
                <a16:creationId xmlns:a16="http://schemas.microsoft.com/office/drawing/2014/main" id="{0552F952-7CB9-44D4-98A2-27267F977C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8000" y="1158054"/>
            <a:ext cx="2731605" cy="2499594"/>
          </a:xfrm>
          <a:prstGeom prst="rect">
            <a:avLst/>
          </a:prstGeom>
          <a:noFill/>
          <a:ln w="28575">
            <a:solidFill>
              <a:schemeClr val="tx2"/>
            </a:solidFill>
          </a:ln>
          <a:extLst>
            <a:ext uri="{909E8E84-426E-40DD-AFC4-6F175D3DCCD1}">
              <a14:hiddenFill xmlns:a14="http://schemas.microsoft.com/office/drawing/2010/main">
                <a:solidFill>
                  <a:srgbClr val="FFFFFF"/>
                </a:solidFill>
              </a14:hiddenFill>
            </a:ext>
          </a:extLst>
        </p:spPr>
      </p:pic>
      <p:pic>
        <p:nvPicPr>
          <p:cNvPr id="11" name="Picture Placeholder 7">
            <a:extLst>
              <a:ext uri="{FF2B5EF4-FFF2-40B4-BE49-F238E27FC236}">
                <a16:creationId xmlns:a16="http://schemas.microsoft.com/office/drawing/2014/main" id="{325D7919-80B8-435C-B984-887E167A8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6000" y="4553633"/>
            <a:ext cx="3815419" cy="1754315"/>
          </a:xfrm>
          <a:prstGeom prst="rect">
            <a:avLst/>
          </a:prstGeom>
          <a:ln w="28575">
            <a:solidFill>
              <a:schemeClr val="tx2"/>
            </a:solidFill>
          </a:ln>
        </p:spPr>
      </p:pic>
      <p:cxnSp>
        <p:nvCxnSpPr>
          <p:cNvPr id="13" name="Straight Connector 12">
            <a:extLst>
              <a:ext uri="{FF2B5EF4-FFF2-40B4-BE49-F238E27FC236}">
                <a16:creationId xmlns:a16="http://schemas.microsoft.com/office/drawing/2014/main" id="{CD37E9DE-4922-4F52-BBB6-40186A865A73}"/>
              </a:ext>
            </a:extLst>
          </p:cNvPr>
          <p:cNvCxnSpPr>
            <a:cxnSpLocks/>
            <a:stCxn id="16" idx="4"/>
            <a:endCxn id="18" idx="0"/>
          </p:cNvCxnSpPr>
          <p:nvPr/>
        </p:nvCxnSpPr>
        <p:spPr>
          <a:xfrm flipH="1">
            <a:off x="9408000" y="3521983"/>
            <a:ext cx="3941" cy="113010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2D675FC-54EB-40ED-9484-94243DAF22BB}"/>
              </a:ext>
            </a:extLst>
          </p:cNvPr>
          <p:cNvSpPr/>
          <p:nvPr/>
        </p:nvSpPr>
        <p:spPr>
          <a:xfrm>
            <a:off x="9348308" y="3394717"/>
            <a:ext cx="127266" cy="1272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Oval 17">
            <a:extLst>
              <a:ext uri="{FF2B5EF4-FFF2-40B4-BE49-F238E27FC236}">
                <a16:creationId xmlns:a16="http://schemas.microsoft.com/office/drawing/2014/main" id="{A931BECD-53E7-4B82-8BB7-4043903B04D9}"/>
              </a:ext>
            </a:extLst>
          </p:cNvPr>
          <p:cNvSpPr/>
          <p:nvPr/>
        </p:nvSpPr>
        <p:spPr>
          <a:xfrm>
            <a:off x="9344367" y="4652087"/>
            <a:ext cx="127266" cy="1272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TextBox 19">
            <a:extLst>
              <a:ext uri="{FF2B5EF4-FFF2-40B4-BE49-F238E27FC236}">
                <a16:creationId xmlns:a16="http://schemas.microsoft.com/office/drawing/2014/main" id="{DC9187DB-1B1C-4BE2-966B-FF9E720AB5B0}"/>
              </a:ext>
            </a:extLst>
          </p:cNvPr>
          <p:cNvSpPr txBox="1"/>
          <p:nvPr/>
        </p:nvSpPr>
        <p:spPr>
          <a:xfrm>
            <a:off x="7896000" y="765000"/>
            <a:ext cx="1728000" cy="307777"/>
          </a:xfrm>
          <a:prstGeom prst="rect">
            <a:avLst/>
          </a:prstGeom>
          <a:noFill/>
        </p:spPr>
        <p:txBody>
          <a:bodyPr wrap="square" rtlCol="0">
            <a:spAutoFit/>
          </a:bodyPr>
          <a:lstStyle/>
          <a:p>
            <a:r>
              <a:rPr lang="es-ES" sz="1400" b="1" dirty="0" err="1">
                <a:solidFill>
                  <a:schemeClr val="accent2"/>
                </a:solidFill>
              </a:rPr>
              <a:t>Wireframe</a:t>
            </a:r>
            <a:endParaRPr lang="es-ES_tradnl" sz="1400" b="1" dirty="0">
              <a:solidFill>
                <a:schemeClr val="accent2"/>
              </a:solidFill>
            </a:endParaRPr>
          </a:p>
        </p:txBody>
      </p:sp>
      <p:sp>
        <p:nvSpPr>
          <p:cNvPr id="21" name="TextBox 20">
            <a:extLst>
              <a:ext uri="{FF2B5EF4-FFF2-40B4-BE49-F238E27FC236}">
                <a16:creationId xmlns:a16="http://schemas.microsoft.com/office/drawing/2014/main" id="{BF6272BA-8257-415E-8DFC-F7027871986E}"/>
              </a:ext>
            </a:extLst>
          </p:cNvPr>
          <p:cNvSpPr txBox="1"/>
          <p:nvPr/>
        </p:nvSpPr>
        <p:spPr>
          <a:xfrm>
            <a:off x="7912703" y="4153873"/>
            <a:ext cx="1351297" cy="307777"/>
          </a:xfrm>
          <a:prstGeom prst="rect">
            <a:avLst/>
          </a:prstGeom>
          <a:noFill/>
        </p:spPr>
        <p:txBody>
          <a:bodyPr wrap="square" rtlCol="0">
            <a:spAutoFit/>
          </a:bodyPr>
          <a:lstStyle/>
          <a:p>
            <a:r>
              <a:rPr lang="es-ES" sz="1400" b="1" dirty="0">
                <a:solidFill>
                  <a:schemeClr val="accent2"/>
                </a:solidFill>
              </a:rPr>
              <a:t>Sketches</a:t>
            </a:r>
            <a:endParaRPr lang="es-ES_tradnl" sz="1400" b="1" dirty="0">
              <a:solidFill>
                <a:schemeClr val="accent2"/>
              </a:solidFill>
            </a:endParaRPr>
          </a:p>
        </p:txBody>
      </p:sp>
      <p:sp>
        <p:nvSpPr>
          <p:cNvPr id="22" name="TextBox 21">
            <a:extLst>
              <a:ext uri="{FF2B5EF4-FFF2-40B4-BE49-F238E27FC236}">
                <a16:creationId xmlns:a16="http://schemas.microsoft.com/office/drawing/2014/main" id="{4408A3FC-60F8-4230-9807-37239A705BB8}"/>
              </a:ext>
            </a:extLst>
          </p:cNvPr>
          <p:cNvSpPr txBox="1"/>
          <p:nvPr/>
        </p:nvSpPr>
        <p:spPr>
          <a:xfrm>
            <a:off x="3144000" y="4183631"/>
            <a:ext cx="1728000" cy="307777"/>
          </a:xfrm>
          <a:prstGeom prst="rect">
            <a:avLst/>
          </a:prstGeom>
          <a:noFill/>
        </p:spPr>
        <p:txBody>
          <a:bodyPr wrap="square" rtlCol="0">
            <a:spAutoFit/>
          </a:bodyPr>
          <a:lstStyle/>
          <a:p>
            <a:r>
              <a:rPr lang="es-ES" sz="1400" b="1" dirty="0" err="1">
                <a:solidFill>
                  <a:schemeClr val="accent2"/>
                </a:solidFill>
              </a:rPr>
              <a:t>Dialog</a:t>
            </a:r>
            <a:r>
              <a:rPr lang="es-ES" sz="1400" b="1" dirty="0">
                <a:solidFill>
                  <a:schemeClr val="accent2"/>
                </a:solidFill>
              </a:rPr>
              <a:t> </a:t>
            </a:r>
            <a:r>
              <a:rPr lang="es-ES" sz="1400" b="1" dirty="0" err="1">
                <a:solidFill>
                  <a:schemeClr val="accent2"/>
                </a:solidFill>
              </a:rPr>
              <a:t>flow</a:t>
            </a:r>
            <a:endParaRPr lang="es-ES_tradnl" sz="1400" b="1" dirty="0">
              <a:solidFill>
                <a:schemeClr val="accent2"/>
              </a:solidFill>
            </a:endParaRPr>
          </a:p>
        </p:txBody>
      </p:sp>
      <p:cxnSp>
        <p:nvCxnSpPr>
          <p:cNvPr id="25" name="Straight Connector 24">
            <a:extLst>
              <a:ext uri="{FF2B5EF4-FFF2-40B4-BE49-F238E27FC236}">
                <a16:creationId xmlns:a16="http://schemas.microsoft.com/office/drawing/2014/main" id="{CEC47065-EBED-4B05-8D23-555A1A032068}"/>
              </a:ext>
            </a:extLst>
          </p:cNvPr>
          <p:cNvCxnSpPr>
            <a:cxnSpLocks/>
            <a:stCxn id="26" idx="4"/>
            <a:endCxn id="27" idx="0"/>
          </p:cNvCxnSpPr>
          <p:nvPr/>
        </p:nvCxnSpPr>
        <p:spPr>
          <a:xfrm flipH="1">
            <a:off x="6814289" y="5393546"/>
            <a:ext cx="1446457" cy="112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8D7AC0B-9172-4341-80F6-2AA63ED42A0E}"/>
              </a:ext>
            </a:extLst>
          </p:cNvPr>
          <p:cNvSpPr/>
          <p:nvPr/>
        </p:nvSpPr>
        <p:spPr>
          <a:xfrm rot="5143363">
            <a:off x="8260569" y="5325167"/>
            <a:ext cx="127266" cy="1272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Oval 26">
            <a:extLst>
              <a:ext uri="{FF2B5EF4-FFF2-40B4-BE49-F238E27FC236}">
                <a16:creationId xmlns:a16="http://schemas.microsoft.com/office/drawing/2014/main" id="{C4EDF08F-60DB-4E77-B53A-244CD0A5C268}"/>
              </a:ext>
            </a:extLst>
          </p:cNvPr>
          <p:cNvSpPr/>
          <p:nvPr/>
        </p:nvSpPr>
        <p:spPr>
          <a:xfrm rot="5307577">
            <a:off x="6687046" y="5342884"/>
            <a:ext cx="127266" cy="1272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43078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552000" y="2277000"/>
            <a:ext cx="11221613" cy="2066929"/>
          </a:xfrm>
        </p:spPr>
        <p:txBody>
          <a:bodyPr/>
          <a:lstStyle/>
          <a:p>
            <a:r>
              <a:rPr lang="en-GB" dirty="0">
                <a:solidFill>
                  <a:schemeClr val="accent1"/>
                </a:solidFill>
              </a:rPr>
              <a:t>Ways of Working</a:t>
            </a:r>
          </a:p>
        </p:txBody>
      </p:sp>
      <p:sp>
        <p:nvSpPr>
          <p:cNvPr id="2" name="Rectangle 1">
            <a:extLst>
              <a:ext uri="{FF2B5EF4-FFF2-40B4-BE49-F238E27FC236}">
                <a16:creationId xmlns:a16="http://schemas.microsoft.com/office/drawing/2014/main" id="{248DB8E4-1612-4208-A186-CFDC289C7B5B}"/>
              </a:ext>
            </a:extLst>
          </p:cNvPr>
          <p:cNvSpPr/>
          <p:nvPr/>
        </p:nvSpPr>
        <p:spPr>
          <a:xfrm>
            <a:off x="552000" y="3789000"/>
            <a:ext cx="4320000" cy="646331"/>
          </a:xfrm>
          <a:prstGeom prst="rect">
            <a:avLst/>
          </a:prstGeom>
        </p:spPr>
        <p:txBody>
          <a:bodyPr wrap="square">
            <a:spAutoFit/>
          </a:bodyPr>
          <a:lstStyle/>
          <a:p>
            <a:r>
              <a:rPr lang="en-US" dirty="0">
                <a:solidFill>
                  <a:schemeClr val="accent1"/>
                </a:solidFill>
                <a:latin typeface="Arial" panose="020B0604020202020204" pitchFamily="34" charset="0"/>
              </a:rPr>
              <a:t>Process to be followed at the AD Center to deliver the solution</a:t>
            </a:r>
            <a:endParaRPr lang="es-ES_tradnl" dirty="0">
              <a:solidFill>
                <a:schemeClr val="accent1"/>
              </a:solidFill>
            </a:endParaRPr>
          </a:p>
        </p:txBody>
      </p:sp>
    </p:spTree>
    <p:extLst>
      <p:ext uri="{BB962C8B-B14F-4D97-AF65-F5344CB8AC3E}">
        <p14:creationId xmlns:p14="http://schemas.microsoft.com/office/powerpoint/2010/main" val="13159080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themeOverride>
</file>

<file path=docProps/app.xml><?xml version="1.0" encoding="utf-8"?>
<Properties xmlns="http://schemas.openxmlformats.org/officeDocument/2006/extended-properties" xmlns:vt="http://schemas.openxmlformats.org/officeDocument/2006/docPropsVTypes">
  <Template/>
  <TotalTime>1914</TotalTime>
  <Words>874</Words>
  <Application>Microsoft Office PowerPoint</Application>
  <PresentationFormat>Widescreen</PresentationFormat>
  <Paragraphs>207</Paragraphs>
  <Slides>22</Slides>
  <Notes>10</Notes>
  <HiddenSlides>1</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22</vt:i4>
      </vt:variant>
    </vt:vector>
  </HeadingPairs>
  <TitlesOfParts>
    <vt:vector size="32" baseType="lpstr">
      <vt:lpstr>Arial</vt:lpstr>
      <vt:lpstr>Cabin</vt:lpstr>
      <vt:lpstr>Open Sans</vt:lpstr>
      <vt:lpstr>Roboto</vt:lpstr>
      <vt:lpstr>Verdana</vt:lpstr>
      <vt:lpstr>Wingdings</vt:lpstr>
      <vt:lpstr>Capgemini Master</vt:lpstr>
      <vt:lpstr>Title Slide</vt:lpstr>
      <vt:lpstr>Final slides</vt:lpstr>
      <vt:lpstr>think-cell Slide</vt:lpstr>
      <vt:lpstr>Accelerated Solution Design</vt:lpstr>
      <vt:lpstr>PowerPoint Presentation</vt:lpstr>
      <vt:lpstr>PowerPoint Presentation</vt:lpstr>
      <vt:lpstr>Objective </vt:lpstr>
      <vt:lpstr>Proposed solution: Accelerated solution design</vt:lpstr>
      <vt:lpstr>Key principles</vt:lpstr>
      <vt:lpstr>Intersection of industry standard practices</vt:lpstr>
      <vt:lpstr>PowerPoint Presentation</vt:lpstr>
      <vt:lpstr>PowerPoint Presentation</vt:lpstr>
      <vt:lpstr>Continuous validation</vt:lpstr>
      <vt:lpstr>Software design and development lifecycle</vt:lpstr>
      <vt:lpstr>Agile design flow</vt:lpstr>
      <vt:lpstr>PowerPoint Presentation</vt:lpstr>
      <vt:lpstr>Explore and define</vt:lpstr>
      <vt:lpstr>Ideate and prototype</vt:lpstr>
      <vt:lpstr>Empathize and test</vt:lpstr>
      <vt:lpstr>PowerPoint Presentation</vt:lpstr>
      <vt:lpstr>Ideate and Prototype</vt:lpstr>
      <vt:lpstr>Empathize and test</vt:lpstr>
      <vt:lpstr>Collaboration tools</vt:lpstr>
      <vt:lpstr>Conclusions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Perez Devesa, Luisa</cp:lastModifiedBy>
  <cp:revision>121</cp:revision>
  <dcterms:created xsi:type="dcterms:W3CDTF">2017-11-02T14:01:05Z</dcterms:created>
  <dcterms:modified xsi:type="dcterms:W3CDTF">2018-02-23T12:15:08Z</dcterms:modified>
</cp:coreProperties>
</file>