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</p:sldIdLst>
  <p:sldSz cx="9144000" cy="5143500" type="screen16x9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Economica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s Bartelheimer" initials="JB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02" y="-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ortada 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8" descr="smartphone-925287_1920.jpg"/>
          <p:cNvPicPr preferRelativeResize="0"/>
          <p:nvPr/>
        </p:nvPicPr>
        <p:blipFill rotWithShape="1">
          <a:blip r:embed="rId2">
            <a:alphaModFix amt="50000"/>
          </a:blip>
          <a:srcRect t="7813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9" descr="Picture1.png"/>
          <p:cNvPicPr preferRelativeResize="0"/>
          <p:nvPr/>
        </p:nvPicPr>
        <p:blipFill rotWithShape="1">
          <a:blip r:embed="rId3">
            <a:alphaModFix/>
          </a:blip>
          <a:srcRect t="670" b="670"/>
          <a:stretch/>
        </p:blipFill>
        <p:spPr>
          <a:xfrm>
            <a:off x="0" y="3483506"/>
            <a:ext cx="9144000" cy="165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599" y="4413500"/>
            <a:ext cx="1903574" cy="5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874575" y="2312600"/>
            <a:ext cx="5574600" cy="6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r" rtl="0">
              <a:spcBef>
                <a:spcPts val="0"/>
              </a:spcBef>
              <a:buNone/>
              <a:defRPr sz="36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47000" y="2929400"/>
            <a:ext cx="5277600" cy="3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r" rtl="0">
              <a:spcBef>
                <a:spcPts val="0"/>
              </a:spcBef>
              <a:buNone/>
              <a:defRPr sz="16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2pPr>
            <a:lvl3pPr lvl="2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3pPr>
            <a:lvl4pPr lvl="3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4pPr>
            <a:lvl5pPr lvl="4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5pPr>
            <a:lvl6pPr lvl="5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6pPr>
            <a:lvl7pPr lvl="6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7pPr>
            <a:lvl8pPr lvl="7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8pPr>
            <a:lvl9pPr lvl="8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ontraportada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4325" y="1222450"/>
            <a:ext cx="9252650" cy="399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924" y="829223"/>
            <a:ext cx="2628925" cy="20892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6520050" y="4633800"/>
            <a:ext cx="23448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en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2016 Capgemini. All rights reserved.</a:t>
            </a:r>
          </a:p>
          <a:p>
            <a:pPr lvl="0" algn="r" rtl="0">
              <a:spcBef>
                <a:spcPts val="0"/>
              </a:spcBef>
              <a:buNone/>
            </a:pP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1040525" y="2541000"/>
            <a:ext cx="5399700" cy="232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Acerca de Capgemini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 alrededor de 120.000 empleados en 40 países, Capgemini es uno de los principales líderes en servicios de consultoría, tecnología y outsourcing del mundo. El Grupo Capgemini ha alcanzado unos ingresos globales de 9.700 millones de euros en 2011.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Capgemini en colaboración con sus clientes, crea y proporciona las soluciones tecnológicas y de negocio que mejor se ajustan a sus necesidades y que conducen a alcanzar los resultados deseados.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Siendo una organización profundamente multicultural, Capgemini ha desarrollado su propia forma de trabajar, la Collaborative Business Experience </a:t>
            </a:r>
            <a:r>
              <a:rPr lang="en" sz="1000" baseline="3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basada en su modelo de producción Rightshore ®.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 más información: www.es.capgemini.com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Rightshore</a:t>
            </a:r>
            <a:r>
              <a:rPr lang="en" sz="1200" i="1" baseline="3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®</a:t>
            </a:r>
            <a:r>
              <a:rPr lang="en" sz="7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is a trademark belonging to Capgemini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50" y="449687"/>
            <a:ext cx="2628932" cy="6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raportada sin text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40525" y="2528250"/>
            <a:ext cx="5479500" cy="20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35924" y="829223"/>
            <a:ext cx="2628925" cy="208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325" y="1222450"/>
            <a:ext cx="9252650" cy="399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6520050" y="4633800"/>
            <a:ext cx="23448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57142"/>
              <a:buFont typeface="Arial"/>
              <a:buNone/>
            </a:pPr>
            <a:r>
              <a:rPr lang="en" sz="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2016 Capgemini. All rights reserved.</a:t>
            </a:r>
          </a:p>
          <a:p>
            <a:pPr lvl="0" algn="r" rtl="0">
              <a:spcBef>
                <a:spcPts val="0"/>
              </a:spcBef>
              <a:buNone/>
            </a:pPr>
            <a:endParaRPr sz="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50" y="449687"/>
            <a:ext cx="2628932" cy="6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1040525" y="2528250"/>
            <a:ext cx="5479500" cy="20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Calibri"/>
              <a:defRPr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2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8" name="Shape 158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4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5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Picture1.jpg"/>
          <p:cNvPicPr preferRelativeResize="0"/>
          <p:nvPr/>
        </p:nvPicPr>
        <p:blipFill rotWithShape="1">
          <a:blip r:embed="rId2">
            <a:alphaModFix/>
          </a:blip>
          <a:srcRect t="9376" b="9376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 descr="Picture1.png"/>
          <p:cNvPicPr preferRelativeResize="0"/>
          <p:nvPr/>
        </p:nvPicPr>
        <p:blipFill rotWithShape="1">
          <a:blip r:embed="rId3">
            <a:alphaModFix/>
          </a:blip>
          <a:srcRect t="670" b="670"/>
          <a:stretch/>
        </p:blipFill>
        <p:spPr>
          <a:xfrm>
            <a:off x="0" y="3483506"/>
            <a:ext cx="9144000" cy="165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599" y="4413500"/>
            <a:ext cx="1903574" cy="5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94800" y="2312600"/>
            <a:ext cx="5574600" cy="6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694800" y="2929400"/>
            <a:ext cx="5277600" cy="3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16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2pPr>
            <a:lvl3pPr lvl="2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3pPr>
            <a:lvl4pPr lvl="3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4pPr>
            <a:lvl5pPr lvl="4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5pPr>
            <a:lvl6pPr lvl="5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6pPr>
            <a:lvl7pPr lvl="6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7pPr>
            <a:lvl8pPr lvl="7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8pPr>
            <a:lvl9pPr lvl="8" rtl="0">
              <a:spcBef>
                <a:spcPts val="0"/>
              </a:spcBef>
              <a:buNone/>
              <a:defRPr sz="1200">
                <a:solidFill>
                  <a:srgbClr val="02B9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6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Índice"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>
            <a:stCxn id="21" idx="1"/>
          </p:cNvCxnSpPr>
          <p:nvPr/>
        </p:nvCxnSpPr>
        <p:spPr>
          <a:xfrm>
            <a:off x="8457957" y="488176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" name="Shape 22"/>
          <p:cNvCxnSpPr>
            <a:stCxn id="21" idx="1"/>
            <a:endCxn id="21" idx="1"/>
          </p:cNvCxnSpPr>
          <p:nvPr/>
        </p:nvCxnSpPr>
        <p:spPr>
          <a:xfrm>
            <a:off x="8457957" y="488176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" name="Shape 23"/>
          <p:cNvSpPr/>
          <p:nvPr/>
        </p:nvSpPr>
        <p:spPr>
          <a:xfrm>
            <a:off x="8595300" y="21300"/>
            <a:ext cx="567000" cy="548700"/>
          </a:xfrm>
          <a:prstGeom prst="ellipse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Shape 24"/>
          <p:cNvSpPr/>
          <p:nvPr/>
        </p:nvSpPr>
        <p:spPr>
          <a:xfrm>
            <a:off x="-9050" y="0"/>
            <a:ext cx="9171300" cy="368700"/>
          </a:xfrm>
          <a:prstGeom prst="rect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latin typeface="Calibri"/>
                <a:ea typeface="Calibri"/>
                <a:cs typeface="Calibri"/>
                <a:sym typeface="Calibri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-9050" y="4706300"/>
            <a:ext cx="9171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" name="Shape 27"/>
          <p:cNvSpPr txBox="1"/>
          <p:nvPr/>
        </p:nvSpPr>
        <p:spPr>
          <a:xfrm>
            <a:off x="364250" y="4709725"/>
            <a:ext cx="7896300" cy="3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contained in this presentation is proprietary.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2017 Capgemini. All rights reserved. Rightshore</a:t>
            </a:r>
            <a:r>
              <a:rPr lang="en" sz="6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 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trademark belonging to Capgemini.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8427500" y="4788750"/>
            <a:ext cx="0" cy="213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" name="Shape 29"/>
          <p:cNvSpPr/>
          <p:nvPr/>
        </p:nvSpPr>
        <p:spPr>
          <a:xfrm>
            <a:off x="-9050" y="222600"/>
            <a:ext cx="8952600" cy="344100"/>
          </a:xfrm>
          <a:prstGeom prst="rect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49100" y="0"/>
            <a:ext cx="7820700" cy="5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49100" y="949600"/>
            <a:ext cx="7978500" cy="3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buClr>
                <a:srgbClr val="CCCCCC"/>
              </a:buClr>
              <a:buSzPct val="100000"/>
              <a:buFont typeface="Calibri"/>
              <a:buChar char="●"/>
              <a:defRPr sz="20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  <a:buSzPct val="100000"/>
              <a:buFont typeface="Calibri"/>
              <a:buChar char="○"/>
              <a:defRPr sz="20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  <a:buSzPct val="100000"/>
              <a:buFont typeface="Calibri"/>
              <a:buChar char="■"/>
              <a:defRPr sz="20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  <a:buSzPct val="100000"/>
              <a:buFont typeface="Calibri"/>
              <a:buChar char="●"/>
              <a:defRPr sz="20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  <a:buSzPct val="100000"/>
              <a:buFont typeface="Calibri"/>
              <a:buChar char="○"/>
              <a:defRPr sz="20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  <a:buSzPct val="100000"/>
              <a:buFont typeface="Calibri"/>
              <a:buChar char="■"/>
              <a:defRPr sz="20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  <a:buSzPct val="100000"/>
              <a:buFont typeface="Calibri"/>
              <a:buChar char="●"/>
              <a:defRPr sz="20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  <a:buSzPct val="100000"/>
              <a:buFont typeface="Calibri"/>
              <a:buChar char="○"/>
              <a:defRPr sz="20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200000"/>
              </a:lnSpc>
              <a:spcBef>
                <a:spcPts val="0"/>
              </a:spcBef>
              <a:buClr>
                <a:srgbClr val="CCCCCC"/>
              </a:buClr>
              <a:buSzPct val="100000"/>
              <a:buFont typeface="Calibri"/>
              <a:buChar char="■"/>
              <a:defRPr sz="20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 rot="5400000">
            <a:off x="33100" y="475150"/>
            <a:ext cx="348000" cy="432300"/>
          </a:xfrm>
          <a:prstGeom prst="rtTriangle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rot="10800000">
            <a:off x="-9050" y="570000"/>
            <a:ext cx="387600" cy="574800"/>
          </a:xfrm>
          <a:prstGeom prst="flowChartDelay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8595300" y="21300"/>
            <a:ext cx="567000" cy="548700"/>
          </a:xfrm>
          <a:prstGeom prst="ellipse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-9050" y="222600"/>
            <a:ext cx="8952600" cy="344100"/>
          </a:xfrm>
          <a:prstGeom prst="rect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rot="5400000">
            <a:off x="28600" y="479650"/>
            <a:ext cx="357000" cy="432300"/>
          </a:xfrm>
          <a:prstGeom prst="rtTriangle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rot="10800000">
            <a:off x="-9050" y="570000"/>
            <a:ext cx="387600" cy="574800"/>
          </a:xfrm>
          <a:prstGeom prst="flowChartDelay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6" name="Shape 46"/>
          <p:cNvCxnSpPr>
            <a:stCxn id="47" idx="1"/>
            <a:endCxn id="47" idx="1"/>
          </p:cNvCxnSpPr>
          <p:nvPr/>
        </p:nvCxnSpPr>
        <p:spPr>
          <a:xfrm>
            <a:off x="8457957" y="488176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8" name="Shape 48"/>
          <p:cNvSpPr/>
          <p:nvPr/>
        </p:nvSpPr>
        <p:spPr>
          <a:xfrm>
            <a:off x="-9050" y="0"/>
            <a:ext cx="9171300" cy="368700"/>
          </a:xfrm>
          <a:prstGeom prst="rect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49100" y="0"/>
            <a:ext cx="8494500" cy="5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49100" y="1005475"/>
            <a:ext cx="7978500" cy="3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latin typeface="Calibri"/>
                <a:ea typeface="Calibri"/>
                <a:cs typeface="Calibri"/>
                <a:sym typeface="Calibri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Shape 52"/>
          <p:cNvCxnSpPr/>
          <p:nvPr/>
        </p:nvCxnSpPr>
        <p:spPr>
          <a:xfrm>
            <a:off x="-9050" y="4706300"/>
            <a:ext cx="9171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3" name="Shape 53"/>
          <p:cNvSpPr txBox="1"/>
          <p:nvPr/>
        </p:nvSpPr>
        <p:spPr>
          <a:xfrm>
            <a:off x="364250" y="4709725"/>
            <a:ext cx="7896300" cy="3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contained in this presentation is proprietary.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2017 Capgemini. All rights reserved. Rightshore</a:t>
            </a:r>
            <a:r>
              <a:rPr lang="en" sz="6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 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trademark belonging to Capgemini.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8427500" y="4788750"/>
            <a:ext cx="0" cy="213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6723" y="4782499"/>
            <a:ext cx="1073021" cy="34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úmero gran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>
            <a:stCxn id="73" idx="1"/>
            <a:endCxn id="73" idx="1"/>
          </p:cNvCxnSpPr>
          <p:nvPr/>
        </p:nvCxnSpPr>
        <p:spPr>
          <a:xfrm>
            <a:off x="8457957" y="488176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74"/>
          <p:cNvSpPr/>
          <p:nvPr/>
        </p:nvSpPr>
        <p:spPr>
          <a:xfrm rot="10800000">
            <a:off x="-9050" y="570000"/>
            <a:ext cx="387600" cy="574800"/>
          </a:xfrm>
          <a:prstGeom prst="flowChartDelay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8595300" y="21300"/>
            <a:ext cx="567000" cy="548700"/>
          </a:xfrm>
          <a:prstGeom prst="ellipse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" name="Shape 76"/>
          <p:cNvSpPr/>
          <p:nvPr/>
        </p:nvSpPr>
        <p:spPr>
          <a:xfrm>
            <a:off x="-9050" y="222600"/>
            <a:ext cx="8952600" cy="344100"/>
          </a:xfrm>
          <a:prstGeom prst="rect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5400000">
            <a:off x="28600" y="479650"/>
            <a:ext cx="357000" cy="432300"/>
          </a:xfrm>
          <a:prstGeom prst="rtTriangle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10800000">
            <a:off x="-9050" y="570000"/>
            <a:ext cx="387600" cy="574800"/>
          </a:xfrm>
          <a:prstGeom prst="flowChartDelay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-9050" y="0"/>
            <a:ext cx="9171300" cy="368700"/>
          </a:xfrm>
          <a:prstGeom prst="rect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49100" y="0"/>
            <a:ext cx="8494500" cy="5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latin typeface="Calibri"/>
                <a:ea typeface="Calibri"/>
                <a:cs typeface="Calibri"/>
                <a:sym typeface="Calibri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-9050" y="4706300"/>
            <a:ext cx="9171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3" name="Shape 83"/>
          <p:cNvSpPr txBox="1"/>
          <p:nvPr/>
        </p:nvSpPr>
        <p:spPr>
          <a:xfrm>
            <a:off x="364250" y="4709725"/>
            <a:ext cx="7896300" cy="3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contained in this presentation is proprietary.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2017 Capgemini. All rights reserved. Rightshore</a:t>
            </a:r>
            <a:r>
              <a:rPr lang="en" sz="6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 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trademark belonging to Capgemini.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4" name="Shape 84"/>
          <p:cNvCxnSpPr/>
          <p:nvPr/>
        </p:nvCxnSpPr>
        <p:spPr>
          <a:xfrm>
            <a:off x="8427500" y="4788750"/>
            <a:ext cx="0" cy="213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5" name="Shape 85"/>
          <p:cNvSpPr txBox="1">
            <a:spLocks noGrp="1"/>
          </p:cNvSpPr>
          <p:nvPr>
            <p:ph type="title" idx="2"/>
          </p:nvPr>
        </p:nvSpPr>
        <p:spPr>
          <a:xfrm>
            <a:off x="641175" y="961750"/>
            <a:ext cx="7816800" cy="171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0000" b="1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buNone/>
              <a:defRPr sz="10000" b="1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buNone/>
              <a:defRPr sz="10000" b="1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buNone/>
              <a:defRPr sz="10000" b="1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buNone/>
              <a:defRPr sz="10000" b="1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buNone/>
              <a:defRPr sz="10000" b="1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buNone/>
              <a:defRPr sz="10000" b="1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buNone/>
              <a:defRPr sz="10000" b="1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buNone/>
              <a:defRPr sz="10000" b="1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-7275" y="2367975"/>
            <a:ext cx="9144000" cy="4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None/>
              <a:defRPr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hape 88"/>
          <p:cNvCxnSpPr>
            <a:stCxn id="89" idx="1"/>
            <a:endCxn id="89" idx="1"/>
          </p:cNvCxnSpPr>
          <p:nvPr/>
        </p:nvCxnSpPr>
        <p:spPr>
          <a:xfrm>
            <a:off x="8457957" y="488176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0" name="Shape 90"/>
          <p:cNvSpPr/>
          <p:nvPr/>
        </p:nvSpPr>
        <p:spPr>
          <a:xfrm rot="10800000">
            <a:off x="-9050" y="570000"/>
            <a:ext cx="387600" cy="574800"/>
          </a:xfrm>
          <a:prstGeom prst="flowChartDelay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8595300" y="21300"/>
            <a:ext cx="567000" cy="548700"/>
          </a:xfrm>
          <a:prstGeom prst="ellipse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2" name="Shape 92"/>
          <p:cNvSpPr/>
          <p:nvPr/>
        </p:nvSpPr>
        <p:spPr>
          <a:xfrm>
            <a:off x="-9050" y="222600"/>
            <a:ext cx="8952600" cy="344100"/>
          </a:xfrm>
          <a:prstGeom prst="rect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5400000">
            <a:off x="28600" y="479650"/>
            <a:ext cx="357000" cy="432300"/>
          </a:xfrm>
          <a:prstGeom prst="rtTriangle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>
            <a:off x="-9050" y="570000"/>
            <a:ext cx="387600" cy="574800"/>
          </a:xfrm>
          <a:prstGeom prst="flowChartDelay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9050" y="0"/>
            <a:ext cx="9171300" cy="368700"/>
          </a:xfrm>
          <a:prstGeom prst="rect">
            <a:avLst/>
          </a:prstGeom>
          <a:solidFill>
            <a:srgbClr val="02B9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49100" y="0"/>
            <a:ext cx="8494500" cy="5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None/>
              <a:defRPr sz="2000">
                <a:solidFill>
                  <a:srgbClr val="0098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latin typeface="Calibri"/>
                <a:ea typeface="Calibri"/>
                <a:cs typeface="Calibri"/>
                <a:sym typeface="Calibri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Shape 98"/>
          <p:cNvCxnSpPr/>
          <p:nvPr/>
        </p:nvCxnSpPr>
        <p:spPr>
          <a:xfrm>
            <a:off x="-9050" y="4706300"/>
            <a:ext cx="9171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364250" y="4709725"/>
            <a:ext cx="7896300" cy="3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contained in this presentation is proprietary.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2017 Capgemini. All rights reserved. Rightshore</a:t>
            </a:r>
            <a:r>
              <a:rPr lang="en" sz="6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 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trademark belonging to Capgemini.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0" name="Shape 100"/>
          <p:cNvCxnSpPr/>
          <p:nvPr/>
        </p:nvCxnSpPr>
        <p:spPr>
          <a:xfrm>
            <a:off x="8427500" y="4788750"/>
            <a:ext cx="0" cy="213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584725" y="1005475"/>
            <a:ext cx="5098800" cy="3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title" idx="2"/>
          </p:nvPr>
        </p:nvSpPr>
        <p:spPr>
          <a:xfrm>
            <a:off x="459025" y="1012750"/>
            <a:ext cx="3125700" cy="33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2600">
                <a:solidFill>
                  <a:srgbClr val="02B9E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2B9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latin typeface="Calibri"/>
                <a:ea typeface="Calibri"/>
                <a:cs typeface="Calibri"/>
                <a:sym typeface="Calibri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Shape 105"/>
          <p:cNvCxnSpPr/>
          <p:nvPr/>
        </p:nvCxnSpPr>
        <p:spPr>
          <a:xfrm>
            <a:off x="-9050" y="4706300"/>
            <a:ext cx="9171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6" name="Shape 106"/>
          <p:cNvCxnSpPr>
            <a:stCxn id="107" idx="1"/>
            <a:endCxn id="107" idx="1"/>
          </p:cNvCxnSpPr>
          <p:nvPr/>
        </p:nvCxnSpPr>
        <p:spPr>
          <a:xfrm>
            <a:off x="8457957" y="488176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8" name="Shape 108"/>
          <p:cNvSpPr txBox="1"/>
          <p:nvPr/>
        </p:nvSpPr>
        <p:spPr>
          <a:xfrm>
            <a:off x="364250" y="4709725"/>
            <a:ext cx="7896300" cy="3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contained in this presentation is proprietary.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2017 Capgemini. All rights reserved. Rightshore</a:t>
            </a:r>
            <a:r>
              <a:rPr lang="en" sz="6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 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trademark belonging to Capgemini.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9" name="Shape 109"/>
          <p:cNvCxnSpPr/>
          <p:nvPr/>
        </p:nvCxnSpPr>
        <p:spPr>
          <a:xfrm>
            <a:off x="8427500" y="4788750"/>
            <a:ext cx="0" cy="213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Contrato">
    <p:bg>
      <p:bgPr>
        <a:solidFill>
          <a:srgbClr val="E0E3E6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40450" y="1368950"/>
            <a:ext cx="7987200" cy="21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rPr>
              <a:t>La información que contiene este documento es confidencial y propiedad de Capgemini. Copyright© 2015 Capgemini. Todos los derechos reservados.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solidFill>
                <a:srgbClr val="0098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La información relativa a los conceptos, ideas, metodologías y otros materiales utilizados está estrictamente limitada al uso de los colaboradores del IVI, y únicamente para la consideración de la propuesta y evaluación de las competencias y capacidades de Capgemini, sobre la colaboración que puede dar IVI dentro del marco y del contexto de la presente propuesta de colaboración.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Las copias totales o parciales de los materiales que constituyen la propuesta no pueden ser facilitados a otras entidades, además de  al IVI, sin el permiso previo por escrito de Capgemini.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Las referencias a IVIs o a otras entidades que figuran en la propuesta no deberán ser utilizadas sin la autorización previa de Capgemini.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latin typeface="Calibri"/>
                <a:ea typeface="Calibri"/>
                <a:cs typeface="Calibri"/>
                <a:sym typeface="Calibri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Shape 113"/>
          <p:cNvCxnSpPr/>
          <p:nvPr/>
        </p:nvCxnSpPr>
        <p:spPr>
          <a:xfrm>
            <a:off x="-9050" y="4706300"/>
            <a:ext cx="9171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4" name="Shape 114"/>
          <p:cNvSpPr txBox="1"/>
          <p:nvPr/>
        </p:nvSpPr>
        <p:spPr>
          <a:xfrm>
            <a:off x="364250" y="4709725"/>
            <a:ext cx="7896300" cy="3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contained in this presentation is proprietary.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2017 Capgemini. All rights reserved. Rightshore</a:t>
            </a:r>
            <a:r>
              <a:rPr lang="en" sz="6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 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trademark belonging to Capgemini.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5" name="Shape 115"/>
          <p:cNvCxnSpPr/>
          <p:nvPr/>
        </p:nvCxnSpPr>
        <p:spPr>
          <a:xfrm>
            <a:off x="8427500" y="4788750"/>
            <a:ext cx="0" cy="213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6" name="Shape 116"/>
          <p:cNvSpPr/>
          <p:nvPr/>
        </p:nvSpPr>
        <p:spPr>
          <a:xfrm>
            <a:off x="8595300" y="402300"/>
            <a:ext cx="548700" cy="548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-9050" y="0"/>
            <a:ext cx="91440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-9050" y="222600"/>
            <a:ext cx="8952600" cy="72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5400000">
            <a:off x="32350" y="856900"/>
            <a:ext cx="349500" cy="4323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 rot="10800000">
            <a:off x="-9050" y="951000"/>
            <a:ext cx="387600" cy="574800"/>
          </a:xfrm>
          <a:prstGeom prst="flowChartDelay">
            <a:avLst/>
          </a:prstGeom>
          <a:solidFill>
            <a:srgbClr val="E0E3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0450" y="164612"/>
            <a:ext cx="2628932" cy="6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rato sin texto">
    <p:bg>
      <p:bgPr>
        <a:solidFill>
          <a:srgbClr val="E0E3E6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40450" y="1886775"/>
            <a:ext cx="7986900" cy="154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666666"/>
              </a:buClr>
              <a:buSzPct val="100000"/>
              <a:buFont typeface="Calibri"/>
              <a:defRPr sz="10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2"/>
          </p:nvPr>
        </p:nvSpPr>
        <p:spPr>
          <a:xfrm>
            <a:off x="440450" y="1369450"/>
            <a:ext cx="7986900" cy="51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2B9EF"/>
              </a:buClr>
              <a:buSzPct val="100000"/>
              <a:buFont typeface="Calibri"/>
              <a:defRPr sz="10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02B9EF"/>
              </a:buClr>
              <a:buSzPct val="100000"/>
              <a:buFont typeface="Calibri"/>
              <a:defRPr sz="10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02B9EF"/>
              </a:buClr>
              <a:buSzPct val="100000"/>
              <a:buFont typeface="Calibri"/>
              <a:defRPr sz="10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02B9EF"/>
              </a:buClr>
              <a:buSzPct val="100000"/>
              <a:buFont typeface="Calibri"/>
              <a:defRPr sz="10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02B9EF"/>
              </a:buClr>
              <a:buSzPct val="100000"/>
              <a:buFont typeface="Calibri"/>
              <a:defRPr sz="10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02B9EF"/>
              </a:buClr>
              <a:buSzPct val="100000"/>
              <a:buFont typeface="Calibri"/>
              <a:defRPr sz="10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02B9EF"/>
              </a:buClr>
              <a:buSzPct val="100000"/>
              <a:buFont typeface="Calibri"/>
              <a:defRPr sz="10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02B9EF"/>
              </a:buClr>
              <a:buSzPct val="100000"/>
              <a:buFont typeface="Calibri"/>
              <a:defRPr sz="10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02B9EF"/>
              </a:buClr>
              <a:buSzPct val="100000"/>
              <a:buFont typeface="Calibri"/>
              <a:defRPr sz="1000">
                <a:solidFill>
                  <a:srgbClr val="02B9E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8472457" y="47394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latin typeface="Calibri"/>
                <a:ea typeface="Calibri"/>
                <a:cs typeface="Calibri"/>
                <a:sym typeface="Calibri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Shape 126"/>
          <p:cNvCxnSpPr/>
          <p:nvPr/>
        </p:nvCxnSpPr>
        <p:spPr>
          <a:xfrm>
            <a:off x="-9050" y="4706300"/>
            <a:ext cx="9171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7" name="Shape 127"/>
          <p:cNvSpPr txBox="1"/>
          <p:nvPr/>
        </p:nvSpPr>
        <p:spPr>
          <a:xfrm>
            <a:off x="364250" y="4709725"/>
            <a:ext cx="7896300" cy="34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contained in this presentation is proprietary.</a:t>
            </a:r>
          </a:p>
          <a:p>
            <a:pPr lvl="0" algn="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2017 Capgemini. All rights reserved. Rightshore</a:t>
            </a:r>
            <a:r>
              <a:rPr lang="en" sz="6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®  </a:t>
            </a: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trademark belonging to Capgemini.</a:t>
            </a:r>
          </a:p>
          <a:p>
            <a:pPr lvl="0" algn="r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8" name="Shape 128"/>
          <p:cNvCxnSpPr/>
          <p:nvPr/>
        </p:nvCxnSpPr>
        <p:spPr>
          <a:xfrm>
            <a:off x="8427500" y="4788750"/>
            <a:ext cx="0" cy="213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9" name="Shape 129"/>
          <p:cNvSpPr/>
          <p:nvPr/>
        </p:nvSpPr>
        <p:spPr>
          <a:xfrm>
            <a:off x="8595300" y="402300"/>
            <a:ext cx="548700" cy="548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-9050" y="0"/>
            <a:ext cx="9144000" cy="67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9050" y="222600"/>
            <a:ext cx="8952600" cy="72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5400000">
            <a:off x="550" y="888700"/>
            <a:ext cx="413100" cy="4323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>
            <a:off x="-9050" y="951000"/>
            <a:ext cx="387600" cy="574800"/>
          </a:xfrm>
          <a:prstGeom prst="flowChartDelay">
            <a:avLst/>
          </a:prstGeom>
          <a:solidFill>
            <a:srgbClr val="E0E3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0450" y="164612"/>
            <a:ext cx="2628932" cy="6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650250" y="373900"/>
            <a:ext cx="3457500" cy="3457500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028050" y="1321000"/>
            <a:ext cx="3101100" cy="102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OASP Client</a:t>
            </a:r>
            <a:br>
              <a:rPr lang="en" dirty="0" smtClean="0"/>
            </a:br>
            <a:r>
              <a:rPr lang="en" dirty="0" smtClean="0"/>
              <a:t>Architecture</a:t>
            </a:r>
            <a:endParaRPr lang="en" dirty="0"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1028050" y="2547400"/>
            <a:ext cx="3060300" cy="378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Devon Methodology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 a high level we differentiate between Dialog Components and a Dialog Container for the management of these</a:t>
            </a:r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 l="3425" t="11321" r="2958" b="5660"/>
          <a:stretch>
            <a:fillRect/>
          </a:stretch>
        </p:blipFill>
        <p:spPr bwMode="auto">
          <a:xfrm>
            <a:off x="899490" y="843510"/>
            <a:ext cx="6552910" cy="351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Dialog Container covers the cross-functional aspects of the client application such as bootstrapping, configuration or service lookup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3303" t="9804" r="3122" b="5882"/>
          <a:stretch>
            <a:fillRect/>
          </a:stretch>
        </p:blipFill>
        <p:spPr bwMode="auto">
          <a:xfrm>
            <a:off x="827479" y="699490"/>
            <a:ext cx="7544303" cy="381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Dialog Components are further structured into sub-components responsible for dedicated tasks always needed to be supported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2515" t="6537" r="2515" b="4726"/>
          <a:stretch>
            <a:fillRect/>
          </a:stretch>
        </p:blipFill>
        <p:spPr bwMode="auto">
          <a:xfrm>
            <a:off x="1403560" y="699490"/>
            <a:ext cx="6142894" cy="39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Interactions between dialog components can be embedding of each other or passing the control (dialog flow)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075" t="5529" r="2075" b="3818"/>
          <a:stretch>
            <a:fillRect/>
          </a:stretch>
        </p:blipFill>
        <p:spPr bwMode="auto">
          <a:xfrm>
            <a:off x="1691600" y="699490"/>
            <a:ext cx="5760800" cy="381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 is an almost perfect implementation of this architecture supporting its feature natively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082" t="5441" r="1717" b="2471"/>
          <a:stretch>
            <a:fillRect/>
          </a:stretch>
        </p:blipFill>
        <p:spPr bwMode="auto">
          <a:xfrm>
            <a:off x="0" y="843510"/>
            <a:ext cx="8885105" cy="36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1475570" y="699490"/>
            <a:ext cx="1008140" cy="432060"/>
          </a:xfrm>
          <a:prstGeom prst="wedgeRoundRectCallout">
            <a:avLst>
              <a:gd name="adj1" fmla="val 37367"/>
              <a:gd name="adj2" fmla="val 836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Angular Component</a:t>
            </a:r>
            <a:endParaRPr lang="en-GB" sz="11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24160" y="699490"/>
            <a:ext cx="1440200" cy="432060"/>
          </a:xfrm>
          <a:prstGeom prst="wedgeRoundRectCallout">
            <a:avLst>
              <a:gd name="adj1" fmla="val 37367"/>
              <a:gd name="adj2" fmla="val 836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Angular Module + Framework</a:t>
            </a:r>
            <a:endParaRPr lang="en-GB" sz="11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203810" y="1275570"/>
            <a:ext cx="1008140" cy="432060"/>
          </a:xfrm>
          <a:prstGeom prst="wedgeRoundRectCallout">
            <a:avLst>
              <a:gd name="adj1" fmla="val 37367"/>
              <a:gd name="adj2" fmla="val 836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Template</a:t>
            </a:r>
            <a:endParaRPr lang="en-GB" sz="11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0" y="4299990"/>
            <a:ext cx="1008140" cy="432060"/>
          </a:xfrm>
          <a:prstGeom prst="wedgeRoundRectCallout">
            <a:avLst>
              <a:gd name="adj1" fmla="val 37367"/>
              <a:gd name="adj2" fmla="val -89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Component Class</a:t>
            </a:r>
            <a:endParaRPr lang="en-GB" sz="11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436120" y="4372000"/>
            <a:ext cx="1296180" cy="432060"/>
          </a:xfrm>
          <a:prstGeom prst="wedgeRoundRectCallout">
            <a:avLst>
              <a:gd name="adj1" fmla="val 37367"/>
              <a:gd name="adj2" fmla="val -891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OASP4J</a:t>
            </a:r>
          </a:p>
          <a:p>
            <a:pPr algn="ctr"/>
            <a:r>
              <a:rPr lang="en-GB" sz="1100" dirty="0" smtClean="0"/>
              <a:t>REST Services</a:t>
            </a:r>
            <a:endParaRPr lang="en-GB" sz="11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5436120" y="2787780"/>
            <a:ext cx="1080150" cy="432060"/>
          </a:xfrm>
          <a:prstGeom prst="wedgeRoundRectCallout">
            <a:avLst>
              <a:gd name="adj1" fmla="val 2094"/>
              <a:gd name="adj2" fmla="val -101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Environment</a:t>
            </a:r>
            <a:endParaRPr lang="en-GB" sz="11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7668430" y="2787780"/>
            <a:ext cx="1080150" cy="432060"/>
          </a:xfrm>
          <a:prstGeom prst="wedgeRoundRectCallout">
            <a:avLst>
              <a:gd name="adj1" fmla="val 2094"/>
              <a:gd name="adj2" fmla="val -101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Services</a:t>
            </a:r>
            <a:endParaRPr lang="en-GB" sz="11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07380" y="2283710"/>
            <a:ext cx="683460" cy="432060"/>
          </a:xfrm>
          <a:prstGeom prst="wedgeRoundRectCallout">
            <a:avLst>
              <a:gd name="adj1" fmla="val 87593"/>
              <a:gd name="adj2" fmla="val -838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DOM</a:t>
            </a:r>
            <a:endParaRPr lang="en-GB" sz="11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1331550" y="1491600"/>
            <a:ext cx="683460" cy="432060"/>
          </a:xfrm>
          <a:prstGeom prst="wedgeRoundRectCallout">
            <a:avLst>
              <a:gd name="adj1" fmla="val 78674"/>
              <a:gd name="adj2" fmla="val 80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DOM</a:t>
            </a:r>
          </a:p>
          <a:p>
            <a:pPr algn="ctr"/>
            <a:r>
              <a:rPr lang="en-GB" sz="1100" dirty="0" smtClean="0"/>
              <a:t>Events</a:t>
            </a:r>
            <a:endParaRPr lang="en-GB" sz="11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499990" y="2283710"/>
            <a:ext cx="936130" cy="432060"/>
          </a:xfrm>
          <a:prstGeom prst="wedgeRoundRectCallout">
            <a:avLst>
              <a:gd name="adj1" fmla="val -106402"/>
              <a:gd name="adj2" fmla="val -46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DOM</a:t>
            </a:r>
          </a:p>
          <a:p>
            <a:pPr algn="ctr"/>
            <a:r>
              <a:rPr lang="en-GB" sz="1100" dirty="0" smtClean="0"/>
              <a:t>Attributes</a:t>
            </a:r>
            <a:endParaRPr lang="en-GB" sz="1100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107380" y="3147830"/>
            <a:ext cx="1008140" cy="432060"/>
          </a:xfrm>
          <a:prstGeom prst="wedgeRoundRectCallout">
            <a:avLst>
              <a:gd name="adj1" fmla="val 85700"/>
              <a:gd name="adj2" fmla="val -76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Two-way B., Interpolation</a:t>
            </a:r>
            <a:endParaRPr lang="en-GB" sz="11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1547580" y="3147830"/>
            <a:ext cx="1008140" cy="432060"/>
          </a:xfrm>
          <a:prstGeom prst="wedgeRoundRectCallout">
            <a:avLst>
              <a:gd name="adj1" fmla="val 85700"/>
              <a:gd name="adj2" fmla="val -76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Event</a:t>
            </a:r>
          </a:p>
          <a:p>
            <a:pPr algn="ctr"/>
            <a:r>
              <a:rPr lang="en-GB" sz="1100" dirty="0" smtClean="0"/>
              <a:t>Binding</a:t>
            </a:r>
            <a:endParaRPr lang="en-GB" sz="11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2915770" y="3147830"/>
            <a:ext cx="1008140" cy="432060"/>
          </a:xfrm>
          <a:prstGeom prst="wedgeRoundRectCallout">
            <a:avLst>
              <a:gd name="adj1" fmla="val 85700"/>
              <a:gd name="adj2" fmla="val -76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Two-way</a:t>
            </a:r>
          </a:p>
          <a:p>
            <a:pPr algn="ctr"/>
            <a:r>
              <a:rPr lang="en-GB" sz="1100" dirty="0" smtClean="0"/>
              <a:t>Binding</a:t>
            </a:r>
            <a:endParaRPr lang="en-GB" sz="11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1763610" y="4372000"/>
            <a:ext cx="1008140" cy="432060"/>
          </a:xfrm>
          <a:prstGeom prst="wedgeRoundRectCallout">
            <a:avLst>
              <a:gd name="adj1" fmla="val -91127"/>
              <a:gd name="adj2" fmla="val -1332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Typescript</a:t>
            </a:r>
          </a:p>
          <a:p>
            <a:pPr algn="ctr"/>
            <a:r>
              <a:rPr lang="en-GB" sz="1100" dirty="0" smtClean="0"/>
              <a:t>Classes</a:t>
            </a:r>
            <a:endParaRPr lang="en-GB" sz="1100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915770" y="4372000"/>
            <a:ext cx="1008140" cy="432060"/>
          </a:xfrm>
          <a:prstGeom prst="wedgeRoundRectCallout">
            <a:avLst>
              <a:gd name="adj1" fmla="val -91127"/>
              <a:gd name="adj2" fmla="val -1332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Functions</a:t>
            </a:r>
          </a:p>
          <a:p>
            <a:pPr algn="ctr"/>
            <a:r>
              <a:rPr lang="en-GB" sz="1100" dirty="0" smtClean="0"/>
              <a:t>In Class</a:t>
            </a:r>
            <a:endParaRPr lang="en-GB" sz="11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139940" y="4372000"/>
            <a:ext cx="1008140" cy="432060"/>
          </a:xfrm>
          <a:prstGeom prst="wedgeRoundRectCallout">
            <a:avLst>
              <a:gd name="adj1" fmla="val -91127"/>
              <a:gd name="adj2" fmla="val -1332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Typescript</a:t>
            </a:r>
          </a:p>
          <a:p>
            <a:pPr algn="ctr"/>
            <a:r>
              <a:rPr lang="en-GB" sz="1100" dirty="0" smtClean="0"/>
              <a:t>Classes</a:t>
            </a:r>
            <a:endParaRPr lang="en-GB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Still there are Open Issues we should answer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indent="-182563">
              <a:buFont typeface="Arial" pitchFamily="34" charset="0"/>
              <a:buChar char="•"/>
            </a:pPr>
            <a:r>
              <a:rPr lang="en-GB" sz="2000" dirty="0" smtClean="0"/>
              <a:t>What should be the package and project structure for the application?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GB" sz="2000" dirty="0" smtClean="0"/>
              <a:t>How and when to use Directives?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GB" sz="2000" dirty="0" smtClean="0"/>
              <a:t>How and when should we use modules?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GB" sz="2000" dirty="0" smtClean="0"/>
              <a:t>When to use two-way binding and when property binding?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GB" sz="2000" dirty="0" smtClean="0"/>
              <a:t>...</a:t>
            </a:r>
          </a:p>
          <a:p>
            <a:pPr marL="182563" indent="-182563">
              <a:buFont typeface="Arial" pitchFamily="34" charset="0"/>
              <a:buChar char="•"/>
            </a:pPr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(16:9)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Economica</vt:lpstr>
      <vt:lpstr>simple-light-2</vt:lpstr>
      <vt:lpstr>OASP Client Architecture</vt:lpstr>
      <vt:lpstr>On a high level we differentiate between Dialog Components and a Dialog Container for the management of these</vt:lpstr>
      <vt:lpstr>The Dialog Container covers the cross-functional aspects of the client application such as bootstrapping, configuration or service lookup</vt:lpstr>
      <vt:lpstr>The Dialog Components are further structured into sub-components responsible for dedicated tasks always needed to be supported</vt:lpstr>
      <vt:lpstr>Interactions between dialog components can be embedding of each other or passing the control (dialog flow)</vt:lpstr>
      <vt:lpstr>Angular is an almost perfect implementation of this architecture supporting its feature natively</vt:lpstr>
      <vt:lpstr>Still there are Open Issues we should answer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Wireframes  low fidelity</dc:title>
  <dc:creator>Bartelheimer, Jens</dc:creator>
  <cp:lastModifiedBy>Q-524 CR VAT TD Review TL</cp:lastModifiedBy>
  <cp:revision>17</cp:revision>
  <dcterms:modified xsi:type="dcterms:W3CDTF">2017-03-21T07:05:52Z</dcterms:modified>
</cp:coreProperties>
</file>