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472A5-C37A-0C48-3A06-785064C0E69A}" v="708" dt="2025-01-24T22:35:55.169"/>
    <p1510:client id="{D0198A47-6657-E74A-706B-B708845C83CB}" v="318" dt="2025-01-22T22:52:35.714"/>
    <p1510:client id="{DC0B919E-9A60-E54C-6C46-0F5D084C3E8F}" v="4" dt="2025-01-22T22:53:26.909"/>
    <p1510:client id="{F02A9663-86AE-2408-C1B6-88F3E9DB24C2}" v="18" dt="2025-01-24T22:37:29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2024/2025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cdn.discordapp.com/attachments/621769747498795022/1331650612861075608/logo.png?ex=679263c6&amp;is=67911246&amp;hm=f45410b2b28feb07a1ef2e01a1f0d7e8a64f80712ad52b0c488a5eeb0ca6afd7&amp;">
            <a:extLst>
              <a:ext uri="{FF2B5EF4-FFF2-40B4-BE49-F238E27FC236}">
                <a16:creationId xmlns:a16="http://schemas.microsoft.com/office/drawing/2014/main" id="{E9887F9C-B906-0250-C81D-0D3E9802D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/>
                    </a14:imgEffect>
                    <a14:imgEffect>
                      <a14:brightnessContras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18266" y="991701"/>
            <a:ext cx="2704370" cy="257195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pic>
        <p:nvPicPr>
          <p:cNvPr id="5" name="Picture 4" descr="Pokrovitelji - Akademski muški zbor FER-a">
            <a:extLst>
              <a:ext uri="{FF2B5EF4-FFF2-40B4-BE49-F238E27FC236}">
                <a16:creationId xmlns:a16="http://schemas.microsoft.com/office/drawing/2014/main" id="{3F9150B0-B50C-ADA8-2596-91AEE48335A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8552" y="74905"/>
            <a:ext cx="1353479" cy="84373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pic>
        <p:nvPicPr>
          <p:cNvPr id="6" name="Picture 5" descr="Obrasci, grafika, foto ... - Centar za razvoj nastave">
            <a:extLst>
              <a:ext uri="{FF2B5EF4-FFF2-40B4-BE49-F238E27FC236}">
                <a16:creationId xmlns:a16="http://schemas.microsoft.com/office/drawing/2014/main" id="{1AE688FF-2D98-98A6-7F65-73889A4F093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7233393" y="241616"/>
            <a:ext cx="520766" cy="506827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1CEB961-D9BF-E55E-6A79-6FDA92192304}"/>
              </a:ext>
            </a:extLst>
          </p:cNvPr>
          <p:cNvSpPr>
            <a:spLocks noGrp="1"/>
          </p:cNvSpPr>
          <p:nvPr/>
        </p:nvSpPr>
        <p:spPr>
          <a:xfrm>
            <a:off x="1483240" y="2879056"/>
            <a:ext cx="6183872" cy="1106261"/>
          </a:xfrm>
          <a:prstGeom prst="rect">
            <a:avLst/>
          </a:prstGeom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txBody>
          <a:bodyPr vert="horz" lIns="68580" tIns="34290" rIns="68580" bIns="34290" rtlCol="0" anchor="b" anchorCtr="1">
            <a:normAutofit/>
          </a:bodyPr>
          <a:lstStyle>
            <a:lvl1pPr algn="ctr" defTabSz="25717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hr-HR" sz="3000"/>
              <a:t>Teachabit</a:t>
            </a:r>
            <a:endParaRPr lang="en-US" sz="2100" err="1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/>
        </p:nvSpPr>
        <p:spPr>
          <a:xfrm>
            <a:off x="1653557" y="3987640"/>
            <a:ext cx="5829300" cy="442741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rmAutofit/>
          </a:bodyPr>
          <a:lstStyle>
            <a:lvl1pPr marL="0" indent="0" algn="ctr" defTabSz="257175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 cap="none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ctr" defTabSz="257175" rtl="0" eaLnBrk="1" latinLnBrk="0" hangingPunct="1">
              <a:spcBef>
                <a:spcPts val="4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50" indent="0" algn="ctr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1525" indent="0" algn="ctr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700" indent="0" algn="ctr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75" indent="0" algn="ctr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6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43050" indent="0" algn="ctr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6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00225" indent="0" algn="ctr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6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0" algn="ctr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6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050"/>
              <a:t>Tim 12.1</a:t>
            </a:r>
            <a:endParaRPr lang="en-US" sz="9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33EB74-7BD8-63E6-D518-93273080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2024/2025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975C2D-F5F9-FF5B-AC30-A1504253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972A75-DD01-4CFD-EA5E-EFA3679E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Pokrovitelji - Akademski muški zbor FER-a">
            <a:extLst>
              <a:ext uri="{FF2B5EF4-FFF2-40B4-BE49-F238E27FC236}">
                <a16:creationId xmlns:a16="http://schemas.microsoft.com/office/drawing/2014/main" id="{168BE393-5E52-38A2-67C8-CF0B639A2E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0557" y="43717"/>
            <a:ext cx="900461" cy="56495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pic>
        <p:nvPicPr>
          <p:cNvPr id="7" name="Picture 6" descr="https://cdn.discordapp.com/attachments/621769747498795022/1331650612861075608/logo.png?ex=679263c6&amp;is=67911246&amp;hm=f45410b2b28feb07a1ef2e01a1f0d7e8a64f80712ad52b0c488a5eeb0ca6afd7&amp;">
            <a:extLst>
              <a:ext uri="{FF2B5EF4-FFF2-40B4-BE49-F238E27FC236}">
                <a16:creationId xmlns:a16="http://schemas.microsoft.com/office/drawing/2014/main" id="{39DE9B77-419E-46F7-8092-177FD122D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/>
                    </a14:imgEffect>
                    <a14:imgEffect>
                      <a14:brightnessContras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692" y="3367"/>
            <a:ext cx="697151" cy="66230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8F8630-DEFF-8FD5-A895-AAE78F4307D2}"/>
              </a:ext>
            </a:extLst>
          </p:cNvPr>
          <p:cNvSpPr>
            <a:spLocks noGrp="1"/>
          </p:cNvSpPr>
          <p:nvPr/>
        </p:nvSpPr>
        <p:spPr>
          <a:xfrm>
            <a:off x="1472094" y="14398"/>
            <a:ext cx="5940000" cy="62119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25717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>
                <a:latin typeface="Franklin Gothic Demi"/>
              </a:rPr>
              <a:t>Ispitivanje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FE363-CD7A-B052-1322-F8C5CE94C710}"/>
              </a:ext>
            </a:extLst>
          </p:cNvPr>
          <p:cNvSpPr txBox="1"/>
          <p:nvPr/>
        </p:nvSpPr>
        <p:spPr>
          <a:xfrm>
            <a:off x="762237" y="1439055"/>
            <a:ext cx="484027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GB" dirty="0" err="1"/>
              <a:t>Provodilo</a:t>
            </a:r>
            <a:r>
              <a:rPr lang="en-GB" dirty="0"/>
              <a:t> se </a:t>
            </a:r>
            <a:r>
              <a:rPr lang="en-GB" dirty="0" err="1"/>
              <a:t>ispitivanje</a:t>
            </a:r>
            <a:r>
              <a:rPr lang="en-GB" dirty="0"/>
              <a:t>:</a:t>
            </a:r>
            <a:endParaRPr lang="en-US" dirty="0"/>
          </a:p>
          <a:p>
            <a:r>
              <a:rPr lang="en-GB" dirty="0"/>
              <a:t> - </a:t>
            </a:r>
            <a:r>
              <a:rPr lang="en-GB" dirty="0" err="1"/>
              <a:t>kreiranja</a:t>
            </a:r>
            <a:r>
              <a:rPr lang="en-GB" dirty="0"/>
              <a:t> </a:t>
            </a:r>
            <a:r>
              <a:rPr lang="en-GB" dirty="0" err="1"/>
              <a:t>stavki</a:t>
            </a:r>
            <a:endParaRPr lang="en-GB" dirty="0"/>
          </a:p>
          <a:p>
            <a:r>
              <a:rPr lang="en-GB" dirty="0"/>
              <a:t>  - </a:t>
            </a:r>
            <a:r>
              <a:rPr lang="en-GB" dirty="0" err="1"/>
              <a:t>upravljanja</a:t>
            </a:r>
            <a:r>
              <a:rPr lang="en-GB" dirty="0"/>
              <a:t> </a:t>
            </a:r>
            <a:r>
              <a:rPr lang="en-GB" dirty="0" err="1"/>
              <a:t>stavkama</a:t>
            </a:r>
            <a:endParaRPr lang="en-GB" dirty="0"/>
          </a:p>
          <a:p>
            <a:r>
              <a:rPr lang="en-GB" dirty="0"/>
              <a:t>  - </a:t>
            </a:r>
            <a:r>
              <a:rPr lang="en-GB" err="1"/>
              <a:t>prijavljivanja</a:t>
            </a:r>
            <a:r>
              <a:rPr lang="en-GB" dirty="0"/>
              <a:t> u </a:t>
            </a:r>
            <a:r>
              <a:rPr lang="en-GB" err="1"/>
              <a:t>sustav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31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214EC8-27F9-9A17-A98B-730D137A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E9A5DB-35F2-B53B-8459-BE75CAE0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Pokrovitelji - Akademski muški zbor FER-a">
            <a:extLst>
              <a:ext uri="{FF2B5EF4-FFF2-40B4-BE49-F238E27FC236}">
                <a16:creationId xmlns:a16="http://schemas.microsoft.com/office/drawing/2014/main" id="{008817C3-55D0-FDE6-D40B-359D61F11E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0557" y="43717"/>
            <a:ext cx="900461" cy="56495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pic>
        <p:nvPicPr>
          <p:cNvPr id="7" name="Picture 6" descr="https://cdn.discordapp.com/attachments/621769747498795022/1331650612861075608/logo.png?ex=679263c6&amp;is=67911246&amp;hm=f45410b2b28feb07a1ef2e01a1f0d7e8a64f80712ad52b0c488a5eeb0ca6afd7&amp;">
            <a:extLst>
              <a:ext uri="{FF2B5EF4-FFF2-40B4-BE49-F238E27FC236}">
                <a16:creationId xmlns:a16="http://schemas.microsoft.com/office/drawing/2014/main" id="{F07E90D8-A416-4004-A007-F6F1A2818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/>
                    </a14:imgEffect>
                    <a14:imgEffect>
                      <a14:brightnessContras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692" y="3367"/>
            <a:ext cx="697151" cy="66230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72ED344-592B-A49C-C2E3-892CFCBDA084}"/>
              </a:ext>
            </a:extLst>
          </p:cNvPr>
          <p:cNvSpPr>
            <a:spLocks noGrp="1"/>
          </p:cNvSpPr>
          <p:nvPr/>
        </p:nvSpPr>
        <p:spPr>
          <a:xfrm>
            <a:off x="1472094" y="14398"/>
            <a:ext cx="5940000" cy="62119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25717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>
                <a:latin typeface="Franklin Gothic Demi"/>
              </a:rPr>
              <a:t>Korišteni alati i tehnologije</a:t>
            </a:r>
            <a:endParaRPr lang="en-US">
              <a:latin typeface="Franklin Gothic Demi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1C5625C-6AA2-0D46-5B6A-431745374621}"/>
              </a:ext>
            </a:extLst>
          </p:cNvPr>
          <p:cNvSpPr>
            <a:spLocks noGrp="1"/>
          </p:cNvSpPr>
          <p:nvPr/>
        </p:nvSpPr>
        <p:spPr>
          <a:xfrm>
            <a:off x="224399" y="1124400"/>
            <a:ext cx="8694583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6700" indent="-266700" algn="l" defTabSz="257175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6900" indent="-342900" algn="l" defTabSz="257175" rtl="0" eaLnBrk="1" latinLnBrk="0" hangingPunct="1">
              <a:spcBef>
                <a:spcPts val="4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6250" indent="-15187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86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1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87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75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062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5750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20102010507070707" pitchFamily="18" charset="2"/>
              <a:buChar char="§"/>
            </a:pPr>
            <a:r>
              <a:rPr lang="hr-HR" dirty="0" err="1">
                <a:latin typeface="Aptos"/>
              </a:rPr>
              <a:t>Typescript</a:t>
            </a:r>
            <a:r>
              <a:rPr lang="hr-HR" dirty="0">
                <a:latin typeface="Aptos"/>
              </a:rPr>
              <a:t>, C#</a:t>
            </a:r>
          </a:p>
          <a:p>
            <a:pPr>
              <a:buFont typeface="Wingdings" panose="05020102010507070707" pitchFamily="18" charset="2"/>
              <a:buChar char="§"/>
            </a:pPr>
            <a:r>
              <a:rPr lang="hr-HR" dirty="0" err="1">
                <a:latin typeface="Aptos"/>
              </a:rPr>
              <a:t>React</a:t>
            </a:r>
            <a:r>
              <a:rPr lang="hr-HR" dirty="0">
                <a:latin typeface="Aptos"/>
              </a:rPr>
              <a:t>, ASP. NET</a:t>
            </a:r>
          </a:p>
          <a:p>
            <a:pPr>
              <a:buFont typeface="Wingdings" panose="05020102010507070707" pitchFamily="18" charset="2"/>
              <a:buChar char="§"/>
            </a:pPr>
            <a:r>
              <a:rPr lang="hr-HR" dirty="0" err="1">
                <a:latin typeface="Aptos"/>
              </a:rPr>
              <a:t>Tiptap</a:t>
            </a:r>
            <a:r>
              <a:rPr lang="hr-HR" dirty="0">
                <a:latin typeface="Aptos"/>
              </a:rPr>
              <a:t>, </a:t>
            </a:r>
            <a:r>
              <a:rPr lang="hr-HR" dirty="0" err="1">
                <a:latin typeface="Aptos"/>
              </a:rPr>
              <a:t>Material</a:t>
            </a:r>
            <a:r>
              <a:rPr lang="hr-HR" dirty="0">
                <a:latin typeface="Aptos"/>
              </a:rPr>
              <a:t> UI</a:t>
            </a:r>
          </a:p>
          <a:p>
            <a:pPr>
              <a:buFont typeface="Wingdings" panose="05020102010507070707" pitchFamily="18" charset="2"/>
              <a:buChar char="§"/>
            </a:pPr>
            <a:r>
              <a:rPr lang="hr-HR" dirty="0">
                <a:latin typeface="Aptos"/>
              </a:rPr>
              <a:t>ASWSDK.S3, </a:t>
            </a:r>
            <a:r>
              <a:rPr lang="hr-HR" err="1">
                <a:latin typeface="Aptos"/>
              </a:rPr>
              <a:t>Send</a:t>
            </a:r>
            <a:r>
              <a:rPr lang="hr-HR">
                <a:latin typeface="Aptos"/>
              </a:rPr>
              <a:t> Grid</a:t>
            </a:r>
          </a:p>
          <a:p>
            <a:pPr>
              <a:buFont typeface="Wingdings" panose="05020102010507070707" pitchFamily="18" charset="2"/>
              <a:buChar char="§"/>
            </a:pPr>
            <a:r>
              <a:rPr lang="hr-HR" dirty="0">
                <a:latin typeface="Aptos"/>
              </a:rPr>
              <a:t>Stripe</a:t>
            </a:r>
          </a:p>
          <a:p>
            <a:pPr>
              <a:buFont typeface="Wingdings" panose="05020102010507070707" pitchFamily="18" charset="2"/>
              <a:buChar char="§"/>
            </a:pPr>
            <a:r>
              <a:rPr lang="hr-HR" err="1">
                <a:latin typeface="Aptos"/>
              </a:rPr>
              <a:t>PostgreSQL</a:t>
            </a:r>
            <a:endParaRPr lang="hr-HR">
              <a:latin typeface="Aptos"/>
            </a:endParaRPr>
          </a:p>
          <a:p>
            <a:pPr>
              <a:buFont typeface="Wingdings" panose="05020102010507070707" pitchFamily="18" charset="2"/>
              <a:buChar char="§"/>
            </a:pPr>
            <a:r>
              <a:rPr lang="hr-HR" err="1">
                <a:latin typeface="Aptos"/>
              </a:rPr>
              <a:t>Git</a:t>
            </a:r>
            <a:endParaRPr lang="hr-HR" dirty="0">
              <a:latin typeface="Aptos"/>
            </a:endParaRPr>
          </a:p>
          <a:p>
            <a:pPr>
              <a:buFont typeface="Wingdings" panose="05020102010507070707" pitchFamily="18" charset="2"/>
              <a:buChar char="§"/>
            </a:pPr>
            <a:r>
              <a:rPr lang="hr-HR" dirty="0" err="1">
                <a:latin typeface="Aptos"/>
              </a:rPr>
              <a:t>Contabo</a:t>
            </a:r>
            <a:r>
              <a:rPr lang="hr-HR" dirty="0">
                <a:latin typeface="Aptos"/>
              </a:rPr>
              <a:t>, </a:t>
            </a:r>
            <a:r>
              <a:rPr lang="hr-HR" dirty="0" err="1">
                <a:latin typeface="Aptos"/>
              </a:rPr>
              <a:t>Nginx</a:t>
            </a:r>
            <a:endParaRPr lang="hr-HR" dirty="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85234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B0668E-B9B6-089B-A5C1-F5078C04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3BFCBE-7175-B0AB-6EB8-DA52DDD8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Pokrovitelji - Akademski muški zbor FER-a">
            <a:extLst>
              <a:ext uri="{FF2B5EF4-FFF2-40B4-BE49-F238E27FC236}">
                <a16:creationId xmlns:a16="http://schemas.microsoft.com/office/drawing/2014/main" id="{04E9B9B4-234D-49F4-0C58-9B44C6F647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0557" y="43717"/>
            <a:ext cx="900461" cy="56495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pic>
        <p:nvPicPr>
          <p:cNvPr id="7" name="Picture 6" descr="https://cdn.discordapp.com/attachments/621769747498795022/1331650612861075608/logo.png?ex=679263c6&amp;is=67911246&amp;hm=f45410b2b28feb07a1ef2e01a1f0d7e8a64f80712ad52b0c488a5eeb0ca6afd7&amp;">
            <a:extLst>
              <a:ext uri="{FF2B5EF4-FFF2-40B4-BE49-F238E27FC236}">
                <a16:creationId xmlns:a16="http://schemas.microsoft.com/office/drawing/2014/main" id="{706CACAD-4595-409D-12B9-3B599560B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/>
                    </a14:imgEffect>
                    <a14:imgEffect>
                      <a14:brightnessContras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692" y="3367"/>
            <a:ext cx="697151" cy="66230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63C868A-8F6C-AF7F-D3EC-96407483DC2F}"/>
              </a:ext>
            </a:extLst>
          </p:cNvPr>
          <p:cNvSpPr>
            <a:spLocks noGrp="1"/>
          </p:cNvSpPr>
          <p:nvPr/>
        </p:nvSpPr>
        <p:spPr>
          <a:xfrm>
            <a:off x="1472094" y="14398"/>
            <a:ext cx="5940000" cy="62119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25717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>
                <a:latin typeface="Franklin Gothic Demi"/>
              </a:rPr>
              <a:t>Organizacija rada</a:t>
            </a:r>
            <a:endParaRPr lang="en-US">
              <a:latin typeface="Franklin Gothic Demi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F30426E-4F8D-DB75-1220-E2C0105B2713}"/>
              </a:ext>
            </a:extLst>
          </p:cNvPr>
          <p:cNvSpPr>
            <a:spLocks noGrp="1"/>
          </p:cNvSpPr>
          <p:nvPr/>
        </p:nvSpPr>
        <p:spPr>
          <a:xfrm>
            <a:off x="224399" y="11244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6700" indent="-266700" algn="l" defTabSz="257175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6900" indent="-342900" algn="l" defTabSz="257175" rtl="0" eaLnBrk="1" latinLnBrk="0" hangingPunct="1">
              <a:spcBef>
                <a:spcPts val="4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6250" indent="-15187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86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1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87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75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062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5750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20102010507070707" pitchFamily="18" charset="2"/>
              <a:buChar char="§"/>
            </a:pPr>
            <a:endParaRPr lang="hr-HR">
              <a:latin typeface="Apto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6A37259-4E29-BD61-0D48-01285EC8941B}"/>
              </a:ext>
            </a:extLst>
          </p:cNvPr>
          <p:cNvSpPr>
            <a:spLocks noGrp="1"/>
          </p:cNvSpPr>
          <p:nvPr/>
        </p:nvSpPr>
        <p:spPr>
          <a:xfrm>
            <a:off x="224399" y="1124400"/>
            <a:ext cx="8694583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6700" indent="-266700" algn="l" defTabSz="257175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6900" indent="-342900" algn="l" defTabSz="257175" rtl="0" eaLnBrk="1" latinLnBrk="0" hangingPunct="1">
              <a:spcBef>
                <a:spcPts val="4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6250" indent="-15187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86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1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87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75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062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5750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20102010507070707" pitchFamily="18" charset="2"/>
              <a:buChar char="§"/>
            </a:pPr>
            <a:endParaRPr lang="hr-HR">
              <a:latin typeface="Apto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3E9369-B252-B9DE-F27F-A16CA0FE2812}"/>
              </a:ext>
            </a:extLst>
          </p:cNvPr>
          <p:cNvSpPr>
            <a:spLocks noGrp="1"/>
          </p:cNvSpPr>
          <p:nvPr/>
        </p:nvSpPr>
        <p:spPr>
          <a:xfrm>
            <a:off x="376799" y="1276800"/>
            <a:ext cx="8694583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6700" indent="-266700" algn="l" defTabSz="257175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6900" indent="-342900" algn="l" defTabSz="257175" rtl="0" eaLnBrk="1" latinLnBrk="0" hangingPunct="1">
              <a:spcBef>
                <a:spcPts val="4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6250" indent="-15187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86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1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87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75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062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5750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200" dirty="0">
                <a:solidFill>
                  <a:srgbClr val="1CADE4"/>
                </a:solidFill>
                <a:latin typeface="Wingdings 2"/>
                <a:sym typeface="Wingdings 2"/>
              </a:rPr>
              <a:t>¡</a:t>
            </a:r>
            <a:r>
              <a:rPr lang="hr-HR" dirty="0">
                <a:latin typeface="Franklin Gothic Book"/>
              </a:rPr>
              <a:t>Neprogramski (organizacijski) zadaci</a:t>
            </a:r>
            <a:endParaRPr lang="hr-HR" dirty="0">
              <a:latin typeface="Aptos"/>
            </a:endParaRPr>
          </a:p>
          <a:p>
            <a:pPr marL="342900" indent="-342900">
              <a:buFont typeface="Calibri" panose="05020102010507070707" pitchFamily="18" charset="2"/>
              <a:buChar char="-"/>
            </a:pPr>
            <a:r>
              <a:rPr lang="hr-HR">
                <a:latin typeface="Franklin Gothic Book"/>
              </a:rPr>
              <a:t>Organizacija komunikacije -&gt; </a:t>
            </a:r>
            <a:r>
              <a:rPr lang="hr-HR" err="1">
                <a:latin typeface="Franklin Gothic Book"/>
              </a:rPr>
              <a:t>Discord</a:t>
            </a:r>
            <a:r>
              <a:rPr lang="hr-HR">
                <a:latin typeface="Franklin Gothic Book"/>
              </a:rPr>
              <a:t>, GitHub</a:t>
            </a:r>
            <a:endParaRPr lang="hr-HR" dirty="0">
              <a:latin typeface="Franklin Gothic Book"/>
            </a:endParaRPr>
          </a:p>
          <a:p>
            <a:pPr marL="342900" indent="-342900">
              <a:buFont typeface="Calibri" panose="05020102010507070707" pitchFamily="18" charset="2"/>
              <a:buChar char="-"/>
            </a:pPr>
            <a:r>
              <a:rPr lang="hr-HR">
                <a:latin typeface="Franklin Gothic Book"/>
              </a:rPr>
              <a:t>Github iskustvo -&gt; kreirali Issue iz kojeg se stvarao branch, nakon n Commitova stvarali Pull Request, Merge na glavnu dev granu nakon reviewa koda, za dokumentaciju koristili Wiki</a:t>
            </a:r>
            <a:endParaRPr lang="hr-HR" dirty="0">
              <a:latin typeface="Franklin Gothic Book"/>
            </a:endParaRPr>
          </a:p>
          <a:p>
            <a:pPr marL="342900" indent="-342900">
              <a:buFont typeface="Calibri" panose="05020102010507070707" pitchFamily="18" charset="2"/>
              <a:buChar char="-"/>
            </a:pPr>
            <a:r>
              <a:rPr lang="hr-HR">
                <a:latin typeface="Franklin Gothic Book"/>
              </a:rPr>
              <a:t>Primijenjeni model životnog ciklusa -&gt; </a:t>
            </a:r>
            <a:r>
              <a:rPr lang="hr-HR" b="1">
                <a:latin typeface="Franklin Gothic Book"/>
              </a:rPr>
              <a:t>Ad-hoc</a:t>
            </a:r>
          </a:p>
          <a:p>
            <a:pPr marL="342900" indent="-342900">
              <a:buFont typeface="Calibri" panose="05020102010507070707" pitchFamily="18" charset="2"/>
              <a:buChar char="-"/>
            </a:pPr>
            <a:endParaRPr lang="hr-HR" dirty="0">
              <a:latin typeface="Franklin Gothic Book"/>
            </a:endParaRPr>
          </a:p>
          <a:p>
            <a:pPr>
              <a:buFont typeface="Calibri" panose="05020102010507070707" pitchFamily="18" charset="2"/>
              <a:buChar char="-"/>
            </a:pPr>
            <a:endParaRPr lang="hr-HR" dirty="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176678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5B8FDF-32E5-D370-1420-364D9F83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2FB381-F781-5A36-3544-E6BD7283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089159-3C88-DC8C-F148-7FBFFC8084B8}"/>
              </a:ext>
            </a:extLst>
          </p:cNvPr>
          <p:cNvSpPr>
            <a:spLocks noGrp="1"/>
          </p:cNvSpPr>
          <p:nvPr/>
        </p:nvSpPr>
        <p:spPr>
          <a:xfrm>
            <a:off x="1816752" y="330"/>
            <a:ext cx="5940000" cy="62119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25717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>
                <a:latin typeface="Franklin Gothic Demi"/>
              </a:rPr>
              <a:t>TABLICA RAŠČLAMBE ZADATAKA</a:t>
            </a:r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703AFC-1B27-C542-5B9A-5966A58EF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820121"/>
              </p:ext>
            </p:extLst>
          </p:nvPr>
        </p:nvGraphicFramePr>
        <p:xfrm>
          <a:off x="2286000" y="1206592"/>
          <a:ext cx="4997884" cy="386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942">
                  <a:extLst>
                    <a:ext uri="{9D8B030D-6E8A-4147-A177-3AD203B41FA5}">
                      <a16:colId xmlns:a16="http://schemas.microsoft.com/office/drawing/2014/main" val="1752631653"/>
                    </a:ext>
                  </a:extLst>
                </a:gridCol>
                <a:gridCol w="2498942">
                  <a:extLst>
                    <a:ext uri="{9D8B030D-6E8A-4147-A177-3AD203B41FA5}">
                      <a16:colId xmlns:a16="http://schemas.microsoft.com/office/drawing/2014/main" val="2048377982"/>
                    </a:ext>
                  </a:extLst>
                </a:gridCol>
              </a:tblGrid>
              <a:tr h="483686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Član tima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Zadatak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821661"/>
                  </a:ext>
                </a:extLst>
              </a:tr>
              <a:tr h="483686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Dorijan Jančić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Devops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227920"/>
                  </a:ext>
                </a:extLst>
              </a:tr>
              <a:tr h="483686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Matej Jurišić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Full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59994"/>
                  </a:ext>
                </a:extLst>
              </a:tr>
              <a:tr h="483686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Dino Gabrić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Frontend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616862"/>
                  </a:ext>
                </a:extLst>
              </a:tr>
              <a:tr h="483686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Ivan Mitar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Frontend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579344"/>
                  </a:ext>
                </a:extLst>
              </a:tr>
              <a:tr h="483686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Martin Vidmar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Frontend, dizajn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55439"/>
                  </a:ext>
                </a:extLst>
              </a:tr>
              <a:tr h="483686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Tomislav Sesar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597809"/>
                  </a:ext>
                </a:extLst>
              </a:tr>
              <a:tr h="483686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Mateo Toić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50696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8C42990-F3C3-883F-E4E1-AD9FC9B4915B}"/>
              </a:ext>
            </a:extLst>
          </p:cNvPr>
          <p:cNvSpPr txBox="1"/>
          <p:nvPr/>
        </p:nvSpPr>
        <p:spPr>
          <a:xfrm>
            <a:off x="824459" y="5441429"/>
            <a:ext cx="41073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*potrebno vrijeme nije bilo praćeno</a:t>
            </a:r>
          </a:p>
        </p:txBody>
      </p:sp>
    </p:spTree>
    <p:extLst>
      <p:ext uri="{BB962C8B-B14F-4D97-AF65-F5344CB8AC3E}">
        <p14:creationId xmlns:p14="http://schemas.microsoft.com/office/powerpoint/2010/main" val="15208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41BF9C-2932-D046-F747-2185ED79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6CC3B-D3E1-C24D-DD82-65622596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E64E7B-044E-A141-15DE-DEE43E8B42EA}"/>
              </a:ext>
            </a:extLst>
          </p:cNvPr>
          <p:cNvSpPr>
            <a:spLocks noGrp="1"/>
          </p:cNvSpPr>
          <p:nvPr/>
        </p:nvSpPr>
        <p:spPr>
          <a:xfrm>
            <a:off x="1816752" y="330"/>
            <a:ext cx="5940000" cy="62119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25717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>
                <a:latin typeface="Franklin Gothic Demi"/>
              </a:rPr>
              <a:t>VREMENSKI OKVIR RAZVOJA</a:t>
            </a:r>
            <a:endParaRPr lang="en-US"/>
          </a:p>
        </p:txBody>
      </p:sp>
      <p:pic>
        <p:nvPicPr>
          <p:cNvPr id="6" name="Picture 5" descr="A graph with a number of bars&#10;&#10;AI-generated content may be incorrect.">
            <a:extLst>
              <a:ext uri="{FF2B5EF4-FFF2-40B4-BE49-F238E27FC236}">
                <a16:creationId xmlns:a16="http://schemas.microsoft.com/office/drawing/2014/main" id="{3F34655A-E19C-3F77-8A22-A9719DAE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563" y="1558900"/>
            <a:ext cx="5577840" cy="374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79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E0895B-CE4B-4B03-1C63-23B92E7F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 descr="Pokrovitelji - Akademski muški zbor FER-a">
            <a:extLst>
              <a:ext uri="{FF2B5EF4-FFF2-40B4-BE49-F238E27FC236}">
                <a16:creationId xmlns:a16="http://schemas.microsoft.com/office/drawing/2014/main" id="{4ED3721E-1C93-1F6D-8C6F-C109E3DE63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0557" y="43717"/>
            <a:ext cx="900461" cy="56495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33B963-3328-6861-F84A-F5CCBCD05342}"/>
              </a:ext>
            </a:extLst>
          </p:cNvPr>
          <p:cNvSpPr>
            <a:spLocks noGrp="1"/>
          </p:cNvSpPr>
          <p:nvPr/>
        </p:nvSpPr>
        <p:spPr>
          <a:xfrm>
            <a:off x="1472094" y="14398"/>
            <a:ext cx="5940000" cy="62119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25717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>
                <a:latin typeface="Franklin Gothic Demi"/>
              </a:rPr>
              <a:t>Zaključak</a:t>
            </a:r>
            <a:endParaRPr lang="en-US" err="1">
              <a:latin typeface="Franklin Gothic Demi"/>
            </a:endParaRPr>
          </a:p>
        </p:txBody>
      </p:sp>
      <p:pic>
        <p:nvPicPr>
          <p:cNvPr id="10" name="Picture 9" descr="https://cdn.discordapp.com/attachments/1047563189795164230/1329219443485573261/Screenshot_20250115_234314_com.instagram.android_edit_12154974600330169.jpg?ex=67921d53&amp;is=6790cbd3&amp;hm=bd69bf31101cc4f99f3fe83a93cc45cc4080d636c7afd92eb7b654d7148c51cf&amp;">
            <a:extLst>
              <a:ext uri="{FF2B5EF4-FFF2-40B4-BE49-F238E27FC236}">
                <a16:creationId xmlns:a16="http://schemas.microsoft.com/office/drawing/2014/main" id="{B7978EB4-C4B8-A905-DE7A-6202EE982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639" y="1009767"/>
            <a:ext cx="4916527" cy="4847761"/>
          </a:xfrm>
          <a:prstGeom prst="rect">
            <a:avLst/>
          </a:prstGeom>
        </p:spPr>
      </p:pic>
      <p:pic>
        <p:nvPicPr>
          <p:cNvPr id="12" name="Picture 11" descr="https://cdn.discordapp.com/attachments/621769747498795022/1331650612861075608/logo.png?ex=679263c6&amp;is=67911246&amp;hm=f45410b2b28feb07a1ef2e01a1f0d7e8a64f80712ad52b0c488a5eeb0ca6afd7&amp;">
            <a:extLst>
              <a:ext uri="{FF2B5EF4-FFF2-40B4-BE49-F238E27FC236}">
                <a16:creationId xmlns:a16="http://schemas.microsoft.com/office/drawing/2014/main" id="{6EAE19D9-5AD6-B5BE-B0D7-53A813266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/>
                    </a14:imgEffect>
                    <a14:imgEffect>
                      <a14:brightnessContras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692" y="3367"/>
            <a:ext cx="697151" cy="66230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84364-03DC-57B8-90E8-BCC86B06B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2024/2025</a:t>
            </a:r>
          </a:p>
        </p:txBody>
      </p:sp>
    </p:spTree>
    <p:extLst>
      <p:ext uri="{BB962C8B-B14F-4D97-AF65-F5344CB8AC3E}">
        <p14:creationId xmlns:p14="http://schemas.microsoft.com/office/powerpoint/2010/main" val="246560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5CCFC7-6788-1041-695E-F58E7F3E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Pokrovitelji - Akademski muški zbor FER-a">
            <a:extLst>
              <a:ext uri="{FF2B5EF4-FFF2-40B4-BE49-F238E27FC236}">
                <a16:creationId xmlns:a16="http://schemas.microsoft.com/office/drawing/2014/main" id="{B4164E37-93D7-ECE3-8EA6-E9F3747735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0557" y="43717"/>
            <a:ext cx="900461" cy="56495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pic>
        <p:nvPicPr>
          <p:cNvPr id="8" name="Picture 7" descr="https://cdn.discordapp.com/attachments/621769747498795022/1331650612861075608/logo.png?ex=679263c6&amp;is=67911246&amp;hm=f45410b2b28feb07a1ef2e01a1f0d7e8a64f80712ad52b0c488a5eeb0ca6afd7&amp;">
            <a:extLst>
              <a:ext uri="{FF2B5EF4-FFF2-40B4-BE49-F238E27FC236}">
                <a16:creationId xmlns:a16="http://schemas.microsoft.com/office/drawing/2014/main" id="{ED89B834-E6FB-4F0A-E763-BB5995E30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/>
                    </a14:imgEffect>
                    <a14:imgEffect>
                      <a14:brightnessContras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692" y="3367"/>
            <a:ext cx="697151" cy="66230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8D87728-1AF8-02B0-6883-B6B588C39D92}"/>
              </a:ext>
            </a:extLst>
          </p:cNvPr>
          <p:cNvSpPr>
            <a:spLocks noGrp="1"/>
          </p:cNvSpPr>
          <p:nvPr/>
        </p:nvSpPr>
        <p:spPr>
          <a:xfrm>
            <a:off x="1472094" y="14398"/>
            <a:ext cx="5940000" cy="62119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25717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noProof="0">
                <a:latin typeface="Franklin Gothic Demi"/>
              </a:rPr>
              <a:t>Sadržaj</a:t>
            </a:r>
            <a:endParaRPr lang="en-US" noProof="0">
              <a:latin typeface="Franklin Gothic Demi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11D426-A65B-282D-ABFC-250FB79C8144}"/>
              </a:ext>
            </a:extLst>
          </p:cNvPr>
          <p:cNvSpPr>
            <a:spLocks noGrp="1"/>
          </p:cNvSpPr>
          <p:nvPr/>
        </p:nvSpPr>
        <p:spPr>
          <a:xfrm>
            <a:off x="71999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6700" indent="-266700" algn="l" defTabSz="257175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6900" indent="-342900" algn="l" defTabSz="257175" rtl="0" eaLnBrk="1" latinLnBrk="0" hangingPunct="1">
              <a:spcBef>
                <a:spcPts val="4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6250" indent="-15187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86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1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87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75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062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5750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20102010507070707" pitchFamily="18" charset="2"/>
              <a:buChar char="§"/>
            </a:pPr>
            <a:r>
              <a:rPr lang="hr-HR" noProof="0"/>
              <a:t>Opis zadatka</a:t>
            </a:r>
            <a:endParaRPr lang="en-US"/>
          </a:p>
          <a:p>
            <a:pPr>
              <a:buFont typeface="Wingdings" panose="05020102010507070707" pitchFamily="18" charset="2"/>
              <a:buChar char="§"/>
            </a:pPr>
            <a:r>
              <a:rPr lang="hr-HR" noProof="0"/>
              <a:t>Pregled zahtjeva</a:t>
            </a:r>
          </a:p>
          <a:p>
            <a:pPr>
              <a:buFont typeface="Wingdings" panose="05020102010507070707" pitchFamily="18" charset="2"/>
              <a:buChar char="§"/>
            </a:pPr>
            <a:r>
              <a:rPr lang="hr-HR" noProof="0"/>
              <a:t>Korišteni alati i tehnologije</a:t>
            </a:r>
          </a:p>
          <a:p>
            <a:pPr>
              <a:buFont typeface="Wingdings" panose="05020102010507070707" pitchFamily="18" charset="2"/>
              <a:buChar char="§"/>
            </a:pPr>
            <a:r>
              <a:rPr lang="hr-HR" noProof="0"/>
              <a:t>Arhitektura</a:t>
            </a:r>
          </a:p>
          <a:p>
            <a:pPr>
              <a:buFont typeface="Wingdings" panose="05020102010507070707" pitchFamily="18" charset="2"/>
              <a:buChar char="§"/>
            </a:pPr>
            <a:r>
              <a:rPr lang="hr-HR" noProof="0"/>
              <a:t>Organizacija rada </a:t>
            </a:r>
          </a:p>
          <a:p>
            <a:pPr>
              <a:buFont typeface="Wingdings" panose="05020102010507070707" pitchFamily="18" charset="2"/>
              <a:buChar char="§"/>
            </a:pPr>
            <a:r>
              <a:rPr lang="hr-HR" noProof="0"/>
              <a:t>Iskustva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4BE84-25C6-4E9A-73D1-5521A650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2024/2025</a:t>
            </a:r>
          </a:p>
        </p:txBody>
      </p:sp>
    </p:spTree>
    <p:extLst>
      <p:ext uri="{BB962C8B-B14F-4D97-AF65-F5344CB8AC3E}">
        <p14:creationId xmlns:p14="http://schemas.microsoft.com/office/powerpoint/2010/main" val="114819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5CCFC7-6788-1041-695E-F58E7F3E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Pokrovitelji - Akademski muški zbor FER-a">
            <a:extLst>
              <a:ext uri="{FF2B5EF4-FFF2-40B4-BE49-F238E27FC236}">
                <a16:creationId xmlns:a16="http://schemas.microsoft.com/office/drawing/2014/main" id="{B4164E37-93D7-ECE3-8EA6-E9F3747735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0557" y="43717"/>
            <a:ext cx="900461" cy="56495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pic>
        <p:nvPicPr>
          <p:cNvPr id="8" name="Picture 7" descr="https://cdn.discordapp.com/attachments/621769747498795022/1331650612861075608/logo.png?ex=679263c6&amp;is=67911246&amp;hm=f45410b2b28feb07a1ef2e01a1f0d7e8a64f80712ad52b0c488a5eeb0ca6afd7&amp;">
            <a:extLst>
              <a:ext uri="{FF2B5EF4-FFF2-40B4-BE49-F238E27FC236}">
                <a16:creationId xmlns:a16="http://schemas.microsoft.com/office/drawing/2014/main" id="{ED89B834-E6FB-4F0A-E763-BB5995E30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/>
                    </a14:imgEffect>
                    <a14:imgEffect>
                      <a14:brightnessContras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692" y="3367"/>
            <a:ext cx="697151" cy="66230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8D87728-1AF8-02B0-6883-B6B588C39D92}"/>
              </a:ext>
            </a:extLst>
          </p:cNvPr>
          <p:cNvSpPr>
            <a:spLocks noGrp="1"/>
          </p:cNvSpPr>
          <p:nvPr/>
        </p:nvSpPr>
        <p:spPr>
          <a:xfrm>
            <a:off x="1472094" y="14398"/>
            <a:ext cx="5940000" cy="62119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25717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noProof="0">
                <a:latin typeface="Franklin Gothic Demi"/>
              </a:rPr>
              <a:t>Sadržaj</a:t>
            </a:r>
            <a:endParaRPr lang="en-US" noProof="0">
              <a:latin typeface="Franklin Gothic Demi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11D426-A65B-282D-ABFC-250FB79C8144}"/>
              </a:ext>
            </a:extLst>
          </p:cNvPr>
          <p:cNvSpPr>
            <a:spLocks noGrp="1"/>
          </p:cNvSpPr>
          <p:nvPr/>
        </p:nvSpPr>
        <p:spPr>
          <a:xfrm>
            <a:off x="71999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6700" indent="-266700" algn="l" defTabSz="257175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6900" indent="-342900" algn="l" defTabSz="257175" rtl="0" eaLnBrk="1" latinLnBrk="0" hangingPunct="1">
              <a:spcBef>
                <a:spcPts val="4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6250" indent="-15187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86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1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87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75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062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5750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20102010507070707" pitchFamily="18" charset="2"/>
              <a:buChar char="§"/>
            </a:pPr>
            <a:r>
              <a:rPr lang="hr-HR">
                <a:latin typeface="Aptos"/>
              </a:rPr>
              <a:t>Članovi tima</a:t>
            </a:r>
            <a:endParaRPr lang="en-US">
              <a:latin typeface="Aptos"/>
            </a:endParaRPr>
          </a:p>
          <a:p>
            <a:pPr>
              <a:buFont typeface="Wingdings" panose="05020102010507070707" pitchFamily="18" charset="2"/>
              <a:buChar char="§"/>
            </a:pPr>
            <a:r>
              <a:rPr lang="hr-HR">
                <a:latin typeface="Aptos"/>
              </a:rPr>
              <a:t>Cilj projekta</a:t>
            </a:r>
            <a:endParaRPr lang="en-US" noProof="0">
              <a:latin typeface="Aptos"/>
            </a:endParaRPr>
          </a:p>
          <a:p>
            <a:pPr>
              <a:buFont typeface="Wingdings" panose="05020102010507070707" pitchFamily="18" charset="2"/>
              <a:buChar char="§"/>
            </a:pPr>
            <a:r>
              <a:rPr lang="hr-HR">
                <a:latin typeface="Aptos"/>
              </a:rPr>
              <a:t>Analiza </a:t>
            </a:r>
            <a:r>
              <a:rPr lang="hr-HR" noProof="0">
                <a:latin typeface="Aptos"/>
              </a:rPr>
              <a:t>i </a:t>
            </a:r>
            <a:r>
              <a:rPr lang="hr-HR">
                <a:latin typeface="Aptos"/>
              </a:rPr>
              <a:t>oblikovanje sustava </a:t>
            </a:r>
            <a:endParaRPr lang="en-US">
              <a:latin typeface="Aptos"/>
            </a:endParaRPr>
          </a:p>
          <a:p>
            <a:pPr marL="486410" lvl="1">
              <a:buFont typeface="Wingdings" panose="05020102010507070707" pitchFamily="18" charset="2"/>
              <a:buChar char="§"/>
            </a:pPr>
            <a:r>
              <a:rPr lang="hr-HR">
                <a:latin typeface="Aptos"/>
              </a:rPr>
              <a:t>Zahtjevi</a:t>
            </a:r>
            <a:endParaRPr lang="en-US" noProof="0">
              <a:latin typeface="Aptos"/>
            </a:endParaRPr>
          </a:p>
          <a:p>
            <a:pPr marL="486410" lvl="1">
              <a:buFont typeface="Wingdings" panose="05020102010507070707" pitchFamily="18" charset="2"/>
              <a:buChar char="§"/>
            </a:pPr>
            <a:r>
              <a:rPr lang="hr-HR" noProof="0">
                <a:latin typeface="Aptos"/>
              </a:rPr>
              <a:t>Arhitektura</a:t>
            </a:r>
            <a:endParaRPr lang="en-US" noProof="0">
              <a:latin typeface="Aptos"/>
            </a:endParaRPr>
          </a:p>
          <a:p>
            <a:pPr>
              <a:buFont typeface="Wingdings" panose="05020102010507070707" pitchFamily="18" charset="2"/>
              <a:buChar char="§"/>
            </a:pPr>
            <a:r>
              <a:rPr lang="hr-HR" noProof="0">
                <a:latin typeface="Aptos"/>
              </a:rPr>
              <a:t>Organizacija rada </a:t>
            </a:r>
            <a:endParaRPr lang="en-US" noProof="0">
              <a:latin typeface="Aptos"/>
            </a:endParaRPr>
          </a:p>
          <a:p>
            <a:pPr>
              <a:buFont typeface="Wingdings" panose="05020102010507070707" pitchFamily="18" charset="2"/>
              <a:buChar char="§"/>
            </a:pPr>
            <a:r>
              <a:rPr lang="hr-HR" noProof="0">
                <a:latin typeface="Aptos"/>
              </a:rPr>
              <a:t>Iskustva</a:t>
            </a:r>
            <a:endParaRPr lang="en-US">
              <a:latin typeface="Apto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3F2E4-1D22-D064-12E4-50EBFA36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2024/2025</a:t>
            </a:r>
          </a:p>
        </p:txBody>
      </p:sp>
    </p:spTree>
    <p:extLst>
      <p:ext uri="{BB962C8B-B14F-4D97-AF65-F5344CB8AC3E}">
        <p14:creationId xmlns:p14="http://schemas.microsoft.com/office/powerpoint/2010/main" val="84853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4A7507-3799-81A5-CFB0-202AED17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 descr="Pokrovitelji - Akademski muški zbor FER-a">
            <a:extLst>
              <a:ext uri="{FF2B5EF4-FFF2-40B4-BE49-F238E27FC236}">
                <a16:creationId xmlns:a16="http://schemas.microsoft.com/office/drawing/2014/main" id="{ABB0CD80-AB21-4BE2-4D93-1FFA528F3C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0557" y="43717"/>
            <a:ext cx="900461" cy="56495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pic>
        <p:nvPicPr>
          <p:cNvPr id="6" name="Picture 5" descr="https://cdn.discordapp.com/attachments/621769747498795022/1331650612861075608/logo.png?ex=679263c6&amp;is=67911246&amp;hm=f45410b2b28feb07a1ef2e01a1f0d7e8a64f80712ad52b0c488a5eeb0ca6afd7&amp;">
            <a:extLst>
              <a:ext uri="{FF2B5EF4-FFF2-40B4-BE49-F238E27FC236}">
                <a16:creationId xmlns:a16="http://schemas.microsoft.com/office/drawing/2014/main" id="{B7F01CE3-76AE-54E7-9258-C40CDD76B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/>
                    </a14:imgEffect>
                    <a14:imgEffect>
                      <a14:brightnessContras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692" y="3367"/>
            <a:ext cx="697151" cy="66230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7BA5C1C-A51A-0771-671F-6F5B96404D83}"/>
              </a:ext>
            </a:extLst>
          </p:cNvPr>
          <p:cNvSpPr>
            <a:spLocks noGrp="1"/>
          </p:cNvSpPr>
          <p:nvPr/>
        </p:nvSpPr>
        <p:spPr>
          <a:xfrm>
            <a:off x="1472094" y="14398"/>
            <a:ext cx="5940000" cy="62119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25717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>
                <a:latin typeface="Franklin Gothic Demi"/>
              </a:rPr>
              <a:t>Članovi grupe</a:t>
            </a:r>
            <a:endParaRPr lang="en-US" noProof="0">
              <a:latin typeface="Franklin Gothic Demi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C367B71-8032-7909-446A-48A123F00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956549"/>
              </p:ext>
            </p:extLst>
          </p:nvPr>
        </p:nvGraphicFramePr>
        <p:xfrm>
          <a:off x="480784" y="1022348"/>
          <a:ext cx="8182472" cy="524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1236">
                  <a:extLst>
                    <a:ext uri="{9D8B030D-6E8A-4147-A177-3AD203B41FA5}">
                      <a16:colId xmlns:a16="http://schemas.microsoft.com/office/drawing/2014/main" val="775559881"/>
                    </a:ext>
                  </a:extLst>
                </a:gridCol>
                <a:gridCol w="4091236">
                  <a:extLst>
                    <a:ext uri="{9D8B030D-6E8A-4147-A177-3AD203B41FA5}">
                      <a16:colId xmlns:a16="http://schemas.microsoft.com/office/drawing/2014/main" val="1825254882"/>
                    </a:ext>
                  </a:extLst>
                </a:gridCol>
              </a:tblGrid>
              <a:tr h="65556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Uloga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130195"/>
                  </a:ext>
                </a:extLst>
              </a:tr>
              <a:tr h="65556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Dorijan </a:t>
                      </a:r>
                      <a:r>
                        <a:rPr lang="en-US" sz="1800" b="0" i="0" u="none" strike="noStrike" noProof="0" err="1">
                          <a:latin typeface="Aptos"/>
                        </a:rPr>
                        <a:t>Jančić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/>
                        <a:t>Devops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134633"/>
                  </a:ext>
                </a:extLst>
              </a:tr>
              <a:tr h="655563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Matej Jurišić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Full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362564"/>
                  </a:ext>
                </a:extLst>
              </a:tr>
              <a:tr h="655563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Ivan Mitar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Frontend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0704"/>
                  </a:ext>
                </a:extLst>
              </a:tr>
              <a:tr h="655563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Dino Gabrić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Frontend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958979"/>
                  </a:ext>
                </a:extLst>
              </a:tr>
              <a:tr h="655563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Martin Vidmar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Frontend, </a:t>
                      </a:r>
                      <a:r>
                        <a:rPr lang="en-US" err="1"/>
                        <a:t>Dizajn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08616"/>
                  </a:ext>
                </a:extLst>
              </a:tr>
              <a:tr h="655563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Mateo </a:t>
                      </a:r>
                      <a:r>
                        <a:rPr lang="en-US" err="1"/>
                        <a:t>Toić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Backend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879583"/>
                  </a:ext>
                </a:extLst>
              </a:tr>
              <a:tr h="655563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Tomislav Sesar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Backend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365190"/>
                  </a:ext>
                </a:extLst>
              </a:tr>
            </a:tbl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5EE936E-EABF-09EF-C98B-99A5B18C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2024/2025</a:t>
            </a:r>
          </a:p>
        </p:txBody>
      </p:sp>
    </p:spTree>
    <p:extLst>
      <p:ext uri="{BB962C8B-B14F-4D97-AF65-F5344CB8AC3E}">
        <p14:creationId xmlns:p14="http://schemas.microsoft.com/office/powerpoint/2010/main" val="155229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5CCFC7-6788-1041-695E-F58E7F3E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Pokrovitelji - Akademski muški zbor FER-a">
            <a:extLst>
              <a:ext uri="{FF2B5EF4-FFF2-40B4-BE49-F238E27FC236}">
                <a16:creationId xmlns:a16="http://schemas.microsoft.com/office/drawing/2014/main" id="{B4164E37-93D7-ECE3-8EA6-E9F3747735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0557" y="43717"/>
            <a:ext cx="900461" cy="56495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pic>
        <p:nvPicPr>
          <p:cNvPr id="8" name="Picture 7" descr="https://cdn.discordapp.com/attachments/621769747498795022/1331650612861075608/logo.png?ex=679263c6&amp;is=67911246&amp;hm=f45410b2b28feb07a1ef2e01a1f0d7e8a64f80712ad52b0c488a5eeb0ca6afd7&amp;">
            <a:extLst>
              <a:ext uri="{FF2B5EF4-FFF2-40B4-BE49-F238E27FC236}">
                <a16:creationId xmlns:a16="http://schemas.microsoft.com/office/drawing/2014/main" id="{ED89B834-E6FB-4F0A-E763-BB5995E30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/>
                    </a14:imgEffect>
                    <a14:imgEffect>
                      <a14:brightnessContras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692" y="3367"/>
            <a:ext cx="697151" cy="66230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8D87728-1AF8-02B0-6883-B6B588C39D92}"/>
              </a:ext>
            </a:extLst>
          </p:cNvPr>
          <p:cNvSpPr>
            <a:spLocks noGrp="1"/>
          </p:cNvSpPr>
          <p:nvPr/>
        </p:nvSpPr>
        <p:spPr>
          <a:xfrm>
            <a:off x="1472094" y="14398"/>
            <a:ext cx="5940000" cy="62119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25717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>
                <a:latin typeface="Franklin Gothic Demi"/>
              </a:rPr>
              <a:t>O </a:t>
            </a:r>
            <a:r>
              <a:rPr lang="hr-HR" err="1">
                <a:latin typeface="Franklin Gothic Demi"/>
              </a:rPr>
              <a:t>PRojektu</a:t>
            </a:r>
            <a:endParaRPr lang="en-US" err="1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11D426-A65B-282D-ABFC-250FB79C8144}"/>
              </a:ext>
            </a:extLst>
          </p:cNvPr>
          <p:cNvSpPr>
            <a:spLocks noGrp="1"/>
          </p:cNvSpPr>
          <p:nvPr/>
        </p:nvSpPr>
        <p:spPr>
          <a:xfrm>
            <a:off x="71999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6700" indent="-266700" algn="l" defTabSz="257175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6900" indent="-342900" algn="l" defTabSz="257175" rtl="0" eaLnBrk="1" latinLnBrk="0" hangingPunct="1">
              <a:spcBef>
                <a:spcPts val="4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6250" indent="-15187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86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1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87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75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062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5750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20102010507070707" pitchFamily="18" charset="2"/>
              <a:buChar char="§"/>
            </a:pPr>
            <a:endParaRPr lang="hr-HR">
              <a:latin typeface="Franklin Gothic Book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109FE-75D4-D5EA-9F62-1DBF155D1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2024/2025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FDC0A7-2EBE-B97D-F71C-97BD62047FF6}"/>
              </a:ext>
            </a:extLst>
          </p:cNvPr>
          <p:cNvSpPr>
            <a:spLocks noGrp="1"/>
          </p:cNvSpPr>
          <p:nvPr/>
        </p:nvSpPr>
        <p:spPr>
          <a:xfrm>
            <a:off x="71999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6700" indent="-266700" algn="l" defTabSz="257175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6900" indent="-342900" algn="l" defTabSz="257175" rtl="0" eaLnBrk="1" latinLnBrk="0" hangingPunct="1">
              <a:spcBef>
                <a:spcPts val="4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6250" indent="-15187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86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1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87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75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062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5750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Char char="§"/>
            </a:pPr>
            <a:r>
              <a:rPr lang="hr-HR" altLang="sr-Latn-RS"/>
              <a:t>Platforma koja omogućuje razmjenu znanja</a:t>
            </a:r>
          </a:p>
          <a:p>
            <a:pPr>
              <a:buFont typeface="Wingdings"/>
              <a:buChar char="§"/>
            </a:pPr>
            <a:r>
              <a:rPr lang="hr-HR" altLang="sr-Latn-RS"/>
              <a:t>Ciljevi:</a:t>
            </a:r>
          </a:p>
          <a:p>
            <a:pPr marL="486410" lvl="1">
              <a:lnSpc>
                <a:spcPct val="110000"/>
              </a:lnSpc>
              <a:buFont typeface="Wingdings,Sans-Serif"/>
              <a:buChar char="§"/>
            </a:pPr>
            <a:r>
              <a:rPr lang="hr-HR"/>
              <a:t>Olakšati razmjenu znanja</a:t>
            </a:r>
            <a:endParaRPr lang="en-US"/>
          </a:p>
          <a:p>
            <a:pPr marL="486410" lvl="1">
              <a:lnSpc>
                <a:spcPct val="110000"/>
              </a:lnSpc>
              <a:buFont typeface="Wingdings,Sans-Serif"/>
              <a:buChar char="§"/>
            </a:pPr>
            <a:r>
              <a:rPr lang="hr-HR"/>
              <a:t>Olakšati povezivanje između predavača i zainteresiranog korisnika</a:t>
            </a:r>
          </a:p>
          <a:p>
            <a:pPr>
              <a:buFont typeface="Wingdings"/>
              <a:buChar char="§"/>
            </a:pPr>
            <a:endParaRPr lang="hr-HR" altLang="sr-Latn-RS"/>
          </a:p>
        </p:txBody>
      </p:sp>
      <p:pic>
        <p:nvPicPr>
          <p:cNvPr id="6" name="Picture 5" descr="Udemy Free Online Courses | Skill Finder">
            <a:extLst>
              <a:ext uri="{FF2B5EF4-FFF2-40B4-BE49-F238E27FC236}">
                <a16:creationId xmlns:a16="http://schemas.microsoft.com/office/drawing/2014/main" id="{0D689FA7-8040-0394-7CF9-B80D9A64D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78" y="4082275"/>
            <a:ext cx="2245258" cy="1107026"/>
          </a:xfrm>
          <a:prstGeom prst="rect">
            <a:avLst/>
          </a:prstGeom>
        </p:spPr>
      </p:pic>
      <p:pic>
        <p:nvPicPr>
          <p:cNvPr id="7" name="Picture 6" descr="What is the font used in the Stack Overflow logo, after it was changed few  years ago? - Meta Stack Exchange">
            <a:extLst>
              <a:ext uri="{FF2B5EF4-FFF2-40B4-BE49-F238E27FC236}">
                <a16:creationId xmlns:a16="http://schemas.microsoft.com/office/drawing/2014/main" id="{9849486D-4FAE-B150-B238-12621F52EC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3120" y="3727047"/>
            <a:ext cx="2720567" cy="1806166"/>
          </a:xfrm>
          <a:prstGeom prst="rect">
            <a:avLst/>
          </a:prstGeom>
        </p:spPr>
      </p:pic>
      <p:pic>
        <p:nvPicPr>
          <p:cNvPr id="10" name="Picture 9" descr="https://cdn.discordapp.com/attachments/621769747498795022/1331650612861075608/logo.png?ex=679263c6&amp;is=67911246&amp;hm=f45410b2b28feb07a1ef2e01a1f0d7e8a64f80712ad52b0c488a5eeb0ca6afd7&amp;">
            <a:extLst>
              <a:ext uri="{FF2B5EF4-FFF2-40B4-BE49-F238E27FC236}">
                <a16:creationId xmlns:a16="http://schemas.microsoft.com/office/drawing/2014/main" id="{3B1E82FE-F2C4-242A-5256-666CB3298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/>
                    </a14:imgEffect>
                    <a14:imgEffect>
                      <a14:brightnessContras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49622" y="3907673"/>
            <a:ext cx="1523279" cy="145448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FCD67A-AB97-5625-8B08-1B67D7A323E2}"/>
              </a:ext>
            </a:extLst>
          </p:cNvPr>
          <p:cNvSpPr txBox="1"/>
          <p:nvPr/>
        </p:nvSpPr>
        <p:spPr>
          <a:xfrm>
            <a:off x="2931060" y="4345662"/>
            <a:ext cx="47530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F17962-2C1D-463B-444C-4CEA9556FAE1}"/>
              </a:ext>
            </a:extLst>
          </p:cNvPr>
          <p:cNvSpPr txBox="1"/>
          <p:nvPr/>
        </p:nvSpPr>
        <p:spPr>
          <a:xfrm>
            <a:off x="6122408" y="4345662"/>
            <a:ext cx="47983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>
                <a:solidFill>
                  <a:schemeClr val="accent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73288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E1A99A-79D1-2F3D-FF80-2173EF56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2B69E5-09D4-5EBC-9F20-F0C9E040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Pokrovitelji - Akademski muški zbor FER-a">
            <a:extLst>
              <a:ext uri="{FF2B5EF4-FFF2-40B4-BE49-F238E27FC236}">
                <a16:creationId xmlns:a16="http://schemas.microsoft.com/office/drawing/2014/main" id="{6E1DD6F8-A1B5-F599-AB74-F8B563E256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0557" y="43717"/>
            <a:ext cx="900461" cy="56495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pic>
        <p:nvPicPr>
          <p:cNvPr id="7" name="Picture 6" descr="https://cdn.discordapp.com/attachments/621769747498795022/1331650612861075608/logo.png?ex=679263c6&amp;is=67911246&amp;hm=f45410b2b28feb07a1ef2e01a1f0d7e8a64f80712ad52b0c488a5eeb0ca6afd7&amp;">
            <a:extLst>
              <a:ext uri="{FF2B5EF4-FFF2-40B4-BE49-F238E27FC236}">
                <a16:creationId xmlns:a16="http://schemas.microsoft.com/office/drawing/2014/main" id="{A980533B-AB61-956F-803E-6BF2BBD48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/>
                    </a14:imgEffect>
                    <a14:imgEffect>
                      <a14:brightnessContras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692" y="3367"/>
            <a:ext cx="697151" cy="66230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C1EB02E-84B3-6F60-2D71-BF10C7367765}"/>
              </a:ext>
            </a:extLst>
          </p:cNvPr>
          <p:cNvSpPr>
            <a:spLocks noGrp="1"/>
          </p:cNvSpPr>
          <p:nvPr/>
        </p:nvSpPr>
        <p:spPr>
          <a:xfrm>
            <a:off x="1472094" y="14398"/>
            <a:ext cx="5940000" cy="62119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25717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>
                <a:latin typeface="Franklin Gothic Demi"/>
              </a:rPr>
              <a:t>Funkcionalni zahtjevi</a:t>
            </a:r>
            <a:endParaRPr lang="en-US" noProof="0">
              <a:latin typeface="Franklin Gothic Demi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38BEAB-04DD-9456-3944-45981A7C909B}"/>
              </a:ext>
            </a:extLst>
          </p:cNvPr>
          <p:cNvSpPr>
            <a:spLocks noGrp="1"/>
          </p:cNvSpPr>
          <p:nvPr/>
        </p:nvSpPr>
        <p:spPr>
          <a:xfrm>
            <a:off x="71999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6700" indent="-266700" algn="l" defTabSz="257175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6900" indent="-342900" algn="l" defTabSz="257175" rtl="0" eaLnBrk="1" latinLnBrk="0" hangingPunct="1">
              <a:spcBef>
                <a:spcPts val="4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6250" indent="-15187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86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1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87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75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062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5750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20102010507070707" pitchFamily="18" charset="2"/>
              <a:buChar char="§"/>
            </a:pPr>
            <a:r>
              <a:rPr lang="hr-HR">
                <a:latin typeface="Aptos"/>
              </a:rPr>
              <a:t>Prijava i registracija korisničkog računa (email i OAuth2.0)</a:t>
            </a:r>
          </a:p>
          <a:p>
            <a:pPr>
              <a:buFont typeface="Wingdings" panose="05020102010507070707" pitchFamily="18" charset="2"/>
              <a:buChar char="§"/>
            </a:pPr>
            <a:r>
              <a:rPr lang="hr-HR">
                <a:latin typeface="Aptos"/>
              </a:rPr>
              <a:t>Upravljanje tečajevima / radionicama / objavama</a:t>
            </a:r>
          </a:p>
          <a:p>
            <a:pPr>
              <a:buFont typeface="Wingdings" panose="05020102010507070707" pitchFamily="18" charset="2"/>
              <a:buChar char="§"/>
            </a:pPr>
            <a:r>
              <a:rPr lang="hr-HR">
                <a:latin typeface="Aptos"/>
              </a:rPr>
              <a:t>Online plaćanje</a:t>
            </a:r>
          </a:p>
        </p:txBody>
      </p:sp>
    </p:spTree>
    <p:extLst>
      <p:ext uri="{BB962C8B-B14F-4D97-AF65-F5344CB8AC3E}">
        <p14:creationId xmlns:p14="http://schemas.microsoft.com/office/powerpoint/2010/main" val="373436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E1A99A-79D1-2F3D-FF80-2173EF56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2B69E5-09D4-5EBC-9F20-F0C9E040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Pokrovitelji - Akademski muški zbor FER-a">
            <a:extLst>
              <a:ext uri="{FF2B5EF4-FFF2-40B4-BE49-F238E27FC236}">
                <a16:creationId xmlns:a16="http://schemas.microsoft.com/office/drawing/2014/main" id="{6E1DD6F8-A1B5-F599-AB74-F8B563E256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0557" y="43717"/>
            <a:ext cx="900461" cy="56495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pic>
        <p:nvPicPr>
          <p:cNvPr id="7" name="Picture 6" descr="https://cdn.discordapp.com/attachments/621769747498795022/1331650612861075608/logo.png?ex=679263c6&amp;is=67911246&amp;hm=f45410b2b28feb07a1ef2e01a1f0d7e8a64f80712ad52b0c488a5eeb0ca6afd7&amp;">
            <a:extLst>
              <a:ext uri="{FF2B5EF4-FFF2-40B4-BE49-F238E27FC236}">
                <a16:creationId xmlns:a16="http://schemas.microsoft.com/office/drawing/2014/main" id="{A980533B-AB61-956F-803E-6BF2BBD48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/>
                    </a14:imgEffect>
                    <a14:imgEffect>
                      <a14:brightnessContras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692" y="3367"/>
            <a:ext cx="697151" cy="66230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C1EB02E-84B3-6F60-2D71-BF10C7367765}"/>
              </a:ext>
            </a:extLst>
          </p:cNvPr>
          <p:cNvSpPr>
            <a:spLocks noGrp="1"/>
          </p:cNvSpPr>
          <p:nvPr/>
        </p:nvSpPr>
        <p:spPr>
          <a:xfrm>
            <a:off x="1472094" y="14398"/>
            <a:ext cx="5940000" cy="62119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25717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err="1">
                <a:latin typeface="Franklin Gothic Demi"/>
              </a:rPr>
              <a:t>NeFunkcionalni</a:t>
            </a:r>
            <a:r>
              <a:rPr lang="hr-HR">
                <a:latin typeface="Franklin Gothic Demi"/>
              </a:rPr>
              <a:t> zahtjevi</a:t>
            </a:r>
            <a:endParaRPr lang="en-US" noProof="0">
              <a:latin typeface="Franklin Gothic Demi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38BEAB-04DD-9456-3944-45981A7C909B}"/>
              </a:ext>
            </a:extLst>
          </p:cNvPr>
          <p:cNvSpPr>
            <a:spLocks noGrp="1"/>
          </p:cNvSpPr>
          <p:nvPr/>
        </p:nvSpPr>
        <p:spPr>
          <a:xfrm>
            <a:off x="71999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6700" indent="-266700" algn="l" defTabSz="257175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6900" indent="-342900" algn="l" defTabSz="257175" rtl="0" eaLnBrk="1" latinLnBrk="0" hangingPunct="1">
              <a:spcBef>
                <a:spcPts val="4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6250" indent="-15187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86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1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87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75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062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5750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20102010507070707" pitchFamily="18" charset="2"/>
              <a:buChar char="§"/>
            </a:pPr>
            <a:endParaRPr lang="hr-HR">
              <a:latin typeface="Apto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451D79-C702-5607-B509-BAB0B4495941}"/>
              </a:ext>
            </a:extLst>
          </p:cNvPr>
          <p:cNvSpPr>
            <a:spLocks noGrp="1"/>
          </p:cNvSpPr>
          <p:nvPr/>
        </p:nvSpPr>
        <p:spPr>
          <a:xfrm>
            <a:off x="224399" y="11244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6700" indent="-266700" algn="l" defTabSz="257175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6900" indent="-342900" algn="l" defTabSz="257175" rtl="0" eaLnBrk="1" latinLnBrk="0" hangingPunct="1">
              <a:spcBef>
                <a:spcPts val="4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6250" indent="-15187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86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1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87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75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062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5750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20102010507070707" pitchFamily="18" charset="2"/>
              <a:buChar char="§"/>
            </a:pPr>
            <a:r>
              <a:rPr lang="hr-HR">
                <a:latin typeface="Aptos"/>
              </a:rPr>
              <a:t>Vrijeme učitavanja stranice manje od 10 s</a:t>
            </a:r>
          </a:p>
          <a:p>
            <a:pPr>
              <a:buFont typeface="Wingdings" panose="05020102010507070707" pitchFamily="18" charset="2"/>
              <a:buChar char="§"/>
            </a:pPr>
            <a:r>
              <a:rPr lang="hr-HR">
                <a:latin typeface="Aptos"/>
              </a:rPr>
              <a:t>Osjetljivi korisnički podaci moraju biti </a:t>
            </a:r>
            <a:r>
              <a:rPr lang="hr-HR" err="1">
                <a:ea typeface="+mn-lt"/>
                <a:cs typeface="+mn-lt"/>
              </a:rPr>
              <a:t>enkriptirani</a:t>
            </a:r>
          </a:p>
          <a:p>
            <a:pPr>
              <a:buFont typeface="Wingdings" panose="05020102010507070707" pitchFamily="18" charset="2"/>
              <a:buChar char="§"/>
            </a:pPr>
            <a:r>
              <a:rPr lang="hr-HR">
                <a:latin typeface="Aptos"/>
              </a:rPr>
              <a:t>Koristi se HTTP protokol</a:t>
            </a:r>
          </a:p>
          <a:p>
            <a:pPr>
              <a:buFont typeface="Wingdings" panose="05020102010507070707" pitchFamily="18" charset="2"/>
              <a:buChar char="§"/>
            </a:pPr>
            <a:r>
              <a:rPr lang="hr-HR">
                <a:latin typeface="Aptos"/>
              </a:rPr>
              <a:t>Autentifikacija korisnika (lozinka ili </a:t>
            </a:r>
            <a:r>
              <a:rPr lang="hr-HR" err="1">
                <a:latin typeface="Aptos"/>
              </a:rPr>
              <a:t>OAuth</a:t>
            </a:r>
            <a:r>
              <a:rPr lang="hr-HR">
                <a:latin typeface="Aptos"/>
              </a:rPr>
              <a:t> 2.0)</a:t>
            </a:r>
          </a:p>
          <a:p>
            <a:pPr>
              <a:buFont typeface="Wingdings" panose="05020102010507070707" pitchFamily="18" charset="2"/>
              <a:buChar char="§"/>
            </a:pPr>
            <a:r>
              <a:rPr lang="hr-HR">
                <a:latin typeface="Aptos"/>
              </a:rPr>
              <a:t>Mogućnost lakog dodavanja novih značajki u sustav</a:t>
            </a:r>
          </a:p>
          <a:p>
            <a:pPr>
              <a:buFont typeface="Wingdings" panose="05020102010507070707" pitchFamily="18" charset="2"/>
              <a:buChar char="§"/>
            </a:pPr>
            <a:r>
              <a:rPr lang="hr-HR">
                <a:latin typeface="Aptos"/>
              </a:rPr>
              <a:t>Dostupnost sustava 99 % vremena</a:t>
            </a:r>
          </a:p>
          <a:p>
            <a:pPr>
              <a:buFont typeface="Wingdings" panose="05020102010507070707" pitchFamily="18" charset="2"/>
              <a:buChar char="§"/>
            </a:pPr>
            <a:r>
              <a:rPr lang="hr-HR" err="1">
                <a:latin typeface="Aptos"/>
              </a:rPr>
              <a:t>Responzivan</a:t>
            </a:r>
            <a:r>
              <a:rPr lang="hr-HR">
                <a:latin typeface="Aptos"/>
              </a:rPr>
              <a:t> dizajn stranice</a:t>
            </a:r>
          </a:p>
          <a:p>
            <a:pPr>
              <a:buFont typeface="Wingdings" panose="05020102010507070707" pitchFamily="18" charset="2"/>
              <a:buChar char="§"/>
            </a:pPr>
            <a:endParaRPr lang="hr-HR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41409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932748-308C-C7BE-2365-9B1D81CA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163303-5891-CD0E-E13F-6FAEDBED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Pokrovitelji - Akademski muški zbor FER-a">
            <a:extLst>
              <a:ext uri="{FF2B5EF4-FFF2-40B4-BE49-F238E27FC236}">
                <a16:creationId xmlns:a16="http://schemas.microsoft.com/office/drawing/2014/main" id="{F1CC270D-DE17-241C-DEE7-EEFE9A1A53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0557" y="43717"/>
            <a:ext cx="900461" cy="56495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pic>
        <p:nvPicPr>
          <p:cNvPr id="7" name="Picture 6" descr="https://cdn.discordapp.com/attachments/621769747498795022/1331650612861075608/logo.png?ex=679263c6&amp;is=67911246&amp;hm=f45410b2b28feb07a1ef2e01a1f0d7e8a64f80712ad52b0c488a5eeb0ca6afd7&amp;">
            <a:extLst>
              <a:ext uri="{FF2B5EF4-FFF2-40B4-BE49-F238E27FC236}">
                <a16:creationId xmlns:a16="http://schemas.microsoft.com/office/drawing/2014/main" id="{4EB67822-C1B3-D68E-F142-902F9CC48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/>
                    </a14:imgEffect>
                    <a14:imgEffect>
                      <a14:brightnessContras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692" y="3367"/>
            <a:ext cx="697151" cy="66230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4597CA3-26E6-604B-9C4B-6492DFD51249}"/>
              </a:ext>
            </a:extLst>
          </p:cNvPr>
          <p:cNvSpPr>
            <a:spLocks noGrp="1"/>
          </p:cNvSpPr>
          <p:nvPr/>
        </p:nvSpPr>
        <p:spPr>
          <a:xfrm>
            <a:off x="1472094" y="14398"/>
            <a:ext cx="5940000" cy="62119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25717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>
                <a:latin typeface="Franklin Gothic Demi"/>
              </a:rPr>
              <a:t>Dijagram obrazaca upotrebe</a:t>
            </a:r>
            <a:endParaRPr lang="en-US"/>
          </a:p>
        </p:txBody>
      </p:sp>
      <p:pic>
        <p:nvPicPr>
          <p:cNvPr id="10" name="Picture 9" descr="Korištenje sustava">
            <a:extLst>
              <a:ext uri="{FF2B5EF4-FFF2-40B4-BE49-F238E27FC236}">
                <a16:creationId xmlns:a16="http://schemas.microsoft.com/office/drawing/2014/main" id="{5E8B8C71-DDBF-1BA6-1B3C-B0A1625E3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362" y="905041"/>
            <a:ext cx="6265650" cy="563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7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8A23B1-7573-D6CB-9581-B7F5BBA6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550BDD-688F-206A-4994-45CF01F7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Pokrovitelji - Akademski muški zbor FER-a">
            <a:extLst>
              <a:ext uri="{FF2B5EF4-FFF2-40B4-BE49-F238E27FC236}">
                <a16:creationId xmlns:a16="http://schemas.microsoft.com/office/drawing/2014/main" id="{200AE2E0-BD9E-4853-9AF9-D380D692DB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0557" y="43717"/>
            <a:ext cx="900461" cy="56495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pic>
        <p:nvPicPr>
          <p:cNvPr id="7" name="Picture 6" descr="https://cdn.discordapp.com/attachments/621769747498795022/1331650612861075608/logo.png?ex=679263c6&amp;is=67911246&amp;hm=f45410b2b28feb07a1ef2e01a1f0d7e8a64f80712ad52b0c488a5eeb0ca6afd7&amp;">
            <a:extLst>
              <a:ext uri="{FF2B5EF4-FFF2-40B4-BE49-F238E27FC236}">
                <a16:creationId xmlns:a16="http://schemas.microsoft.com/office/drawing/2014/main" id="{3C7FE3C3-282E-4971-BA2C-ADB9D8018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/>
                    </a14:imgEffect>
                    <a14:imgEffect>
                      <a14:brightnessContras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692" y="3367"/>
            <a:ext cx="697151" cy="66230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EDE129F-8551-3E0D-8C70-7199BAC4C99C}"/>
              </a:ext>
            </a:extLst>
          </p:cNvPr>
          <p:cNvSpPr>
            <a:spLocks noGrp="1"/>
          </p:cNvSpPr>
          <p:nvPr/>
        </p:nvSpPr>
        <p:spPr>
          <a:xfrm>
            <a:off x="1472094" y="14398"/>
            <a:ext cx="5940000" cy="62119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25717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>
                <a:latin typeface="Franklin Gothic Demi"/>
              </a:rPr>
              <a:t>Arhitektura sustava</a:t>
            </a:r>
            <a:endParaRPr lang="en-US">
              <a:latin typeface="Franklin Gothic Demi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201490-1E00-8058-C9C4-8A6C88F9673D}"/>
              </a:ext>
            </a:extLst>
          </p:cNvPr>
          <p:cNvSpPr>
            <a:spLocks noGrp="1"/>
          </p:cNvSpPr>
          <p:nvPr/>
        </p:nvSpPr>
        <p:spPr>
          <a:xfrm>
            <a:off x="224399" y="11244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6700" indent="-266700" algn="l" defTabSz="257175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6900" indent="-342900" algn="l" defTabSz="257175" rtl="0" eaLnBrk="1" latinLnBrk="0" hangingPunct="1">
              <a:spcBef>
                <a:spcPts val="4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6250" indent="-15187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86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1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87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75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062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5750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20102010507070707" pitchFamily="18" charset="2"/>
              <a:buChar char="§"/>
            </a:pPr>
            <a:r>
              <a:rPr lang="hr-HR">
                <a:latin typeface="Aptos"/>
              </a:rPr>
              <a:t>Klijent-poslužitelj</a:t>
            </a:r>
          </a:p>
          <a:p>
            <a:pPr>
              <a:buFont typeface="Wingdings" panose="05020102010507070707" pitchFamily="18" charset="2"/>
              <a:buChar char="§"/>
            </a:pPr>
            <a:r>
              <a:rPr lang="hr-HR" err="1">
                <a:latin typeface="Aptos"/>
              </a:rPr>
              <a:t>Code</a:t>
            </a:r>
            <a:r>
              <a:rPr lang="hr-HR">
                <a:latin typeface="Aptos"/>
              </a:rPr>
              <a:t> </a:t>
            </a:r>
            <a:r>
              <a:rPr lang="hr-HR" err="1">
                <a:latin typeface="Aptos"/>
              </a:rPr>
              <a:t>first</a:t>
            </a:r>
            <a:r>
              <a:rPr lang="hr-HR">
                <a:latin typeface="Aptos"/>
              </a:rPr>
              <a:t> baza podataka</a:t>
            </a:r>
          </a:p>
          <a:p>
            <a:pPr>
              <a:buFont typeface="Wingdings" panose="05020102010507070707" pitchFamily="18" charset="2"/>
              <a:buChar char="§"/>
            </a:pPr>
            <a:r>
              <a:rPr lang="hr-HR" err="1">
                <a:latin typeface="Aptos"/>
              </a:rPr>
              <a:t>Frontend</a:t>
            </a:r>
            <a:r>
              <a:rPr lang="hr-HR">
                <a:latin typeface="Aptos"/>
              </a:rPr>
              <a:t>: </a:t>
            </a:r>
            <a:r>
              <a:rPr lang="hr-HR" err="1">
                <a:latin typeface="Aptos"/>
              </a:rPr>
              <a:t>React</a:t>
            </a:r>
            <a:endParaRPr lang="hr-HR">
              <a:latin typeface="Aptos"/>
            </a:endParaRPr>
          </a:p>
          <a:p>
            <a:pPr>
              <a:buFont typeface="Wingdings" panose="05020102010507070707" pitchFamily="18" charset="2"/>
              <a:buChar char="§"/>
            </a:pPr>
            <a:r>
              <a:rPr lang="hr-HR" err="1">
                <a:latin typeface="Aptos"/>
              </a:rPr>
              <a:t>Backend</a:t>
            </a:r>
            <a:r>
              <a:rPr lang="hr-HR">
                <a:latin typeface="Aptos"/>
              </a:rPr>
              <a:t>: C#</a:t>
            </a:r>
          </a:p>
          <a:p>
            <a:pPr>
              <a:buFont typeface="Wingdings" panose="05020102010507070707" pitchFamily="18" charset="2"/>
              <a:buChar char="§"/>
            </a:pPr>
            <a:r>
              <a:rPr lang="hr-HR" err="1">
                <a:latin typeface="Aptos"/>
              </a:rPr>
              <a:t>Controller</a:t>
            </a:r>
            <a:r>
              <a:rPr lang="hr-HR">
                <a:latin typeface="Aptos"/>
              </a:rPr>
              <a:t>-Service-</a:t>
            </a:r>
            <a:r>
              <a:rPr lang="hr-HR" err="1">
                <a:latin typeface="Aptos"/>
              </a:rPr>
              <a:t>Repository</a:t>
            </a:r>
          </a:p>
          <a:p>
            <a:pPr>
              <a:buFont typeface="Wingdings" panose="05020102010507070707" pitchFamily="18" charset="2"/>
              <a:buChar char="§"/>
            </a:pPr>
            <a:endParaRPr lang="hr-HR">
              <a:latin typeface="Aptos"/>
            </a:endParaRPr>
          </a:p>
        </p:txBody>
      </p:sp>
      <p:pic>
        <p:nvPicPr>
          <p:cNvPr id="12" name="Picture 11" descr="Klijent-poslužitelj">
            <a:extLst>
              <a:ext uri="{FF2B5EF4-FFF2-40B4-BE49-F238E27FC236}">
                <a16:creationId xmlns:a16="http://schemas.microsoft.com/office/drawing/2014/main" id="{08927F79-EE3D-5157-CFAA-658773F98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212" y="3826869"/>
            <a:ext cx="6337537" cy="242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7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111</cp:revision>
  <dcterms:created xsi:type="dcterms:W3CDTF">2025-01-22T16:18:03Z</dcterms:created>
  <dcterms:modified xsi:type="dcterms:W3CDTF">2025-01-24T22:38:31Z</dcterms:modified>
</cp:coreProperties>
</file>