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omments/comment3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269" r:id="rId2"/>
    <p:sldId id="270" r:id="rId3"/>
    <p:sldId id="271" r:id="rId4"/>
    <p:sldId id="280" r:id="rId5"/>
    <p:sldId id="272" r:id="rId6"/>
    <p:sldId id="273" r:id="rId7"/>
    <p:sldId id="274" r:id="rId8"/>
    <p:sldId id="275" r:id="rId9"/>
    <p:sldId id="276" r:id="rId10"/>
    <p:sldId id="281" r:id="rId11"/>
    <p:sldId id="277" r:id="rId12"/>
    <p:sldId id="267" r:id="rId13"/>
    <p:sldId id="282" r:id="rId14"/>
    <p:sldId id="278" r:id="rId15"/>
    <p:sldId id="279" r:id="rId16"/>
    <p:sldId id="283" r:id="rId17"/>
    <p:sldId id="284" r:id="rId18"/>
    <p:sldId id="285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Mohan" initials="NM" lastIdx="3" clrIdx="0">
    <p:extLst>
      <p:ext uri="{19B8F6BF-5375-455C-9EA6-DF929625EA0E}">
        <p15:presenceInfo xmlns:p15="http://schemas.microsoft.com/office/powerpoint/2012/main" userId="92b44e48af97b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72" d="100"/>
          <a:sy n="72" d="100"/>
        </p:scale>
        <p:origin x="11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955</c:v>
                </c:pt>
                <c:pt idx="1">
                  <c:v>1083</c:v>
                </c:pt>
                <c:pt idx="2">
                  <c:v>1193</c:v>
                </c:pt>
                <c:pt idx="3">
                  <c:v>942</c:v>
                </c:pt>
                <c:pt idx="4">
                  <c:v>767</c:v>
                </c:pt>
                <c:pt idx="5">
                  <c:v>653</c:v>
                </c:pt>
                <c:pt idx="6">
                  <c:v>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A-4C24-ABDD-8965256A55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2"/>
        <c:axId val="1026203407"/>
        <c:axId val="1031552383"/>
      </c:barChart>
      <c:catAx>
        <c:axId val="102620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552383"/>
        <c:crosses val="autoZero"/>
        <c:auto val="1"/>
        <c:lblAlgn val="ctr"/>
        <c:lblOffset val="100"/>
        <c:noMultiLvlLbl val="0"/>
      </c:catAx>
      <c:valAx>
        <c:axId val="103155238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User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2620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10+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4709</c:v>
                </c:pt>
                <c:pt idx="1">
                  <c:v>974</c:v>
                </c:pt>
                <c:pt idx="2">
                  <c:v>344</c:v>
                </c:pt>
                <c:pt idx="3">
                  <c:v>156</c:v>
                </c:pt>
                <c:pt idx="4">
                  <c:v>88</c:v>
                </c:pt>
                <c:pt idx="5">
                  <c:v>48</c:v>
                </c:pt>
                <c:pt idx="6">
                  <c:v>31</c:v>
                </c:pt>
                <c:pt idx="7">
                  <c:v>14</c:v>
                </c:pt>
                <c:pt idx="8">
                  <c:v>23</c:v>
                </c:pt>
                <c:pt idx="9">
                  <c:v>15</c:v>
                </c:pt>
                <c:pt idx="1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8-4E6D-B9CE-4F3892BC6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-27"/>
        <c:axId val="1042053215"/>
        <c:axId val="1195115247"/>
      </c:barChart>
      <c:catAx>
        <c:axId val="104205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 of Emails</a:t>
                </a:r>
                <a:r>
                  <a:rPr lang="en-IN" baseline="0" dirty="0"/>
                  <a:t> sent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115247"/>
        <c:crosses val="autoZero"/>
        <c:auto val="1"/>
        <c:lblAlgn val="ctr"/>
        <c:lblOffset val="100"/>
        <c:noMultiLvlLbl val="0"/>
      </c:catAx>
      <c:valAx>
        <c:axId val="1195115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User</a:t>
                </a:r>
                <a:r>
                  <a:rPr lang="en-IN" baseline="0" dirty="0"/>
                  <a:t> Count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053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3141217460355"/>
          <c:y val="5.7129629629629627E-2"/>
          <c:w val="0.79166249287419799"/>
          <c:h val="0.667831364829396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Homogenity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Sheet1!$F$5:$F$12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Sheet1!$G$5:$G$12</c:f>
              <c:numCache>
                <c:formatCode>General</c:formatCode>
                <c:ptCount val="8"/>
                <c:pt idx="0">
                  <c:v>1.1000000000000001</c:v>
                </c:pt>
                <c:pt idx="1">
                  <c:v>0.68</c:v>
                </c:pt>
                <c:pt idx="2">
                  <c:v>0.45</c:v>
                </c:pt>
                <c:pt idx="3">
                  <c:v>0.35</c:v>
                </c:pt>
                <c:pt idx="4">
                  <c:v>0.28000000000000003</c:v>
                </c:pt>
                <c:pt idx="5">
                  <c:v>0.22</c:v>
                </c:pt>
                <c:pt idx="6">
                  <c:v>0.2</c:v>
                </c:pt>
                <c:pt idx="7">
                  <c:v>0.18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84-44C4-ABCF-4552CFB3C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8779248"/>
        <c:axId val="1764936288"/>
      </c:scatterChart>
      <c:valAx>
        <c:axId val="1798779248"/>
        <c:scaling>
          <c:orientation val="minMax"/>
          <c:max val="8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936288"/>
        <c:crosses val="autoZero"/>
        <c:crossBetween val="midCat"/>
        <c:majorUnit val="1"/>
      </c:valAx>
      <c:valAx>
        <c:axId val="1764936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Homogenity in Cluster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779248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Gmail Insights Viewed</cx:pt>
          <cx:pt idx="1">Emails sent</cx:pt>
          <cx:pt idx="2">Insight Viewed</cx:pt>
        </cx:lvl>
      </cx:strDim>
      <cx:numDim type="val">
        <cx:f>Sheet1!$B$2:$B$4</cx:f>
        <cx:lvl ptCount="3" formatCode="General">
          <cx:pt idx="0">20062</cx:pt>
          <cx:pt idx="1">10688</cx:pt>
          <cx:pt idx="2">84</cx:pt>
        </cx:lvl>
      </cx:numDim>
    </cx:data>
  </cx:chartData>
  <cx:chart>
    <cx:plotArea>
      <cx:plotAreaRegion>
        <cx:series layoutId="funnel" uniqueId="{81200985-012F-4C98-B7AB-86075339F1DF}">
          <cx:tx>
            <cx:txData>
              <cx:f>Sheet1!$B$1</cx:f>
              <cx:v>Series1</cx:v>
            </cx:txData>
          </cx:tx>
          <cx:spPr>
            <a:solidFill>
              <a:schemeClr val="accent6">
                <a:lumMod val="75000"/>
              </a:schemeClr>
            </a:solidFill>
          </cx:spPr>
          <cx:dataLabels>
            <cx:visibility seriesName="0" categoryName="0" value="1"/>
            <cx:separator>, </cx:separator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1</cx:pt>
          <cx:pt idx="2">1</cx:pt>
          <cx:pt idx="3">1</cx:pt>
          <cx:pt idx="4">0.5</cx:pt>
          <cx:pt idx="5">2</cx:pt>
          <cx:pt idx="6">1</cx:pt>
          <cx:pt idx="7">0.5</cx:pt>
          <cx:pt idx="8">3</cx:pt>
          <cx:pt idx="9">1</cx:pt>
          <cx:pt idx="10">1</cx:pt>
          <cx:pt idx="11">1</cx:pt>
          <cx:pt idx="12">2</cx:pt>
          <cx:pt idx="13">1</cx:pt>
          <cx:pt idx="14">1.5</cx:pt>
          <cx:pt idx="15">1</cx:pt>
          <cx:pt idx="16">1</cx:pt>
          <cx:pt idx="17">2</cx:pt>
          <cx:pt idx="18">1</cx:pt>
          <cx:pt idx="19">4</cx:pt>
          <cx:pt idx="20">0</cx:pt>
          <cx:pt idx="21">0.5</cx:pt>
          <cx:pt idx="22">1</cx:pt>
          <cx:pt idx="23">1</cx:pt>
          <cx:pt idx="24">1</cx:pt>
          <cx:pt idx="25">1</cx:pt>
          <cx:pt idx="26">1</cx:pt>
          <cx:pt idx="27">0.5</cx:pt>
          <cx:pt idx="28">0.66666666666666596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4</cx:pt>
          <cx:pt idx="37">1</cx:pt>
          <cx:pt idx="38">1</cx:pt>
          <cx:pt idx="39">0.5</cx:pt>
          <cx:pt idx="40">1</cx:pt>
          <cx:pt idx="41">0.20000000000000001</cx:pt>
          <cx:pt idx="42">1</cx:pt>
          <cx:pt idx="43">1</cx:pt>
          <cx:pt idx="44">2</cx:pt>
          <cx:pt idx="45">1</cx:pt>
          <cx:pt idx="46">0.80000000000000004</cx:pt>
          <cx:pt idx="47">1.5</cx:pt>
          <cx:pt idx="48">1</cx:pt>
          <cx:pt idx="49">0.59999999999999998</cx:pt>
          <cx:pt idx="50">0.33333333333333298</cx:pt>
          <cx:pt idx="51">3.5</cx:pt>
          <cx:pt idx="52">1</cx:pt>
          <cx:pt idx="53">1</cx:pt>
          <cx:pt idx="54">2</cx:pt>
          <cx:pt idx="55">1</cx:pt>
          <cx:pt idx="56">2</cx:pt>
          <cx:pt idx="57">0.5</cx:pt>
          <cx:pt idx="58">3</cx:pt>
          <cx:pt idx="59">0.5</cx:pt>
          <cx:pt idx="60">1</cx:pt>
          <cx:pt idx="61">1</cx:pt>
          <cx:pt idx="62">1</cx:pt>
          <cx:pt idx="63">1</cx:pt>
          <cx:pt idx="64">1</cx:pt>
          <cx:pt idx="65">1</cx:pt>
          <cx:pt idx="66">4</cx:pt>
          <cx:pt idx="67">1</cx:pt>
          <cx:pt idx="68">9.3333333333333304</cx:pt>
          <cx:pt idx="69">1</cx:pt>
          <cx:pt idx="70">0.5</cx:pt>
          <cx:pt idx="71">1</cx:pt>
          <cx:pt idx="72">1</cx:pt>
          <cx:pt idx="73">1</cx:pt>
          <cx:pt idx="74">1</cx:pt>
          <cx:pt idx="75">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Notifications received per email</a:t>
            </a:r>
          </a:p>
        </cx:rich>
      </cx:tx>
    </cx:title>
    <cx:plotArea>
      <cx:plotAreaRegion>
        <cx:series layoutId="clusteredColumn" uniqueId="{0EEF672E-8927-4C69-B0B9-F4AD1E079ED2}">
          <cx:tx>
            <cx:txData>
              <cx:f>Sheet1!$A$1</cx:f>
              <cx:v>Series1</cx:v>
            </cx:txData>
          </cx:tx>
          <cx:spPr>
            <a:solidFill>
              <a:schemeClr val="accent6">
                <a:lumMod val="50000"/>
              </a:schemeClr>
            </a:solidFill>
          </cx:spPr>
          <cx:dataId val="0"/>
          <cx:layoutPr>
            <cx:binning intervalClosed="r">
              <cx:binSize val="0.99999900000000008"/>
            </cx:binning>
          </cx:layoutPr>
        </cx:series>
      </cx:plotAreaRegion>
      <cx:axis id="0">
        <cx:catScaling gapWidth="0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3T15:19:12.161" idx="2">
    <p:pos x="3293" y="703"/>
    <p:text>I assumed the year to be 2019, so as to get day of week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3T15:17:59.863" idx="1">
    <p:pos x="2269" y="446"/>
    <p:text>Based on my understanding of the tool, after signing up and taking a tour myself.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3T15:20:05.116" idx="3">
    <p:pos x="2812" y="636"/>
    <p:text>This cluster metrics were found to be statistically insignificant as comared to other clusters. However, with limited data, I ignore this finding here.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raphicdesign.stackexchange.com/questions/77654/what-is-the-unambiguously-correct-pictogram-for-database-storage" TargetMode="External"/><Relationship Id="rId1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raphicdesign.stackexchange.com/questions/77654/what-is-the-unambiguously-correct-pictogram-for-database-storage" TargetMode="External"/><Relationship Id="rId1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B7A9C-CE21-47D7-8617-0491FE87D14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D7F7FA-096D-40F9-A151-AB4A5B061AF3}">
      <dgm:prSet/>
      <dgm:spPr/>
      <dgm:t>
        <a:bodyPr/>
        <a:lstStyle/>
        <a:p>
          <a:r>
            <a:rPr lang="en-US"/>
            <a:t>Assumptions</a:t>
          </a:r>
        </a:p>
      </dgm:t>
    </dgm:pt>
    <dgm:pt modelId="{1056E126-E8BC-49AE-A726-93793B4C6565}" type="parTrans" cxnId="{3B017A68-20FB-4634-A613-87CD1FE24D05}">
      <dgm:prSet/>
      <dgm:spPr/>
      <dgm:t>
        <a:bodyPr/>
        <a:lstStyle/>
        <a:p>
          <a:endParaRPr lang="en-US"/>
        </a:p>
      </dgm:t>
    </dgm:pt>
    <dgm:pt modelId="{63968BD5-69BD-45DC-9F74-AF63B695174B}" type="sibTrans" cxnId="{3B017A68-20FB-4634-A613-87CD1FE24D05}">
      <dgm:prSet/>
      <dgm:spPr/>
      <dgm:t>
        <a:bodyPr/>
        <a:lstStyle/>
        <a:p>
          <a:endParaRPr lang="en-US"/>
        </a:p>
      </dgm:t>
    </dgm:pt>
    <dgm:pt modelId="{2CA4055C-2B5B-4D18-BDAF-A490BE3C3D88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A338FDFB-FEA2-4D5D-A6B0-BCB10B1ED5CB}" type="parTrans" cxnId="{E96D4B13-CBCF-4E5F-82BC-9AEC536BEA82}">
      <dgm:prSet/>
      <dgm:spPr/>
      <dgm:t>
        <a:bodyPr/>
        <a:lstStyle/>
        <a:p>
          <a:endParaRPr lang="en-US"/>
        </a:p>
      </dgm:t>
    </dgm:pt>
    <dgm:pt modelId="{654DD637-01B8-4682-AB32-E74B0A784EC9}" type="sibTrans" cxnId="{E96D4B13-CBCF-4E5F-82BC-9AEC536BEA82}">
      <dgm:prSet/>
      <dgm:spPr/>
      <dgm:t>
        <a:bodyPr/>
        <a:lstStyle/>
        <a:p>
          <a:endParaRPr lang="en-US"/>
        </a:p>
      </dgm:t>
    </dgm:pt>
    <dgm:pt modelId="{2FB9797C-0723-42C7-8AA9-EA3F8F22AC80}">
      <dgm:prSet/>
      <dgm:spPr/>
      <dgm:t>
        <a:bodyPr/>
        <a:lstStyle/>
        <a:p>
          <a:r>
            <a:rPr lang="en-US"/>
            <a:t>Customer Segments</a:t>
          </a:r>
        </a:p>
      </dgm:t>
    </dgm:pt>
    <dgm:pt modelId="{B70D066F-A986-4190-A017-C997F52EED85}" type="parTrans" cxnId="{998ACBD5-2BD4-473C-BD10-ACD921139B52}">
      <dgm:prSet/>
      <dgm:spPr/>
      <dgm:t>
        <a:bodyPr/>
        <a:lstStyle/>
        <a:p>
          <a:endParaRPr lang="en-US"/>
        </a:p>
      </dgm:t>
    </dgm:pt>
    <dgm:pt modelId="{2817CE8B-3BD9-4F5E-98E6-40DC3B781C4D}" type="sibTrans" cxnId="{998ACBD5-2BD4-473C-BD10-ACD921139B52}">
      <dgm:prSet/>
      <dgm:spPr/>
      <dgm:t>
        <a:bodyPr/>
        <a:lstStyle/>
        <a:p>
          <a:endParaRPr lang="en-US"/>
        </a:p>
      </dgm:t>
    </dgm:pt>
    <dgm:pt modelId="{93DB0536-687D-4B91-AA66-E24791836CAD}">
      <dgm:prSet/>
      <dgm:spPr/>
      <dgm:t>
        <a:bodyPr/>
        <a:lstStyle/>
        <a:p>
          <a:r>
            <a:rPr lang="en-US"/>
            <a:t>Insights</a:t>
          </a:r>
        </a:p>
      </dgm:t>
    </dgm:pt>
    <dgm:pt modelId="{F72A3088-91A9-4406-972B-4413ADD6E7E7}" type="parTrans" cxnId="{D5688267-7B53-4049-97FD-B810CFD8B970}">
      <dgm:prSet/>
      <dgm:spPr/>
      <dgm:t>
        <a:bodyPr/>
        <a:lstStyle/>
        <a:p>
          <a:endParaRPr lang="en-US"/>
        </a:p>
      </dgm:t>
    </dgm:pt>
    <dgm:pt modelId="{A4EA0CE7-24C2-4A04-B34D-1341F40DCAAB}" type="sibTrans" cxnId="{D5688267-7B53-4049-97FD-B810CFD8B970}">
      <dgm:prSet/>
      <dgm:spPr/>
      <dgm:t>
        <a:bodyPr/>
        <a:lstStyle/>
        <a:p>
          <a:endParaRPr lang="en-US"/>
        </a:p>
      </dgm:t>
    </dgm:pt>
    <dgm:pt modelId="{75E22EDE-9A38-4DEB-B74E-01DDA584D692}">
      <dgm:prSet/>
      <dgm:spPr/>
      <dgm:t>
        <a:bodyPr/>
        <a:lstStyle/>
        <a:p>
          <a:r>
            <a:rPr lang="en-US" dirty="0"/>
            <a:t>What next?</a:t>
          </a:r>
        </a:p>
      </dgm:t>
    </dgm:pt>
    <dgm:pt modelId="{154A431D-C627-417F-B305-ADD14AFC48A8}" type="parTrans" cxnId="{BF6C6E77-1A62-40F1-8001-A328BA84B47E}">
      <dgm:prSet/>
      <dgm:spPr/>
      <dgm:t>
        <a:bodyPr/>
        <a:lstStyle/>
        <a:p>
          <a:endParaRPr lang="en-US"/>
        </a:p>
      </dgm:t>
    </dgm:pt>
    <dgm:pt modelId="{9F49B46E-7EFA-4221-BD69-391582DD2C4F}" type="sibTrans" cxnId="{BF6C6E77-1A62-40F1-8001-A328BA84B47E}">
      <dgm:prSet/>
      <dgm:spPr/>
      <dgm:t>
        <a:bodyPr/>
        <a:lstStyle/>
        <a:p>
          <a:endParaRPr lang="en-US"/>
        </a:p>
      </dgm:t>
    </dgm:pt>
    <dgm:pt modelId="{C684009D-74C1-4C41-B01A-248BFCB01FA3}" type="pres">
      <dgm:prSet presAssocID="{BF2B7A9C-CE21-47D7-8617-0491FE87D143}" presName="vert0" presStyleCnt="0">
        <dgm:presLayoutVars>
          <dgm:dir/>
          <dgm:animOne val="branch"/>
          <dgm:animLvl val="lvl"/>
        </dgm:presLayoutVars>
      </dgm:prSet>
      <dgm:spPr/>
    </dgm:pt>
    <dgm:pt modelId="{D8F74B23-F744-4B2A-B18B-D6CD8D858BB4}" type="pres">
      <dgm:prSet presAssocID="{08D7F7FA-096D-40F9-A151-AB4A5B061AF3}" presName="thickLine" presStyleLbl="alignNode1" presStyleIdx="0" presStyleCnt="5"/>
      <dgm:spPr/>
    </dgm:pt>
    <dgm:pt modelId="{87760A70-B9CB-4B65-849C-B56E2AD2CB2F}" type="pres">
      <dgm:prSet presAssocID="{08D7F7FA-096D-40F9-A151-AB4A5B061AF3}" presName="horz1" presStyleCnt="0"/>
      <dgm:spPr/>
    </dgm:pt>
    <dgm:pt modelId="{DA055EF6-FC82-400D-A2E5-53EB0AD45C7B}" type="pres">
      <dgm:prSet presAssocID="{08D7F7FA-096D-40F9-A151-AB4A5B061AF3}" presName="tx1" presStyleLbl="revTx" presStyleIdx="0" presStyleCnt="5"/>
      <dgm:spPr/>
    </dgm:pt>
    <dgm:pt modelId="{62BBE492-AF70-4506-AD30-026FD0E2FCE9}" type="pres">
      <dgm:prSet presAssocID="{08D7F7FA-096D-40F9-A151-AB4A5B061AF3}" presName="vert1" presStyleCnt="0"/>
      <dgm:spPr/>
    </dgm:pt>
    <dgm:pt modelId="{D1591F11-2A72-4A6C-BA73-A8EEDE17B295}" type="pres">
      <dgm:prSet presAssocID="{2CA4055C-2B5B-4D18-BDAF-A490BE3C3D88}" presName="thickLine" presStyleLbl="alignNode1" presStyleIdx="1" presStyleCnt="5"/>
      <dgm:spPr/>
    </dgm:pt>
    <dgm:pt modelId="{D675402E-7B7C-47A7-90E6-7B37F0BECF1E}" type="pres">
      <dgm:prSet presAssocID="{2CA4055C-2B5B-4D18-BDAF-A490BE3C3D88}" presName="horz1" presStyleCnt="0"/>
      <dgm:spPr/>
    </dgm:pt>
    <dgm:pt modelId="{1D53C9E0-0136-4B52-9E42-06A590B73110}" type="pres">
      <dgm:prSet presAssocID="{2CA4055C-2B5B-4D18-BDAF-A490BE3C3D88}" presName="tx1" presStyleLbl="revTx" presStyleIdx="1" presStyleCnt="5"/>
      <dgm:spPr/>
    </dgm:pt>
    <dgm:pt modelId="{D432C3E4-D300-4C44-91E7-9D0993AB1E8F}" type="pres">
      <dgm:prSet presAssocID="{2CA4055C-2B5B-4D18-BDAF-A490BE3C3D88}" presName="vert1" presStyleCnt="0"/>
      <dgm:spPr/>
    </dgm:pt>
    <dgm:pt modelId="{90ACBFF4-3D8D-408C-9BEF-E33C49C901E9}" type="pres">
      <dgm:prSet presAssocID="{2FB9797C-0723-42C7-8AA9-EA3F8F22AC80}" presName="thickLine" presStyleLbl="alignNode1" presStyleIdx="2" presStyleCnt="5"/>
      <dgm:spPr/>
    </dgm:pt>
    <dgm:pt modelId="{BC47C09C-1149-498E-8EFD-7C608163629C}" type="pres">
      <dgm:prSet presAssocID="{2FB9797C-0723-42C7-8AA9-EA3F8F22AC80}" presName="horz1" presStyleCnt="0"/>
      <dgm:spPr/>
    </dgm:pt>
    <dgm:pt modelId="{F9C00CD9-3074-48A3-877D-322B227D7CFF}" type="pres">
      <dgm:prSet presAssocID="{2FB9797C-0723-42C7-8AA9-EA3F8F22AC80}" presName="tx1" presStyleLbl="revTx" presStyleIdx="2" presStyleCnt="5"/>
      <dgm:spPr/>
    </dgm:pt>
    <dgm:pt modelId="{93CA5CF6-5B1D-4DDD-B706-2855CA0D0B06}" type="pres">
      <dgm:prSet presAssocID="{2FB9797C-0723-42C7-8AA9-EA3F8F22AC80}" presName="vert1" presStyleCnt="0"/>
      <dgm:spPr/>
    </dgm:pt>
    <dgm:pt modelId="{94A137A5-5CA6-47EB-BC59-8C40C180455D}" type="pres">
      <dgm:prSet presAssocID="{93DB0536-687D-4B91-AA66-E24791836CAD}" presName="thickLine" presStyleLbl="alignNode1" presStyleIdx="3" presStyleCnt="5"/>
      <dgm:spPr/>
    </dgm:pt>
    <dgm:pt modelId="{B5E5A577-DAE2-49AA-9A1B-5F57D22393D6}" type="pres">
      <dgm:prSet presAssocID="{93DB0536-687D-4B91-AA66-E24791836CAD}" presName="horz1" presStyleCnt="0"/>
      <dgm:spPr/>
    </dgm:pt>
    <dgm:pt modelId="{4CD9D618-372E-431F-9F70-08CE42ACDFD8}" type="pres">
      <dgm:prSet presAssocID="{93DB0536-687D-4B91-AA66-E24791836CAD}" presName="tx1" presStyleLbl="revTx" presStyleIdx="3" presStyleCnt="5"/>
      <dgm:spPr/>
    </dgm:pt>
    <dgm:pt modelId="{9565F32E-44E5-4485-B06E-9385DE774900}" type="pres">
      <dgm:prSet presAssocID="{93DB0536-687D-4B91-AA66-E24791836CAD}" presName="vert1" presStyleCnt="0"/>
      <dgm:spPr/>
    </dgm:pt>
    <dgm:pt modelId="{6C46FDAE-0249-4D43-8645-5272264A7A1C}" type="pres">
      <dgm:prSet presAssocID="{75E22EDE-9A38-4DEB-B74E-01DDA584D692}" presName="thickLine" presStyleLbl="alignNode1" presStyleIdx="4" presStyleCnt="5"/>
      <dgm:spPr/>
    </dgm:pt>
    <dgm:pt modelId="{DA05DACA-BCBE-4220-A7DA-A1900055D799}" type="pres">
      <dgm:prSet presAssocID="{75E22EDE-9A38-4DEB-B74E-01DDA584D692}" presName="horz1" presStyleCnt="0"/>
      <dgm:spPr/>
    </dgm:pt>
    <dgm:pt modelId="{2DE7FC28-9490-4EBD-A768-8A268E24F7E2}" type="pres">
      <dgm:prSet presAssocID="{75E22EDE-9A38-4DEB-B74E-01DDA584D692}" presName="tx1" presStyleLbl="revTx" presStyleIdx="4" presStyleCnt="5"/>
      <dgm:spPr/>
    </dgm:pt>
    <dgm:pt modelId="{B2DBB77E-25B3-494A-93FA-794FBD9B83A8}" type="pres">
      <dgm:prSet presAssocID="{75E22EDE-9A38-4DEB-B74E-01DDA584D692}" presName="vert1" presStyleCnt="0"/>
      <dgm:spPr/>
    </dgm:pt>
  </dgm:ptLst>
  <dgm:cxnLst>
    <dgm:cxn modelId="{FBABA80D-8A7F-42B1-8AD2-2EED03E8394B}" type="presOf" srcId="{08D7F7FA-096D-40F9-A151-AB4A5B061AF3}" destId="{DA055EF6-FC82-400D-A2E5-53EB0AD45C7B}" srcOrd="0" destOrd="0" presId="urn:microsoft.com/office/officeart/2008/layout/LinedList"/>
    <dgm:cxn modelId="{470A540E-16FA-4948-B004-D4F1D5072D7C}" type="presOf" srcId="{2FB9797C-0723-42C7-8AA9-EA3F8F22AC80}" destId="{F9C00CD9-3074-48A3-877D-322B227D7CFF}" srcOrd="0" destOrd="0" presId="urn:microsoft.com/office/officeart/2008/layout/LinedList"/>
    <dgm:cxn modelId="{E96D4B13-CBCF-4E5F-82BC-9AEC536BEA82}" srcId="{BF2B7A9C-CE21-47D7-8617-0491FE87D143}" destId="{2CA4055C-2B5B-4D18-BDAF-A490BE3C3D88}" srcOrd="1" destOrd="0" parTransId="{A338FDFB-FEA2-4D5D-A6B0-BCB10B1ED5CB}" sibTransId="{654DD637-01B8-4682-AB32-E74B0A784EC9}"/>
    <dgm:cxn modelId="{E9222926-C461-4DB8-8FA4-748B45FD2167}" type="presOf" srcId="{93DB0536-687D-4B91-AA66-E24791836CAD}" destId="{4CD9D618-372E-431F-9F70-08CE42ACDFD8}" srcOrd="0" destOrd="0" presId="urn:microsoft.com/office/officeart/2008/layout/LinedList"/>
    <dgm:cxn modelId="{D5688267-7B53-4049-97FD-B810CFD8B970}" srcId="{BF2B7A9C-CE21-47D7-8617-0491FE87D143}" destId="{93DB0536-687D-4B91-AA66-E24791836CAD}" srcOrd="3" destOrd="0" parTransId="{F72A3088-91A9-4406-972B-4413ADD6E7E7}" sibTransId="{A4EA0CE7-24C2-4A04-B34D-1341F40DCAAB}"/>
    <dgm:cxn modelId="{3B017A68-20FB-4634-A613-87CD1FE24D05}" srcId="{BF2B7A9C-CE21-47D7-8617-0491FE87D143}" destId="{08D7F7FA-096D-40F9-A151-AB4A5B061AF3}" srcOrd="0" destOrd="0" parTransId="{1056E126-E8BC-49AE-A726-93793B4C6565}" sibTransId="{63968BD5-69BD-45DC-9F74-AF63B695174B}"/>
    <dgm:cxn modelId="{8E6BB84F-D83F-4EE3-B1D2-6B734E371B3B}" type="presOf" srcId="{75E22EDE-9A38-4DEB-B74E-01DDA584D692}" destId="{2DE7FC28-9490-4EBD-A768-8A268E24F7E2}" srcOrd="0" destOrd="0" presId="urn:microsoft.com/office/officeart/2008/layout/LinedList"/>
    <dgm:cxn modelId="{BF6C6E77-1A62-40F1-8001-A328BA84B47E}" srcId="{BF2B7A9C-CE21-47D7-8617-0491FE87D143}" destId="{75E22EDE-9A38-4DEB-B74E-01DDA584D692}" srcOrd="4" destOrd="0" parTransId="{154A431D-C627-417F-B305-ADD14AFC48A8}" sibTransId="{9F49B46E-7EFA-4221-BD69-391582DD2C4F}"/>
    <dgm:cxn modelId="{34E9C09D-ECE8-4879-8EC9-12BA106A2025}" type="presOf" srcId="{2CA4055C-2B5B-4D18-BDAF-A490BE3C3D88}" destId="{1D53C9E0-0136-4B52-9E42-06A590B73110}" srcOrd="0" destOrd="0" presId="urn:microsoft.com/office/officeart/2008/layout/LinedList"/>
    <dgm:cxn modelId="{998ACBD5-2BD4-473C-BD10-ACD921139B52}" srcId="{BF2B7A9C-CE21-47D7-8617-0491FE87D143}" destId="{2FB9797C-0723-42C7-8AA9-EA3F8F22AC80}" srcOrd="2" destOrd="0" parTransId="{B70D066F-A986-4190-A017-C997F52EED85}" sibTransId="{2817CE8B-3BD9-4F5E-98E6-40DC3B781C4D}"/>
    <dgm:cxn modelId="{A61AC4EF-0FE8-4C48-9254-382228D80EF7}" type="presOf" srcId="{BF2B7A9C-CE21-47D7-8617-0491FE87D143}" destId="{C684009D-74C1-4C41-B01A-248BFCB01FA3}" srcOrd="0" destOrd="0" presId="urn:microsoft.com/office/officeart/2008/layout/LinedList"/>
    <dgm:cxn modelId="{C0F1CA14-118F-4AA5-8786-2981CCC2CB3D}" type="presParOf" srcId="{C684009D-74C1-4C41-B01A-248BFCB01FA3}" destId="{D8F74B23-F744-4B2A-B18B-D6CD8D858BB4}" srcOrd="0" destOrd="0" presId="urn:microsoft.com/office/officeart/2008/layout/LinedList"/>
    <dgm:cxn modelId="{F4F749B2-64A8-4B0F-8A53-E5D1A7A835FC}" type="presParOf" srcId="{C684009D-74C1-4C41-B01A-248BFCB01FA3}" destId="{87760A70-B9CB-4B65-849C-B56E2AD2CB2F}" srcOrd="1" destOrd="0" presId="urn:microsoft.com/office/officeart/2008/layout/LinedList"/>
    <dgm:cxn modelId="{36FBEFA0-03E1-4C00-9DD6-305C808390FC}" type="presParOf" srcId="{87760A70-B9CB-4B65-849C-B56E2AD2CB2F}" destId="{DA055EF6-FC82-400D-A2E5-53EB0AD45C7B}" srcOrd="0" destOrd="0" presId="urn:microsoft.com/office/officeart/2008/layout/LinedList"/>
    <dgm:cxn modelId="{EB321836-435A-4073-98D0-B6A306F70026}" type="presParOf" srcId="{87760A70-B9CB-4B65-849C-B56E2AD2CB2F}" destId="{62BBE492-AF70-4506-AD30-026FD0E2FCE9}" srcOrd="1" destOrd="0" presId="urn:microsoft.com/office/officeart/2008/layout/LinedList"/>
    <dgm:cxn modelId="{49A64F2B-2882-453D-85F1-787F3D28E69B}" type="presParOf" srcId="{C684009D-74C1-4C41-B01A-248BFCB01FA3}" destId="{D1591F11-2A72-4A6C-BA73-A8EEDE17B295}" srcOrd="2" destOrd="0" presId="urn:microsoft.com/office/officeart/2008/layout/LinedList"/>
    <dgm:cxn modelId="{527FA041-8679-4797-9B11-86AA672E3770}" type="presParOf" srcId="{C684009D-74C1-4C41-B01A-248BFCB01FA3}" destId="{D675402E-7B7C-47A7-90E6-7B37F0BECF1E}" srcOrd="3" destOrd="0" presId="urn:microsoft.com/office/officeart/2008/layout/LinedList"/>
    <dgm:cxn modelId="{0E1ACA9D-D4B3-4CE8-85B7-5423525C89BC}" type="presParOf" srcId="{D675402E-7B7C-47A7-90E6-7B37F0BECF1E}" destId="{1D53C9E0-0136-4B52-9E42-06A590B73110}" srcOrd="0" destOrd="0" presId="urn:microsoft.com/office/officeart/2008/layout/LinedList"/>
    <dgm:cxn modelId="{79CCFABE-1632-4C35-B9E2-608BD54CA26B}" type="presParOf" srcId="{D675402E-7B7C-47A7-90E6-7B37F0BECF1E}" destId="{D432C3E4-D300-4C44-91E7-9D0993AB1E8F}" srcOrd="1" destOrd="0" presId="urn:microsoft.com/office/officeart/2008/layout/LinedList"/>
    <dgm:cxn modelId="{9948B963-1A70-4FA6-81C8-831EBC9C770F}" type="presParOf" srcId="{C684009D-74C1-4C41-B01A-248BFCB01FA3}" destId="{90ACBFF4-3D8D-408C-9BEF-E33C49C901E9}" srcOrd="4" destOrd="0" presId="urn:microsoft.com/office/officeart/2008/layout/LinedList"/>
    <dgm:cxn modelId="{D1917888-5181-49A2-ACAB-EA0CFE06822D}" type="presParOf" srcId="{C684009D-74C1-4C41-B01A-248BFCB01FA3}" destId="{BC47C09C-1149-498E-8EFD-7C608163629C}" srcOrd="5" destOrd="0" presId="urn:microsoft.com/office/officeart/2008/layout/LinedList"/>
    <dgm:cxn modelId="{C5FC9F46-BF6B-4EB0-A973-7A08BAB4790B}" type="presParOf" srcId="{BC47C09C-1149-498E-8EFD-7C608163629C}" destId="{F9C00CD9-3074-48A3-877D-322B227D7CFF}" srcOrd="0" destOrd="0" presId="urn:microsoft.com/office/officeart/2008/layout/LinedList"/>
    <dgm:cxn modelId="{C09BE69A-DCBE-4078-9E5E-597A3FED3B21}" type="presParOf" srcId="{BC47C09C-1149-498E-8EFD-7C608163629C}" destId="{93CA5CF6-5B1D-4DDD-B706-2855CA0D0B06}" srcOrd="1" destOrd="0" presId="urn:microsoft.com/office/officeart/2008/layout/LinedList"/>
    <dgm:cxn modelId="{2846F30A-DF8D-40B2-A88D-4B9F3A7AB3AA}" type="presParOf" srcId="{C684009D-74C1-4C41-B01A-248BFCB01FA3}" destId="{94A137A5-5CA6-47EB-BC59-8C40C180455D}" srcOrd="6" destOrd="0" presId="urn:microsoft.com/office/officeart/2008/layout/LinedList"/>
    <dgm:cxn modelId="{B27639E6-FAFC-461A-829E-D9AE7A22E195}" type="presParOf" srcId="{C684009D-74C1-4C41-B01A-248BFCB01FA3}" destId="{B5E5A577-DAE2-49AA-9A1B-5F57D22393D6}" srcOrd="7" destOrd="0" presId="urn:microsoft.com/office/officeart/2008/layout/LinedList"/>
    <dgm:cxn modelId="{B3ED2F5D-6CCD-484F-9EEB-3E3D175F662A}" type="presParOf" srcId="{B5E5A577-DAE2-49AA-9A1B-5F57D22393D6}" destId="{4CD9D618-372E-431F-9F70-08CE42ACDFD8}" srcOrd="0" destOrd="0" presId="urn:microsoft.com/office/officeart/2008/layout/LinedList"/>
    <dgm:cxn modelId="{56D6867F-D51E-4537-A343-9ED53BC0CA4D}" type="presParOf" srcId="{B5E5A577-DAE2-49AA-9A1B-5F57D22393D6}" destId="{9565F32E-44E5-4485-B06E-9385DE774900}" srcOrd="1" destOrd="0" presId="urn:microsoft.com/office/officeart/2008/layout/LinedList"/>
    <dgm:cxn modelId="{94F44F26-A07F-44AD-9E3C-B0F8A2B0F6DB}" type="presParOf" srcId="{C684009D-74C1-4C41-B01A-248BFCB01FA3}" destId="{6C46FDAE-0249-4D43-8645-5272264A7A1C}" srcOrd="8" destOrd="0" presId="urn:microsoft.com/office/officeart/2008/layout/LinedList"/>
    <dgm:cxn modelId="{98024182-C767-4066-B477-B0525205A55A}" type="presParOf" srcId="{C684009D-74C1-4C41-B01A-248BFCB01FA3}" destId="{DA05DACA-BCBE-4220-A7DA-A1900055D799}" srcOrd="9" destOrd="0" presId="urn:microsoft.com/office/officeart/2008/layout/LinedList"/>
    <dgm:cxn modelId="{95875A0C-7762-4C95-8E2E-9B861E8B4035}" type="presParOf" srcId="{DA05DACA-BCBE-4220-A7DA-A1900055D799}" destId="{2DE7FC28-9490-4EBD-A768-8A268E24F7E2}" srcOrd="0" destOrd="0" presId="urn:microsoft.com/office/officeart/2008/layout/LinedList"/>
    <dgm:cxn modelId="{80FA685E-CCE0-45D8-A2E9-DE7B579EA7FF}" type="presParOf" srcId="{DA05DACA-BCBE-4220-A7DA-A1900055D799}" destId="{B2DBB77E-25B3-494A-93FA-794FBD9B83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2A947-7785-4066-9F7B-010CF09471B1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A9A5085C-1471-464B-BB62-FE3937CC4067}">
      <dgm:prSet phldrT="[Text]"/>
      <dgm:spPr/>
      <dgm:t>
        <a:bodyPr/>
        <a:lstStyle/>
        <a:p>
          <a:r>
            <a:rPr lang="en-IN" dirty="0"/>
            <a:t>Add Gmail extension</a:t>
          </a:r>
        </a:p>
      </dgm:t>
    </dgm:pt>
    <dgm:pt modelId="{1ADF2765-38A6-452B-A489-2E8F0AC78059}" type="parTrans" cxnId="{F41CFED4-D16E-46EE-B521-2A72F063E9C1}">
      <dgm:prSet/>
      <dgm:spPr/>
      <dgm:t>
        <a:bodyPr/>
        <a:lstStyle/>
        <a:p>
          <a:endParaRPr lang="en-IN"/>
        </a:p>
      </dgm:t>
    </dgm:pt>
    <dgm:pt modelId="{4A1A7712-201D-4E54-A451-A6BCBB333B4E}" type="sibTrans" cxnId="{F41CFED4-D16E-46EE-B521-2A72F063E9C1}">
      <dgm:prSet/>
      <dgm:spPr/>
      <dgm:t>
        <a:bodyPr/>
        <a:lstStyle/>
        <a:p>
          <a:endParaRPr lang="en-IN"/>
        </a:p>
      </dgm:t>
    </dgm:pt>
    <dgm:pt modelId="{55C65945-F848-405D-8F3B-5E9D53254217}">
      <dgm:prSet phldrT="[Text]"/>
      <dgm:spPr/>
      <dgm:t>
        <a:bodyPr/>
        <a:lstStyle/>
        <a:p>
          <a:r>
            <a:rPr lang="en-IN" dirty="0"/>
            <a:t>Import Gmail contacts</a:t>
          </a:r>
        </a:p>
      </dgm:t>
    </dgm:pt>
    <dgm:pt modelId="{3C89F52D-3A07-44C3-AEE4-245CD8430810}" type="parTrans" cxnId="{5108461B-D647-40B8-9690-BAF563C60D0B}">
      <dgm:prSet/>
      <dgm:spPr/>
      <dgm:t>
        <a:bodyPr/>
        <a:lstStyle/>
        <a:p>
          <a:endParaRPr lang="en-IN"/>
        </a:p>
      </dgm:t>
    </dgm:pt>
    <dgm:pt modelId="{4CEBF6F2-1FE8-4F83-AA5E-C28FCF230004}" type="sibTrans" cxnId="{5108461B-D647-40B8-9690-BAF563C60D0B}">
      <dgm:prSet/>
      <dgm:spPr/>
      <dgm:t>
        <a:bodyPr/>
        <a:lstStyle/>
        <a:p>
          <a:endParaRPr lang="en-IN"/>
        </a:p>
      </dgm:t>
    </dgm:pt>
    <dgm:pt modelId="{F0513EE8-671B-49A1-A17E-362BEF5E0E87}">
      <dgm:prSet phldrT="[Text]"/>
      <dgm:spPr/>
      <dgm:t>
        <a:bodyPr/>
        <a:lstStyle/>
        <a:p>
          <a:r>
            <a:rPr lang="en-IN" dirty="0"/>
            <a:t>View Contact insights</a:t>
          </a:r>
        </a:p>
      </dgm:t>
    </dgm:pt>
    <dgm:pt modelId="{101B439E-3DBC-42A1-990D-848FA64E273D}" type="parTrans" cxnId="{C68A100C-ED44-4F06-B211-5D71C2B2C4E1}">
      <dgm:prSet/>
      <dgm:spPr/>
      <dgm:t>
        <a:bodyPr/>
        <a:lstStyle/>
        <a:p>
          <a:endParaRPr lang="en-IN"/>
        </a:p>
      </dgm:t>
    </dgm:pt>
    <dgm:pt modelId="{C3EFA155-CD5B-49D3-B0A3-7EE5F3AA40BF}" type="sibTrans" cxnId="{C68A100C-ED44-4F06-B211-5D71C2B2C4E1}">
      <dgm:prSet/>
      <dgm:spPr/>
      <dgm:t>
        <a:bodyPr/>
        <a:lstStyle/>
        <a:p>
          <a:endParaRPr lang="en-IN"/>
        </a:p>
      </dgm:t>
    </dgm:pt>
    <dgm:pt modelId="{509B1346-C0BA-4EB6-91A9-5064F617A38E}">
      <dgm:prSet phldrT="[Text]"/>
      <dgm:spPr/>
      <dgm:t>
        <a:bodyPr/>
        <a:lstStyle/>
        <a:p>
          <a:r>
            <a:rPr lang="en-IN" dirty="0"/>
            <a:t>Create tracked emails</a:t>
          </a:r>
        </a:p>
      </dgm:t>
    </dgm:pt>
    <dgm:pt modelId="{213AED96-1E4E-40F7-8BB2-51ABD50515AA}" type="parTrans" cxnId="{7C45BB10-863A-4996-8CFF-65C7A74B43C6}">
      <dgm:prSet/>
      <dgm:spPr/>
      <dgm:t>
        <a:bodyPr/>
        <a:lstStyle/>
        <a:p>
          <a:endParaRPr lang="en-IN"/>
        </a:p>
      </dgm:t>
    </dgm:pt>
    <dgm:pt modelId="{6A8DEC10-A7A2-4BBF-A897-0607CB0984C9}" type="sibTrans" cxnId="{7C45BB10-863A-4996-8CFF-65C7A74B43C6}">
      <dgm:prSet/>
      <dgm:spPr/>
      <dgm:t>
        <a:bodyPr/>
        <a:lstStyle/>
        <a:p>
          <a:endParaRPr lang="en-IN"/>
        </a:p>
      </dgm:t>
    </dgm:pt>
    <dgm:pt modelId="{4936257C-811B-4468-9C07-01BB7D49A735}">
      <dgm:prSet phldrT="[Text]"/>
      <dgm:spPr/>
      <dgm:t>
        <a:bodyPr/>
        <a:lstStyle/>
        <a:p>
          <a:r>
            <a:rPr lang="en-IN" dirty="0"/>
            <a:t>Wait for notifications</a:t>
          </a:r>
        </a:p>
      </dgm:t>
    </dgm:pt>
    <dgm:pt modelId="{2FE7A436-95C7-4358-936E-70633C2B3D84}" type="parTrans" cxnId="{2EC9392C-434B-4B6D-9DA2-16DC2541D952}">
      <dgm:prSet/>
      <dgm:spPr/>
      <dgm:t>
        <a:bodyPr/>
        <a:lstStyle/>
        <a:p>
          <a:endParaRPr lang="en-IN"/>
        </a:p>
      </dgm:t>
    </dgm:pt>
    <dgm:pt modelId="{C64418D4-6754-408A-8FB8-03DCB3DE8448}" type="sibTrans" cxnId="{2EC9392C-434B-4B6D-9DA2-16DC2541D952}">
      <dgm:prSet/>
      <dgm:spPr/>
      <dgm:t>
        <a:bodyPr/>
        <a:lstStyle/>
        <a:p>
          <a:endParaRPr lang="en-IN"/>
        </a:p>
      </dgm:t>
    </dgm:pt>
    <dgm:pt modelId="{77EB8511-9403-41C3-907D-07355EEFC828}">
      <dgm:prSet phldrT="[Text]"/>
      <dgm:spPr/>
      <dgm:t>
        <a:bodyPr/>
        <a:lstStyle/>
        <a:p>
          <a:r>
            <a:rPr lang="en-IN" dirty="0"/>
            <a:t>View insights</a:t>
          </a:r>
        </a:p>
      </dgm:t>
    </dgm:pt>
    <dgm:pt modelId="{324C3296-3C87-4CBF-B5E0-7356E34B0494}" type="parTrans" cxnId="{42DFCFB4-288B-4060-8F46-46219CFD72D5}">
      <dgm:prSet/>
      <dgm:spPr/>
      <dgm:t>
        <a:bodyPr/>
        <a:lstStyle/>
        <a:p>
          <a:endParaRPr lang="en-IN"/>
        </a:p>
      </dgm:t>
    </dgm:pt>
    <dgm:pt modelId="{5FF26E7D-6DAE-4235-B136-3E3FF89EDCCB}" type="sibTrans" cxnId="{42DFCFB4-288B-4060-8F46-46219CFD72D5}">
      <dgm:prSet/>
      <dgm:spPr/>
      <dgm:t>
        <a:bodyPr/>
        <a:lstStyle/>
        <a:p>
          <a:endParaRPr lang="en-IN"/>
        </a:p>
      </dgm:t>
    </dgm:pt>
    <dgm:pt modelId="{9E33F597-B089-4C61-AEA7-D8A08DE67EF3}" type="pres">
      <dgm:prSet presAssocID="{4812A947-7785-4066-9F7B-010CF09471B1}" presName="Name0" presStyleCnt="0">
        <dgm:presLayoutVars>
          <dgm:dir/>
          <dgm:resizeHandles val="exact"/>
        </dgm:presLayoutVars>
      </dgm:prSet>
      <dgm:spPr/>
    </dgm:pt>
    <dgm:pt modelId="{2A1AB7AF-A3F4-49F0-A6D2-ACBFDF6D8119}" type="pres">
      <dgm:prSet presAssocID="{A9A5085C-1471-464B-BB62-FE3937CC4067}" presName="node" presStyleLbl="node1" presStyleIdx="0" presStyleCnt="6">
        <dgm:presLayoutVars>
          <dgm:bulletEnabled val="1"/>
        </dgm:presLayoutVars>
      </dgm:prSet>
      <dgm:spPr/>
    </dgm:pt>
    <dgm:pt modelId="{F034A3B4-4CD1-4651-8A6B-6870EC2E4DFF}" type="pres">
      <dgm:prSet presAssocID="{4A1A7712-201D-4E54-A451-A6BCBB333B4E}" presName="sibTrans" presStyleLbl="sibTrans2D1" presStyleIdx="0" presStyleCnt="5"/>
      <dgm:spPr/>
    </dgm:pt>
    <dgm:pt modelId="{9DEC2AFD-C52B-4197-BE0B-F01264BE9AF5}" type="pres">
      <dgm:prSet presAssocID="{4A1A7712-201D-4E54-A451-A6BCBB333B4E}" presName="connectorText" presStyleLbl="sibTrans2D1" presStyleIdx="0" presStyleCnt="5"/>
      <dgm:spPr/>
    </dgm:pt>
    <dgm:pt modelId="{EA2F42DD-16B1-434C-8350-F59C983523C7}" type="pres">
      <dgm:prSet presAssocID="{55C65945-F848-405D-8F3B-5E9D53254217}" presName="node" presStyleLbl="node1" presStyleIdx="1" presStyleCnt="6">
        <dgm:presLayoutVars>
          <dgm:bulletEnabled val="1"/>
        </dgm:presLayoutVars>
      </dgm:prSet>
      <dgm:spPr/>
    </dgm:pt>
    <dgm:pt modelId="{A5BF74B2-AABB-4E89-A536-60CB367343BF}" type="pres">
      <dgm:prSet presAssocID="{4CEBF6F2-1FE8-4F83-AA5E-C28FCF230004}" presName="sibTrans" presStyleLbl="sibTrans2D1" presStyleIdx="1" presStyleCnt="5"/>
      <dgm:spPr/>
    </dgm:pt>
    <dgm:pt modelId="{634DD546-FA30-44FC-93FF-B8E43DD1C55E}" type="pres">
      <dgm:prSet presAssocID="{4CEBF6F2-1FE8-4F83-AA5E-C28FCF230004}" presName="connectorText" presStyleLbl="sibTrans2D1" presStyleIdx="1" presStyleCnt="5"/>
      <dgm:spPr/>
    </dgm:pt>
    <dgm:pt modelId="{16BC0492-CACA-45CC-9683-B68767462B0A}" type="pres">
      <dgm:prSet presAssocID="{F0513EE8-671B-49A1-A17E-362BEF5E0E87}" presName="node" presStyleLbl="node1" presStyleIdx="2" presStyleCnt="6">
        <dgm:presLayoutVars>
          <dgm:bulletEnabled val="1"/>
        </dgm:presLayoutVars>
      </dgm:prSet>
      <dgm:spPr/>
    </dgm:pt>
    <dgm:pt modelId="{F8C8FC00-439D-4630-BEE1-1E3E11F025E5}" type="pres">
      <dgm:prSet presAssocID="{C3EFA155-CD5B-49D3-B0A3-7EE5F3AA40BF}" presName="sibTrans" presStyleLbl="sibTrans2D1" presStyleIdx="2" presStyleCnt="5"/>
      <dgm:spPr/>
    </dgm:pt>
    <dgm:pt modelId="{0D490329-F867-46F2-AC59-B8912B47A626}" type="pres">
      <dgm:prSet presAssocID="{C3EFA155-CD5B-49D3-B0A3-7EE5F3AA40BF}" presName="connectorText" presStyleLbl="sibTrans2D1" presStyleIdx="2" presStyleCnt="5"/>
      <dgm:spPr/>
    </dgm:pt>
    <dgm:pt modelId="{5624F823-627A-4809-B77B-AFD581BA7677}" type="pres">
      <dgm:prSet presAssocID="{509B1346-C0BA-4EB6-91A9-5064F617A38E}" presName="node" presStyleLbl="node1" presStyleIdx="3" presStyleCnt="6">
        <dgm:presLayoutVars>
          <dgm:bulletEnabled val="1"/>
        </dgm:presLayoutVars>
      </dgm:prSet>
      <dgm:spPr/>
    </dgm:pt>
    <dgm:pt modelId="{CFF7575C-A6C8-4BAF-B68D-5CC324189E6E}" type="pres">
      <dgm:prSet presAssocID="{6A8DEC10-A7A2-4BBF-A897-0607CB0984C9}" presName="sibTrans" presStyleLbl="sibTrans2D1" presStyleIdx="3" presStyleCnt="5"/>
      <dgm:spPr/>
    </dgm:pt>
    <dgm:pt modelId="{D247E859-FDA9-468F-999E-3720421F86FA}" type="pres">
      <dgm:prSet presAssocID="{6A8DEC10-A7A2-4BBF-A897-0607CB0984C9}" presName="connectorText" presStyleLbl="sibTrans2D1" presStyleIdx="3" presStyleCnt="5"/>
      <dgm:spPr/>
    </dgm:pt>
    <dgm:pt modelId="{059CE8F7-1F34-4006-BF4A-7B4B1A5F5C74}" type="pres">
      <dgm:prSet presAssocID="{4936257C-811B-4468-9C07-01BB7D49A735}" presName="node" presStyleLbl="node1" presStyleIdx="4" presStyleCnt="6">
        <dgm:presLayoutVars>
          <dgm:bulletEnabled val="1"/>
        </dgm:presLayoutVars>
      </dgm:prSet>
      <dgm:spPr/>
    </dgm:pt>
    <dgm:pt modelId="{4CBFCED7-1331-4D2D-B879-CCB73AF4B1B1}" type="pres">
      <dgm:prSet presAssocID="{C64418D4-6754-408A-8FB8-03DCB3DE8448}" presName="sibTrans" presStyleLbl="sibTrans2D1" presStyleIdx="4" presStyleCnt="5"/>
      <dgm:spPr/>
    </dgm:pt>
    <dgm:pt modelId="{5D075FBD-C837-4211-8322-7D000969DC71}" type="pres">
      <dgm:prSet presAssocID="{C64418D4-6754-408A-8FB8-03DCB3DE8448}" presName="connectorText" presStyleLbl="sibTrans2D1" presStyleIdx="4" presStyleCnt="5"/>
      <dgm:spPr/>
    </dgm:pt>
    <dgm:pt modelId="{77BA8091-6C9B-4537-B463-A067BF60DB13}" type="pres">
      <dgm:prSet presAssocID="{77EB8511-9403-41C3-907D-07355EEFC828}" presName="node" presStyleLbl="node1" presStyleIdx="5" presStyleCnt="6">
        <dgm:presLayoutVars>
          <dgm:bulletEnabled val="1"/>
        </dgm:presLayoutVars>
      </dgm:prSet>
      <dgm:spPr/>
    </dgm:pt>
  </dgm:ptLst>
  <dgm:cxnLst>
    <dgm:cxn modelId="{C68A100C-ED44-4F06-B211-5D71C2B2C4E1}" srcId="{4812A947-7785-4066-9F7B-010CF09471B1}" destId="{F0513EE8-671B-49A1-A17E-362BEF5E0E87}" srcOrd="2" destOrd="0" parTransId="{101B439E-3DBC-42A1-990D-848FA64E273D}" sibTransId="{C3EFA155-CD5B-49D3-B0A3-7EE5F3AA40BF}"/>
    <dgm:cxn modelId="{7C45BB10-863A-4996-8CFF-65C7A74B43C6}" srcId="{4812A947-7785-4066-9F7B-010CF09471B1}" destId="{509B1346-C0BA-4EB6-91A9-5064F617A38E}" srcOrd="3" destOrd="0" parTransId="{213AED96-1E4E-40F7-8BB2-51ABD50515AA}" sibTransId="{6A8DEC10-A7A2-4BBF-A897-0607CB0984C9}"/>
    <dgm:cxn modelId="{5108461B-D647-40B8-9690-BAF563C60D0B}" srcId="{4812A947-7785-4066-9F7B-010CF09471B1}" destId="{55C65945-F848-405D-8F3B-5E9D53254217}" srcOrd="1" destOrd="0" parTransId="{3C89F52D-3A07-44C3-AEE4-245CD8430810}" sibTransId="{4CEBF6F2-1FE8-4F83-AA5E-C28FCF230004}"/>
    <dgm:cxn modelId="{58DEB12B-3FA2-4828-8541-DC632EC955FA}" type="presOf" srcId="{4CEBF6F2-1FE8-4F83-AA5E-C28FCF230004}" destId="{A5BF74B2-AABB-4E89-A536-60CB367343BF}" srcOrd="0" destOrd="0" presId="urn:microsoft.com/office/officeart/2005/8/layout/process1"/>
    <dgm:cxn modelId="{2EC9392C-434B-4B6D-9DA2-16DC2541D952}" srcId="{4812A947-7785-4066-9F7B-010CF09471B1}" destId="{4936257C-811B-4468-9C07-01BB7D49A735}" srcOrd="4" destOrd="0" parTransId="{2FE7A436-95C7-4358-936E-70633C2B3D84}" sibTransId="{C64418D4-6754-408A-8FB8-03DCB3DE8448}"/>
    <dgm:cxn modelId="{4F2B3737-201A-423E-B1E9-1D7ED664BDC2}" type="presOf" srcId="{C3EFA155-CD5B-49D3-B0A3-7EE5F3AA40BF}" destId="{F8C8FC00-439D-4630-BEE1-1E3E11F025E5}" srcOrd="0" destOrd="0" presId="urn:microsoft.com/office/officeart/2005/8/layout/process1"/>
    <dgm:cxn modelId="{A109063E-BBE2-4681-8320-05C6D101AF3F}" type="presOf" srcId="{A9A5085C-1471-464B-BB62-FE3937CC4067}" destId="{2A1AB7AF-A3F4-49F0-A6D2-ACBFDF6D8119}" srcOrd="0" destOrd="0" presId="urn:microsoft.com/office/officeart/2005/8/layout/process1"/>
    <dgm:cxn modelId="{DEDA0C61-FD8C-44C2-ACA3-F4B6A8A47153}" type="presOf" srcId="{77EB8511-9403-41C3-907D-07355EEFC828}" destId="{77BA8091-6C9B-4537-B463-A067BF60DB13}" srcOrd="0" destOrd="0" presId="urn:microsoft.com/office/officeart/2005/8/layout/process1"/>
    <dgm:cxn modelId="{288F8E6E-8DFC-4471-BB60-EFF45F6FF61B}" type="presOf" srcId="{509B1346-C0BA-4EB6-91A9-5064F617A38E}" destId="{5624F823-627A-4809-B77B-AFD581BA7677}" srcOrd="0" destOrd="0" presId="urn:microsoft.com/office/officeart/2005/8/layout/process1"/>
    <dgm:cxn modelId="{F2C72C6F-0B89-4186-9796-953C295401B0}" type="presOf" srcId="{C64418D4-6754-408A-8FB8-03DCB3DE8448}" destId="{5D075FBD-C837-4211-8322-7D000969DC71}" srcOrd="1" destOrd="0" presId="urn:microsoft.com/office/officeart/2005/8/layout/process1"/>
    <dgm:cxn modelId="{10253A9E-8067-429E-9636-DD844FAB10E6}" type="presOf" srcId="{6A8DEC10-A7A2-4BBF-A897-0607CB0984C9}" destId="{CFF7575C-A6C8-4BAF-B68D-5CC324189E6E}" srcOrd="0" destOrd="0" presId="urn:microsoft.com/office/officeart/2005/8/layout/process1"/>
    <dgm:cxn modelId="{B6D202A1-52AB-4DD7-A8E7-6C064A72E760}" type="presOf" srcId="{55C65945-F848-405D-8F3B-5E9D53254217}" destId="{EA2F42DD-16B1-434C-8350-F59C983523C7}" srcOrd="0" destOrd="0" presId="urn:microsoft.com/office/officeart/2005/8/layout/process1"/>
    <dgm:cxn modelId="{1AAE81A1-8DF6-4EAE-A8BF-A4B8102FBCD4}" type="presOf" srcId="{4A1A7712-201D-4E54-A451-A6BCBB333B4E}" destId="{9DEC2AFD-C52B-4197-BE0B-F01264BE9AF5}" srcOrd="1" destOrd="0" presId="urn:microsoft.com/office/officeart/2005/8/layout/process1"/>
    <dgm:cxn modelId="{9B2794AA-8B85-49FB-829A-D682980712D3}" type="presOf" srcId="{4A1A7712-201D-4E54-A451-A6BCBB333B4E}" destId="{F034A3B4-4CD1-4651-8A6B-6870EC2E4DFF}" srcOrd="0" destOrd="0" presId="urn:microsoft.com/office/officeart/2005/8/layout/process1"/>
    <dgm:cxn modelId="{42DFCFB4-288B-4060-8F46-46219CFD72D5}" srcId="{4812A947-7785-4066-9F7B-010CF09471B1}" destId="{77EB8511-9403-41C3-907D-07355EEFC828}" srcOrd="5" destOrd="0" parTransId="{324C3296-3C87-4CBF-B5E0-7356E34B0494}" sibTransId="{5FF26E7D-6DAE-4235-B136-3E3FF89EDCCB}"/>
    <dgm:cxn modelId="{CEADD6BB-1A09-4A8D-9A77-3664AA3D781C}" type="presOf" srcId="{6A8DEC10-A7A2-4BBF-A897-0607CB0984C9}" destId="{D247E859-FDA9-468F-999E-3720421F86FA}" srcOrd="1" destOrd="0" presId="urn:microsoft.com/office/officeart/2005/8/layout/process1"/>
    <dgm:cxn modelId="{1CFBCDCB-8F7C-4C72-B9AC-42A9E8AE33B8}" type="presOf" srcId="{4CEBF6F2-1FE8-4F83-AA5E-C28FCF230004}" destId="{634DD546-FA30-44FC-93FF-B8E43DD1C55E}" srcOrd="1" destOrd="0" presId="urn:microsoft.com/office/officeart/2005/8/layout/process1"/>
    <dgm:cxn modelId="{E5E7D7D4-F617-429B-9A67-5BF3E43A31A3}" type="presOf" srcId="{C3EFA155-CD5B-49D3-B0A3-7EE5F3AA40BF}" destId="{0D490329-F867-46F2-AC59-B8912B47A626}" srcOrd="1" destOrd="0" presId="urn:microsoft.com/office/officeart/2005/8/layout/process1"/>
    <dgm:cxn modelId="{F41CFED4-D16E-46EE-B521-2A72F063E9C1}" srcId="{4812A947-7785-4066-9F7B-010CF09471B1}" destId="{A9A5085C-1471-464B-BB62-FE3937CC4067}" srcOrd="0" destOrd="0" parTransId="{1ADF2765-38A6-452B-A489-2E8F0AC78059}" sibTransId="{4A1A7712-201D-4E54-A451-A6BCBB333B4E}"/>
    <dgm:cxn modelId="{3B1C25D8-D003-42E7-89D5-4F711E8F6C0D}" type="presOf" srcId="{C64418D4-6754-408A-8FB8-03DCB3DE8448}" destId="{4CBFCED7-1331-4D2D-B879-CCB73AF4B1B1}" srcOrd="0" destOrd="0" presId="urn:microsoft.com/office/officeart/2005/8/layout/process1"/>
    <dgm:cxn modelId="{DEB5DCDA-6962-4A6A-9EF0-FF35224E2CB0}" type="presOf" srcId="{4812A947-7785-4066-9F7B-010CF09471B1}" destId="{9E33F597-B089-4C61-AEA7-D8A08DE67EF3}" srcOrd="0" destOrd="0" presId="urn:microsoft.com/office/officeart/2005/8/layout/process1"/>
    <dgm:cxn modelId="{A8E46FF0-4744-407B-AC8B-CDD0465A51E3}" type="presOf" srcId="{F0513EE8-671B-49A1-A17E-362BEF5E0E87}" destId="{16BC0492-CACA-45CC-9683-B68767462B0A}" srcOrd="0" destOrd="0" presId="urn:microsoft.com/office/officeart/2005/8/layout/process1"/>
    <dgm:cxn modelId="{BFA049F7-F020-4320-B67E-48636B7AD98A}" type="presOf" srcId="{4936257C-811B-4468-9C07-01BB7D49A735}" destId="{059CE8F7-1F34-4006-BF4A-7B4B1A5F5C74}" srcOrd="0" destOrd="0" presId="urn:microsoft.com/office/officeart/2005/8/layout/process1"/>
    <dgm:cxn modelId="{6AE06EB2-E7DC-438E-9465-120B6AE2D9FB}" type="presParOf" srcId="{9E33F597-B089-4C61-AEA7-D8A08DE67EF3}" destId="{2A1AB7AF-A3F4-49F0-A6D2-ACBFDF6D8119}" srcOrd="0" destOrd="0" presId="urn:microsoft.com/office/officeart/2005/8/layout/process1"/>
    <dgm:cxn modelId="{900967CE-AB74-4809-96A9-D88AB15ECC48}" type="presParOf" srcId="{9E33F597-B089-4C61-AEA7-D8A08DE67EF3}" destId="{F034A3B4-4CD1-4651-8A6B-6870EC2E4DFF}" srcOrd="1" destOrd="0" presId="urn:microsoft.com/office/officeart/2005/8/layout/process1"/>
    <dgm:cxn modelId="{D5281299-AE7A-476B-91DE-13BDD750191A}" type="presParOf" srcId="{F034A3B4-4CD1-4651-8A6B-6870EC2E4DFF}" destId="{9DEC2AFD-C52B-4197-BE0B-F01264BE9AF5}" srcOrd="0" destOrd="0" presId="urn:microsoft.com/office/officeart/2005/8/layout/process1"/>
    <dgm:cxn modelId="{04CB1630-DDFC-4450-B5CC-70CD0D66B85C}" type="presParOf" srcId="{9E33F597-B089-4C61-AEA7-D8A08DE67EF3}" destId="{EA2F42DD-16B1-434C-8350-F59C983523C7}" srcOrd="2" destOrd="0" presId="urn:microsoft.com/office/officeart/2005/8/layout/process1"/>
    <dgm:cxn modelId="{BECA343E-1D6A-488F-891B-1EB1F438F9BA}" type="presParOf" srcId="{9E33F597-B089-4C61-AEA7-D8A08DE67EF3}" destId="{A5BF74B2-AABB-4E89-A536-60CB367343BF}" srcOrd="3" destOrd="0" presId="urn:microsoft.com/office/officeart/2005/8/layout/process1"/>
    <dgm:cxn modelId="{A7F4BDFE-C440-4064-8370-A3C6E557D324}" type="presParOf" srcId="{A5BF74B2-AABB-4E89-A536-60CB367343BF}" destId="{634DD546-FA30-44FC-93FF-B8E43DD1C55E}" srcOrd="0" destOrd="0" presId="urn:microsoft.com/office/officeart/2005/8/layout/process1"/>
    <dgm:cxn modelId="{C61023D4-A900-435E-8C89-99CB59B92318}" type="presParOf" srcId="{9E33F597-B089-4C61-AEA7-D8A08DE67EF3}" destId="{16BC0492-CACA-45CC-9683-B68767462B0A}" srcOrd="4" destOrd="0" presId="urn:microsoft.com/office/officeart/2005/8/layout/process1"/>
    <dgm:cxn modelId="{B0E67B8C-220D-486D-A655-17274695A4E4}" type="presParOf" srcId="{9E33F597-B089-4C61-AEA7-D8A08DE67EF3}" destId="{F8C8FC00-439D-4630-BEE1-1E3E11F025E5}" srcOrd="5" destOrd="0" presId="urn:microsoft.com/office/officeart/2005/8/layout/process1"/>
    <dgm:cxn modelId="{300FCBA7-85C2-42CC-9A46-EAB35FCF8D6A}" type="presParOf" srcId="{F8C8FC00-439D-4630-BEE1-1E3E11F025E5}" destId="{0D490329-F867-46F2-AC59-B8912B47A626}" srcOrd="0" destOrd="0" presId="urn:microsoft.com/office/officeart/2005/8/layout/process1"/>
    <dgm:cxn modelId="{3ADACC2B-4EFB-4FD5-9E79-1D6A7114826D}" type="presParOf" srcId="{9E33F597-B089-4C61-AEA7-D8A08DE67EF3}" destId="{5624F823-627A-4809-B77B-AFD581BA7677}" srcOrd="6" destOrd="0" presId="urn:microsoft.com/office/officeart/2005/8/layout/process1"/>
    <dgm:cxn modelId="{9113D24E-CFD7-4FE1-9BEE-E99E7FD867CE}" type="presParOf" srcId="{9E33F597-B089-4C61-AEA7-D8A08DE67EF3}" destId="{CFF7575C-A6C8-4BAF-B68D-5CC324189E6E}" srcOrd="7" destOrd="0" presId="urn:microsoft.com/office/officeart/2005/8/layout/process1"/>
    <dgm:cxn modelId="{336393BD-D4A7-4F8E-B5A1-E80757106B71}" type="presParOf" srcId="{CFF7575C-A6C8-4BAF-B68D-5CC324189E6E}" destId="{D247E859-FDA9-468F-999E-3720421F86FA}" srcOrd="0" destOrd="0" presId="urn:microsoft.com/office/officeart/2005/8/layout/process1"/>
    <dgm:cxn modelId="{B40A562C-458D-45E5-BB9C-0CF3615DF374}" type="presParOf" srcId="{9E33F597-B089-4C61-AEA7-D8A08DE67EF3}" destId="{059CE8F7-1F34-4006-BF4A-7B4B1A5F5C74}" srcOrd="8" destOrd="0" presId="urn:microsoft.com/office/officeart/2005/8/layout/process1"/>
    <dgm:cxn modelId="{D87BB2BD-7FC1-4D67-A67B-C2F05C599B7C}" type="presParOf" srcId="{9E33F597-B089-4C61-AEA7-D8A08DE67EF3}" destId="{4CBFCED7-1331-4D2D-B879-CCB73AF4B1B1}" srcOrd="9" destOrd="0" presId="urn:microsoft.com/office/officeart/2005/8/layout/process1"/>
    <dgm:cxn modelId="{D783A4A1-C46C-4177-946E-AD2A11AE7D57}" type="presParOf" srcId="{4CBFCED7-1331-4D2D-B879-CCB73AF4B1B1}" destId="{5D075FBD-C837-4211-8322-7D000969DC71}" srcOrd="0" destOrd="0" presId="urn:microsoft.com/office/officeart/2005/8/layout/process1"/>
    <dgm:cxn modelId="{9B8A4F86-B316-4AC7-9E81-EAE07E5CA387}" type="presParOf" srcId="{9E33F597-B089-4C61-AEA7-D8A08DE67EF3}" destId="{77BA8091-6C9B-4537-B463-A067BF60DB1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812B0-22F1-4097-9D38-DA6FC349C6D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D441AE-FE55-4A4D-8F63-27812F207F92}">
      <dgm:prSet custT="1"/>
      <dgm:spPr/>
      <dgm:t>
        <a:bodyPr/>
        <a:lstStyle/>
        <a:p>
          <a:r>
            <a:rPr lang="en-US" sz="1600" dirty="0"/>
            <a:t>Cluster 0</a:t>
          </a:r>
        </a:p>
      </dgm:t>
    </dgm:pt>
    <dgm:pt modelId="{07608852-B92B-46BA-8E40-6B2954D9BC6B}" type="parTrans" cxnId="{F0B6E162-F544-440F-ADDC-112F4366D41E}">
      <dgm:prSet/>
      <dgm:spPr/>
      <dgm:t>
        <a:bodyPr/>
        <a:lstStyle/>
        <a:p>
          <a:endParaRPr lang="en-US" sz="2000"/>
        </a:p>
      </dgm:t>
    </dgm:pt>
    <dgm:pt modelId="{F5532BA0-A1F7-4D3D-9B3E-63FA388F41E0}" type="sibTrans" cxnId="{F0B6E162-F544-440F-ADDC-112F4366D41E}">
      <dgm:prSet/>
      <dgm:spPr/>
      <dgm:t>
        <a:bodyPr/>
        <a:lstStyle/>
        <a:p>
          <a:endParaRPr lang="en-US" sz="2000"/>
        </a:p>
      </dgm:t>
    </dgm:pt>
    <dgm:pt modelId="{00E593DB-0462-4F84-B578-8155A81B03A8}">
      <dgm:prSet custT="1"/>
      <dgm:spPr/>
      <dgm:t>
        <a:bodyPr/>
        <a:lstStyle/>
        <a:p>
          <a:r>
            <a:rPr lang="en-US" sz="1200" dirty="0"/>
            <a:t>Close to 97% of the users are in cluster 0. These users sent only 1.5 emails on an average. Assuming that the users are new and take a guided tour of the platform, we know that at least 1 email will be sent during the tour itself. This means that these users generally never sent another email on their own.</a:t>
          </a:r>
        </a:p>
      </dgm:t>
    </dgm:pt>
    <dgm:pt modelId="{0C61C664-6C98-4498-B1B7-A9B9573C3602}" type="parTrans" cxnId="{95F7D20F-BB9C-4990-8E74-3918B0D2995B}">
      <dgm:prSet/>
      <dgm:spPr/>
      <dgm:t>
        <a:bodyPr/>
        <a:lstStyle/>
        <a:p>
          <a:endParaRPr lang="en-US" sz="2000"/>
        </a:p>
      </dgm:t>
    </dgm:pt>
    <dgm:pt modelId="{39C8C05A-06A2-4512-AFDC-D6261C7EEABD}" type="sibTrans" cxnId="{95F7D20F-BB9C-4990-8E74-3918B0D2995B}">
      <dgm:prSet/>
      <dgm:spPr/>
      <dgm:t>
        <a:bodyPr/>
        <a:lstStyle/>
        <a:p>
          <a:endParaRPr lang="en-US" sz="2000"/>
        </a:p>
      </dgm:t>
    </dgm:pt>
    <dgm:pt modelId="{559121E0-1DD4-4E68-8BE9-C2C8FF595B09}">
      <dgm:prSet custT="1"/>
      <dgm:spPr/>
      <dgm:t>
        <a:bodyPr/>
        <a:lstStyle/>
        <a:p>
          <a:r>
            <a:rPr lang="en-US" sz="1200" dirty="0"/>
            <a:t>They probably need a more detailed tour. </a:t>
          </a:r>
        </a:p>
      </dgm:t>
    </dgm:pt>
    <dgm:pt modelId="{5379AAEB-9938-4970-9C34-5C0DD0AFCC4B}" type="parTrans" cxnId="{921B1758-E956-464C-803C-161235D0B9C6}">
      <dgm:prSet/>
      <dgm:spPr/>
      <dgm:t>
        <a:bodyPr/>
        <a:lstStyle/>
        <a:p>
          <a:endParaRPr lang="en-US" sz="2000"/>
        </a:p>
      </dgm:t>
    </dgm:pt>
    <dgm:pt modelId="{9F02BB9D-2C73-414D-BE26-5D506003715A}" type="sibTrans" cxnId="{921B1758-E956-464C-803C-161235D0B9C6}">
      <dgm:prSet/>
      <dgm:spPr/>
      <dgm:t>
        <a:bodyPr/>
        <a:lstStyle/>
        <a:p>
          <a:endParaRPr lang="en-US" sz="2000"/>
        </a:p>
      </dgm:t>
    </dgm:pt>
    <dgm:pt modelId="{7186EAB7-8E9F-46D1-98BF-49E18217F83D}">
      <dgm:prSet custT="1"/>
      <dgm:spPr/>
      <dgm:t>
        <a:bodyPr/>
        <a:lstStyle/>
        <a:p>
          <a:r>
            <a:rPr lang="en-US" sz="1600" dirty="0"/>
            <a:t>Cluster 1</a:t>
          </a:r>
        </a:p>
      </dgm:t>
    </dgm:pt>
    <dgm:pt modelId="{361F3F1A-CCDF-4974-923E-DA54B0C3A0E9}" type="parTrans" cxnId="{ADBF3F7D-59F7-41BB-9F5E-046AB49D48DC}">
      <dgm:prSet/>
      <dgm:spPr/>
      <dgm:t>
        <a:bodyPr/>
        <a:lstStyle/>
        <a:p>
          <a:endParaRPr lang="en-US" sz="2000"/>
        </a:p>
      </dgm:t>
    </dgm:pt>
    <dgm:pt modelId="{A940E1D7-B6FF-4B3E-93E4-96CF1A527F53}" type="sibTrans" cxnId="{ADBF3F7D-59F7-41BB-9F5E-046AB49D48DC}">
      <dgm:prSet/>
      <dgm:spPr/>
      <dgm:t>
        <a:bodyPr/>
        <a:lstStyle/>
        <a:p>
          <a:endParaRPr lang="en-US" sz="2000"/>
        </a:p>
      </dgm:t>
    </dgm:pt>
    <dgm:pt modelId="{77C9F1FF-9FC3-4C65-ABF1-9EA4612F5DC9}">
      <dgm:prSet custT="1"/>
      <dgm:spPr/>
      <dgm:t>
        <a:bodyPr/>
        <a:lstStyle/>
        <a:p>
          <a:r>
            <a:rPr lang="en-US" sz="1200" dirty="0"/>
            <a:t>At 2.8% of the population, these users spent more time viewing the contacts from </a:t>
          </a:r>
          <a:r>
            <a:rPr lang="en-US" sz="1200" dirty="0" err="1"/>
            <a:t>gmail</a:t>
          </a:r>
          <a:r>
            <a:rPr lang="en-US" sz="1200" dirty="0"/>
            <a:t> (probably company insights, as provided by HubSpot). </a:t>
          </a:r>
        </a:p>
      </dgm:t>
    </dgm:pt>
    <dgm:pt modelId="{953D74C4-20AA-4126-A82D-E98DA187A996}" type="parTrans" cxnId="{9F252B34-569D-4FBD-BAE5-CAC3326E3377}">
      <dgm:prSet/>
      <dgm:spPr/>
      <dgm:t>
        <a:bodyPr/>
        <a:lstStyle/>
        <a:p>
          <a:endParaRPr lang="en-US" sz="2000"/>
        </a:p>
      </dgm:t>
    </dgm:pt>
    <dgm:pt modelId="{28DE37AD-D5E3-4134-9BAF-B02456219996}" type="sibTrans" cxnId="{9F252B34-569D-4FBD-BAE5-CAC3326E3377}">
      <dgm:prSet/>
      <dgm:spPr/>
      <dgm:t>
        <a:bodyPr/>
        <a:lstStyle/>
        <a:p>
          <a:endParaRPr lang="en-US" sz="2000"/>
        </a:p>
      </dgm:t>
    </dgm:pt>
    <dgm:pt modelId="{26EA9603-0021-4EB5-B6AC-3E5ACBB209AD}">
      <dgm:prSet custT="1"/>
      <dgm:spPr/>
      <dgm:t>
        <a:bodyPr/>
        <a:lstStyle/>
        <a:p>
          <a:r>
            <a:rPr lang="en-US" sz="1200" dirty="0"/>
            <a:t>They sent more emails compared to cluster 0, received more notifications on average and viewed the stream more too.</a:t>
          </a:r>
        </a:p>
      </dgm:t>
    </dgm:pt>
    <dgm:pt modelId="{144F44E9-534F-4F51-B717-D891BC959915}" type="parTrans" cxnId="{D71C9099-1CDB-4729-983B-4DC97C9B4981}">
      <dgm:prSet/>
      <dgm:spPr/>
      <dgm:t>
        <a:bodyPr/>
        <a:lstStyle/>
        <a:p>
          <a:endParaRPr lang="en-US" sz="2000"/>
        </a:p>
      </dgm:t>
    </dgm:pt>
    <dgm:pt modelId="{D2CCB4A3-2515-4AFB-9443-273FC639ADCF}" type="sibTrans" cxnId="{D71C9099-1CDB-4729-983B-4DC97C9B4981}">
      <dgm:prSet/>
      <dgm:spPr/>
      <dgm:t>
        <a:bodyPr/>
        <a:lstStyle/>
        <a:p>
          <a:endParaRPr lang="en-US" sz="2000"/>
        </a:p>
      </dgm:t>
    </dgm:pt>
    <dgm:pt modelId="{536DD93E-2C10-4394-B3D7-CA5504DC1E55}">
      <dgm:prSet custT="1"/>
      <dgm:spPr/>
      <dgm:t>
        <a:bodyPr/>
        <a:lstStyle/>
        <a:p>
          <a:r>
            <a:rPr lang="en-US" sz="1200" dirty="0"/>
            <a:t>These are the customers who were on the verge of becoming a regular customer but left the platform for some reason.</a:t>
          </a:r>
        </a:p>
      </dgm:t>
    </dgm:pt>
    <dgm:pt modelId="{6121BE33-EFB9-4CC7-B919-4CE172BB761F}" type="parTrans" cxnId="{A40E4280-CE8A-4F4A-96B2-A6A3A5C6509B}">
      <dgm:prSet/>
      <dgm:spPr/>
      <dgm:t>
        <a:bodyPr/>
        <a:lstStyle/>
        <a:p>
          <a:endParaRPr lang="en-US" sz="2000"/>
        </a:p>
      </dgm:t>
    </dgm:pt>
    <dgm:pt modelId="{C46297D1-6231-42AA-9CB9-75ED30F31A85}" type="sibTrans" cxnId="{A40E4280-CE8A-4F4A-96B2-A6A3A5C6509B}">
      <dgm:prSet/>
      <dgm:spPr/>
      <dgm:t>
        <a:bodyPr/>
        <a:lstStyle/>
        <a:p>
          <a:endParaRPr lang="en-US" sz="2000"/>
        </a:p>
      </dgm:t>
    </dgm:pt>
    <dgm:pt modelId="{8647B327-784B-49F5-A2B7-4F4E0C816ADF}">
      <dgm:prSet custT="1"/>
      <dgm:spPr/>
      <dgm:t>
        <a:bodyPr/>
        <a:lstStyle/>
        <a:p>
          <a:r>
            <a:rPr lang="en-US" sz="1600" dirty="0"/>
            <a:t>Cluster 2</a:t>
          </a:r>
        </a:p>
      </dgm:t>
    </dgm:pt>
    <dgm:pt modelId="{1F67D7CC-5530-4380-9697-B4B3F2C75559}" type="parTrans" cxnId="{C072F25D-BB8A-452A-8652-024004E8B68A}">
      <dgm:prSet/>
      <dgm:spPr/>
      <dgm:t>
        <a:bodyPr/>
        <a:lstStyle/>
        <a:p>
          <a:endParaRPr lang="en-US" sz="2000"/>
        </a:p>
      </dgm:t>
    </dgm:pt>
    <dgm:pt modelId="{B19C7831-DFDA-4A0C-B431-2F33258D4BB7}" type="sibTrans" cxnId="{C072F25D-BB8A-452A-8652-024004E8B68A}">
      <dgm:prSet/>
      <dgm:spPr/>
      <dgm:t>
        <a:bodyPr/>
        <a:lstStyle/>
        <a:p>
          <a:endParaRPr lang="en-US" sz="2000"/>
        </a:p>
      </dgm:t>
    </dgm:pt>
    <dgm:pt modelId="{E584B554-D2B7-4B16-92F4-39C386805932}">
      <dgm:prSet custT="1"/>
      <dgm:spPr/>
      <dgm:t>
        <a:bodyPr/>
        <a:lstStyle/>
        <a:p>
          <a:r>
            <a:rPr lang="en-US" sz="1200" dirty="0"/>
            <a:t>Though this bucket is the smallest, these customers have very high </a:t>
          </a:r>
          <a:r>
            <a:rPr lang="en-US" sz="1200" dirty="0" err="1"/>
            <a:t>gmail</a:t>
          </a:r>
          <a:r>
            <a:rPr lang="en-US" sz="1200" dirty="0"/>
            <a:t> insight views.</a:t>
          </a:r>
        </a:p>
      </dgm:t>
    </dgm:pt>
    <dgm:pt modelId="{DC89DD4B-11BB-4B4C-94E6-132DE4178CE8}" type="parTrans" cxnId="{79DD5AB5-4B57-49D2-BB65-E2D4C88C8924}">
      <dgm:prSet/>
      <dgm:spPr/>
      <dgm:t>
        <a:bodyPr/>
        <a:lstStyle/>
        <a:p>
          <a:endParaRPr lang="en-US" sz="2000"/>
        </a:p>
      </dgm:t>
    </dgm:pt>
    <dgm:pt modelId="{2B061CBE-CD29-47F0-9AC7-7AECE872AD9D}" type="sibTrans" cxnId="{79DD5AB5-4B57-49D2-BB65-E2D4C88C8924}">
      <dgm:prSet/>
      <dgm:spPr/>
      <dgm:t>
        <a:bodyPr/>
        <a:lstStyle/>
        <a:p>
          <a:endParaRPr lang="en-US" sz="2000"/>
        </a:p>
      </dgm:t>
    </dgm:pt>
    <dgm:pt modelId="{0482B0D1-5803-44DE-9153-F076FE6D320D}">
      <dgm:prSet custT="1"/>
      <dgm:spPr/>
      <dgm:t>
        <a:bodyPr/>
        <a:lstStyle/>
        <a:p>
          <a:r>
            <a:rPr lang="en-US" sz="1200" dirty="0"/>
            <a:t>They came to the platform and did far more research on the contact insights than any other group.</a:t>
          </a:r>
        </a:p>
      </dgm:t>
    </dgm:pt>
    <dgm:pt modelId="{E80E06A9-564E-4011-B844-1985403A6502}" type="parTrans" cxnId="{7604FFBF-A4BC-4C94-91AD-CA3BE62F9986}">
      <dgm:prSet/>
      <dgm:spPr/>
      <dgm:t>
        <a:bodyPr/>
        <a:lstStyle/>
        <a:p>
          <a:endParaRPr lang="en-US" sz="2000"/>
        </a:p>
      </dgm:t>
    </dgm:pt>
    <dgm:pt modelId="{9DEF1B79-25CB-402C-9744-3CEC1880FB5C}" type="sibTrans" cxnId="{7604FFBF-A4BC-4C94-91AD-CA3BE62F9986}">
      <dgm:prSet/>
      <dgm:spPr/>
      <dgm:t>
        <a:bodyPr/>
        <a:lstStyle/>
        <a:p>
          <a:endParaRPr lang="en-US" sz="2000"/>
        </a:p>
      </dgm:t>
    </dgm:pt>
    <dgm:pt modelId="{7DBE67C3-0FDC-4BED-AEBD-353C371D0C0B}">
      <dgm:prSet custT="1"/>
      <dgm:spPr/>
      <dgm:t>
        <a:bodyPr/>
        <a:lstStyle/>
        <a:p>
          <a:r>
            <a:rPr lang="en-US" sz="1200" dirty="0"/>
            <a:t>They received much more notifications per mail as well.</a:t>
          </a:r>
        </a:p>
      </dgm:t>
    </dgm:pt>
    <dgm:pt modelId="{7073B494-1901-40FD-8324-ADB2D108CE49}" type="parTrans" cxnId="{229012E0-9565-4C13-BCC8-916969423F53}">
      <dgm:prSet/>
      <dgm:spPr/>
      <dgm:t>
        <a:bodyPr/>
        <a:lstStyle/>
        <a:p>
          <a:endParaRPr lang="en-US" sz="2000"/>
        </a:p>
      </dgm:t>
    </dgm:pt>
    <dgm:pt modelId="{AAC4222A-EF17-4190-9DF1-5F3361AB9CA0}" type="sibTrans" cxnId="{229012E0-9565-4C13-BCC8-916969423F53}">
      <dgm:prSet/>
      <dgm:spPr/>
      <dgm:t>
        <a:bodyPr/>
        <a:lstStyle/>
        <a:p>
          <a:endParaRPr lang="en-US" sz="2000"/>
        </a:p>
      </dgm:t>
    </dgm:pt>
    <dgm:pt modelId="{4E57EC92-90C2-460F-B5B9-8D0AEBD9D661}" type="pres">
      <dgm:prSet presAssocID="{82A812B0-22F1-4097-9D38-DA6FC349C6D6}" presName="Name0" presStyleCnt="0">
        <dgm:presLayoutVars>
          <dgm:dir/>
          <dgm:animLvl val="lvl"/>
          <dgm:resizeHandles val="exact"/>
        </dgm:presLayoutVars>
      </dgm:prSet>
      <dgm:spPr/>
    </dgm:pt>
    <dgm:pt modelId="{75571A13-31FF-435B-8462-E2426FCD700F}" type="pres">
      <dgm:prSet presAssocID="{DBD441AE-FE55-4A4D-8F63-27812F207F92}" presName="linNode" presStyleCnt="0"/>
      <dgm:spPr/>
    </dgm:pt>
    <dgm:pt modelId="{626364A9-9937-4874-B69B-F5E018C43DEF}" type="pres">
      <dgm:prSet presAssocID="{DBD441AE-FE55-4A4D-8F63-27812F207F9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F17A9CB-A129-4B27-B1A4-8ADE1ED67954}" type="pres">
      <dgm:prSet presAssocID="{DBD441AE-FE55-4A4D-8F63-27812F207F92}" presName="descendantText" presStyleLbl="alignAccFollowNode1" presStyleIdx="0" presStyleCnt="3">
        <dgm:presLayoutVars>
          <dgm:bulletEnabled/>
        </dgm:presLayoutVars>
      </dgm:prSet>
      <dgm:spPr/>
    </dgm:pt>
    <dgm:pt modelId="{5BA9C0FB-B8BD-4EDB-B851-2229DB30CAB6}" type="pres">
      <dgm:prSet presAssocID="{F5532BA0-A1F7-4D3D-9B3E-63FA388F41E0}" presName="sp" presStyleCnt="0"/>
      <dgm:spPr/>
    </dgm:pt>
    <dgm:pt modelId="{DF8D610A-52A7-40EB-88F1-0105987FDBAB}" type="pres">
      <dgm:prSet presAssocID="{7186EAB7-8E9F-46D1-98BF-49E18217F83D}" presName="linNode" presStyleCnt="0"/>
      <dgm:spPr/>
    </dgm:pt>
    <dgm:pt modelId="{31B4DE85-A87D-475C-BE9E-E8477FD32E57}" type="pres">
      <dgm:prSet presAssocID="{7186EAB7-8E9F-46D1-98BF-49E18217F83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D4E09475-5DDA-412F-B6B7-E5BE964B30B6}" type="pres">
      <dgm:prSet presAssocID="{7186EAB7-8E9F-46D1-98BF-49E18217F83D}" presName="descendantText" presStyleLbl="alignAccFollowNode1" presStyleIdx="1" presStyleCnt="3">
        <dgm:presLayoutVars>
          <dgm:bulletEnabled/>
        </dgm:presLayoutVars>
      </dgm:prSet>
      <dgm:spPr/>
    </dgm:pt>
    <dgm:pt modelId="{BE7D28F3-91BF-4B0A-B2DA-6159770AFC94}" type="pres">
      <dgm:prSet presAssocID="{A940E1D7-B6FF-4B3E-93E4-96CF1A527F53}" presName="sp" presStyleCnt="0"/>
      <dgm:spPr/>
    </dgm:pt>
    <dgm:pt modelId="{1C03E0C9-3A46-4E5C-9B32-B554D304C485}" type="pres">
      <dgm:prSet presAssocID="{8647B327-784B-49F5-A2B7-4F4E0C816ADF}" presName="linNode" presStyleCnt="0"/>
      <dgm:spPr/>
    </dgm:pt>
    <dgm:pt modelId="{1F829DB8-E20D-4C41-935C-975ECA06C31F}" type="pres">
      <dgm:prSet presAssocID="{8647B327-784B-49F5-A2B7-4F4E0C816AD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9CA2A72-9C6D-4333-A6DA-D09B62368EBC}" type="pres">
      <dgm:prSet presAssocID="{8647B327-784B-49F5-A2B7-4F4E0C816AD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197C70F-14B5-4347-B791-A09D2ED9F765}" type="presOf" srcId="{DBD441AE-FE55-4A4D-8F63-27812F207F92}" destId="{626364A9-9937-4874-B69B-F5E018C43DEF}" srcOrd="0" destOrd="0" presId="urn:microsoft.com/office/officeart/2016/7/layout/VerticalSolidActionList"/>
    <dgm:cxn modelId="{95F7D20F-BB9C-4990-8E74-3918B0D2995B}" srcId="{DBD441AE-FE55-4A4D-8F63-27812F207F92}" destId="{00E593DB-0462-4F84-B578-8155A81B03A8}" srcOrd="0" destOrd="0" parTransId="{0C61C664-6C98-4498-B1B7-A9B9573C3602}" sibTransId="{39C8C05A-06A2-4512-AFDC-D6261C7EEABD}"/>
    <dgm:cxn modelId="{C5F1741E-D888-47AB-A09C-83EF249F5676}" type="presOf" srcId="{E584B554-D2B7-4B16-92F4-39C386805932}" destId="{A9CA2A72-9C6D-4333-A6DA-D09B62368EBC}" srcOrd="0" destOrd="0" presId="urn:microsoft.com/office/officeart/2016/7/layout/VerticalSolidActionList"/>
    <dgm:cxn modelId="{2EA3CE32-96E9-41BD-80CE-967DA8E9BCE9}" type="presOf" srcId="{0482B0D1-5803-44DE-9153-F076FE6D320D}" destId="{A9CA2A72-9C6D-4333-A6DA-D09B62368EBC}" srcOrd="0" destOrd="1" presId="urn:microsoft.com/office/officeart/2016/7/layout/VerticalSolidActionList"/>
    <dgm:cxn modelId="{9F252B34-569D-4FBD-BAE5-CAC3326E3377}" srcId="{7186EAB7-8E9F-46D1-98BF-49E18217F83D}" destId="{77C9F1FF-9FC3-4C65-ABF1-9EA4612F5DC9}" srcOrd="0" destOrd="0" parTransId="{953D74C4-20AA-4126-A82D-E98DA187A996}" sibTransId="{28DE37AD-D5E3-4134-9BAF-B02456219996}"/>
    <dgm:cxn modelId="{C072F25D-BB8A-452A-8652-024004E8B68A}" srcId="{82A812B0-22F1-4097-9D38-DA6FC349C6D6}" destId="{8647B327-784B-49F5-A2B7-4F4E0C816ADF}" srcOrd="2" destOrd="0" parTransId="{1F67D7CC-5530-4380-9697-B4B3F2C75559}" sibTransId="{B19C7831-DFDA-4A0C-B431-2F33258D4BB7}"/>
    <dgm:cxn modelId="{F0B6E162-F544-440F-ADDC-112F4366D41E}" srcId="{82A812B0-22F1-4097-9D38-DA6FC349C6D6}" destId="{DBD441AE-FE55-4A4D-8F63-27812F207F92}" srcOrd="0" destOrd="0" parTransId="{07608852-B92B-46BA-8E40-6B2954D9BC6B}" sibTransId="{F5532BA0-A1F7-4D3D-9B3E-63FA388F41E0}"/>
    <dgm:cxn modelId="{921B1758-E956-464C-803C-161235D0B9C6}" srcId="{DBD441AE-FE55-4A4D-8F63-27812F207F92}" destId="{559121E0-1DD4-4E68-8BE9-C2C8FF595B09}" srcOrd="1" destOrd="0" parTransId="{5379AAEB-9938-4970-9C34-5C0DD0AFCC4B}" sibTransId="{9F02BB9D-2C73-414D-BE26-5D506003715A}"/>
    <dgm:cxn modelId="{ADBF3F7D-59F7-41BB-9F5E-046AB49D48DC}" srcId="{82A812B0-22F1-4097-9D38-DA6FC349C6D6}" destId="{7186EAB7-8E9F-46D1-98BF-49E18217F83D}" srcOrd="1" destOrd="0" parTransId="{361F3F1A-CCDF-4974-923E-DA54B0C3A0E9}" sibTransId="{A940E1D7-B6FF-4B3E-93E4-96CF1A527F53}"/>
    <dgm:cxn modelId="{80EF157F-AFC0-430F-AD24-727642118FD5}" type="presOf" srcId="{559121E0-1DD4-4E68-8BE9-C2C8FF595B09}" destId="{3F17A9CB-A129-4B27-B1A4-8ADE1ED67954}" srcOrd="0" destOrd="1" presId="urn:microsoft.com/office/officeart/2016/7/layout/VerticalSolidActionList"/>
    <dgm:cxn modelId="{A40E4280-CE8A-4F4A-96B2-A6A3A5C6509B}" srcId="{7186EAB7-8E9F-46D1-98BF-49E18217F83D}" destId="{536DD93E-2C10-4394-B3D7-CA5504DC1E55}" srcOrd="2" destOrd="0" parTransId="{6121BE33-EFB9-4CC7-B919-4CE172BB761F}" sibTransId="{C46297D1-6231-42AA-9CB9-75ED30F31A85}"/>
    <dgm:cxn modelId="{00BAD097-42F3-48E2-A1AD-8B6D611FA4B9}" type="presOf" srcId="{7DBE67C3-0FDC-4BED-AEBD-353C371D0C0B}" destId="{A9CA2A72-9C6D-4333-A6DA-D09B62368EBC}" srcOrd="0" destOrd="2" presId="urn:microsoft.com/office/officeart/2016/7/layout/VerticalSolidActionList"/>
    <dgm:cxn modelId="{D71C9099-1CDB-4729-983B-4DC97C9B4981}" srcId="{7186EAB7-8E9F-46D1-98BF-49E18217F83D}" destId="{26EA9603-0021-4EB5-B6AC-3E5ACBB209AD}" srcOrd="1" destOrd="0" parTransId="{144F44E9-534F-4F51-B717-D891BC959915}" sibTransId="{D2CCB4A3-2515-4AFB-9443-273FC639ADCF}"/>
    <dgm:cxn modelId="{844E929B-EB19-4181-A2D4-01A9B632E268}" type="presOf" srcId="{82A812B0-22F1-4097-9D38-DA6FC349C6D6}" destId="{4E57EC92-90C2-460F-B5B9-8D0AEBD9D661}" srcOrd="0" destOrd="0" presId="urn:microsoft.com/office/officeart/2016/7/layout/VerticalSolidActionList"/>
    <dgm:cxn modelId="{5555D1B1-B46F-4F21-B644-5765333F372D}" type="presOf" srcId="{8647B327-784B-49F5-A2B7-4F4E0C816ADF}" destId="{1F829DB8-E20D-4C41-935C-975ECA06C31F}" srcOrd="0" destOrd="0" presId="urn:microsoft.com/office/officeart/2016/7/layout/VerticalSolidActionList"/>
    <dgm:cxn modelId="{79DD5AB5-4B57-49D2-BB65-E2D4C88C8924}" srcId="{8647B327-784B-49F5-A2B7-4F4E0C816ADF}" destId="{E584B554-D2B7-4B16-92F4-39C386805932}" srcOrd="0" destOrd="0" parTransId="{DC89DD4B-11BB-4B4C-94E6-132DE4178CE8}" sibTransId="{2B061CBE-CD29-47F0-9AC7-7AECE872AD9D}"/>
    <dgm:cxn modelId="{7D8A9ABB-7438-4406-AED6-53A96242FA74}" type="presOf" srcId="{536DD93E-2C10-4394-B3D7-CA5504DC1E55}" destId="{D4E09475-5DDA-412F-B6B7-E5BE964B30B6}" srcOrd="0" destOrd="2" presId="urn:microsoft.com/office/officeart/2016/7/layout/VerticalSolidActionList"/>
    <dgm:cxn modelId="{B10A6BBF-F3FF-44D9-8F03-06FBCE6046CD}" type="presOf" srcId="{26EA9603-0021-4EB5-B6AC-3E5ACBB209AD}" destId="{D4E09475-5DDA-412F-B6B7-E5BE964B30B6}" srcOrd="0" destOrd="1" presId="urn:microsoft.com/office/officeart/2016/7/layout/VerticalSolidActionList"/>
    <dgm:cxn modelId="{7604FFBF-A4BC-4C94-91AD-CA3BE62F9986}" srcId="{8647B327-784B-49F5-A2B7-4F4E0C816ADF}" destId="{0482B0D1-5803-44DE-9153-F076FE6D320D}" srcOrd="1" destOrd="0" parTransId="{E80E06A9-564E-4011-B844-1985403A6502}" sibTransId="{9DEF1B79-25CB-402C-9744-3CEC1880FB5C}"/>
    <dgm:cxn modelId="{75C48FC8-203B-4D5E-9015-033A11B9C6BA}" type="presOf" srcId="{7186EAB7-8E9F-46D1-98BF-49E18217F83D}" destId="{31B4DE85-A87D-475C-BE9E-E8477FD32E57}" srcOrd="0" destOrd="0" presId="urn:microsoft.com/office/officeart/2016/7/layout/VerticalSolidActionList"/>
    <dgm:cxn modelId="{4ECD66DD-6C73-4FED-8A06-E7E51B73F82C}" type="presOf" srcId="{77C9F1FF-9FC3-4C65-ABF1-9EA4612F5DC9}" destId="{D4E09475-5DDA-412F-B6B7-E5BE964B30B6}" srcOrd="0" destOrd="0" presId="urn:microsoft.com/office/officeart/2016/7/layout/VerticalSolidActionList"/>
    <dgm:cxn modelId="{229012E0-9565-4C13-BCC8-916969423F53}" srcId="{8647B327-784B-49F5-A2B7-4F4E0C816ADF}" destId="{7DBE67C3-0FDC-4BED-AEBD-353C371D0C0B}" srcOrd="2" destOrd="0" parTransId="{7073B494-1901-40FD-8324-ADB2D108CE49}" sibTransId="{AAC4222A-EF17-4190-9DF1-5F3361AB9CA0}"/>
    <dgm:cxn modelId="{3F8650E0-6272-4795-93D5-2D56538A7D40}" type="presOf" srcId="{00E593DB-0462-4F84-B578-8155A81B03A8}" destId="{3F17A9CB-A129-4B27-B1A4-8ADE1ED67954}" srcOrd="0" destOrd="0" presId="urn:microsoft.com/office/officeart/2016/7/layout/VerticalSolidActionList"/>
    <dgm:cxn modelId="{A1861277-0B1C-4248-BA3A-6B85256098CF}" type="presParOf" srcId="{4E57EC92-90C2-460F-B5B9-8D0AEBD9D661}" destId="{75571A13-31FF-435B-8462-E2426FCD700F}" srcOrd="0" destOrd="0" presId="urn:microsoft.com/office/officeart/2016/7/layout/VerticalSolidActionList"/>
    <dgm:cxn modelId="{3149FAB3-FFF5-4778-B95A-B50DA628B78D}" type="presParOf" srcId="{75571A13-31FF-435B-8462-E2426FCD700F}" destId="{626364A9-9937-4874-B69B-F5E018C43DEF}" srcOrd="0" destOrd="0" presId="urn:microsoft.com/office/officeart/2016/7/layout/VerticalSolidActionList"/>
    <dgm:cxn modelId="{40EBD7FA-0986-48DD-B1A3-9D9F22D87E3D}" type="presParOf" srcId="{75571A13-31FF-435B-8462-E2426FCD700F}" destId="{3F17A9CB-A129-4B27-B1A4-8ADE1ED67954}" srcOrd="1" destOrd="0" presId="urn:microsoft.com/office/officeart/2016/7/layout/VerticalSolidActionList"/>
    <dgm:cxn modelId="{60242D20-6DB2-4CD3-9BC8-8132668B5AA3}" type="presParOf" srcId="{4E57EC92-90C2-460F-B5B9-8D0AEBD9D661}" destId="{5BA9C0FB-B8BD-4EDB-B851-2229DB30CAB6}" srcOrd="1" destOrd="0" presId="urn:microsoft.com/office/officeart/2016/7/layout/VerticalSolidActionList"/>
    <dgm:cxn modelId="{B29D35C0-E7CD-4CF6-B247-3E47D5F0BA48}" type="presParOf" srcId="{4E57EC92-90C2-460F-B5B9-8D0AEBD9D661}" destId="{DF8D610A-52A7-40EB-88F1-0105987FDBAB}" srcOrd="2" destOrd="0" presId="urn:microsoft.com/office/officeart/2016/7/layout/VerticalSolidActionList"/>
    <dgm:cxn modelId="{DFD3C0ED-50E5-4C77-B921-EAAF1FE9820A}" type="presParOf" srcId="{DF8D610A-52A7-40EB-88F1-0105987FDBAB}" destId="{31B4DE85-A87D-475C-BE9E-E8477FD32E57}" srcOrd="0" destOrd="0" presId="urn:microsoft.com/office/officeart/2016/7/layout/VerticalSolidActionList"/>
    <dgm:cxn modelId="{E5CFF41E-F56B-482D-9889-86CAA4FD4B1F}" type="presParOf" srcId="{DF8D610A-52A7-40EB-88F1-0105987FDBAB}" destId="{D4E09475-5DDA-412F-B6B7-E5BE964B30B6}" srcOrd="1" destOrd="0" presId="urn:microsoft.com/office/officeart/2016/7/layout/VerticalSolidActionList"/>
    <dgm:cxn modelId="{6DBD25AC-734F-4388-9378-EF1A792C64AE}" type="presParOf" srcId="{4E57EC92-90C2-460F-B5B9-8D0AEBD9D661}" destId="{BE7D28F3-91BF-4B0A-B2DA-6159770AFC94}" srcOrd="3" destOrd="0" presId="urn:microsoft.com/office/officeart/2016/7/layout/VerticalSolidActionList"/>
    <dgm:cxn modelId="{C21C4338-CD20-48C1-9041-FC1C2545AE81}" type="presParOf" srcId="{4E57EC92-90C2-460F-B5B9-8D0AEBD9D661}" destId="{1C03E0C9-3A46-4E5C-9B32-B554D304C485}" srcOrd="4" destOrd="0" presId="urn:microsoft.com/office/officeart/2016/7/layout/VerticalSolidActionList"/>
    <dgm:cxn modelId="{B6D72EE6-7553-4D1A-8C68-C8C73414B836}" type="presParOf" srcId="{1C03E0C9-3A46-4E5C-9B32-B554D304C485}" destId="{1F829DB8-E20D-4C41-935C-975ECA06C31F}" srcOrd="0" destOrd="0" presId="urn:microsoft.com/office/officeart/2016/7/layout/VerticalSolidActionList"/>
    <dgm:cxn modelId="{127712EF-5309-49CE-8C29-7B46B173A27F}" type="presParOf" srcId="{1C03E0C9-3A46-4E5C-9B32-B554D304C485}" destId="{A9CA2A72-9C6D-4333-A6DA-D09B62368EB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6A3CB-C682-4795-91B1-CC9EA3ABC8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02C088B-BB94-4BF6-B00A-17D85F4DC4F7}">
      <dgm:prSet/>
      <dgm:spPr/>
      <dgm:t>
        <a:bodyPr/>
        <a:lstStyle/>
        <a:p>
          <a:pPr>
            <a:defRPr b="1"/>
          </a:pPr>
          <a:r>
            <a:rPr lang="en-IN" b="0" i="0"/>
            <a:t>Data</a:t>
          </a:r>
          <a:endParaRPr lang="en-US"/>
        </a:p>
      </dgm:t>
    </dgm:pt>
    <dgm:pt modelId="{60ECF0FC-C843-4EB0-977C-56F23DE4257D}" type="parTrans" cxnId="{7857AC57-E7A3-49E8-9B95-34B8D88DC21F}">
      <dgm:prSet/>
      <dgm:spPr/>
      <dgm:t>
        <a:bodyPr/>
        <a:lstStyle/>
        <a:p>
          <a:endParaRPr lang="en-US"/>
        </a:p>
      </dgm:t>
    </dgm:pt>
    <dgm:pt modelId="{E4EA5E1D-8DED-4ECC-A9CD-984CAA279092}" type="sibTrans" cxnId="{7857AC57-E7A3-49E8-9B95-34B8D88DC21F}">
      <dgm:prSet/>
      <dgm:spPr/>
      <dgm:t>
        <a:bodyPr/>
        <a:lstStyle/>
        <a:p>
          <a:endParaRPr lang="en-US"/>
        </a:p>
      </dgm:t>
    </dgm:pt>
    <dgm:pt modelId="{5E4A0761-B698-4A76-BD5D-C7C3F758C4AD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b="0" i="0" dirty="0"/>
            <a:t>Get 1</a:t>
          </a:r>
          <a:r>
            <a:rPr lang="en-IN" b="0" i="0" baseline="30000" dirty="0"/>
            <a:t>st</a:t>
          </a:r>
          <a:r>
            <a:rPr lang="en-IN" b="0" i="0" dirty="0"/>
            <a:t> day data for non-churners</a:t>
          </a:r>
          <a:endParaRPr lang="en-US" dirty="0"/>
        </a:p>
      </dgm:t>
    </dgm:pt>
    <dgm:pt modelId="{424D13B0-930E-4D4B-A7DA-40350E7938D5}" type="parTrans" cxnId="{D05A04EB-ADF9-4ECA-85E6-650E61C8A7C0}">
      <dgm:prSet/>
      <dgm:spPr/>
      <dgm:t>
        <a:bodyPr/>
        <a:lstStyle/>
        <a:p>
          <a:endParaRPr lang="en-US"/>
        </a:p>
      </dgm:t>
    </dgm:pt>
    <dgm:pt modelId="{AED21622-0EB2-473B-9547-C6DDBC95789C}" type="sibTrans" cxnId="{D05A04EB-ADF9-4ECA-85E6-650E61C8A7C0}">
      <dgm:prSet/>
      <dgm:spPr/>
      <dgm:t>
        <a:bodyPr/>
        <a:lstStyle/>
        <a:p>
          <a:endParaRPr lang="en-US"/>
        </a:p>
      </dgm:t>
    </dgm:pt>
    <dgm:pt modelId="{5C46BFA4-71D4-4C43-AABE-8A6EC92BDD39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b="0" i="0" dirty="0"/>
            <a:t>Data on interaction with other platform functionalities</a:t>
          </a:r>
          <a:endParaRPr lang="en-US" dirty="0"/>
        </a:p>
      </dgm:t>
    </dgm:pt>
    <dgm:pt modelId="{05415ED2-FA5A-44A3-8BC2-C0ED4B216776}" type="parTrans" cxnId="{EA5350E4-6141-4456-AC4A-FCC65CAF99F0}">
      <dgm:prSet/>
      <dgm:spPr/>
      <dgm:t>
        <a:bodyPr/>
        <a:lstStyle/>
        <a:p>
          <a:endParaRPr lang="en-US"/>
        </a:p>
      </dgm:t>
    </dgm:pt>
    <dgm:pt modelId="{6A87531F-8AC4-469E-B9A5-61E646FE018B}" type="sibTrans" cxnId="{EA5350E4-6141-4456-AC4A-FCC65CAF99F0}">
      <dgm:prSet/>
      <dgm:spPr/>
      <dgm:t>
        <a:bodyPr/>
        <a:lstStyle/>
        <a:p>
          <a:endParaRPr lang="en-US"/>
        </a:p>
      </dgm:t>
    </dgm:pt>
    <dgm:pt modelId="{B6643FA5-0E68-488F-A63C-C30602DA0793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b="0" i="0" dirty="0"/>
            <a:t>Access to User feedback, textual or ratings</a:t>
          </a:r>
          <a:endParaRPr lang="en-US" dirty="0"/>
        </a:p>
      </dgm:t>
    </dgm:pt>
    <dgm:pt modelId="{3E599A25-D010-4935-9801-E104F51ABED5}" type="parTrans" cxnId="{36CF4B14-8C33-4880-8D66-91E2654A2ADE}">
      <dgm:prSet/>
      <dgm:spPr/>
      <dgm:t>
        <a:bodyPr/>
        <a:lstStyle/>
        <a:p>
          <a:endParaRPr lang="en-US"/>
        </a:p>
      </dgm:t>
    </dgm:pt>
    <dgm:pt modelId="{BD51AB70-12C9-41C8-8368-E60F84F7709D}" type="sibTrans" cxnId="{36CF4B14-8C33-4880-8D66-91E2654A2ADE}">
      <dgm:prSet/>
      <dgm:spPr/>
      <dgm:t>
        <a:bodyPr/>
        <a:lstStyle/>
        <a:p>
          <a:endParaRPr lang="en-US"/>
        </a:p>
      </dgm:t>
    </dgm:pt>
    <dgm:pt modelId="{35933E69-114A-44C2-870E-D4DEBE38E09A}">
      <dgm:prSet/>
      <dgm:spPr/>
      <dgm:t>
        <a:bodyPr/>
        <a:lstStyle/>
        <a:p>
          <a:pPr>
            <a:defRPr b="1"/>
          </a:pPr>
          <a:r>
            <a:rPr lang="en-IN" b="0" i="0"/>
            <a:t>Platform knowledge</a:t>
          </a:r>
          <a:endParaRPr lang="en-US"/>
        </a:p>
      </dgm:t>
    </dgm:pt>
    <dgm:pt modelId="{D18B5A51-9B30-4F58-A5B7-A2A646193CFF}" type="parTrans" cxnId="{33FCEB7E-A40B-4001-8535-BE60AD2FB287}">
      <dgm:prSet/>
      <dgm:spPr/>
      <dgm:t>
        <a:bodyPr/>
        <a:lstStyle/>
        <a:p>
          <a:endParaRPr lang="en-US"/>
        </a:p>
      </dgm:t>
    </dgm:pt>
    <dgm:pt modelId="{FB42D1A2-521A-4ACC-99EA-7CFB76090692}" type="sibTrans" cxnId="{33FCEB7E-A40B-4001-8535-BE60AD2FB287}">
      <dgm:prSet/>
      <dgm:spPr/>
      <dgm:t>
        <a:bodyPr/>
        <a:lstStyle/>
        <a:p>
          <a:endParaRPr lang="en-US"/>
        </a:p>
      </dgm:t>
    </dgm:pt>
    <dgm:pt modelId="{34FF98AC-7985-43BF-B122-8FAA2DA9E56B}">
      <dgm:prSet/>
      <dgm:spPr/>
      <dgm:t>
        <a:bodyPr/>
        <a:lstStyle/>
        <a:p>
          <a:pPr algn="l"/>
          <a:r>
            <a:rPr lang="en-IN" b="0" i="0" dirty="0"/>
            <a:t>In-depth understanding of different user flows possible within the platform is needed</a:t>
          </a:r>
          <a:endParaRPr lang="en-US" dirty="0"/>
        </a:p>
      </dgm:t>
    </dgm:pt>
    <dgm:pt modelId="{ECDEFD72-E037-41D7-AA3F-91BB97B7BB1C}" type="parTrans" cxnId="{005E4D53-D4B9-4F66-97AB-2DDB0B11BE2F}">
      <dgm:prSet/>
      <dgm:spPr/>
      <dgm:t>
        <a:bodyPr/>
        <a:lstStyle/>
        <a:p>
          <a:endParaRPr lang="en-US"/>
        </a:p>
      </dgm:t>
    </dgm:pt>
    <dgm:pt modelId="{A3619D65-12BE-4B7C-87E0-9D4F8ACB690C}" type="sibTrans" cxnId="{005E4D53-D4B9-4F66-97AB-2DDB0B11BE2F}">
      <dgm:prSet/>
      <dgm:spPr/>
      <dgm:t>
        <a:bodyPr/>
        <a:lstStyle/>
        <a:p>
          <a:endParaRPr lang="en-US"/>
        </a:p>
      </dgm:t>
    </dgm:pt>
    <dgm:pt modelId="{911A603D-255E-4CC1-B7EF-AA069C5EC008}" type="pres">
      <dgm:prSet presAssocID="{C546A3CB-C682-4795-91B1-CC9EA3ABC84D}" presName="root" presStyleCnt="0">
        <dgm:presLayoutVars>
          <dgm:dir/>
          <dgm:resizeHandles val="exact"/>
        </dgm:presLayoutVars>
      </dgm:prSet>
      <dgm:spPr/>
    </dgm:pt>
    <dgm:pt modelId="{EB76C1F8-6472-46F1-A45D-49E3F3A4D487}" type="pres">
      <dgm:prSet presAssocID="{902C088B-BB94-4BF6-B00A-17D85F4DC4F7}" presName="compNode" presStyleCnt="0"/>
      <dgm:spPr/>
    </dgm:pt>
    <dgm:pt modelId="{200501E9-D147-4B1C-AED4-17606901D3BA}" type="pres">
      <dgm:prSet presAssocID="{902C088B-BB94-4BF6-B00A-17D85F4DC4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73868F6A-7B6E-4A08-86F4-68B64242FB38}" type="pres">
      <dgm:prSet presAssocID="{902C088B-BB94-4BF6-B00A-17D85F4DC4F7}" presName="iconSpace" presStyleCnt="0"/>
      <dgm:spPr/>
    </dgm:pt>
    <dgm:pt modelId="{D3FE9E95-06D1-48CC-B821-BA3A72F99585}" type="pres">
      <dgm:prSet presAssocID="{902C088B-BB94-4BF6-B00A-17D85F4DC4F7}" presName="parTx" presStyleLbl="revTx" presStyleIdx="0" presStyleCnt="4">
        <dgm:presLayoutVars>
          <dgm:chMax val="0"/>
          <dgm:chPref val="0"/>
        </dgm:presLayoutVars>
      </dgm:prSet>
      <dgm:spPr/>
    </dgm:pt>
    <dgm:pt modelId="{0142A444-6C3C-46DE-A10B-361C8785FF88}" type="pres">
      <dgm:prSet presAssocID="{902C088B-BB94-4BF6-B00A-17D85F4DC4F7}" presName="txSpace" presStyleCnt="0"/>
      <dgm:spPr/>
    </dgm:pt>
    <dgm:pt modelId="{DF3015C9-2D1E-49E4-B73C-E820F43DCBFB}" type="pres">
      <dgm:prSet presAssocID="{902C088B-BB94-4BF6-B00A-17D85F4DC4F7}" presName="desTx" presStyleLbl="revTx" presStyleIdx="1" presStyleCnt="4">
        <dgm:presLayoutVars/>
      </dgm:prSet>
      <dgm:spPr/>
    </dgm:pt>
    <dgm:pt modelId="{49E64F2B-684B-4271-B428-6B18C6657949}" type="pres">
      <dgm:prSet presAssocID="{E4EA5E1D-8DED-4ECC-A9CD-984CAA279092}" presName="sibTrans" presStyleCnt="0"/>
      <dgm:spPr/>
    </dgm:pt>
    <dgm:pt modelId="{A903C285-C325-46EC-8311-DBF66BE263D5}" type="pres">
      <dgm:prSet presAssocID="{35933E69-114A-44C2-870E-D4DEBE38E09A}" presName="compNode" presStyleCnt="0"/>
      <dgm:spPr/>
    </dgm:pt>
    <dgm:pt modelId="{A4BA3045-CF85-472F-819C-4CBE74FA0D9E}" type="pres">
      <dgm:prSet presAssocID="{35933E69-114A-44C2-870E-D4DEBE38E0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D29168-A9E3-412D-84D3-38C88F22CBBC}" type="pres">
      <dgm:prSet presAssocID="{35933E69-114A-44C2-870E-D4DEBE38E09A}" presName="iconSpace" presStyleCnt="0"/>
      <dgm:spPr/>
    </dgm:pt>
    <dgm:pt modelId="{245E1523-5810-4E9E-A043-87FA06552CC8}" type="pres">
      <dgm:prSet presAssocID="{35933E69-114A-44C2-870E-D4DEBE38E09A}" presName="parTx" presStyleLbl="revTx" presStyleIdx="2" presStyleCnt="4">
        <dgm:presLayoutVars>
          <dgm:chMax val="0"/>
          <dgm:chPref val="0"/>
        </dgm:presLayoutVars>
      </dgm:prSet>
      <dgm:spPr/>
    </dgm:pt>
    <dgm:pt modelId="{7C9816B5-DEB2-4CDF-B121-92FF064DC615}" type="pres">
      <dgm:prSet presAssocID="{35933E69-114A-44C2-870E-D4DEBE38E09A}" presName="txSpace" presStyleCnt="0"/>
      <dgm:spPr/>
    </dgm:pt>
    <dgm:pt modelId="{87EAB5F6-28C9-49D5-AB08-DA21EE2BC326}" type="pres">
      <dgm:prSet presAssocID="{35933E69-114A-44C2-870E-D4DEBE38E09A}" presName="desTx" presStyleLbl="revTx" presStyleIdx="3" presStyleCnt="4">
        <dgm:presLayoutVars/>
      </dgm:prSet>
      <dgm:spPr/>
    </dgm:pt>
  </dgm:ptLst>
  <dgm:cxnLst>
    <dgm:cxn modelId="{7286EA0D-1096-4F6A-99F8-8673B29DA6FF}" type="presOf" srcId="{5C46BFA4-71D4-4C43-AABE-8A6EC92BDD39}" destId="{DF3015C9-2D1E-49E4-B73C-E820F43DCBFB}" srcOrd="0" destOrd="1" presId="urn:microsoft.com/office/officeart/2018/5/layout/CenteredIconLabelDescriptionList"/>
    <dgm:cxn modelId="{A096D612-37A3-4D96-9440-6C089175D85C}" type="presOf" srcId="{B6643FA5-0E68-488F-A63C-C30602DA0793}" destId="{DF3015C9-2D1E-49E4-B73C-E820F43DCBFB}" srcOrd="0" destOrd="2" presId="urn:microsoft.com/office/officeart/2018/5/layout/CenteredIconLabelDescriptionList"/>
    <dgm:cxn modelId="{4A3C2E13-9ADA-4878-AA52-F05B0E4DC579}" type="presOf" srcId="{35933E69-114A-44C2-870E-D4DEBE38E09A}" destId="{245E1523-5810-4E9E-A043-87FA06552CC8}" srcOrd="0" destOrd="0" presId="urn:microsoft.com/office/officeart/2018/5/layout/CenteredIconLabelDescriptionList"/>
    <dgm:cxn modelId="{36CF4B14-8C33-4880-8D66-91E2654A2ADE}" srcId="{902C088B-BB94-4BF6-B00A-17D85F4DC4F7}" destId="{B6643FA5-0E68-488F-A63C-C30602DA0793}" srcOrd="2" destOrd="0" parTransId="{3E599A25-D010-4935-9801-E104F51ABED5}" sibTransId="{BD51AB70-12C9-41C8-8368-E60F84F7709D}"/>
    <dgm:cxn modelId="{FB399138-52DB-41E5-85BE-332D94D2D9E2}" type="presOf" srcId="{902C088B-BB94-4BF6-B00A-17D85F4DC4F7}" destId="{D3FE9E95-06D1-48CC-B821-BA3A72F99585}" srcOrd="0" destOrd="0" presId="urn:microsoft.com/office/officeart/2018/5/layout/CenteredIconLabelDescriptionList"/>
    <dgm:cxn modelId="{CD74DE71-C101-45FD-9B57-6F0C0A426D08}" type="presOf" srcId="{5E4A0761-B698-4A76-BD5D-C7C3F758C4AD}" destId="{DF3015C9-2D1E-49E4-B73C-E820F43DCBFB}" srcOrd="0" destOrd="0" presId="urn:microsoft.com/office/officeart/2018/5/layout/CenteredIconLabelDescriptionList"/>
    <dgm:cxn modelId="{005E4D53-D4B9-4F66-97AB-2DDB0B11BE2F}" srcId="{35933E69-114A-44C2-870E-D4DEBE38E09A}" destId="{34FF98AC-7985-43BF-B122-8FAA2DA9E56B}" srcOrd="0" destOrd="0" parTransId="{ECDEFD72-E037-41D7-AA3F-91BB97B7BB1C}" sibTransId="{A3619D65-12BE-4B7C-87E0-9D4F8ACB690C}"/>
    <dgm:cxn modelId="{7857AC57-E7A3-49E8-9B95-34B8D88DC21F}" srcId="{C546A3CB-C682-4795-91B1-CC9EA3ABC84D}" destId="{902C088B-BB94-4BF6-B00A-17D85F4DC4F7}" srcOrd="0" destOrd="0" parTransId="{60ECF0FC-C843-4EB0-977C-56F23DE4257D}" sibTransId="{E4EA5E1D-8DED-4ECC-A9CD-984CAA279092}"/>
    <dgm:cxn modelId="{33FCEB7E-A40B-4001-8535-BE60AD2FB287}" srcId="{C546A3CB-C682-4795-91B1-CC9EA3ABC84D}" destId="{35933E69-114A-44C2-870E-D4DEBE38E09A}" srcOrd="1" destOrd="0" parTransId="{D18B5A51-9B30-4F58-A5B7-A2A646193CFF}" sibTransId="{FB42D1A2-521A-4ACC-99EA-7CFB76090692}"/>
    <dgm:cxn modelId="{73E4CEC0-E40D-4175-AE1F-08AEFCEC51E6}" type="presOf" srcId="{C546A3CB-C682-4795-91B1-CC9EA3ABC84D}" destId="{911A603D-255E-4CC1-B7EF-AA069C5EC008}" srcOrd="0" destOrd="0" presId="urn:microsoft.com/office/officeart/2018/5/layout/CenteredIconLabelDescriptionList"/>
    <dgm:cxn modelId="{0CFF9AD7-5DAC-4961-87E7-C1631E6B0DA3}" type="presOf" srcId="{34FF98AC-7985-43BF-B122-8FAA2DA9E56B}" destId="{87EAB5F6-28C9-49D5-AB08-DA21EE2BC326}" srcOrd="0" destOrd="0" presId="urn:microsoft.com/office/officeart/2018/5/layout/CenteredIconLabelDescriptionList"/>
    <dgm:cxn modelId="{EA5350E4-6141-4456-AC4A-FCC65CAF99F0}" srcId="{902C088B-BB94-4BF6-B00A-17D85F4DC4F7}" destId="{5C46BFA4-71D4-4C43-AABE-8A6EC92BDD39}" srcOrd="1" destOrd="0" parTransId="{05415ED2-FA5A-44A3-8BC2-C0ED4B216776}" sibTransId="{6A87531F-8AC4-469E-B9A5-61E646FE018B}"/>
    <dgm:cxn modelId="{D05A04EB-ADF9-4ECA-85E6-650E61C8A7C0}" srcId="{902C088B-BB94-4BF6-B00A-17D85F4DC4F7}" destId="{5E4A0761-B698-4A76-BD5D-C7C3F758C4AD}" srcOrd="0" destOrd="0" parTransId="{424D13B0-930E-4D4B-A7DA-40350E7938D5}" sibTransId="{AED21622-0EB2-473B-9547-C6DDBC95789C}"/>
    <dgm:cxn modelId="{B98BB417-51F1-4B4D-B619-14CA01075BB9}" type="presParOf" srcId="{911A603D-255E-4CC1-B7EF-AA069C5EC008}" destId="{EB76C1F8-6472-46F1-A45D-49E3F3A4D487}" srcOrd="0" destOrd="0" presId="urn:microsoft.com/office/officeart/2018/5/layout/CenteredIconLabelDescriptionList"/>
    <dgm:cxn modelId="{3D252E32-C48D-4587-B0E0-4118481E0BF6}" type="presParOf" srcId="{EB76C1F8-6472-46F1-A45D-49E3F3A4D487}" destId="{200501E9-D147-4B1C-AED4-17606901D3BA}" srcOrd="0" destOrd="0" presId="urn:microsoft.com/office/officeart/2018/5/layout/CenteredIconLabelDescriptionList"/>
    <dgm:cxn modelId="{AEF43DA5-23AD-40F1-97F5-BD02862A9D9F}" type="presParOf" srcId="{EB76C1F8-6472-46F1-A45D-49E3F3A4D487}" destId="{73868F6A-7B6E-4A08-86F4-68B64242FB38}" srcOrd="1" destOrd="0" presId="urn:microsoft.com/office/officeart/2018/5/layout/CenteredIconLabelDescriptionList"/>
    <dgm:cxn modelId="{8DC431B9-9380-4E0D-9C0E-1C9702D26520}" type="presParOf" srcId="{EB76C1F8-6472-46F1-A45D-49E3F3A4D487}" destId="{D3FE9E95-06D1-48CC-B821-BA3A72F99585}" srcOrd="2" destOrd="0" presId="urn:microsoft.com/office/officeart/2018/5/layout/CenteredIconLabelDescriptionList"/>
    <dgm:cxn modelId="{D3352A77-3DAA-44B4-A832-407462C5E6AE}" type="presParOf" srcId="{EB76C1F8-6472-46F1-A45D-49E3F3A4D487}" destId="{0142A444-6C3C-46DE-A10B-361C8785FF88}" srcOrd="3" destOrd="0" presId="urn:microsoft.com/office/officeart/2018/5/layout/CenteredIconLabelDescriptionList"/>
    <dgm:cxn modelId="{132A9FCD-DAEC-4A86-8F0B-5FC05B51D35A}" type="presParOf" srcId="{EB76C1F8-6472-46F1-A45D-49E3F3A4D487}" destId="{DF3015C9-2D1E-49E4-B73C-E820F43DCBFB}" srcOrd="4" destOrd="0" presId="urn:microsoft.com/office/officeart/2018/5/layout/CenteredIconLabelDescriptionList"/>
    <dgm:cxn modelId="{6F4863F4-8F48-4817-A5B3-D8316E09775E}" type="presParOf" srcId="{911A603D-255E-4CC1-B7EF-AA069C5EC008}" destId="{49E64F2B-684B-4271-B428-6B18C6657949}" srcOrd="1" destOrd="0" presId="urn:microsoft.com/office/officeart/2018/5/layout/CenteredIconLabelDescriptionList"/>
    <dgm:cxn modelId="{4BFCA578-0633-4628-8278-214D00C4A01E}" type="presParOf" srcId="{911A603D-255E-4CC1-B7EF-AA069C5EC008}" destId="{A903C285-C325-46EC-8311-DBF66BE263D5}" srcOrd="2" destOrd="0" presId="urn:microsoft.com/office/officeart/2018/5/layout/CenteredIconLabelDescriptionList"/>
    <dgm:cxn modelId="{AECF156C-1DE9-4B0E-911A-3CC5060618B3}" type="presParOf" srcId="{A903C285-C325-46EC-8311-DBF66BE263D5}" destId="{A4BA3045-CF85-472F-819C-4CBE74FA0D9E}" srcOrd="0" destOrd="0" presId="urn:microsoft.com/office/officeart/2018/5/layout/CenteredIconLabelDescriptionList"/>
    <dgm:cxn modelId="{C2963D57-42CD-4EF4-82E1-CE6D1BD337C7}" type="presParOf" srcId="{A903C285-C325-46EC-8311-DBF66BE263D5}" destId="{F1D29168-A9E3-412D-84D3-38C88F22CBBC}" srcOrd="1" destOrd="0" presId="urn:microsoft.com/office/officeart/2018/5/layout/CenteredIconLabelDescriptionList"/>
    <dgm:cxn modelId="{C0413CEF-AA2E-4357-887D-55B192C5F8EE}" type="presParOf" srcId="{A903C285-C325-46EC-8311-DBF66BE263D5}" destId="{245E1523-5810-4E9E-A043-87FA06552CC8}" srcOrd="2" destOrd="0" presId="urn:microsoft.com/office/officeart/2018/5/layout/CenteredIconLabelDescriptionList"/>
    <dgm:cxn modelId="{B09B7579-A0B4-43C7-8795-E785C350247D}" type="presParOf" srcId="{A903C285-C325-46EC-8311-DBF66BE263D5}" destId="{7C9816B5-DEB2-4CDF-B121-92FF064DC615}" srcOrd="3" destOrd="0" presId="urn:microsoft.com/office/officeart/2018/5/layout/CenteredIconLabelDescriptionList"/>
    <dgm:cxn modelId="{132D2234-4BB2-48EC-8A95-9113997EB0A2}" type="presParOf" srcId="{A903C285-C325-46EC-8311-DBF66BE263D5}" destId="{87EAB5F6-28C9-49D5-AB08-DA21EE2BC32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74B23-F744-4B2A-B18B-D6CD8D858BB4}">
      <dsp:nvSpPr>
        <dsp:cNvPr id="0" name=""/>
        <dsp:cNvSpPr/>
      </dsp:nvSpPr>
      <dsp:spPr>
        <a:xfrm>
          <a:off x="0" y="558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55EF6-FC82-400D-A2E5-53EB0AD45C7B}">
      <dsp:nvSpPr>
        <dsp:cNvPr id="0" name=""/>
        <dsp:cNvSpPr/>
      </dsp:nvSpPr>
      <dsp:spPr>
        <a:xfrm>
          <a:off x="0" y="55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Assumptions</a:t>
          </a:r>
        </a:p>
      </dsp:txBody>
      <dsp:txXfrm>
        <a:off x="0" y="558"/>
        <a:ext cx="4872038" cy="914176"/>
      </dsp:txXfrm>
    </dsp:sp>
    <dsp:sp modelId="{D1591F11-2A72-4A6C-BA73-A8EEDE17B295}">
      <dsp:nvSpPr>
        <dsp:cNvPr id="0" name=""/>
        <dsp:cNvSpPr/>
      </dsp:nvSpPr>
      <dsp:spPr>
        <a:xfrm>
          <a:off x="0" y="914734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53C9E0-0136-4B52-9E42-06A590B73110}">
      <dsp:nvSpPr>
        <dsp:cNvPr id="0" name=""/>
        <dsp:cNvSpPr/>
      </dsp:nvSpPr>
      <dsp:spPr>
        <a:xfrm>
          <a:off x="0" y="914734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Exploratory Analysis</a:t>
          </a:r>
        </a:p>
      </dsp:txBody>
      <dsp:txXfrm>
        <a:off x="0" y="914734"/>
        <a:ext cx="4872038" cy="914176"/>
      </dsp:txXfrm>
    </dsp:sp>
    <dsp:sp modelId="{90ACBFF4-3D8D-408C-9BEF-E33C49C901E9}">
      <dsp:nvSpPr>
        <dsp:cNvPr id="0" name=""/>
        <dsp:cNvSpPr/>
      </dsp:nvSpPr>
      <dsp:spPr>
        <a:xfrm>
          <a:off x="0" y="1828911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C00CD9-3074-48A3-877D-322B227D7CFF}">
      <dsp:nvSpPr>
        <dsp:cNvPr id="0" name=""/>
        <dsp:cNvSpPr/>
      </dsp:nvSpPr>
      <dsp:spPr>
        <a:xfrm>
          <a:off x="0" y="1828911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Customer Segments</a:t>
          </a:r>
        </a:p>
      </dsp:txBody>
      <dsp:txXfrm>
        <a:off x="0" y="1828911"/>
        <a:ext cx="4872038" cy="914176"/>
      </dsp:txXfrm>
    </dsp:sp>
    <dsp:sp modelId="{94A137A5-5CA6-47EB-BC59-8C40C180455D}">
      <dsp:nvSpPr>
        <dsp:cNvPr id="0" name=""/>
        <dsp:cNvSpPr/>
      </dsp:nvSpPr>
      <dsp:spPr>
        <a:xfrm>
          <a:off x="0" y="2743088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9D618-372E-431F-9F70-08CE42ACDFD8}">
      <dsp:nvSpPr>
        <dsp:cNvPr id="0" name=""/>
        <dsp:cNvSpPr/>
      </dsp:nvSpPr>
      <dsp:spPr>
        <a:xfrm>
          <a:off x="0" y="274308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Insights</a:t>
          </a:r>
        </a:p>
      </dsp:txBody>
      <dsp:txXfrm>
        <a:off x="0" y="2743088"/>
        <a:ext cx="4872038" cy="914176"/>
      </dsp:txXfrm>
    </dsp:sp>
    <dsp:sp modelId="{6C46FDAE-0249-4D43-8645-5272264A7A1C}">
      <dsp:nvSpPr>
        <dsp:cNvPr id="0" name=""/>
        <dsp:cNvSpPr/>
      </dsp:nvSpPr>
      <dsp:spPr>
        <a:xfrm>
          <a:off x="0" y="3657265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E7FC28-9490-4EBD-A768-8A268E24F7E2}">
      <dsp:nvSpPr>
        <dsp:cNvPr id="0" name=""/>
        <dsp:cNvSpPr/>
      </dsp:nvSpPr>
      <dsp:spPr>
        <a:xfrm>
          <a:off x="0" y="3657265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next?</a:t>
          </a:r>
        </a:p>
      </dsp:txBody>
      <dsp:txXfrm>
        <a:off x="0" y="3657265"/>
        <a:ext cx="4872038" cy="914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AB7AF-A3F4-49F0-A6D2-ACBFDF6D8119}">
      <dsp:nvSpPr>
        <dsp:cNvPr id="0" name=""/>
        <dsp:cNvSpPr/>
      </dsp:nvSpPr>
      <dsp:spPr>
        <a:xfrm>
          <a:off x="0" y="255628"/>
          <a:ext cx="1008112" cy="6048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Add Gmail extension</a:t>
          </a:r>
        </a:p>
      </dsp:txBody>
      <dsp:txXfrm>
        <a:off x="17716" y="273344"/>
        <a:ext cx="972680" cy="569435"/>
      </dsp:txXfrm>
    </dsp:sp>
    <dsp:sp modelId="{F034A3B4-4CD1-4651-8A6B-6870EC2E4DFF}">
      <dsp:nvSpPr>
        <dsp:cNvPr id="0" name=""/>
        <dsp:cNvSpPr/>
      </dsp:nvSpPr>
      <dsp:spPr>
        <a:xfrm>
          <a:off x="1108923" y="433056"/>
          <a:ext cx="213719" cy="250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108923" y="483058"/>
        <a:ext cx="149603" cy="150007"/>
      </dsp:txXfrm>
    </dsp:sp>
    <dsp:sp modelId="{EA2F42DD-16B1-434C-8350-F59C983523C7}">
      <dsp:nvSpPr>
        <dsp:cNvPr id="0" name=""/>
        <dsp:cNvSpPr/>
      </dsp:nvSpPr>
      <dsp:spPr>
        <a:xfrm>
          <a:off x="1411356" y="255628"/>
          <a:ext cx="1008112" cy="604867"/>
        </a:xfrm>
        <a:prstGeom prst="roundRect">
          <a:avLst>
            <a:gd name="adj" fmla="val 10000"/>
          </a:avLst>
        </a:prstGeom>
        <a:solidFill>
          <a:schemeClr val="accent5">
            <a:hueOff val="1462126"/>
            <a:satOff val="159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Import Gmail contacts</a:t>
          </a:r>
        </a:p>
      </dsp:txBody>
      <dsp:txXfrm>
        <a:off x="1429072" y="273344"/>
        <a:ext cx="972680" cy="569435"/>
      </dsp:txXfrm>
    </dsp:sp>
    <dsp:sp modelId="{A5BF74B2-AABB-4E89-A536-60CB367343BF}">
      <dsp:nvSpPr>
        <dsp:cNvPr id="0" name=""/>
        <dsp:cNvSpPr/>
      </dsp:nvSpPr>
      <dsp:spPr>
        <a:xfrm>
          <a:off x="2520279" y="433056"/>
          <a:ext cx="213719" cy="250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827658"/>
            <a:satOff val="199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520279" y="483058"/>
        <a:ext cx="149603" cy="150007"/>
      </dsp:txXfrm>
    </dsp:sp>
    <dsp:sp modelId="{16BC0492-CACA-45CC-9683-B68767462B0A}">
      <dsp:nvSpPr>
        <dsp:cNvPr id="0" name=""/>
        <dsp:cNvSpPr/>
      </dsp:nvSpPr>
      <dsp:spPr>
        <a:xfrm>
          <a:off x="2822713" y="255628"/>
          <a:ext cx="1008112" cy="604867"/>
        </a:xfrm>
        <a:prstGeom prst="roundRect">
          <a:avLst>
            <a:gd name="adj" fmla="val 10000"/>
          </a:avLst>
        </a:prstGeom>
        <a:solidFill>
          <a:schemeClr val="accent5">
            <a:hueOff val="2924253"/>
            <a:satOff val="318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View Contact insights</a:t>
          </a:r>
        </a:p>
      </dsp:txBody>
      <dsp:txXfrm>
        <a:off x="2840429" y="273344"/>
        <a:ext cx="972680" cy="569435"/>
      </dsp:txXfrm>
    </dsp:sp>
    <dsp:sp modelId="{F8C8FC00-439D-4630-BEE1-1E3E11F025E5}">
      <dsp:nvSpPr>
        <dsp:cNvPr id="0" name=""/>
        <dsp:cNvSpPr/>
      </dsp:nvSpPr>
      <dsp:spPr>
        <a:xfrm>
          <a:off x="3931636" y="433056"/>
          <a:ext cx="213719" cy="250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931636" y="483058"/>
        <a:ext cx="149603" cy="150007"/>
      </dsp:txXfrm>
    </dsp:sp>
    <dsp:sp modelId="{5624F823-627A-4809-B77B-AFD581BA7677}">
      <dsp:nvSpPr>
        <dsp:cNvPr id="0" name=""/>
        <dsp:cNvSpPr/>
      </dsp:nvSpPr>
      <dsp:spPr>
        <a:xfrm>
          <a:off x="4234070" y="255628"/>
          <a:ext cx="1008112" cy="604867"/>
        </a:xfrm>
        <a:prstGeom prst="roundRect">
          <a:avLst>
            <a:gd name="adj" fmla="val 10000"/>
          </a:avLst>
        </a:prstGeom>
        <a:solidFill>
          <a:schemeClr val="accent5">
            <a:hueOff val="4386379"/>
            <a:satOff val="47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Create tracked emails</a:t>
          </a:r>
        </a:p>
      </dsp:txBody>
      <dsp:txXfrm>
        <a:off x="4251786" y="273344"/>
        <a:ext cx="972680" cy="569435"/>
      </dsp:txXfrm>
    </dsp:sp>
    <dsp:sp modelId="{CFF7575C-A6C8-4BAF-B68D-5CC324189E6E}">
      <dsp:nvSpPr>
        <dsp:cNvPr id="0" name=""/>
        <dsp:cNvSpPr/>
      </dsp:nvSpPr>
      <dsp:spPr>
        <a:xfrm>
          <a:off x="5342993" y="433056"/>
          <a:ext cx="213719" cy="250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482974"/>
            <a:satOff val="596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342993" y="483058"/>
        <a:ext cx="149603" cy="150007"/>
      </dsp:txXfrm>
    </dsp:sp>
    <dsp:sp modelId="{059CE8F7-1F34-4006-BF4A-7B4B1A5F5C74}">
      <dsp:nvSpPr>
        <dsp:cNvPr id="0" name=""/>
        <dsp:cNvSpPr/>
      </dsp:nvSpPr>
      <dsp:spPr>
        <a:xfrm>
          <a:off x="5645427" y="255628"/>
          <a:ext cx="1008112" cy="604867"/>
        </a:xfrm>
        <a:prstGeom prst="roundRect">
          <a:avLst>
            <a:gd name="adj" fmla="val 10000"/>
          </a:avLst>
        </a:prstGeom>
        <a:solidFill>
          <a:schemeClr val="accent5">
            <a:hueOff val="5848506"/>
            <a:satOff val="636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Wait for notifications</a:t>
          </a:r>
        </a:p>
      </dsp:txBody>
      <dsp:txXfrm>
        <a:off x="5663143" y="273344"/>
        <a:ext cx="972680" cy="569435"/>
      </dsp:txXfrm>
    </dsp:sp>
    <dsp:sp modelId="{4CBFCED7-1331-4D2D-B879-CCB73AF4B1B1}">
      <dsp:nvSpPr>
        <dsp:cNvPr id="0" name=""/>
        <dsp:cNvSpPr/>
      </dsp:nvSpPr>
      <dsp:spPr>
        <a:xfrm>
          <a:off x="6754350" y="433056"/>
          <a:ext cx="213719" cy="250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6754350" y="483058"/>
        <a:ext cx="149603" cy="150007"/>
      </dsp:txXfrm>
    </dsp:sp>
    <dsp:sp modelId="{77BA8091-6C9B-4537-B463-A067BF60DB13}">
      <dsp:nvSpPr>
        <dsp:cNvPr id="0" name=""/>
        <dsp:cNvSpPr/>
      </dsp:nvSpPr>
      <dsp:spPr>
        <a:xfrm>
          <a:off x="7056784" y="255628"/>
          <a:ext cx="1008112" cy="604867"/>
        </a:xfrm>
        <a:prstGeom prst="roundRect">
          <a:avLst>
            <a:gd name="adj" fmla="val 10000"/>
          </a:avLst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View insights</a:t>
          </a:r>
        </a:p>
      </dsp:txBody>
      <dsp:txXfrm>
        <a:off x="7074500" y="273344"/>
        <a:ext cx="972680" cy="569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7A9CB-A129-4B27-B1A4-8ADE1ED67954}">
      <dsp:nvSpPr>
        <dsp:cNvPr id="0" name=""/>
        <dsp:cNvSpPr/>
      </dsp:nvSpPr>
      <dsp:spPr>
        <a:xfrm>
          <a:off x="1670585" y="1541"/>
          <a:ext cx="6682341" cy="15795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56" tIns="401201" rIns="129656" bIns="4012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Close to 97% of the users are in cluster 0. These users sent only 1.5 emails on an average. Assuming that the users are new and take a guided tour of the platform, we know that at least 1 email will be sent during the tour itself. This means that these users generally never sent another email on their own.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They probably need a more detailed tour. </a:t>
          </a:r>
        </a:p>
      </dsp:txBody>
      <dsp:txXfrm>
        <a:off x="1670585" y="1541"/>
        <a:ext cx="6682341" cy="1579531"/>
      </dsp:txXfrm>
    </dsp:sp>
    <dsp:sp modelId="{626364A9-9937-4874-B69B-F5E018C43DEF}">
      <dsp:nvSpPr>
        <dsp:cNvPr id="0" name=""/>
        <dsp:cNvSpPr/>
      </dsp:nvSpPr>
      <dsp:spPr>
        <a:xfrm>
          <a:off x="0" y="1541"/>
          <a:ext cx="1670585" cy="1579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2" tIns="156023" rIns="88402" bIns="1560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 0</a:t>
          </a:r>
        </a:p>
      </dsp:txBody>
      <dsp:txXfrm>
        <a:off x="0" y="1541"/>
        <a:ext cx="1670585" cy="1579531"/>
      </dsp:txXfrm>
    </dsp:sp>
    <dsp:sp modelId="{D4E09475-5DDA-412F-B6B7-E5BE964B30B6}">
      <dsp:nvSpPr>
        <dsp:cNvPr id="0" name=""/>
        <dsp:cNvSpPr/>
      </dsp:nvSpPr>
      <dsp:spPr>
        <a:xfrm>
          <a:off x="1670585" y="1675843"/>
          <a:ext cx="6682341" cy="1579531"/>
        </a:xfrm>
        <a:prstGeom prst="rect">
          <a:avLst/>
        </a:prstGeom>
        <a:solidFill>
          <a:schemeClr val="accent5">
            <a:tint val="40000"/>
            <a:alpha val="90000"/>
            <a:hueOff val="3670013"/>
            <a:satOff val="271"/>
            <a:lumOff val="1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670013"/>
              <a:satOff val="271"/>
              <a:lumOff val="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56" tIns="401201" rIns="129656" bIns="4012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 2.8% of the population, these users spent more time viewing the contacts from </a:t>
          </a:r>
          <a:r>
            <a:rPr lang="en-US" sz="1200" kern="1200" dirty="0" err="1"/>
            <a:t>gmail</a:t>
          </a:r>
          <a:r>
            <a:rPr lang="en-US" sz="1200" kern="1200" dirty="0"/>
            <a:t> (probably company insights, as provided by HubSpot).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They sent more emails compared to cluster 0, received more notifications on average and viewed the stream more too.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These are the customers who were on the verge of becoming a regular customer but left the platform for some reason.</a:t>
          </a:r>
        </a:p>
      </dsp:txBody>
      <dsp:txXfrm>
        <a:off x="1670585" y="1675843"/>
        <a:ext cx="6682341" cy="1579531"/>
      </dsp:txXfrm>
    </dsp:sp>
    <dsp:sp modelId="{31B4DE85-A87D-475C-BE9E-E8477FD32E57}">
      <dsp:nvSpPr>
        <dsp:cNvPr id="0" name=""/>
        <dsp:cNvSpPr/>
      </dsp:nvSpPr>
      <dsp:spPr>
        <a:xfrm>
          <a:off x="0" y="1675843"/>
          <a:ext cx="1670585" cy="1579531"/>
        </a:xfrm>
        <a:prstGeom prst="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accent5">
              <a:hueOff val="3655316"/>
              <a:satOff val="397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2" tIns="156023" rIns="88402" bIns="1560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 1</a:t>
          </a:r>
        </a:p>
      </dsp:txBody>
      <dsp:txXfrm>
        <a:off x="0" y="1675843"/>
        <a:ext cx="1670585" cy="1579531"/>
      </dsp:txXfrm>
    </dsp:sp>
    <dsp:sp modelId="{A9CA2A72-9C6D-4333-A6DA-D09B62368EBC}">
      <dsp:nvSpPr>
        <dsp:cNvPr id="0" name=""/>
        <dsp:cNvSpPr/>
      </dsp:nvSpPr>
      <dsp:spPr>
        <a:xfrm>
          <a:off x="1670585" y="3350146"/>
          <a:ext cx="6682341" cy="1579531"/>
        </a:xfrm>
        <a:prstGeom prst="rect">
          <a:avLst/>
        </a:prstGeom>
        <a:solidFill>
          <a:schemeClr val="accent5">
            <a:tint val="40000"/>
            <a:alpha val="90000"/>
            <a:hueOff val="7340025"/>
            <a:satOff val="542"/>
            <a:lumOff val="2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7340025"/>
              <a:satOff val="542"/>
              <a:lumOff val="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56" tIns="401201" rIns="129656" bIns="4012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Though this bucket is the smallest, these customers have very high </a:t>
          </a:r>
          <a:r>
            <a:rPr lang="en-US" sz="1200" kern="1200" dirty="0" err="1"/>
            <a:t>gmail</a:t>
          </a:r>
          <a:r>
            <a:rPr lang="en-US" sz="1200" kern="1200" dirty="0"/>
            <a:t> insight views.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They came to the platform and did far more research on the contact insights than any other group.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They received much more notifications per mail as well.</a:t>
          </a:r>
        </a:p>
      </dsp:txBody>
      <dsp:txXfrm>
        <a:off x="1670585" y="3350146"/>
        <a:ext cx="6682341" cy="1579531"/>
      </dsp:txXfrm>
    </dsp:sp>
    <dsp:sp modelId="{1F829DB8-E20D-4C41-935C-975ECA06C31F}">
      <dsp:nvSpPr>
        <dsp:cNvPr id="0" name=""/>
        <dsp:cNvSpPr/>
      </dsp:nvSpPr>
      <dsp:spPr>
        <a:xfrm>
          <a:off x="0" y="3350146"/>
          <a:ext cx="1670585" cy="1579531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accent5">
              <a:hueOff val="7310632"/>
              <a:satOff val="79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2" tIns="156023" rIns="88402" bIns="1560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 2</a:t>
          </a:r>
        </a:p>
      </dsp:txBody>
      <dsp:txXfrm>
        <a:off x="0" y="3350146"/>
        <a:ext cx="1670585" cy="1579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501E9-D147-4B1C-AED4-17606901D3BA}">
      <dsp:nvSpPr>
        <dsp:cNvPr id="0" name=""/>
        <dsp:cNvSpPr/>
      </dsp:nvSpPr>
      <dsp:spPr>
        <a:xfrm>
          <a:off x="1222814" y="390321"/>
          <a:ext cx="1314140" cy="1314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E9E95-06D1-48CC-B821-BA3A72F99585}">
      <dsp:nvSpPr>
        <dsp:cNvPr id="0" name=""/>
        <dsp:cNvSpPr/>
      </dsp:nvSpPr>
      <dsp:spPr>
        <a:xfrm>
          <a:off x="2541" y="1854266"/>
          <a:ext cx="375468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0" i="0" kern="1200"/>
            <a:t>Data</a:t>
          </a:r>
          <a:endParaRPr lang="en-US" sz="3000" kern="1200"/>
        </a:p>
      </dsp:txBody>
      <dsp:txXfrm>
        <a:off x="2541" y="1854266"/>
        <a:ext cx="3754687" cy="563203"/>
      </dsp:txXfrm>
    </dsp:sp>
    <dsp:sp modelId="{DF3015C9-2D1E-49E4-B73C-E820F43DCBFB}">
      <dsp:nvSpPr>
        <dsp:cNvPr id="0" name=""/>
        <dsp:cNvSpPr/>
      </dsp:nvSpPr>
      <dsp:spPr>
        <a:xfrm>
          <a:off x="2541" y="2487146"/>
          <a:ext cx="3754687" cy="13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 dirty="0"/>
            <a:t>Get 1</a:t>
          </a:r>
          <a:r>
            <a:rPr lang="en-IN" sz="1700" b="0" i="0" kern="1200" baseline="30000" dirty="0"/>
            <a:t>st</a:t>
          </a:r>
          <a:r>
            <a:rPr lang="en-IN" sz="1700" b="0" i="0" kern="1200" dirty="0"/>
            <a:t> day data for non-churners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 dirty="0"/>
            <a:t>Data on interaction with other platform functionalities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700" b="0" i="0" kern="1200" dirty="0"/>
            <a:t>Access to User feedback, textual or ratings</a:t>
          </a:r>
          <a:endParaRPr lang="en-US" sz="1700" kern="1200" dirty="0"/>
        </a:p>
      </dsp:txBody>
      <dsp:txXfrm>
        <a:off x="2541" y="2487146"/>
        <a:ext cx="3754687" cy="1387016"/>
      </dsp:txXfrm>
    </dsp:sp>
    <dsp:sp modelId="{A4BA3045-CF85-472F-819C-4CBE74FA0D9E}">
      <dsp:nvSpPr>
        <dsp:cNvPr id="0" name=""/>
        <dsp:cNvSpPr/>
      </dsp:nvSpPr>
      <dsp:spPr>
        <a:xfrm>
          <a:off x="5634572" y="390321"/>
          <a:ext cx="1314140" cy="1314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E1523-5810-4E9E-A043-87FA06552CC8}">
      <dsp:nvSpPr>
        <dsp:cNvPr id="0" name=""/>
        <dsp:cNvSpPr/>
      </dsp:nvSpPr>
      <dsp:spPr>
        <a:xfrm>
          <a:off x="4414299" y="1854266"/>
          <a:ext cx="375468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0" i="0" kern="1200"/>
            <a:t>Platform knowledge</a:t>
          </a:r>
          <a:endParaRPr lang="en-US" sz="3000" kern="1200"/>
        </a:p>
      </dsp:txBody>
      <dsp:txXfrm>
        <a:off x="4414299" y="1854266"/>
        <a:ext cx="3754687" cy="563203"/>
      </dsp:txXfrm>
    </dsp:sp>
    <dsp:sp modelId="{87EAB5F6-28C9-49D5-AB08-DA21EE2BC326}">
      <dsp:nvSpPr>
        <dsp:cNvPr id="0" name=""/>
        <dsp:cNvSpPr/>
      </dsp:nvSpPr>
      <dsp:spPr>
        <a:xfrm>
          <a:off x="4414299" y="2487146"/>
          <a:ext cx="3754687" cy="13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In-depth understanding of different user flows possible within the platform is needed</a:t>
          </a:r>
          <a:endParaRPr lang="en-US" sz="1700" kern="1200" dirty="0"/>
        </a:p>
      </dsp:txBody>
      <dsp:txXfrm>
        <a:off x="4414299" y="2487146"/>
        <a:ext cx="3754687" cy="138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0.44928</cdr:x>
      <cdr:y>0.09487</cdr:y>
    </cdr:from>
    <cdr:to>
      <cdr:x>0.44928</cdr:x>
      <cdr:y>0.68745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C42EC8B-6882-49CE-8AD0-BC188D7D7755}"/>
            </a:ext>
          </a:extLst>
        </cdr:cNvPr>
        <cdr:cNvCxnSpPr/>
      </cdr:nvCxnSpPr>
      <cdr:spPr>
        <a:xfrm xmlns:a="http://schemas.openxmlformats.org/drawingml/2006/main">
          <a:off x="2232248" y="351942"/>
          <a:ext cx="0" cy="2198259"/>
        </a:xfrm>
        <a:prstGeom xmlns:a="http://schemas.openxmlformats.org/drawingml/2006/main" prst="line">
          <a:avLst/>
        </a:prstGeom>
        <a:ln xmlns:a="http://schemas.openxmlformats.org/drawingml/2006/main" w="1905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C393-9A2B-45A2-8E4E-FAFA5413C1FC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280F-DE53-48B1-9FB9-96A39916642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271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82-7648-47FF-97D6-16483483F3D5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85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82-7648-47FF-97D6-16483483F3D5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744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82-7648-47FF-97D6-16483483F3D5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29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82-7648-47FF-97D6-16483483F3D5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9820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82-7648-47FF-97D6-16483483F3D5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766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82-7648-47FF-97D6-16483483F3D5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502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7B00-BE02-4BB9-B9A5-D51D0D1A821E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0EB-6CA4-453F-8712-C339590DE03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875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16B-FB7D-484B-A659-F70C0EEA95A8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51BA-4196-46F7-BF5E-DE37F6712AD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9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8947-7A00-4A76-84B1-1B2119E03B78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BFB3-8F1B-477F-B96F-8BA65B2D4AD3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8CE1-DD55-4A43-A479-EF83A2DC398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097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DC1E-4DED-43A8-89C3-4163E3A75CBB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AF89-6755-46F5-BBCF-E571D7F311A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08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BA95-CF00-41A1-A420-966FC66619DA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E3C0-1208-4260-82C3-0EB04002719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28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8A93-8C14-4267-B95F-FE4BE0AB69DE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2DF6-5EF1-449D-8E8F-F40E7D2FCBC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40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97D-7D60-41CE-AECE-5AF4DAA0D447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60AA-1533-4548-8781-A6D0EAE276D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61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950-C514-47F9-AEFE-38055CCEE8E4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842-FEC9-453F-B6F7-7C945F3A2D7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12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2572-3AEE-4103-AD61-E3B66B0BAB81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A581-ADE3-4A40-91CB-711A776CAC2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79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5B0982-7648-47FF-97D6-16483483F3D5}" type="datetime1">
              <a:rPr lang="en-US" altLang="en-US" smtClean="0"/>
              <a:pPr/>
              <a:t>8/13/2020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9220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5.png"/><Relationship Id="rId7" Type="http://schemas.openxmlformats.org/officeDocument/2006/relationships/diagramData" Target="../diagrams/data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diagramDrawing" Target="../diagrams/drawing3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265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82363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23" y="938953"/>
            <a:ext cx="4972607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HubSpot Sales Tool</a:t>
            </a:r>
            <a:br>
              <a:rPr lang="en-US" dirty="0"/>
            </a:br>
            <a:r>
              <a:rPr lang="en-US" sz="4400" dirty="0"/>
              <a:t>Insights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261" y="1317171"/>
            <a:ext cx="2154731" cy="422365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Nishant Mohan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225781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09785-8789-43F8-8DFA-35D58B37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dirty="0">
                <a:solidFill>
                  <a:srgbClr val="EBEBEB"/>
                </a:solidFill>
              </a:rPr>
              <a:t>Segmenting customers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F08DB8-71C6-42C6-9986-501D7CDC7E8E}"/>
              </a:ext>
            </a:extLst>
          </p:cNvPr>
          <p:cNvSpPr txBox="1">
            <a:spLocks/>
          </p:cNvSpPr>
          <p:nvPr/>
        </p:nvSpPr>
        <p:spPr>
          <a:xfrm>
            <a:off x="251521" y="2996952"/>
            <a:ext cx="3240360" cy="34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Elbow-method suggests 3 clusters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This gives a balance of high homogeneity and small number of clusters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473A931-B95C-468D-BE2E-14C09150C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57873"/>
              </p:ext>
            </p:extLst>
          </p:nvPr>
        </p:nvGraphicFramePr>
        <p:xfrm>
          <a:off x="3563888" y="2717018"/>
          <a:ext cx="4968552" cy="370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64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475" y="1325880"/>
            <a:ext cx="311875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Clusters At A Glance</a:t>
            </a:r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805530" y="805530"/>
            <a:ext cx="68580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16A039-DCCD-48E1-B7EC-2F484AB7B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89574"/>
              </p:ext>
            </p:extLst>
          </p:nvPr>
        </p:nvGraphicFramePr>
        <p:xfrm>
          <a:off x="510161" y="647698"/>
          <a:ext cx="4033377" cy="5722949"/>
        </p:xfrm>
        <a:graphic>
          <a:graphicData uri="http://schemas.openxmlformats.org/drawingml/2006/table">
            <a:tbl>
              <a:tblPr firstRow="1" bandRow="1">
                <a:noFill/>
                <a:tableStyleId>{D27102A9-8310-4765-A935-A1911B00CA55}</a:tableStyleId>
              </a:tblPr>
              <a:tblGrid>
                <a:gridCol w="1440473">
                  <a:extLst>
                    <a:ext uri="{9D8B030D-6E8A-4147-A177-3AD203B41FA5}">
                      <a16:colId xmlns:a16="http://schemas.microsoft.com/office/drawing/2014/main" val="2441088886"/>
                    </a:ext>
                  </a:extLst>
                </a:gridCol>
                <a:gridCol w="802388">
                  <a:extLst>
                    <a:ext uri="{9D8B030D-6E8A-4147-A177-3AD203B41FA5}">
                      <a16:colId xmlns:a16="http://schemas.microsoft.com/office/drawing/2014/main" val="2002817569"/>
                    </a:ext>
                  </a:extLst>
                </a:gridCol>
                <a:gridCol w="848777">
                  <a:extLst>
                    <a:ext uri="{9D8B030D-6E8A-4147-A177-3AD203B41FA5}">
                      <a16:colId xmlns:a16="http://schemas.microsoft.com/office/drawing/2014/main" val="1096558686"/>
                    </a:ext>
                  </a:extLst>
                </a:gridCol>
                <a:gridCol w="941739">
                  <a:extLst>
                    <a:ext uri="{9D8B030D-6E8A-4147-A177-3AD203B41FA5}">
                      <a16:colId xmlns:a16="http://schemas.microsoft.com/office/drawing/2014/main" val="1650289914"/>
                    </a:ext>
                  </a:extLst>
                </a:gridCol>
              </a:tblGrid>
              <a:tr h="561270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Cluster</a:t>
                      </a:r>
                      <a:endParaRPr lang="en-IN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29547" marT="129547" marB="1295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29547" marT="129547" marB="1295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29547" marT="129547" marB="1295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29547" marT="129547" marB="1295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86166"/>
                  </a:ext>
                </a:extLst>
              </a:tr>
              <a:tr h="46103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No. of Users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6272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181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52925"/>
                  </a:ext>
                </a:extLst>
              </a:tr>
              <a:tr h="65810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Trackers created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1.51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6.67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2.67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32398"/>
                  </a:ext>
                </a:extLst>
              </a:tr>
              <a:tr h="8551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Notifications sent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2.02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15.2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14.33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85803"/>
                  </a:ext>
                </a:extLst>
              </a:tr>
              <a:tr h="8551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Gmail Insights Viewed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1.94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38.02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327.33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73827"/>
                  </a:ext>
                </a:extLst>
              </a:tr>
              <a:tr h="65810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Insights Viewed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0.01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0.03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63319"/>
                  </a:ext>
                </a:extLst>
              </a:tr>
              <a:tr h="65810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Stream Viewed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3.21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4.02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2.33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7250"/>
                  </a:ext>
                </a:extLst>
              </a:tr>
              <a:tr h="8551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Notification per email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1.47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2.17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4.75</a:t>
                      </a:r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5912" marR="112275" marT="112275" marB="1122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47337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6799F-13D1-4CA9-90EB-FFF3B36A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2" y="452718"/>
            <a:ext cx="747179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dirty="0"/>
              <a:t>Understanding the Clusters</a:t>
            </a:r>
          </a:p>
        </p:txBody>
      </p:sp>
      <p:graphicFrame>
        <p:nvGraphicFramePr>
          <p:cNvPr id="105" name="Content Placeholder 2">
            <a:extLst>
              <a:ext uri="{FF2B5EF4-FFF2-40B4-BE49-F238E27FC236}">
                <a16:creationId xmlns:a16="http://schemas.microsoft.com/office/drawing/2014/main" id="{388EAAC8-57DF-47AA-A179-94DF41C73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601921"/>
              </p:ext>
            </p:extLst>
          </p:nvPr>
        </p:nvGraphicFramePr>
        <p:xfrm>
          <a:off x="395536" y="1594124"/>
          <a:ext cx="8352927" cy="493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729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7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C9EDC-1B73-4EB3-9230-BE5008F8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>
                <a:solidFill>
                  <a:srgbClr val="EBEBEB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1A23-7FD4-47E1-90CA-930FE366D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697" y="1772816"/>
            <a:ext cx="4641142" cy="46805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defTabSz="4572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Customers from Cluster 1 and 2 are the ones who have the potential to be long term customers. </a:t>
            </a:r>
          </a:p>
          <a:p>
            <a:pPr defTabSz="4572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Personalized marketing campaigns could be run for these, to bring them back in the game. Considering they are less in number; customer support could reach out to them and assist them. </a:t>
            </a:r>
          </a:p>
          <a:p>
            <a:pPr defTabSz="4572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For Segment 0, it would be advisable to send them an email or notification if they do not interact with the platform the same day.</a:t>
            </a:r>
          </a:p>
          <a:p>
            <a:pPr defTabSz="4572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699B8732-2E58-4EDC-97B9-0AA6155490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271" r="33633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746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43333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86173-756C-4377-877D-89DF0D38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How to improve?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3747CA-38E0-4D28-9BF7-EF45A71C1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657724"/>
              </p:ext>
            </p:extLst>
          </p:nvPr>
        </p:nvGraphicFramePr>
        <p:xfrm>
          <a:off x="486697" y="2476884"/>
          <a:ext cx="8171528" cy="426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576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2401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Contents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BB2BEA4-7C8D-4B97-BBFE-E33C9A6CD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412971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566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 is from 2019, week 38 through 42</a:t>
            </a:r>
          </a:p>
          <a:p>
            <a:r>
              <a:rPr lang="en-US" dirty="0"/>
              <a:t>When the user signs up for sales tool, the flow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Stream can be viewed at anytime</a:t>
            </a:r>
          </a:p>
          <a:p>
            <a:r>
              <a:rPr lang="en-US" dirty="0"/>
              <a:t>Notifications are received for emails read and replies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4BE529-E589-4186-9874-6D48A317B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406261"/>
              </p:ext>
            </p:extLst>
          </p:nvPr>
        </p:nvGraphicFramePr>
        <p:xfrm>
          <a:off x="484710" y="2924944"/>
          <a:ext cx="8064896" cy="1116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r>
              <a:rPr lang="en-US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234863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09785-8789-43F8-8DFA-35D58B37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389559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Higher sign-ups towards beginning of the week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949182-5D14-406E-8957-CB5089F8B7D2}"/>
              </a:ext>
            </a:extLst>
          </p:cNvPr>
          <p:cNvSpPr txBox="1">
            <a:spLocks/>
          </p:cNvSpPr>
          <p:nvPr/>
        </p:nvSpPr>
        <p:spPr>
          <a:xfrm>
            <a:off x="486698" y="3356992"/>
            <a:ext cx="2861166" cy="2849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Higher Sign-ups also mean higher churn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Need to compare with non-churners to validate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C178CD-1464-4AF3-AC0F-A8533E4EF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645482"/>
              </p:ext>
            </p:extLst>
          </p:nvPr>
        </p:nvGraphicFramePr>
        <p:xfrm>
          <a:off x="3491880" y="2548281"/>
          <a:ext cx="5165777" cy="3662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7366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09785-8789-43F8-8DFA-35D58B37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Lesser churners every week</a:t>
            </a: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949182-5D14-406E-8957-CB5089F8B7D2}"/>
              </a:ext>
            </a:extLst>
          </p:cNvPr>
          <p:cNvSpPr txBox="1">
            <a:spLocks/>
          </p:cNvSpPr>
          <p:nvPr/>
        </p:nvSpPr>
        <p:spPr>
          <a:xfrm>
            <a:off x="486698" y="2548281"/>
            <a:ext cx="3451493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Again, lower churners mean lower sign-up rate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Within week trend follows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Was there a marketing campaign before week 38?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D598A-89F8-46E0-8D40-116F8926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04" y="2689610"/>
            <a:ext cx="4805737" cy="33760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6143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09785-8789-43F8-8DFA-35D58B37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Funnel</a:t>
            </a: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0DEFBB10-3EFB-4B5F-98FA-ABF390C08E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1089414"/>
                  </p:ext>
                </p:extLst>
              </p:nvPr>
            </p:nvGraphicFramePr>
            <p:xfrm>
              <a:off x="3851920" y="2548281"/>
              <a:ext cx="5021761" cy="36620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0DEFBB10-3EFB-4B5F-98FA-ABF390C08E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1920" y="2548281"/>
                <a:ext cx="5021761" cy="366201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F08DB8-71C6-42C6-9986-501D7CDC7E8E}"/>
              </a:ext>
            </a:extLst>
          </p:cNvPr>
          <p:cNvSpPr txBox="1">
            <a:spLocks/>
          </p:cNvSpPr>
          <p:nvPr/>
        </p:nvSpPr>
        <p:spPr>
          <a:xfrm>
            <a:off x="251520" y="2996952"/>
            <a:ext cx="3451493" cy="28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Highest fall occurs after the users send the emails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More metrics needed to get a clearer picture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Assumption: Stream views can occur at anytime during the flow</a:t>
            </a:r>
          </a:p>
        </p:txBody>
      </p:sp>
    </p:spTree>
    <p:extLst>
      <p:ext uri="{BB962C8B-B14F-4D97-AF65-F5344CB8AC3E}">
        <p14:creationId xmlns:p14="http://schemas.microsoft.com/office/powerpoint/2010/main" val="3148459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09785-8789-43F8-8DFA-35D58B37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457200"/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73% Users sent only 1 Email</a:t>
            </a: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F08DB8-71C6-42C6-9986-501D7CDC7E8E}"/>
              </a:ext>
            </a:extLst>
          </p:cNvPr>
          <p:cNvSpPr txBox="1">
            <a:spLocks/>
          </p:cNvSpPr>
          <p:nvPr/>
        </p:nvSpPr>
        <p:spPr>
          <a:xfrm>
            <a:off x="251520" y="2996952"/>
            <a:ext cx="3451493" cy="323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Possible that the 1</a:t>
            </a:r>
            <a:r>
              <a:rPr lang="en-US" baseline="30000" dirty="0"/>
              <a:t>st</a:t>
            </a:r>
            <a:r>
              <a:rPr lang="en-US" dirty="0"/>
              <a:t> mail sent in the guided tour  in the tool is the only mail sent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Suggestion: A notification to users to send an email by themselves!?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5D86F24-C371-45AF-9F52-BC74BE02D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664630"/>
              </p:ext>
            </p:extLst>
          </p:nvPr>
        </p:nvGraphicFramePr>
        <p:xfrm>
          <a:off x="3858840" y="2464615"/>
          <a:ext cx="5004047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920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09785-8789-43F8-8DFA-35D58B37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457200"/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Most of the churners did not receive much response</a:t>
            </a: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F08DB8-71C6-42C6-9986-501D7CDC7E8E}"/>
              </a:ext>
            </a:extLst>
          </p:cNvPr>
          <p:cNvSpPr txBox="1">
            <a:spLocks/>
          </p:cNvSpPr>
          <p:nvPr/>
        </p:nvSpPr>
        <p:spPr>
          <a:xfrm>
            <a:off x="251520" y="2996952"/>
            <a:ext cx="3451493" cy="34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Users leave because they did not get good response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Assumption: Response is linked to number of notifications received</a:t>
            </a:r>
          </a:p>
          <a:p>
            <a:pPr defTabSz="457200">
              <a:buClr>
                <a:schemeClr val="accent5">
                  <a:lumMod val="50000"/>
                </a:schemeClr>
              </a:buClr>
            </a:pPr>
            <a:r>
              <a:rPr lang="en-US" dirty="0"/>
              <a:t>Suggestion: Show improved insights in contacts for better targeted trackers?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DDEA2457-FFB3-4C50-9794-6816A81786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4499889"/>
                  </p:ext>
                </p:extLst>
              </p:nvPr>
            </p:nvGraphicFramePr>
            <p:xfrm>
              <a:off x="3954533" y="2708919"/>
              <a:ext cx="4920183" cy="3456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DDEA2457-FFB3-4C50-9794-6816A81786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4533" y="2708919"/>
                <a:ext cx="4920183" cy="34563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313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644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HubSpot Sales Tool Insights</vt:lpstr>
      <vt:lpstr>Contents</vt:lpstr>
      <vt:lpstr>Assumptions</vt:lpstr>
      <vt:lpstr>Exploratory Analysis</vt:lpstr>
      <vt:lpstr>Higher sign-ups towards beginning of the week</vt:lpstr>
      <vt:lpstr>Lesser churners every week</vt:lpstr>
      <vt:lpstr>User Funnel</vt:lpstr>
      <vt:lpstr>73% Users sent only 1 Email</vt:lpstr>
      <vt:lpstr>Most of the churners did not receive much response</vt:lpstr>
      <vt:lpstr>Customer Segments</vt:lpstr>
      <vt:lpstr>Segmenting customers</vt:lpstr>
      <vt:lpstr>Clusters At A Glance</vt:lpstr>
      <vt:lpstr>Insights</vt:lpstr>
      <vt:lpstr>Understanding the Clusters</vt:lpstr>
      <vt:lpstr>Summary</vt:lpstr>
      <vt:lpstr>What Next?</vt:lpstr>
      <vt:lpstr>How to improve?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HubSpot Sales Tool Insights</dc:title>
  <dc:creator>Nishant Mohan</dc:creator>
  <cp:lastModifiedBy>Nishant Mohan</cp:lastModifiedBy>
  <cp:revision>2</cp:revision>
  <dcterms:created xsi:type="dcterms:W3CDTF">2020-08-13T15:03:05Z</dcterms:created>
  <dcterms:modified xsi:type="dcterms:W3CDTF">2020-08-13T15:07:01Z</dcterms:modified>
</cp:coreProperties>
</file>