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versions/r0.9/how_tos/image_retraining/index.html" TargetMode="External"/><Relationship Id="rId3" Type="http://schemas.openxmlformats.org/officeDocument/2006/relationships/hyperlink" Target="http://adilmoujahid.com/posts/2016/06/introduction-deep-learning-python-caffe/" TargetMode="External"/><Relationship Id="rId4" Type="http://schemas.openxmlformats.org/officeDocument/2006/relationships/hyperlink" Target="http://caffe.berkeleyvision.org/gathered/examples/finetune_flickr_style.html" TargetMode="External"/><Relationship Id="rId5" Type="http://schemas.openxmlformats.org/officeDocument/2006/relationships/hyperlink" Target="https://www.quora.com/How-do-I-fine-tune-a-Caffe-pre-trained-model-to-do-image-classification-on-my-own-dataset" TargetMode="External"/><Relationship Id="rId6" Type="http://schemas.openxmlformats.org/officeDocument/2006/relationships/hyperlink" Target="https://habrahabr.ru/company/mailru/blog/252965/" TargetMode="External"/><Relationship Id="rId7" Type="http://schemas.openxmlformats.org/officeDocument/2006/relationships/hyperlink" Target="https://www.packtpub.com/books/content/transfer-learni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versions/r0.9/how_tos/image_retraining/index.html" TargetMode="External"/><Relationship Id="rId3" Type="http://schemas.openxmlformats.org/officeDocument/2006/relationships/hyperlink" Target="http://adilmoujahid.com/posts/2016/06/introduction-deep-learning-python-caffe/" TargetMode="External"/><Relationship Id="rId4" Type="http://schemas.openxmlformats.org/officeDocument/2006/relationships/hyperlink" Target="http://caffe.berkeleyvision.org/gathered/examples/finetune_flickr_style.html" TargetMode="External"/><Relationship Id="rId5" Type="http://schemas.openxmlformats.org/officeDocument/2006/relationships/hyperlink" Target="https://www.quora.com/How-do-I-fine-tune-a-Caffe-pre-trained-model-to-do-image-classification-on-my-own-dataset" TargetMode="External"/><Relationship Id="rId6" Type="http://schemas.openxmlformats.org/officeDocument/2006/relationships/hyperlink" Target="https://habrahabr.ru/company/mailru/blog/252965/" TargetMode="External"/><Relationship Id="rId7" Type="http://schemas.openxmlformats.org/officeDocument/2006/relationships/hyperlink" Target="https://www.packtpub.com/books/content/transfer-learnin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versions/r0.9/how_tos/image_retraining/index.html" TargetMode="External"/><Relationship Id="rId3" Type="http://schemas.openxmlformats.org/officeDocument/2006/relationships/hyperlink" Target="http://adilmoujahid.com/posts/2016/06/introduction-deep-learning-python-caffe/" TargetMode="External"/><Relationship Id="rId4" Type="http://schemas.openxmlformats.org/officeDocument/2006/relationships/hyperlink" Target="http://caffe.berkeleyvision.org/gathered/examples/finetune_flickr_style.html" TargetMode="External"/><Relationship Id="rId5" Type="http://schemas.openxmlformats.org/officeDocument/2006/relationships/hyperlink" Target="https://www.quora.com/How-do-I-fine-tune-a-Caffe-pre-trained-model-to-do-image-classification-on-my-own-dataset" TargetMode="External"/><Relationship Id="rId6" Type="http://schemas.openxmlformats.org/officeDocument/2006/relationships/hyperlink" Target="https://habrahabr.ru/company/mailru/blog/252965/" TargetMode="External"/><Relationship Id="rId7" Type="http://schemas.openxmlformats.org/officeDocument/2006/relationships/hyperlink" Target="https://www.packtpub.com/books/content/transfer-learn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versions/r0.9/how_tos/image_retraining/index.html" TargetMode="External"/><Relationship Id="rId3" Type="http://schemas.openxmlformats.org/officeDocument/2006/relationships/hyperlink" Target="http://adilmoujahid.com/posts/2016/06/introduction-deep-learning-python-caffe/" TargetMode="External"/><Relationship Id="rId4" Type="http://schemas.openxmlformats.org/officeDocument/2006/relationships/hyperlink" Target="http://caffe.berkeleyvision.org/gathered/examples/finetune_flickr_style.html" TargetMode="External"/><Relationship Id="rId5" Type="http://schemas.openxmlformats.org/officeDocument/2006/relationships/hyperlink" Target="https://www.quora.com/How-do-I-fine-tune-a-Caffe-pre-trained-model-to-do-image-classification-on-my-own-dataset" TargetMode="External"/><Relationship Id="rId6" Type="http://schemas.openxmlformats.org/officeDocument/2006/relationships/hyperlink" Target="https://habrahabr.ru/company/mailru/blog/252965/" TargetMode="External"/><Relationship Id="rId7" Type="http://schemas.openxmlformats.org/officeDocument/2006/relationships/hyperlink" Target="https://www.packtpub.com/books/content/transfer-learnin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versions/r0.9/how_tos/image_retraining/index.html" TargetMode="External"/><Relationship Id="rId3" Type="http://schemas.openxmlformats.org/officeDocument/2006/relationships/hyperlink" Target="http://adilmoujahid.com/posts/2016/06/introduction-deep-learning-python-caffe/" TargetMode="External"/><Relationship Id="rId4" Type="http://schemas.openxmlformats.org/officeDocument/2006/relationships/hyperlink" Target="http://caffe.berkeleyvision.org/gathered/examples/finetune_flickr_style.html" TargetMode="External"/><Relationship Id="rId5" Type="http://schemas.openxmlformats.org/officeDocument/2006/relationships/hyperlink" Target="https://www.quora.com/How-do-I-fine-tune-a-Caffe-pre-trained-model-to-do-image-classification-on-my-own-dataset" TargetMode="External"/><Relationship Id="rId6" Type="http://schemas.openxmlformats.org/officeDocument/2006/relationships/hyperlink" Target="https://habrahabr.ru/company/mailru/blog/252965/" TargetMode="External"/><Relationship Id="rId7" Type="http://schemas.openxmlformats.org/officeDocument/2006/relationships/hyperlink" Target="https://www.packtpub.com/books/content/transfer-learning" TargetMode="External"/><Relationship Id="rId8" Type="http://schemas.openxmlformats.org/officeDocument/2006/relationships/hyperlink" Target="http://cs231n.github.io/transfer-learning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versions/r0.9/how_tos/image_retraining/index.html" TargetMode="External"/><Relationship Id="rId3" Type="http://schemas.openxmlformats.org/officeDocument/2006/relationships/hyperlink" Target="http://adilmoujahid.com/posts/2016/06/introduction-deep-learning-python-caffe/" TargetMode="External"/><Relationship Id="rId4" Type="http://schemas.openxmlformats.org/officeDocument/2006/relationships/hyperlink" Target="http://caffe.berkeleyvision.org/gathered/examples/finetune_flickr_style.html" TargetMode="External"/><Relationship Id="rId5" Type="http://schemas.openxmlformats.org/officeDocument/2006/relationships/hyperlink" Target="https://www.quora.com/How-do-I-fine-tune-a-Caffe-pre-trained-model-to-do-image-classification-on-my-own-dataset" TargetMode="External"/><Relationship Id="rId6" Type="http://schemas.openxmlformats.org/officeDocument/2006/relationships/hyperlink" Target="https://habrahabr.ru/company/mailru/blog/252965/" TargetMode="External"/><Relationship Id="rId7" Type="http://schemas.openxmlformats.org/officeDocument/2006/relationships/hyperlink" Target="https://www.packtpub.com/books/content/transfer-learning" TargetMode="External"/><Relationship Id="rId8" Type="http://schemas.openxmlformats.org/officeDocument/2006/relationships/hyperlink" Target="http://cs231n.github.io/transfer-learnin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04549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04549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22cfcb0e_0_63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https://www.tensorflow.org/versions/r0.9/how_tos/image_retraining/index.html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http://adilmoujahid.com/posts/2016/06/introduction-deep-learning-python-caffe/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http://caffe.berkeleyvision.org/gathered/examples/finetune_flickr_style.html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https://www.quora.com/How-do-I-fine-tune-a-Caffe-pre-trained-model-to-do-image-classification-on-my-own-dataset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https://habrahabr.ru/company/mailru/blog/252965/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https://www.packtpub.com/books/content/transfer-learning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922cfcb0e_0_63:notes"/>
          <p:cNvSpPr/>
          <p:nvPr>
            <p:ph idx="2" type="sldImg"/>
          </p:nvPr>
        </p:nvSpPr>
        <p:spPr>
          <a:xfrm>
            <a:off x="92784" y="686422"/>
            <a:ext cx="66723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ca362ac7_0_138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https://www.tensorflow.org/versions/r0.9/how_tos/image_retraining/index.html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http://adilmoujahid.com/posts/2016/06/introduction-deep-learning-python-caffe/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http://caffe.berkeleyvision.org/gathered/examples/finetune_flickr_style.html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https://www.quora.com/How-do-I-fine-tune-a-Caffe-pre-trained-model-to-do-image-classification-on-my-own-dataset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https://habrahabr.ru/company/mailru/blog/252965/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https://www.packtpub.com/books/content/transfer-learning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9ca362ac7_0_138:notes"/>
          <p:cNvSpPr/>
          <p:nvPr>
            <p:ph idx="2" type="sldImg"/>
          </p:nvPr>
        </p:nvSpPr>
        <p:spPr>
          <a:xfrm>
            <a:off x="92784" y="686422"/>
            <a:ext cx="66723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c0c229e5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c0c229e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ca362ac7_0_109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https://www.tensorflow.org/versions/r0.9/how_tos/image_retraining/index.html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http://adilmoujahid.com/posts/2016/06/introduction-deep-learning-python-caffe/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http://caffe.berkeleyvision.org/gathered/examples/finetune_flickr_style.html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https://www.quora.com/How-do-I-fine-tune-a-Caffe-pre-trained-model-to-do-image-classification-on-my-own-dataset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https://habrahabr.ru/company/mailru/blog/252965/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https://www.packtpub.com/books/content/transfer-learning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9ca362ac7_0_109:notes"/>
          <p:cNvSpPr/>
          <p:nvPr>
            <p:ph idx="2" type="sldImg"/>
          </p:nvPr>
        </p:nvSpPr>
        <p:spPr>
          <a:xfrm>
            <a:off x="92784" y="686422"/>
            <a:ext cx="66723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ca362ac7_0_121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https://www.tensorflow.org/versions/r0.9/how_tos/image_retraining/index.html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http://adilmoujahid.com/posts/2016/06/introduction-deep-learning-python-caffe/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http://caffe.berkeleyvision.org/gathered/examples/finetune_flickr_style.html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https://www.quora.com/How-do-I-fine-tune-a-Caffe-pre-trained-model-to-do-image-classification-on-my-own-dataset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https://habrahabr.ru/company/mailru/blog/252965/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https://www.packtpub.com/books/content/transfer-learning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9ca362ac7_0_121:notes"/>
          <p:cNvSpPr/>
          <p:nvPr>
            <p:ph idx="2" type="sldImg"/>
          </p:nvPr>
        </p:nvSpPr>
        <p:spPr>
          <a:xfrm>
            <a:off x="92784" y="686422"/>
            <a:ext cx="66723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ca362ac7_0_126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https://www.tensorflow.org/versions/r0.9/how_tos/image_retraining/index.html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http://adilmoujahid.com/posts/2016/06/introduction-deep-learning-python-caffe/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http://caffe.berkeleyvision.org/gathered/examples/finetune_flickr_style.html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https://www.quora.com/How-do-I-fine-tune-a-Caffe-pre-trained-model-to-do-image-classification-on-my-own-dataset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https://habrahabr.ru/company/mailru/blog/252965/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https://www.packtpub.com/books/content/transfer-learning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http://cs231n.github.io/transfer-learning/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9ca362ac7_0_126:notes"/>
          <p:cNvSpPr/>
          <p:nvPr>
            <p:ph idx="2" type="sldImg"/>
          </p:nvPr>
        </p:nvSpPr>
        <p:spPr>
          <a:xfrm>
            <a:off x="92784" y="686422"/>
            <a:ext cx="66723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ca362ac7_0_143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https://www.tensorflow.org/versions/r0.9/how_tos/image_retraining/index.html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http://adilmoujahid.com/posts/2016/06/introduction-deep-learning-python-caffe/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http://caffe.berkeleyvision.org/gathered/examples/finetune_flickr_style.html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https://www.quora.com/How-do-I-fine-tune-a-Caffe-pre-trained-model-to-do-image-classification-on-my-own-dataset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https://habrahabr.ru/company/mailru/blog/252965/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https://www.packtpub.com/books/content/transfer-learning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http://cs231n.github.io/transfer-learning/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9ca362ac7_0_143:notes"/>
          <p:cNvSpPr/>
          <p:nvPr>
            <p:ph idx="2" type="sldImg"/>
          </p:nvPr>
        </p:nvSpPr>
        <p:spPr>
          <a:xfrm>
            <a:off x="92784" y="686422"/>
            <a:ext cx="66723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22000" y="273844"/>
            <a:ext cx="7993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22000" y="108675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E7974"/>
              </a:buClr>
              <a:buSzPts val="1100"/>
              <a:buFont typeface="Arial"/>
              <a:buNone/>
              <a:defRPr b="0" i="0" sz="3000" u="none" cap="none" strike="noStrike">
                <a:solidFill>
                  <a:srgbClr val="5E797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Char char="◦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Пустой слайд" showMasterSp="0">
  <p:cSld name="3_Пустой слайд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/>
        <p:spPr>
          <a:xfrm>
            <a:off x="1393" y="1392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29199" y="1709400"/>
            <a:ext cx="8614800" cy="175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8663544" y="4933316"/>
            <a:ext cx="0" cy="15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6"/>
          <p:cNvSpPr/>
          <p:nvPr/>
        </p:nvSpPr>
        <p:spPr>
          <a:xfrm>
            <a:off x="-11141" y="0"/>
            <a:ext cx="282600" cy="51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94698" y="1475736"/>
            <a:ext cx="378716" cy="2261965"/>
            <a:chOff x="108163" y="1894299"/>
            <a:chExt cx="430800" cy="2156100"/>
          </a:xfrm>
        </p:grpSpPr>
        <p:sp>
          <p:nvSpPr>
            <p:cNvPr id="79" name="Google Shape;79;p16"/>
            <p:cNvSpPr/>
            <p:nvPr/>
          </p:nvSpPr>
          <p:spPr>
            <a:xfrm>
              <a:off x="108163" y="1949900"/>
              <a:ext cx="362700" cy="1998300"/>
            </a:xfrm>
            <a:prstGeom prst="roundRect">
              <a:avLst>
                <a:gd fmla="val 29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0" name="Google Shape;80;p16"/>
            <p:cNvSpPr txBox="1"/>
            <p:nvPr/>
          </p:nvSpPr>
          <p:spPr>
            <a:xfrm rot="-5400000">
              <a:off x="-754487" y="2756949"/>
              <a:ext cx="21561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© "Билайн", БЕ Россия 2012</a:t>
              </a:r>
              <a:endParaRPr b="0" i="0" sz="10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descr="на белом фоне_горизонт_русс.gif" id="81" name="Google Shape;81;p16"/>
          <p:cNvPicPr preferRelativeResize="0"/>
          <p:nvPr/>
        </p:nvPicPr>
        <p:blipFill/>
        <p:spPr>
          <a:xfrm>
            <a:off x="7772262" y="4739826"/>
            <a:ext cx="1278300" cy="37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648965" y="4835875"/>
            <a:ext cx="4190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КОНФИДЕНЦИАЛЬНАЯ ИНФОРМАЦИЯ, СОБСТВЕННОСТЬ ОАО "ВЫМПЕЛКОМ"</a:t>
            </a:r>
            <a:endParaRPr b="0" i="0" sz="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Любое использование этого документа без специального разрешения строго запрещено</a:t>
            </a:r>
            <a:endParaRPr sz="1200"/>
          </a:p>
        </p:txBody>
      </p:sp>
      <p:sp>
        <p:nvSpPr>
          <p:cNvPr id="83" name="Google Shape;83;p16"/>
          <p:cNvSpPr/>
          <p:nvPr/>
        </p:nvSpPr>
        <p:spPr>
          <a:xfrm>
            <a:off x="-11141" y="0"/>
            <a:ext cx="282600" cy="51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94698" y="1475736"/>
            <a:ext cx="318850" cy="2261965"/>
            <a:chOff x="108163" y="1894299"/>
            <a:chExt cx="362700" cy="2156100"/>
          </a:xfrm>
        </p:grpSpPr>
        <p:sp>
          <p:nvSpPr>
            <p:cNvPr id="85" name="Google Shape;85;p16"/>
            <p:cNvSpPr/>
            <p:nvPr/>
          </p:nvSpPr>
          <p:spPr>
            <a:xfrm>
              <a:off x="108163" y="1949900"/>
              <a:ext cx="362700" cy="1998300"/>
            </a:xfrm>
            <a:prstGeom prst="roundRect">
              <a:avLst>
                <a:gd fmla="val 29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 rot="-5400000">
              <a:off x="-825729" y="2842449"/>
              <a:ext cx="21561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© "Билайн", БЕ Россия 2015</a:t>
              </a:r>
              <a:endParaRPr b="0" i="0" sz="10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7" name="Google Shape;87;p16"/>
          <p:cNvSpPr/>
          <p:nvPr/>
        </p:nvSpPr>
        <p:spPr>
          <a:xfrm>
            <a:off x="529199" y="0"/>
            <a:ext cx="8614800" cy="175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29199" y="3443855"/>
            <a:ext cx="8614800" cy="131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648965" y="1871146"/>
            <a:ext cx="8117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064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01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065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6002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649905" y="3531171"/>
            <a:ext cx="81174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06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8001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065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600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006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4003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8067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2131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649905" y="4299927"/>
            <a:ext cx="5600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3" type="body"/>
          </p:nvPr>
        </p:nvSpPr>
        <p:spPr>
          <a:xfrm>
            <a:off x="648965" y="3047411"/>
            <a:ext cx="8117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80200" lIns="80200" spcFirstLastPara="1" rIns="80200" wrap="square" tIns="80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" showMasterSp="0">
  <p:cSld name="Пользовательский макет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/>
        <p:spPr>
          <a:xfrm>
            <a:off x="1393" y="1392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>
            <a:off x="8663544" y="4933316"/>
            <a:ext cx="0" cy="15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/>
          <p:nvPr/>
        </p:nvSpPr>
        <p:spPr>
          <a:xfrm>
            <a:off x="-11141" y="0"/>
            <a:ext cx="282600" cy="51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94698" y="1475736"/>
            <a:ext cx="318850" cy="2261965"/>
            <a:chOff x="108163" y="1894299"/>
            <a:chExt cx="362700" cy="2156100"/>
          </a:xfrm>
        </p:grpSpPr>
        <p:sp>
          <p:nvSpPr>
            <p:cNvPr id="98" name="Google Shape;98;p17"/>
            <p:cNvSpPr/>
            <p:nvPr/>
          </p:nvSpPr>
          <p:spPr>
            <a:xfrm>
              <a:off x="108163" y="1949900"/>
              <a:ext cx="362700" cy="1998300"/>
            </a:xfrm>
            <a:prstGeom prst="roundRect">
              <a:avLst>
                <a:gd fmla="val 29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 rot="-5400000">
              <a:off x="-825729" y="2842449"/>
              <a:ext cx="21561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© "Билайн", БЕ Россия 2014</a:t>
              </a:r>
              <a:endParaRPr b="0" i="0" sz="10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100" name="Google Shape;100;p17"/>
          <p:cNvPicPr preferRelativeResize="0"/>
          <p:nvPr/>
        </p:nvPicPr>
        <p:blipFill/>
        <p:spPr>
          <a:xfrm>
            <a:off x="1393" y="1392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01" name="Google Shape;101;p17"/>
          <p:cNvCxnSpPr/>
          <p:nvPr/>
        </p:nvCxnSpPr>
        <p:spPr>
          <a:xfrm>
            <a:off x="341194" y="711322"/>
            <a:ext cx="8802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8663544" y="4933316"/>
            <a:ext cx="0" cy="15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7"/>
          <p:cNvSpPr txBox="1"/>
          <p:nvPr>
            <p:ph type="title"/>
          </p:nvPr>
        </p:nvSpPr>
        <p:spPr>
          <a:xfrm>
            <a:off x="350284" y="418703"/>
            <a:ext cx="85356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064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01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065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6002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4" name="Google Shape;104;p17"/>
          <p:cNvSpPr/>
          <p:nvPr>
            <p:ph idx="1" type="body"/>
          </p:nvPr>
        </p:nvSpPr>
        <p:spPr>
          <a:xfrm>
            <a:off x="617289" y="1726000"/>
            <a:ext cx="8267100" cy="2053500"/>
          </a:xfrm>
          <a:prstGeom prst="foldedCorner">
            <a:avLst>
              <a:gd fmla="val 16667" name="adj"/>
            </a:avLst>
          </a:prstGeom>
          <a:solidFill>
            <a:srgbClr val="FCF1D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200" lIns="80200" spcFirstLastPara="1" rIns="80200" wrap="square" tIns="80200">
            <a:noAutofit/>
          </a:bodyPr>
          <a:lstStyle>
            <a:lvl1pPr indent="-3175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50942" y="4892948"/>
            <a:ext cx="82569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8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06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00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06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600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006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400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806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213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752672" y="4929140"/>
            <a:ext cx="381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главление" showMasterSp="0">
  <p:cSld name="Оглавление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/>
        <p:spPr>
          <a:xfrm>
            <a:off x="1393" y="1392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>
            <a:off x="8663544" y="4933316"/>
            <a:ext cx="0" cy="15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8"/>
          <p:cNvSpPr/>
          <p:nvPr/>
        </p:nvSpPr>
        <p:spPr>
          <a:xfrm>
            <a:off x="-11141" y="0"/>
            <a:ext cx="282600" cy="51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94698" y="1475736"/>
            <a:ext cx="318850" cy="2261965"/>
            <a:chOff x="108163" y="1894299"/>
            <a:chExt cx="362700" cy="2156100"/>
          </a:xfrm>
        </p:grpSpPr>
        <p:sp>
          <p:nvSpPr>
            <p:cNvPr id="112" name="Google Shape;112;p18"/>
            <p:cNvSpPr/>
            <p:nvPr/>
          </p:nvSpPr>
          <p:spPr>
            <a:xfrm>
              <a:off x="108163" y="1949900"/>
              <a:ext cx="362700" cy="1998300"/>
            </a:xfrm>
            <a:prstGeom prst="roundRect">
              <a:avLst>
                <a:gd fmla="val 29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 rot="-5400000">
              <a:off x="-817809" y="2842449"/>
              <a:ext cx="21561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© "Билайн", БЕ Россия 2015</a:t>
              </a:r>
              <a:endParaRPr b="0" i="0" sz="10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114" name="Google Shape;114;p18"/>
          <p:cNvPicPr preferRelativeResize="0"/>
          <p:nvPr/>
        </p:nvPicPr>
        <p:blipFill/>
        <p:spPr>
          <a:xfrm>
            <a:off x="1393" y="1392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15" name="Google Shape;115;p18"/>
          <p:cNvCxnSpPr/>
          <p:nvPr/>
        </p:nvCxnSpPr>
        <p:spPr>
          <a:xfrm>
            <a:off x="355121" y="711322"/>
            <a:ext cx="8788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8"/>
          <p:cNvSpPr txBox="1"/>
          <p:nvPr>
            <p:ph type="title"/>
          </p:nvPr>
        </p:nvSpPr>
        <p:spPr>
          <a:xfrm>
            <a:off x="350284" y="418703"/>
            <a:ext cx="85233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064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01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065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6002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761028" y="4931924"/>
            <a:ext cx="381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50942" y="4883204"/>
            <a:ext cx="6452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8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06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00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06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600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006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400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806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213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showMasterSp="0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/>
        <p:spPr>
          <a:xfrm>
            <a:off x="1393" y="1392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21" name="Google Shape;121;p19"/>
          <p:cNvCxnSpPr/>
          <p:nvPr/>
        </p:nvCxnSpPr>
        <p:spPr>
          <a:xfrm>
            <a:off x="8663544" y="4933316"/>
            <a:ext cx="0" cy="15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9"/>
          <p:cNvSpPr/>
          <p:nvPr/>
        </p:nvSpPr>
        <p:spPr>
          <a:xfrm>
            <a:off x="-11141" y="0"/>
            <a:ext cx="282600" cy="51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94698" y="1475736"/>
            <a:ext cx="318850" cy="2261965"/>
            <a:chOff x="108163" y="1894299"/>
            <a:chExt cx="362700" cy="2156100"/>
          </a:xfrm>
        </p:grpSpPr>
        <p:sp>
          <p:nvSpPr>
            <p:cNvPr id="124" name="Google Shape;124;p19"/>
            <p:cNvSpPr/>
            <p:nvPr/>
          </p:nvSpPr>
          <p:spPr>
            <a:xfrm>
              <a:off x="108163" y="1949900"/>
              <a:ext cx="362700" cy="1998300"/>
            </a:xfrm>
            <a:prstGeom prst="roundRect">
              <a:avLst>
                <a:gd fmla="val 29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5" name="Google Shape;125;p19"/>
            <p:cNvSpPr txBox="1"/>
            <p:nvPr/>
          </p:nvSpPr>
          <p:spPr>
            <a:xfrm rot="-5400000">
              <a:off x="-817809" y="2842449"/>
              <a:ext cx="21561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© "Билайн", БЕ Россия 2015</a:t>
              </a:r>
              <a:endParaRPr b="0" i="0" sz="10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126" name="Google Shape;126;p19"/>
          <p:cNvPicPr preferRelativeResize="0"/>
          <p:nvPr/>
        </p:nvPicPr>
        <p:blipFill/>
        <p:spPr>
          <a:xfrm>
            <a:off x="1393" y="1392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27" name="Google Shape;127;p19"/>
          <p:cNvCxnSpPr/>
          <p:nvPr/>
        </p:nvCxnSpPr>
        <p:spPr>
          <a:xfrm>
            <a:off x="355121" y="711322"/>
            <a:ext cx="8788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9"/>
          <p:cNvSpPr txBox="1"/>
          <p:nvPr>
            <p:ph type="title"/>
          </p:nvPr>
        </p:nvSpPr>
        <p:spPr>
          <a:xfrm>
            <a:off x="363234" y="418702"/>
            <a:ext cx="86109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064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01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065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6002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754064" y="4941668"/>
            <a:ext cx="3900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357906" y="4892948"/>
            <a:ext cx="8266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8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06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00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06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600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006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400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806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213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80200" lIns="80200" spcFirstLastPara="1" rIns="80200" wrap="square" tIns="802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80200" lIns="80200" spcFirstLastPara="1" rIns="80200" wrap="square" tIns="80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50942" y="418998"/>
            <a:ext cx="85785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064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01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065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60020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754064" y="4941668"/>
            <a:ext cx="3900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355121" y="711322"/>
            <a:ext cx="8788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5"/>
          <p:cNvCxnSpPr/>
          <p:nvPr/>
        </p:nvCxnSpPr>
        <p:spPr>
          <a:xfrm>
            <a:off x="8663544" y="4933316"/>
            <a:ext cx="0" cy="15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50942" y="4892948"/>
            <a:ext cx="824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200" lIns="80200" spcFirstLastPara="1" rIns="80200" wrap="square" tIns="802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8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06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00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065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600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006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4003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8067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2131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-11141" y="0"/>
            <a:ext cx="282600" cy="51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0075" lIns="80200" spcFirstLastPara="1" rIns="80200" wrap="square" tIns="40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73809" y="1475736"/>
            <a:ext cx="318850" cy="2261965"/>
            <a:chOff x="108163" y="1894300"/>
            <a:chExt cx="362700" cy="2156100"/>
          </a:xfrm>
        </p:grpSpPr>
        <p:sp>
          <p:nvSpPr>
            <p:cNvPr id="70" name="Google Shape;70;p15"/>
            <p:cNvSpPr/>
            <p:nvPr/>
          </p:nvSpPr>
          <p:spPr>
            <a:xfrm>
              <a:off x="108163" y="1949900"/>
              <a:ext cx="362700" cy="1998300"/>
            </a:xfrm>
            <a:prstGeom prst="roundRect">
              <a:avLst>
                <a:gd fmla="val 29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 rot="-5400000">
              <a:off x="-794047" y="2842450"/>
              <a:ext cx="21561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075" lIns="80200" spcFirstLastPara="1" rIns="80200" wrap="square" tIns="40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7F7F7F"/>
                  </a:solidFill>
                  <a:latin typeface="Verdana"/>
                  <a:ea typeface="Verdana"/>
                  <a:cs typeface="Verdana"/>
                  <a:sym typeface="Verdana"/>
                </a:rPr>
                <a:t>© "Билайн", БЕ Россия 2015</a:t>
              </a:r>
              <a:endParaRPr b="0" i="0" sz="10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affe.berkeleyvision.org/model_zoo.html" TargetMode="External"/><Relationship Id="rId4" Type="http://schemas.openxmlformats.org/officeDocument/2006/relationships/hyperlink" Target="https://github.com/BVLC/caffe/wiki/Model-Zo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deeplearningsandbox.com/how-to-use-transfer-learning-and-fine-tuning-in-keras-and-tensorflow-to-build-an-image-recognition-94b0b02444f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s231n.github.io/transfer-learning/" TargetMode="External"/><Relationship Id="rId4" Type="http://schemas.openxmlformats.org/officeDocument/2006/relationships/hyperlink" Target="https://www.packtpub.com/books/content/transfer-learning" TargetMode="External"/><Relationship Id="rId9" Type="http://schemas.openxmlformats.org/officeDocument/2006/relationships/hyperlink" Target="https://blog.keras.io/building-powerful-image-classification-models-using-very-little-data.html" TargetMode="External"/><Relationship Id="rId5" Type="http://schemas.openxmlformats.org/officeDocument/2006/relationships/hyperlink" Target="http://caffe.berkeleyvision.org/gathered/examples/finetune_flickr_style.html" TargetMode="External"/><Relationship Id="rId6" Type="http://schemas.openxmlformats.org/officeDocument/2006/relationships/hyperlink" Target="https://www.tensorflow.org/versions/r0.9/how_tos/image_retraining/index.html" TargetMode="External"/><Relationship Id="rId7" Type="http://schemas.openxmlformats.org/officeDocument/2006/relationships/hyperlink" Target="https://habrahabr.ru/company/mailru/blog/252965/" TargetMode="External"/><Relationship Id="rId8" Type="http://schemas.openxmlformats.org/officeDocument/2006/relationships/hyperlink" Target="https://medium.com/towards-data-science/transfer-learning-using-keras-d804b2e04ef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311700" y="744575"/>
            <a:ext cx="85206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Transfer Learning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1399000" y="2834125"/>
            <a:ext cx="35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Василий Сафронов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938725" y="2841950"/>
            <a:ext cx="2119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/>
              <a:t> ФКН ВШЭ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-50" y="4207350"/>
            <a:ext cx="91440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Курс “Современный анализ данных”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1851825" y="3105963"/>
            <a:ext cx="414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Slides credit: </a:t>
            </a:r>
            <a:r>
              <a:rPr lang="en-GB"/>
              <a:t>Grigory Sapunov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0"/>
            <a:ext cx="8520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00" spcFirstLastPara="1" rIns="87900" wrap="square" tIns="43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Transfer Learning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850700"/>
            <a:ext cx="8520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00" spcFirstLastPara="1" rIns="87900" wrap="square" tIns="439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Что делать, когда большой базы картинок нет?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Или когда нет возможности обучать модель неделями?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Можно взять готовую модель и дообучить.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Модели распространяются так же, как и код. Существуют репозитории готовых моделей, например, Model Zoo у Caffe.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00FF"/>
                </a:solidFill>
                <a:hlinkClick r:id="rId3"/>
              </a:rPr>
              <a:t>http://caffe.berkeleyvision.org/model_zoo.html</a:t>
            </a:r>
            <a:r>
              <a:rPr lang="en-GB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Community models: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00FF"/>
                </a:solidFill>
                <a:hlinkClick r:id="rId4"/>
              </a:rPr>
              <a:t>https://github.com/BVLC/caffe/wiki/Model-Zoo</a:t>
            </a:r>
            <a:r>
              <a:rPr lang="en-GB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0"/>
            <a:ext cx="8520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00" spcFirstLastPara="1" rIns="87900" wrap="square" tIns="43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Transfer Learning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850700"/>
            <a:ext cx="8520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00" spcFirstLastPara="1" rIns="87900" wrap="square" tIns="439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Почему это должно работать?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Потому что модель, обученная на большом датасете и на много классов, скорее всего выучила общие закономерности в изображениях, которые будут полезны и для других задач классификации, где объекты примерно похожи.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Кроме того, модели имеют тенденцию выучивать более общие признаки на нижних уровнях, и более задаче-специфичные на верхних.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63234" y="418702"/>
            <a:ext cx="8610900" cy="256500"/>
          </a:xfrm>
          <a:prstGeom prst="rect">
            <a:avLst/>
          </a:prstGeom>
        </p:spPr>
        <p:txBody>
          <a:bodyPr anchorCtr="0" anchor="b" bIns="80200" lIns="80200" spcFirstLastPara="1" rIns="80200" wrap="square" tIns="8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Deep Learning: Иерархия признаков</a:t>
            </a:r>
            <a:endParaRPr sz="2400"/>
          </a:p>
        </p:txBody>
      </p:sp>
      <p:sp>
        <p:nvSpPr>
          <p:cNvPr id="167" name="Google Shape;167;p26"/>
          <p:cNvSpPr/>
          <p:nvPr/>
        </p:nvSpPr>
        <p:spPr>
          <a:xfrm>
            <a:off x="-54150" y="0"/>
            <a:ext cx="93405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eature-learning.png"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25" y="-4334"/>
            <a:ext cx="8610899" cy="5147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20447" l="14416" r="15941" t="13506"/>
          <a:stretch/>
        </p:blipFill>
        <p:spPr>
          <a:xfrm>
            <a:off x="0" y="0"/>
            <a:ext cx="9147726" cy="46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0"/>
            <a:ext cx="8520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00" spcFirstLastPara="1" rIns="87900" wrap="square" tIns="43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Практика Transfer Learning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850700"/>
            <a:ext cx="8520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00" spcFirstLastPara="1" rIns="87900" wrap="square" tIns="439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Мало данных: </a:t>
            </a:r>
            <a:endParaRPr>
              <a:solidFill>
                <a:srgbClr val="434343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Новый датасет похож на оригинальный: обучаем только классификатор (как в примере). </a:t>
            </a:r>
            <a:endParaRPr>
              <a:solidFill>
                <a:srgbClr val="434343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Новый датасет не похож: тогда верхние полносвязные слои скорее всего заточены на огининальный датасет, лучше взять какой-то из более ранних слоёв и SVM.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Много данных: </a:t>
            </a:r>
            <a:endParaRPr>
              <a:solidFill>
                <a:srgbClr val="434343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Новый датасет похож: обучаем больше слоёв, в пределе все (Fine-tuning). </a:t>
            </a:r>
            <a:endParaRPr>
              <a:solidFill>
                <a:srgbClr val="434343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Новый датасет не похож: можно обучать новую сеть с нуля, но можно и fine-tuning по всей сети.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Обычно</a:t>
            </a:r>
            <a:r>
              <a:rPr lang="en-GB" sz="1800">
                <a:solidFill>
                  <a:srgbClr val="434343"/>
                </a:solidFill>
              </a:rPr>
              <a:t> уменьшаем глобальный learning rate</a:t>
            </a:r>
            <a:r>
              <a:rPr lang="en-GB">
                <a:solidFill>
                  <a:srgbClr val="434343"/>
                </a:solidFill>
              </a:rPr>
              <a:t>. Для отдельных слоёв</a:t>
            </a:r>
            <a:r>
              <a:rPr lang="en-GB" sz="1800">
                <a:solidFill>
                  <a:srgbClr val="434343"/>
                </a:solidFill>
              </a:rPr>
              <a:t> </a:t>
            </a:r>
            <a:r>
              <a:rPr lang="en-GB">
                <a:solidFill>
                  <a:srgbClr val="434343"/>
                </a:solidFill>
              </a:rPr>
              <a:t>learning rate </a:t>
            </a:r>
            <a:r>
              <a:rPr lang="en-GB" sz="1800">
                <a:solidFill>
                  <a:srgbClr val="434343"/>
                </a:solidFill>
              </a:rPr>
              <a:t>варьир</a:t>
            </a:r>
            <a:r>
              <a:rPr lang="en-GB">
                <a:solidFill>
                  <a:srgbClr val="434343"/>
                </a:solidFill>
              </a:rPr>
              <a:t>уем</a:t>
            </a:r>
            <a:r>
              <a:rPr lang="en-GB" sz="1800">
                <a:solidFill>
                  <a:srgbClr val="434343"/>
                </a:solidFill>
              </a:rPr>
              <a:t> (lr_mult)</a:t>
            </a:r>
            <a:r>
              <a:rPr lang="en-GB">
                <a:solidFill>
                  <a:srgbClr val="434343"/>
                </a:solidFill>
              </a:rPr>
              <a:t>:</a:t>
            </a:r>
            <a:r>
              <a:rPr lang="en-GB" sz="1800">
                <a:solidFill>
                  <a:srgbClr val="434343"/>
                </a:solidFill>
              </a:rPr>
              <a:t> </a:t>
            </a:r>
            <a:r>
              <a:rPr lang="en-GB">
                <a:solidFill>
                  <a:srgbClr val="434343"/>
                </a:solidFill>
              </a:rPr>
              <a:t>н</a:t>
            </a:r>
            <a:r>
              <a:rPr lang="en-GB" sz="1800">
                <a:solidFill>
                  <a:srgbClr val="434343"/>
                </a:solidFill>
              </a:rPr>
              <a:t>овым больше, старым ме</a:t>
            </a:r>
            <a:r>
              <a:rPr lang="en-GB">
                <a:solidFill>
                  <a:srgbClr val="434343"/>
                </a:solidFill>
              </a:rPr>
              <a:t>ньше.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Идея в том, чтобы старая часть модели менялась слабо, а новая обучалась быстро.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Также обычно меняем процедуру обучения, чтобы учесть размеры данных.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0"/>
            <a:ext cx="8520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00" spcFirstLastPara="1" rIns="87900" wrap="square" tIns="43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Другие использования обученной модели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850700"/>
            <a:ext cx="8520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00" spcFirstLastPara="1" rIns="87900" wrap="square" tIns="439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Готовую модель можно использовать для генерации признаков для других алгоритмов машинного обучения</a:t>
            </a:r>
            <a:endParaRPr>
              <a:solidFill>
                <a:srgbClr val="434343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Для этого можно снять значения с выхода верхних слоёв обученной модели (с оторванным слоем классификации) и использовать их дальше как готовый вектор признаков (например, для SVM).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Этот вектор можно также использовать для поиска похожих изображений.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Модель можно использовать для построения хитрой функции потерь (перенос стиля, будет дальше)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0"/>
            <a:ext cx="8520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00" spcFirstLastPara="1" rIns="87900" wrap="square" tIns="43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Ресурсы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850700"/>
            <a:ext cx="8520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00" spcFirstLastPara="1" rIns="87900" wrap="square" tIns="439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http://cs231n.github.io/transfer-learning/</a:t>
            </a:r>
            <a:r>
              <a:rPr lang="en-GB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https://www.packtpub.com/books/content/transfer-learning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http://caffe.berkeleyvision.org/gathered/examples/finetune_flickr_style.html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https://www.tensorflow.org/versions/r0.9/how_tos/image_retraining/index.html</a:t>
            </a:r>
            <a:r>
              <a:rPr lang="en-GB">
                <a:solidFill>
                  <a:srgbClr val="434343"/>
                </a:solidFill>
              </a:rPr>
              <a:t>  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https://habrahabr.ru/company/mailru/blog/252965/</a:t>
            </a:r>
            <a:r>
              <a:rPr lang="en-GB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https://medium.com/towards-data-science/transfer-learning-using-keras-d804b2e04ef8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9"/>
              </a:rPr>
              <a:t>https://blog.keras.io/building-powerful-image-classification-models-using-very-little-data.html</a:t>
            </a:r>
            <a:endParaRPr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10"/>
              </a:rPr>
              <a:t>https://deeplearningsandbox.com/how-to-use-transfer-learning-and-fine-tuning-in-keras-and-tensorflow-to-build-an-image-recognition-94b0b02444f2</a:t>
            </a:r>
            <a:r>
              <a:rPr lang="en-GB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beeline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0BE32"/>
      </a:accent1>
      <a:accent2>
        <a:srgbClr val="FCF2D6"/>
      </a:accent2>
      <a:accent3>
        <a:srgbClr val="ED7703"/>
      </a:accent3>
      <a:accent4>
        <a:srgbClr val="EEECE1"/>
      </a:accent4>
      <a:accent5>
        <a:srgbClr val="D0C8BA"/>
      </a:accent5>
      <a:accent6>
        <a:srgbClr val="7F7F7F"/>
      </a:accent6>
      <a:hlink>
        <a:srgbClr val="ED7703"/>
      </a:hlink>
      <a:folHlink>
        <a:srgbClr val="F0BE3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