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18" r:id="rId3"/>
    <p:sldId id="321" r:id="rId4"/>
    <p:sldId id="322" r:id="rId5"/>
    <p:sldId id="320" r:id="rId6"/>
    <p:sldId id="323" r:id="rId7"/>
    <p:sldId id="324" r:id="rId8"/>
    <p:sldId id="325" r:id="rId9"/>
    <p:sldId id="317" r:id="rId10"/>
    <p:sldId id="326"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1pPr>
    <a:lvl2pPr marL="0" marR="0" indent="228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2pPr>
    <a:lvl3pPr marL="0" marR="0" indent="457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3pPr>
    <a:lvl4pPr marL="0" marR="0" indent="685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4pPr>
    <a:lvl5pPr marL="0" marR="0" indent="9144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5pPr>
    <a:lvl6pPr marL="0" marR="0" indent="11430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6pPr>
    <a:lvl7pPr marL="0" marR="0" indent="1371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7pPr>
    <a:lvl8pPr marL="0" marR="0" indent="1600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8pPr>
    <a:lvl9pPr marL="0" marR="0" indent="1828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29"/>
  </p:normalViewPr>
  <p:slideViewPr>
    <p:cSldViewPr snapToGrid="0" snapToObjects="1" showGuides="1">
      <p:cViewPr varScale="1">
        <p:scale>
          <a:sx n="51" d="100"/>
          <a:sy n="51" d="100"/>
        </p:scale>
        <p:origin x="15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4655127" y="2919413"/>
            <a:ext cx="3241675" cy="32416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8610599" y="2919413"/>
            <a:ext cx="3241675" cy="32416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2566071" y="2919413"/>
            <a:ext cx="3241675" cy="32416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6521544" y="2919413"/>
            <a:ext cx="3241675" cy="32416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4655127" y="6791759"/>
            <a:ext cx="3241675" cy="32416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8610599" y="6791759"/>
            <a:ext cx="3241675" cy="32416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2566071" y="6791759"/>
            <a:ext cx="3241675" cy="32416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6521544" y="6791759"/>
            <a:ext cx="3241675" cy="3241675"/>
          </a:xfrm>
          <a:solidFill>
            <a:schemeClr val="tx1">
              <a:lumMod val="60000"/>
              <a:lumOff val="40000"/>
            </a:schemeClr>
          </a:solidFill>
        </p:spPr>
        <p:txBody>
          <a:bodyPr/>
          <a:lstStyle/>
          <a:p>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17222C"/>
        </a:solidFill>
        <a:effectLst/>
      </p:bgPr>
    </p:bg>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5223480" y="3781427"/>
            <a:ext cx="2430462" cy="2432050"/>
          </a:xfrm>
          <a:solidFill>
            <a:schemeClr val="tx1">
              <a:lumMod val="60000"/>
              <a:lumOff val="40000"/>
            </a:schemeClr>
          </a:solidFill>
        </p:spPr>
        <p:txBody>
          <a:bodyPr/>
          <a:lstStyle/>
          <a:p>
            <a:endParaRPr lang="en-US"/>
          </a:p>
        </p:txBody>
      </p:sp>
      <p:sp>
        <p:nvSpPr>
          <p:cNvPr id="11" name="Picture Placeholder 2"/>
          <p:cNvSpPr>
            <a:spLocks noGrp="1"/>
          </p:cNvSpPr>
          <p:nvPr>
            <p:ph type="pic" sz="quarter" idx="11"/>
          </p:nvPr>
        </p:nvSpPr>
        <p:spPr>
          <a:xfrm>
            <a:off x="9083843" y="3781427"/>
            <a:ext cx="2430462" cy="2432050"/>
          </a:xfrm>
          <a:solidFill>
            <a:schemeClr val="tx1">
              <a:lumMod val="60000"/>
              <a:lumOff val="40000"/>
            </a:schemeClr>
          </a:solidFill>
        </p:spPr>
        <p:txBody>
          <a:bodyPr/>
          <a:lstStyle/>
          <a:p>
            <a:endParaRPr lang="en-US"/>
          </a:p>
        </p:txBody>
      </p:sp>
      <p:sp>
        <p:nvSpPr>
          <p:cNvPr id="12" name="Picture Placeholder 2"/>
          <p:cNvSpPr>
            <a:spLocks noGrp="1"/>
          </p:cNvSpPr>
          <p:nvPr>
            <p:ph type="pic" sz="quarter" idx="12"/>
          </p:nvPr>
        </p:nvSpPr>
        <p:spPr>
          <a:xfrm>
            <a:off x="12944206" y="3781427"/>
            <a:ext cx="2430462" cy="2432050"/>
          </a:xfrm>
          <a:solidFill>
            <a:schemeClr val="tx1">
              <a:lumMod val="60000"/>
              <a:lumOff val="40000"/>
            </a:schemeClr>
          </a:solidFill>
        </p:spPr>
        <p:txBody>
          <a:bodyPr/>
          <a:lstStyle/>
          <a:p>
            <a:endParaRPr lang="en-US"/>
          </a:p>
        </p:txBody>
      </p:sp>
      <p:sp>
        <p:nvSpPr>
          <p:cNvPr id="13" name="Picture Placeholder 2"/>
          <p:cNvSpPr>
            <a:spLocks noGrp="1"/>
          </p:cNvSpPr>
          <p:nvPr>
            <p:ph type="pic" sz="quarter" idx="13"/>
          </p:nvPr>
        </p:nvSpPr>
        <p:spPr>
          <a:xfrm>
            <a:off x="16804570" y="3781427"/>
            <a:ext cx="2430462" cy="2432050"/>
          </a:xfrm>
          <a:solidFill>
            <a:schemeClr val="tx1">
              <a:lumMod val="60000"/>
              <a:lumOff val="40000"/>
            </a:schemeClr>
          </a:solidFill>
        </p:spPr>
        <p:txBody>
          <a:bodyPr/>
          <a:lstStyle/>
          <a:p>
            <a:endParaRPr lang="en-US"/>
          </a:p>
        </p:txBody>
      </p:sp>
      <p:sp>
        <p:nvSpPr>
          <p:cNvPr id="14" name="Picture Placeholder 2"/>
          <p:cNvSpPr>
            <a:spLocks noGrp="1"/>
          </p:cNvSpPr>
          <p:nvPr>
            <p:ph type="pic" sz="quarter" idx="14"/>
          </p:nvPr>
        </p:nvSpPr>
        <p:spPr>
          <a:xfrm>
            <a:off x="5223480" y="7085737"/>
            <a:ext cx="2430462" cy="2432050"/>
          </a:xfrm>
          <a:solidFill>
            <a:schemeClr val="tx1">
              <a:lumMod val="60000"/>
              <a:lumOff val="40000"/>
            </a:schemeClr>
          </a:solidFill>
        </p:spPr>
        <p:txBody>
          <a:bodyPr/>
          <a:lstStyle/>
          <a:p>
            <a:endParaRPr lang="en-US"/>
          </a:p>
        </p:txBody>
      </p:sp>
      <p:sp>
        <p:nvSpPr>
          <p:cNvPr id="15" name="Picture Placeholder 2"/>
          <p:cNvSpPr>
            <a:spLocks noGrp="1"/>
          </p:cNvSpPr>
          <p:nvPr>
            <p:ph type="pic" sz="quarter" idx="15"/>
          </p:nvPr>
        </p:nvSpPr>
        <p:spPr>
          <a:xfrm>
            <a:off x="9083843" y="7085737"/>
            <a:ext cx="2430462" cy="2432050"/>
          </a:xfrm>
          <a:solidFill>
            <a:schemeClr val="tx1">
              <a:lumMod val="60000"/>
              <a:lumOff val="40000"/>
            </a:schemeClr>
          </a:solidFill>
        </p:spPr>
        <p:txBody>
          <a:bodyPr/>
          <a:lstStyle/>
          <a:p>
            <a:endParaRPr lang="en-US"/>
          </a:p>
        </p:txBody>
      </p:sp>
      <p:sp>
        <p:nvSpPr>
          <p:cNvPr id="16" name="Picture Placeholder 2"/>
          <p:cNvSpPr>
            <a:spLocks noGrp="1"/>
          </p:cNvSpPr>
          <p:nvPr>
            <p:ph type="pic" sz="quarter" idx="16"/>
          </p:nvPr>
        </p:nvSpPr>
        <p:spPr>
          <a:xfrm>
            <a:off x="12944206" y="7085737"/>
            <a:ext cx="2430462" cy="2432050"/>
          </a:xfrm>
          <a:solidFill>
            <a:schemeClr val="tx1">
              <a:lumMod val="60000"/>
              <a:lumOff val="40000"/>
            </a:schemeClr>
          </a:solidFill>
        </p:spPr>
        <p:txBody>
          <a:bodyPr/>
          <a:lstStyle/>
          <a:p>
            <a:endParaRPr lang="en-US"/>
          </a:p>
        </p:txBody>
      </p:sp>
      <p:sp>
        <p:nvSpPr>
          <p:cNvPr id="17" name="Picture Placeholder 2"/>
          <p:cNvSpPr>
            <a:spLocks noGrp="1"/>
          </p:cNvSpPr>
          <p:nvPr>
            <p:ph type="pic" sz="quarter" idx="17"/>
          </p:nvPr>
        </p:nvSpPr>
        <p:spPr>
          <a:xfrm>
            <a:off x="16804570" y="7085737"/>
            <a:ext cx="2430462" cy="2432050"/>
          </a:xfrm>
          <a:solidFill>
            <a:schemeClr val="tx1">
              <a:lumMod val="60000"/>
              <a:lumOff val="40000"/>
            </a:schemeClr>
          </a:solidFill>
        </p:spPr>
        <p:txBody>
          <a:bodyPr/>
          <a:lstStyle/>
          <a:p>
            <a:endParaRPr lang="en-US"/>
          </a:p>
        </p:txBody>
      </p:sp>
      <p:sp>
        <p:nvSpPr>
          <p:cNvPr id="18" name="Rectangle 17">
            <a:extLst>
              <a:ext uri="{FF2B5EF4-FFF2-40B4-BE49-F238E27FC236}">
                <a16:creationId xmlns:a16="http://schemas.microsoft.com/office/drawing/2014/main" id="{A0C4FE59-9B04-4F83-99E2-31940698EC91}"/>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1683473" y="2391065"/>
            <a:ext cx="4156075" cy="41560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7432748" y="2452977"/>
            <a:ext cx="4156075" cy="41560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3182023" y="2452977"/>
            <a:ext cx="4156075" cy="41560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8931297" y="2452977"/>
            <a:ext cx="4156075" cy="41560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1683473" y="7108538"/>
            <a:ext cx="4156075" cy="41560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7432748" y="7170450"/>
            <a:ext cx="4156075" cy="41560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3182023" y="7170450"/>
            <a:ext cx="4156075" cy="41560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8931297" y="7170450"/>
            <a:ext cx="4156075" cy="4156075"/>
          </a:xfrm>
          <a:solidFill>
            <a:schemeClr val="tx1">
              <a:lumMod val="60000"/>
              <a:lumOff val="40000"/>
            </a:schemeClr>
          </a:solidFill>
        </p:spPr>
        <p:txBody>
          <a:bodyPr/>
          <a:lstStyle/>
          <a:p>
            <a:endParaRPr lang="en-US"/>
          </a:p>
        </p:txBody>
      </p:sp>
      <p:sp>
        <p:nvSpPr>
          <p:cNvPr id="14" name="Rectangle 13">
            <a:extLst>
              <a:ext uri="{FF2B5EF4-FFF2-40B4-BE49-F238E27FC236}">
                <a16:creationId xmlns:a16="http://schemas.microsoft.com/office/drawing/2014/main" id="{90505597-5317-4975-A70F-2FFBC0497A5A}"/>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97332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 name="Line"/>
          <p:cNvSpPr/>
          <p:nvPr/>
        </p:nvSpPr>
        <p:spPr>
          <a:xfrm flipV="1">
            <a:off x="979423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 name="Line"/>
          <p:cNvSpPr/>
          <p:nvPr/>
        </p:nvSpPr>
        <p:spPr>
          <a:xfrm flipV="1">
            <a:off x="1461515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 name="Line"/>
          <p:cNvSpPr/>
          <p:nvPr/>
        </p:nvSpPr>
        <p:spPr>
          <a:xfrm flipV="1">
            <a:off x="1943608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 name="Title Text"/>
          <p:cNvSpPr txBox="1">
            <a:spLocks noGrp="1"/>
          </p:cNvSpPr>
          <p:nvPr>
            <p:ph type="title"/>
          </p:nvPr>
        </p:nvSpPr>
        <p:spPr>
          <a:xfrm>
            <a:off x="2121840" y="2279414"/>
            <a:ext cx="16482720" cy="217683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Title Text</a:t>
            </a:r>
          </a:p>
        </p:txBody>
      </p:sp>
      <p:sp>
        <p:nvSpPr>
          <p:cNvPr id="7" name="Body Level One…"/>
          <p:cNvSpPr txBox="1">
            <a:spLocks noGrp="1"/>
          </p:cNvSpPr>
          <p:nvPr>
            <p:ph type="body" idx="1"/>
          </p:nvPr>
        </p:nvSpPr>
        <p:spPr>
          <a:xfrm>
            <a:off x="2167984" y="4630044"/>
            <a:ext cx="20476358" cy="701929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22900335" y="12376730"/>
            <a:ext cx="607908" cy="596901"/>
          </a:xfrm>
          <a:prstGeom prst="rect">
            <a:avLst/>
          </a:prstGeom>
          <a:ln w="3175">
            <a:miter lim="400000"/>
          </a:ln>
        </p:spPr>
        <p:txBody>
          <a:bodyPr lIns="38100" tIns="38100" rIns="38100" bIns="38100">
            <a:spAutoFit/>
          </a:bodyPr>
          <a:lstStyle>
            <a:lvl1pPr algn="ctr">
              <a:lnSpc>
                <a:spcPct val="70000"/>
              </a:lnSpc>
              <a:defRPr cap="all" baseline="50000">
                <a:solidFill>
                  <a:srgbClr val="CBAD69"/>
                </a:solidFill>
                <a:latin typeface="Montserrat-Regular"/>
                <a:ea typeface="Montserrat-Regular"/>
                <a:cs typeface="Montserrat-Regular"/>
                <a:sym typeface="Montserrat-Regular"/>
              </a:defRPr>
            </a:lvl1pPr>
          </a:lstStyle>
          <a:p>
            <a:fld id="{86CB4B4D-7CA3-9044-876B-883B54F8677D}" type="slidenum">
              <a:t>‹#›</a:t>
            </a:fld>
            <a:endParaRPr/>
          </a:p>
        </p:txBody>
      </p:sp>
      <p:sp>
        <p:nvSpPr>
          <p:cNvPr id="9" name="Rectangle 8">
            <a:extLst>
              <a:ext uri="{FF2B5EF4-FFF2-40B4-BE49-F238E27FC236}">
                <a16:creationId xmlns:a16="http://schemas.microsoft.com/office/drawing/2014/main" id="{8683F9F8-611F-4E49-8FDC-0C4BA6C87A26}"/>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 bg1="dk1" tx1="lt1" bg2="dk2" tx2="lt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Lst>
  <p:transition spd="med"/>
  <p:txStyles>
    <p:titleStyle>
      <a:lvl1pPr marL="0" marR="0" indent="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1pPr>
      <a:lvl2pPr marL="0" marR="0" indent="228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2pPr>
      <a:lvl3pPr marL="0" marR="0" indent="457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3pPr>
      <a:lvl4pPr marL="0" marR="0" indent="685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4pPr>
      <a:lvl5pPr marL="0" marR="0" indent="9144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5pPr>
      <a:lvl6pPr marL="0" marR="0" indent="11430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6pPr>
      <a:lvl7pPr marL="0" marR="0" indent="1371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7pPr>
      <a:lvl8pPr marL="0" marR="0" indent="1600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8pPr>
      <a:lvl9pPr marL="0" marR="0" indent="1828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9pPr>
    </p:titleStyle>
    <p:bodyStyle>
      <a:lvl1pPr marL="0" marR="0" indent="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1pPr>
      <a:lvl2pPr marL="0" marR="0" indent="228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2pPr>
      <a:lvl3pPr marL="0" marR="0" indent="457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3pPr>
      <a:lvl4pPr marL="0" marR="0" indent="685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4pPr>
      <a:lvl5pPr marL="0" marR="0" indent="9144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5pPr>
      <a:lvl6pPr marL="0" marR="0" indent="11430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6pPr>
      <a:lvl7pPr marL="0" marR="0" indent="1371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7pPr>
      <a:lvl8pPr marL="0" marR="0" indent="1600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8pPr>
      <a:lvl9pPr marL="0" marR="0" indent="1828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9pPr>
    </p:bodyStyle>
    <p:otherStyle>
      <a:lvl1pPr marL="0" marR="0" indent="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1pPr>
      <a:lvl2pPr marL="0" marR="0" indent="228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2pPr>
      <a:lvl3pPr marL="0" marR="0" indent="457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3pPr>
      <a:lvl4pPr marL="0" marR="0" indent="685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4pPr>
      <a:lvl5pPr marL="0" marR="0" indent="9144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5pPr>
      <a:lvl6pPr marL="0" marR="0" indent="11430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6pPr>
      <a:lvl7pPr marL="0" marR="0" indent="1371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7pPr>
      <a:lvl8pPr marL="0" marR="0" indent="1600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8pPr>
      <a:lvl9pPr marL="0" marR="0" indent="1828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8"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9"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0"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1" name="Modern Template…"/>
          <p:cNvSpPr txBox="1"/>
          <p:nvPr/>
        </p:nvSpPr>
        <p:spPr>
          <a:xfrm>
            <a:off x="2244010" y="4811613"/>
            <a:ext cx="16237420" cy="1333698"/>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lnSpc>
                <a:spcPct val="100000"/>
              </a:lnSpc>
              <a:defRPr sz="9600" cap="all" baseline="12500">
                <a:solidFill>
                  <a:srgbClr val="CBAD69"/>
                </a:solidFill>
                <a:latin typeface="+mn-lt"/>
                <a:ea typeface="+mn-ea"/>
                <a:cs typeface="+mn-cs"/>
                <a:sym typeface="Montserrat-Bold"/>
              </a:defRPr>
            </a:pPr>
            <a:r>
              <a:rPr lang="en-GB" sz="12000" dirty="0"/>
              <a:t>Mo</a:t>
            </a:r>
            <a:r>
              <a:rPr lang="ro-RO" sz="12000" dirty="0" err="1"/>
              <a:t>ștenirea</a:t>
            </a:r>
            <a:r>
              <a:rPr lang="ro-RO" sz="12000" dirty="0"/>
              <a:t>.</a:t>
            </a:r>
            <a:r>
              <a:rPr lang="en-GB" sz="12000" dirty="0"/>
              <a:t> </a:t>
            </a:r>
            <a:r>
              <a:rPr lang="en-GB" sz="12000" dirty="0" err="1">
                <a:solidFill>
                  <a:schemeClr val="tx2"/>
                </a:solidFill>
              </a:rPr>
              <a:t>Laborator</a:t>
            </a:r>
            <a:endParaRPr sz="12000" dirty="0">
              <a:solidFill>
                <a:schemeClr val="tx2"/>
              </a:solidFill>
            </a:endParaRPr>
          </a:p>
        </p:txBody>
      </p:sp>
      <p:sp>
        <p:nvSpPr>
          <p:cNvPr id="62" name="PowerPoint and Keynote Templates for business, marketing, education. Support 24/7"/>
          <p:cNvSpPr txBox="1"/>
          <p:nvPr/>
        </p:nvSpPr>
        <p:spPr>
          <a:xfrm>
            <a:off x="14154160" y="10221269"/>
            <a:ext cx="7962932" cy="430887"/>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t>git clone -b </a:t>
            </a:r>
            <a:r>
              <a:rPr lang="en-GB" sz="3200" dirty="0" err="1"/>
              <a:t>laborator</a:t>
            </a:r>
            <a:r>
              <a:rPr lang="ro-RO" sz="3200" dirty="0"/>
              <a:t>5</a:t>
            </a:r>
            <a:r>
              <a:rPr lang="en-GB" sz="3200" dirty="0"/>
              <a:t> https://</a:t>
            </a:r>
            <a:r>
              <a:rPr lang="en-GB" sz="3200" dirty="0" err="1"/>
              <a:t>github.com</a:t>
            </a:r>
            <a:r>
              <a:rPr lang="en-GB" sz="3200" dirty="0"/>
              <a:t>/</a:t>
            </a:r>
            <a:r>
              <a:rPr lang="en-GB" sz="3200" dirty="0" err="1"/>
              <a:t>dorinbaba</a:t>
            </a:r>
            <a:r>
              <a:rPr lang="en-GB" sz="3200" dirty="0"/>
              <a:t>/</a:t>
            </a:r>
            <a:r>
              <a:rPr lang="en-GB" sz="3200" dirty="0" err="1"/>
              <a:t>apoo</a:t>
            </a:r>
            <a:r>
              <a:rPr lang="en-GB" sz="3200" dirty="0"/>
              <a:t>-</a:t>
            </a:r>
            <a:r>
              <a:rPr lang="ro-RO" sz="3200" dirty="0" err="1"/>
              <a:t>aaw1922</a:t>
            </a:r>
            <a:r>
              <a:rPr lang="en-GB" sz="3200" dirty="0"/>
              <a:t> </a:t>
            </a:r>
            <a:endParaRPr sz="3200" dirty="0"/>
          </a:p>
        </p:txBody>
      </p:sp>
      <p:pic>
        <p:nvPicPr>
          <p:cNvPr id="3" name="Picture 2">
            <a:extLst>
              <a:ext uri="{FF2B5EF4-FFF2-40B4-BE49-F238E27FC236}">
                <a16:creationId xmlns:a16="http://schemas.microsoft.com/office/drawing/2014/main" id="{5689DB02-3390-4906-A8C9-5717B4A3C0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8452" y="9828152"/>
            <a:ext cx="610700" cy="610700"/>
          </a:xfrm>
          <a:prstGeom prst="rect">
            <a:avLst/>
          </a:prstGeom>
        </p:spPr>
      </p:pic>
      <p:pic>
        <p:nvPicPr>
          <p:cNvPr id="6" name="Picture 5">
            <a:extLst>
              <a:ext uri="{FF2B5EF4-FFF2-40B4-BE49-F238E27FC236}">
                <a16:creationId xmlns:a16="http://schemas.microsoft.com/office/drawing/2014/main" id="{A961651E-E757-4F84-90EF-641509EAB7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42648" y="10707200"/>
            <a:ext cx="1081076" cy="898644"/>
          </a:xfrm>
          <a:prstGeom prst="rect">
            <a:avLst/>
          </a:prstGeom>
        </p:spPr>
      </p:pic>
      <p:pic>
        <p:nvPicPr>
          <p:cNvPr id="8" name="Picture 7">
            <a:extLst>
              <a:ext uri="{FF2B5EF4-FFF2-40B4-BE49-F238E27FC236}">
                <a16:creationId xmlns:a16="http://schemas.microsoft.com/office/drawing/2014/main" id="{B237FEEC-4A4C-4147-9E84-9D8B6028B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31497" y="12032453"/>
            <a:ext cx="703378" cy="703378"/>
          </a:xfrm>
          <a:prstGeom prst="rect">
            <a:avLst/>
          </a:prstGeom>
        </p:spPr>
      </p:pic>
      <p:sp>
        <p:nvSpPr>
          <p:cNvPr id="27" name="PowerPoint and Keynote Templates for business, marketing, education. Support 24/7">
            <a:extLst>
              <a:ext uri="{FF2B5EF4-FFF2-40B4-BE49-F238E27FC236}">
                <a16:creationId xmlns:a16="http://schemas.microsoft.com/office/drawing/2014/main" id="{CEC7A3DB-B84C-4FF4-9ABC-59983EF78445}"/>
              </a:ext>
            </a:extLst>
          </p:cNvPr>
          <p:cNvSpPr txBox="1"/>
          <p:nvPr/>
        </p:nvSpPr>
        <p:spPr>
          <a:xfrm>
            <a:off x="2472610" y="7599818"/>
            <a:ext cx="9719378" cy="430887"/>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nSpc>
                <a:spcPct val="100000"/>
              </a:lnSpc>
            </a:pPr>
            <a:endParaRPr sz="3200" dirty="0"/>
          </a:p>
        </p:txBody>
      </p:sp>
      <p:sp>
        <p:nvSpPr>
          <p:cNvPr id="28" name="PowerPoint and Keynote Templates for business, marketing, education. Support 24/7">
            <a:extLst>
              <a:ext uri="{FF2B5EF4-FFF2-40B4-BE49-F238E27FC236}">
                <a16:creationId xmlns:a16="http://schemas.microsoft.com/office/drawing/2014/main" id="{584EF31D-A3E4-4945-B23B-E11D14A6F1ED}"/>
              </a:ext>
            </a:extLst>
          </p:cNvPr>
          <p:cNvSpPr txBox="1"/>
          <p:nvPr/>
        </p:nvSpPr>
        <p:spPr>
          <a:xfrm>
            <a:off x="14615160" y="11388261"/>
            <a:ext cx="7501931" cy="43088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latin typeface="+mj-lt"/>
              </a:rPr>
              <a:t>https://</a:t>
            </a:r>
            <a:r>
              <a:rPr lang="en-GB" sz="3200" dirty="0" err="1">
                <a:latin typeface="+mj-lt"/>
              </a:rPr>
              <a:t>github.com</a:t>
            </a:r>
            <a:r>
              <a:rPr lang="en-GB" sz="3200" dirty="0">
                <a:latin typeface="+mj-lt"/>
              </a:rPr>
              <a:t>/</a:t>
            </a:r>
            <a:r>
              <a:rPr lang="en-GB" sz="3200" dirty="0" err="1">
                <a:latin typeface="+mj-lt"/>
              </a:rPr>
              <a:t>dorinbaba</a:t>
            </a:r>
            <a:r>
              <a:rPr lang="en-GB" sz="3200" dirty="0">
                <a:latin typeface="+mj-lt"/>
              </a:rPr>
              <a:t>/</a:t>
            </a:r>
            <a:r>
              <a:rPr lang="en-GB" sz="3200" dirty="0" err="1">
                <a:latin typeface="+mj-lt"/>
              </a:rPr>
              <a:t>apoo</a:t>
            </a:r>
            <a:r>
              <a:rPr lang="en-GB" sz="3200" dirty="0">
                <a:latin typeface="+mj-lt"/>
              </a:rPr>
              <a:t>-</a:t>
            </a:r>
            <a:r>
              <a:rPr lang="ro-RO" sz="3200" dirty="0" err="1">
                <a:latin typeface="+mj-lt"/>
              </a:rPr>
              <a:t>aaw1922</a:t>
            </a:r>
            <a:r>
              <a:rPr lang="en-GB" sz="3200" dirty="0">
                <a:latin typeface="+mj-lt"/>
              </a:rPr>
              <a:t>/tree/</a:t>
            </a:r>
            <a:r>
              <a:rPr lang="en-GB" sz="3200" dirty="0" err="1">
                <a:latin typeface="+mj-lt"/>
              </a:rPr>
              <a:t>laborator5</a:t>
            </a:r>
            <a:endParaRPr lang="ro-RO" sz="3200" dirty="0">
              <a:latin typeface="+mj-lt"/>
            </a:endParaRPr>
          </a:p>
        </p:txBody>
      </p:sp>
      <p:sp>
        <p:nvSpPr>
          <p:cNvPr id="31" name="PowerPoint and Keynote Templates for business, marketing, education. Support 24/7">
            <a:extLst>
              <a:ext uri="{FF2B5EF4-FFF2-40B4-BE49-F238E27FC236}">
                <a16:creationId xmlns:a16="http://schemas.microsoft.com/office/drawing/2014/main" id="{55BA9492-88E1-49A8-B145-7F2B2B28407B}"/>
              </a:ext>
            </a:extLst>
          </p:cNvPr>
          <p:cNvSpPr txBox="1"/>
          <p:nvPr/>
        </p:nvSpPr>
        <p:spPr>
          <a:xfrm>
            <a:off x="14590735" y="12500209"/>
            <a:ext cx="7501931" cy="43088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latin typeface="+mj-lt"/>
              </a:rPr>
              <a:t>https://</a:t>
            </a:r>
            <a:r>
              <a:rPr lang="en-GB" sz="3200" dirty="0" err="1">
                <a:latin typeface="+mj-lt"/>
              </a:rPr>
              <a:t>repl.it</a:t>
            </a:r>
            <a:r>
              <a:rPr lang="en-GB" sz="3200" dirty="0">
                <a:latin typeface="+mj-lt"/>
              </a:rPr>
              <a:t>/join/</a:t>
            </a:r>
            <a:r>
              <a:rPr lang="en-GB" sz="3200" dirty="0" err="1">
                <a:latin typeface="+mj-lt"/>
              </a:rPr>
              <a:t>iuaxmelh-dorinbaba</a:t>
            </a:r>
            <a:endParaRPr sz="3200" dirty="0">
              <a:latin typeface="+mj-l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8"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9"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0"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27" name="PowerPoint and Keynote Templates for business, marketing, education. Support 24/7">
            <a:extLst>
              <a:ext uri="{FF2B5EF4-FFF2-40B4-BE49-F238E27FC236}">
                <a16:creationId xmlns:a16="http://schemas.microsoft.com/office/drawing/2014/main" id="{CEC7A3DB-B84C-4FF4-9ABC-59983EF78445}"/>
              </a:ext>
            </a:extLst>
          </p:cNvPr>
          <p:cNvSpPr txBox="1"/>
          <p:nvPr/>
        </p:nvSpPr>
        <p:spPr>
          <a:xfrm>
            <a:off x="2472610" y="7599818"/>
            <a:ext cx="9719378" cy="430887"/>
          </a:xfrm>
          <a:prstGeom prst="rect">
            <a:avLst/>
          </a:prstGeom>
          <a:ln w="3175">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nSpc>
                <a:spcPct val="100000"/>
              </a:lnSpc>
            </a:pPr>
            <a:endParaRPr sz="3200" dirty="0"/>
          </a:p>
        </p:txBody>
      </p:sp>
      <p:pic>
        <p:nvPicPr>
          <p:cNvPr id="14" name="Picture 13">
            <a:extLst>
              <a:ext uri="{FF2B5EF4-FFF2-40B4-BE49-F238E27FC236}">
                <a16:creationId xmlns:a16="http://schemas.microsoft.com/office/drawing/2014/main" id="{A5FAFFF5-5C22-4995-B6E2-99CEE0478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607" y="1569243"/>
            <a:ext cx="14134761" cy="10577513"/>
          </a:xfrm>
          <a:prstGeom prst="rect">
            <a:avLst/>
          </a:prstGeom>
        </p:spPr>
      </p:pic>
    </p:spTree>
    <p:extLst>
      <p:ext uri="{BB962C8B-B14F-4D97-AF65-F5344CB8AC3E}">
        <p14:creationId xmlns:p14="http://schemas.microsoft.com/office/powerpoint/2010/main" val="57506377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80" name="Demo information text"/>
          <p:cNvSpPr txBox="1"/>
          <p:nvPr/>
        </p:nvSpPr>
        <p:spPr>
          <a:xfrm>
            <a:off x="812891" y="5624479"/>
            <a:ext cx="9955366" cy="1949252"/>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a:t>
            </a:r>
            <a:r>
              <a:rPr lang="en-GB" sz="12000" dirty="0"/>
              <a:t>1</a:t>
            </a:r>
            <a:r>
              <a:rPr lang="ro-RO" sz="12000" dirty="0"/>
              <a:t>:</a:t>
            </a:r>
          </a:p>
          <a:p>
            <a:pPr>
              <a:lnSpc>
                <a:spcPct val="100000"/>
              </a:lnSpc>
            </a:pPr>
            <a:r>
              <a:rPr lang="ro-RO" sz="6000" dirty="0">
                <a:solidFill>
                  <a:schemeClr val="accent5">
                    <a:lumMod val="60000"/>
                    <a:lumOff val="40000"/>
                  </a:schemeClr>
                </a:solidFill>
              </a:rPr>
              <a:t>Rezolvată</a:t>
            </a:r>
            <a:endParaRPr sz="6000" dirty="0">
              <a:solidFill>
                <a:schemeClr val="accent5">
                  <a:lumMod val="60000"/>
                  <a:lumOff val="40000"/>
                </a:schemeClr>
              </a:solidFill>
            </a:endParaRPr>
          </a:p>
        </p:txBody>
      </p:sp>
      <p:sp>
        <p:nvSpPr>
          <p:cNvPr id="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F0FA6516-35C1-44F6-BA26-20BEA015A124}"/>
              </a:ext>
            </a:extLst>
          </p:cNvPr>
          <p:cNvSpPr txBox="1"/>
          <p:nvPr/>
        </p:nvSpPr>
        <p:spPr>
          <a:xfrm>
            <a:off x="8896350" y="728051"/>
            <a:ext cx="13922165" cy="122455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ro-RO" sz="3600" dirty="0">
                <a:latin typeface="+mj-lt"/>
              </a:rPr>
              <a:t>În calitate de clasă de bază se consideră clasa </a:t>
            </a:r>
            <a:r>
              <a:rPr lang="ro-RO" sz="3600" b="1" dirty="0">
                <a:latin typeface="+mj-lt"/>
              </a:rPr>
              <a:t>Binar</a:t>
            </a:r>
            <a:r>
              <a:rPr lang="ro-RO" sz="3600" dirty="0">
                <a:latin typeface="+mj-lt"/>
              </a:rPr>
              <a:t>. </a:t>
            </a:r>
            <a:endParaRPr lang="en-GB" sz="3600" dirty="0">
              <a:latin typeface="+mj-lt"/>
            </a:endParaRPr>
          </a:p>
          <a:p>
            <a:r>
              <a:rPr lang="ro-RO" sz="3600" b="1" dirty="0">
                <a:latin typeface="+mj-lt"/>
              </a:rPr>
              <a:t>Date: </a:t>
            </a:r>
            <a:r>
              <a:rPr lang="ro-RO" sz="3600" dirty="0">
                <a:latin typeface="+mj-lt"/>
              </a:rPr>
              <a:t>două valori reale a și b.</a:t>
            </a:r>
          </a:p>
          <a:p>
            <a:r>
              <a:rPr lang="ro-RO" sz="3600" b="1" dirty="0">
                <a:latin typeface="+mj-lt"/>
              </a:rPr>
              <a:t>Metode: </a:t>
            </a:r>
            <a:r>
              <a:rPr lang="ro-RO" sz="3600" dirty="0">
                <a:latin typeface="+mj-lt"/>
              </a:rPr>
              <a:t>Constructorul cu parametri</a:t>
            </a:r>
          </a:p>
          <a:p>
            <a:endParaRPr lang="ro-RO" sz="3600" b="1" dirty="0">
              <a:latin typeface="+mj-lt"/>
            </a:endParaRPr>
          </a:p>
          <a:p>
            <a:endParaRPr lang="ro-RO" sz="3600" b="1" dirty="0">
              <a:latin typeface="+mj-lt"/>
            </a:endParaRPr>
          </a:p>
          <a:p>
            <a:r>
              <a:rPr lang="ro-RO" sz="3600" dirty="0">
                <a:latin typeface="+mj-lt"/>
              </a:rPr>
              <a:t>Creați clasa </a:t>
            </a:r>
            <a:r>
              <a:rPr lang="ro-RO" sz="3600" b="1" dirty="0">
                <a:latin typeface="+mj-lt"/>
              </a:rPr>
              <a:t>Putere</a:t>
            </a:r>
            <a:r>
              <a:rPr lang="ro-RO" sz="3600" dirty="0">
                <a:latin typeface="+mj-lt"/>
              </a:rPr>
              <a:t> ce va moșteni clasa binar.</a:t>
            </a:r>
          </a:p>
          <a:p>
            <a:r>
              <a:rPr lang="ro-RO" sz="3600" dirty="0">
                <a:latin typeface="+mj-lt"/>
              </a:rPr>
              <a:t>Pentru clasa Putere, valorile a și b din clasa de bază vor reprezenta baza și exponentul.</a:t>
            </a:r>
          </a:p>
          <a:p>
            <a:endParaRPr lang="ro-RO" sz="3600" dirty="0">
              <a:latin typeface="+mj-lt"/>
            </a:endParaRPr>
          </a:p>
          <a:p>
            <a:r>
              <a:rPr lang="ro-RO" sz="3600" dirty="0">
                <a:latin typeface="+mj-lt"/>
              </a:rPr>
              <a:t>Aceasta va avea trei metode:</a:t>
            </a:r>
            <a:endParaRPr lang="en-GB" sz="3600" dirty="0">
              <a:latin typeface="+mj-lt"/>
            </a:endParaRPr>
          </a:p>
          <a:p>
            <a:pPr marL="571500" indent="-571500">
              <a:buFont typeface="Arial" panose="020B0604020202020204" pitchFamily="34" charset="0"/>
              <a:buChar char="•"/>
            </a:pPr>
            <a:r>
              <a:rPr lang="en-GB" sz="3600" dirty="0" err="1">
                <a:latin typeface="+mj-lt"/>
              </a:rPr>
              <a:t>Constructorul</a:t>
            </a:r>
            <a:r>
              <a:rPr lang="en-GB" sz="3600" dirty="0">
                <a:latin typeface="+mj-lt"/>
              </a:rPr>
              <a:t> cu </a:t>
            </a:r>
            <a:r>
              <a:rPr lang="en-GB" sz="3600" dirty="0" err="1">
                <a:latin typeface="+mj-lt"/>
              </a:rPr>
              <a:t>parametri</a:t>
            </a:r>
            <a:r>
              <a:rPr lang="en-GB" sz="3600" dirty="0">
                <a:latin typeface="+mj-lt"/>
              </a:rPr>
              <a:t>	</a:t>
            </a:r>
            <a:endParaRPr lang="ro-RO" sz="3600" dirty="0">
              <a:latin typeface="+mj-lt"/>
            </a:endParaRPr>
          </a:p>
          <a:p>
            <a:pPr marL="571500" indent="-571500">
              <a:buFont typeface="Arial" panose="020B0604020202020204" pitchFamily="34" charset="0"/>
              <a:buChar char="•"/>
            </a:pPr>
            <a:r>
              <a:rPr lang="ro-RO" sz="3600" dirty="0">
                <a:latin typeface="+mj-lt"/>
              </a:rPr>
              <a:t>Determinarea expresiei baza ^ exponent </a:t>
            </a:r>
          </a:p>
          <a:p>
            <a:pPr marL="571500" indent="-571500">
              <a:buFont typeface="Arial" panose="020B0604020202020204" pitchFamily="34" charset="0"/>
              <a:buChar char="•"/>
            </a:pPr>
            <a:r>
              <a:rPr lang="ro-RO" sz="3600" dirty="0">
                <a:latin typeface="+mj-lt"/>
              </a:rPr>
              <a:t>Afișarea datelor.</a:t>
            </a:r>
            <a:endParaRPr lang="en-GB" sz="3600" dirty="0">
              <a:latin typeface="+mj-lt"/>
            </a:endParaRPr>
          </a:p>
          <a:p>
            <a:pPr marL="571500" indent="-571500">
              <a:buFont typeface="Arial" panose="020B0604020202020204" pitchFamily="34" charset="0"/>
              <a:buChar char="•"/>
            </a:pPr>
            <a:endParaRPr lang="en-GB" sz="3600" dirty="0">
              <a:latin typeface="+mj-lt"/>
            </a:endParaRPr>
          </a:p>
          <a:p>
            <a:r>
              <a:rPr lang="en-GB" sz="3600" dirty="0" err="1">
                <a:latin typeface="+mj-lt"/>
              </a:rPr>
              <a:t>Crea</a:t>
            </a:r>
            <a:r>
              <a:rPr lang="ro-RO" sz="3600" dirty="0">
                <a:latin typeface="+mj-lt"/>
              </a:rPr>
              <a:t>ți un obiect de tip Putere cu ajutorul constructorului cu parametri și afișați datele despre acesta. </a:t>
            </a:r>
            <a:endParaRPr lang="en-GB" sz="3600" dirty="0">
              <a:latin typeface="+mj-lt"/>
            </a:endParaRPr>
          </a:p>
        </p:txBody>
      </p:sp>
    </p:spTree>
    <p:extLst>
      <p:ext uri="{BB962C8B-B14F-4D97-AF65-F5344CB8AC3E}">
        <p14:creationId xmlns:p14="http://schemas.microsoft.com/office/powerpoint/2010/main" val="3595837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80" name="Demo information text"/>
          <p:cNvSpPr txBox="1"/>
          <p:nvPr/>
        </p:nvSpPr>
        <p:spPr>
          <a:xfrm>
            <a:off x="13552877" y="694102"/>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a:t>
            </a:r>
            <a:r>
              <a:rPr lang="en-GB" sz="12000" dirty="0"/>
              <a:t>1</a:t>
            </a:r>
            <a:r>
              <a:rPr lang="ro-RO" sz="12000" dirty="0"/>
              <a:t>: Rezolvare</a:t>
            </a:r>
            <a:endParaRPr sz="12000" dirty="0"/>
          </a:p>
        </p:txBody>
      </p:sp>
      <p:sp>
        <p:nvSpPr>
          <p:cNvPr id="6" name="TextBox 5">
            <a:extLst>
              <a:ext uri="{FF2B5EF4-FFF2-40B4-BE49-F238E27FC236}">
                <a16:creationId xmlns:a16="http://schemas.microsoft.com/office/drawing/2014/main" id="{BD6102D4-7716-4C91-93E2-25A07C45665D}"/>
              </a:ext>
            </a:extLst>
          </p:cNvPr>
          <p:cNvSpPr txBox="1"/>
          <p:nvPr/>
        </p:nvSpPr>
        <p:spPr>
          <a:xfrm>
            <a:off x="314869" y="588888"/>
            <a:ext cx="12220574" cy="11787842"/>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0000"/>
              </a:lnSpc>
            </a:pP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Binar</a:t>
            </a:r>
            <a:r>
              <a:rPr lang="en-GB" sz="2000" b="0" i="1" dirty="0">
                <a:solidFill>
                  <a:srgbClr val="7F848E"/>
                </a:solidFill>
                <a:effectLst/>
                <a:latin typeface="Consolas" panose="020B0609020204030204" pitchFamily="49" charset="0"/>
              </a:rPr>
              <a:t> - </a:t>
            </a:r>
            <a:r>
              <a:rPr lang="en-GB" sz="2000" b="0" i="1" dirty="0" err="1">
                <a:solidFill>
                  <a:srgbClr val="7F848E"/>
                </a:solidFill>
                <a:effectLst/>
                <a:latin typeface="Consolas" panose="020B0609020204030204" pitchFamily="49" charset="0"/>
              </a:rPr>
              <a:t>clasa</a:t>
            </a:r>
            <a:r>
              <a:rPr lang="en-GB" sz="2000" b="0" i="1" dirty="0">
                <a:solidFill>
                  <a:srgbClr val="7F848E"/>
                </a:solidFill>
                <a:effectLst/>
                <a:latin typeface="Consolas" panose="020B0609020204030204" pitchFamily="49" charset="0"/>
              </a:rPr>
              <a:t> de </a:t>
            </a:r>
            <a:r>
              <a:rPr lang="en-GB" sz="2000" b="0" i="1" dirty="0" err="1">
                <a:solidFill>
                  <a:srgbClr val="7F848E"/>
                </a:solidFill>
                <a:effectLst/>
                <a:latin typeface="Consolas" panose="020B0609020204030204" pitchFamily="49" charset="0"/>
              </a:rPr>
              <a:t>baza</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C678DD"/>
                </a:solidFill>
                <a:effectLst/>
                <a:latin typeface="Consolas" panose="020B0609020204030204" pitchFamily="49" charset="0"/>
              </a:rPr>
              <a:t>class</a:t>
            </a:r>
            <a:r>
              <a:rPr lang="en-GB" sz="2000" b="0" dirty="0">
                <a:solidFill>
                  <a:srgbClr val="ABB2BF"/>
                </a:solidFill>
                <a:effectLst/>
                <a:latin typeface="Consolas" panose="020B0609020204030204" pitchFamily="49" charset="0"/>
              </a:rPr>
              <a:t> </a:t>
            </a:r>
            <a:r>
              <a:rPr lang="en-GB" sz="2000" b="0" dirty="0" err="1">
                <a:solidFill>
                  <a:srgbClr val="E5C07B"/>
                </a:solidFill>
                <a:effectLst/>
                <a:latin typeface="Consolas" panose="020B0609020204030204" pitchFamily="49" charset="0"/>
              </a:rPr>
              <a:t>Binar</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 { </a:t>
            </a:r>
            <a:r>
              <a:rPr lang="en-GB" sz="2000" b="0" dirty="0">
                <a:solidFill>
                  <a:srgbClr val="C678DD"/>
                </a:solidFill>
                <a:effectLst/>
                <a:latin typeface="Consolas" panose="020B0609020204030204" pitchFamily="49" charset="0"/>
              </a:rPr>
              <a:t>get</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set</a:t>
            </a: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B { </a:t>
            </a:r>
            <a:r>
              <a:rPr lang="en-GB" sz="2000" b="0" dirty="0">
                <a:solidFill>
                  <a:srgbClr val="C678DD"/>
                </a:solidFill>
                <a:effectLst/>
                <a:latin typeface="Consolas" panose="020B0609020204030204" pitchFamily="49" charset="0"/>
              </a:rPr>
              <a:t>get</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set</a:t>
            </a:r>
            <a:r>
              <a:rPr lang="en-GB" sz="2000" b="0" dirty="0">
                <a:solidFill>
                  <a:srgbClr val="ABB2BF"/>
                </a:solidFill>
                <a:effectLst/>
                <a:latin typeface="Consolas" panose="020B0609020204030204" pitchFamily="49" charset="0"/>
              </a:rPr>
              <a:t>; }</a:t>
            </a:r>
          </a:p>
          <a:p>
            <a:pPr>
              <a:lnSpc>
                <a:spcPct val="100000"/>
              </a:lnSpc>
            </a:pPr>
            <a:br>
              <a:rPr lang="en-GB" sz="2000" b="0" dirty="0">
                <a:solidFill>
                  <a:srgbClr val="ABB2BF"/>
                </a:solidFill>
                <a:effectLst/>
                <a:latin typeface="Consolas" panose="020B0609020204030204" pitchFamily="49" charset="0"/>
              </a:rPr>
            </a:b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Constructorul</a:t>
            </a:r>
            <a:r>
              <a:rPr lang="en-GB" sz="2000" b="0" i="1" dirty="0">
                <a:solidFill>
                  <a:srgbClr val="7F848E"/>
                </a:solidFill>
                <a:effectLst/>
                <a:latin typeface="Consolas" panose="020B0609020204030204" pitchFamily="49" charset="0"/>
              </a:rPr>
              <a:t> cu </a:t>
            </a:r>
            <a:r>
              <a:rPr lang="en-GB" sz="2000" b="0" i="1" dirty="0" err="1">
                <a:solidFill>
                  <a:srgbClr val="7F848E"/>
                </a:solidFill>
                <a:effectLst/>
                <a:latin typeface="Consolas" panose="020B0609020204030204" pitchFamily="49" charset="0"/>
              </a:rPr>
              <a:t>parametri</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err="1">
                <a:solidFill>
                  <a:srgbClr val="61AFEF"/>
                </a:solidFill>
                <a:effectLst/>
                <a:latin typeface="Consolas" panose="020B0609020204030204" pitchFamily="49" charset="0"/>
              </a:rPr>
              <a:t>Binar</a:t>
            </a:r>
            <a:r>
              <a:rPr lang="en-GB" sz="2000" b="0" dirty="0">
                <a:solidFill>
                  <a:srgbClr val="ABB2BF"/>
                </a:solidFill>
                <a:effectLst/>
                <a:latin typeface="Consolas" panose="020B0609020204030204" pitchFamily="49" charset="0"/>
              </a:rPr>
              <a:t>(</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a:solidFill>
                  <a:srgbClr val="E5C07B"/>
                </a:solidFill>
                <a:effectLst/>
                <a:latin typeface="Consolas" panose="020B0609020204030204" pitchFamily="49" charset="0"/>
              </a:rPr>
              <a:t>a</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a:solidFill>
                  <a:srgbClr val="E5C07B"/>
                </a:solidFill>
                <a:effectLst/>
                <a:latin typeface="Consolas" panose="020B0609020204030204" pitchFamily="49" charset="0"/>
              </a:rPr>
              <a:t>b</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A</a:t>
            </a:r>
            <a:r>
              <a:rPr lang="en-GB" sz="2000" b="0" dirty="0">
                <a:solidFill>
                  <a:srgbClr val="ABB2BF"/>
                </a:solidFill>
                <a:effectLst/>
                <a:latin typeface="Consolas" panose="020B0609020204030204" pitchFamily="49" charset="0"/>
              </a:rPr>
              <a:t> </a:t>
            </a:r>
            <a:r>
              <a:rPr lang="en-GB" sz="2000" b="0" dirty="0">
                <a:solidFill>
                  <a:srgbClr val="56B6C2"/>
                </a:solidFill>
                <a:effectLst/>
                <a:latin typeface="Consolas" panose="020B0609020204030204" pitchFamily="49" charset="0"/>
              </a:rPr>
              <a:t>=</a:t>
            </a: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a</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B</a:t>
            </a:r>
            <a:r>
              <a:rPr lang="en-GB" sz="2000" b="0" dirty="0">
                <a:solidFill>
                  <a:srgbClr val="ABB2BF"/>
                </a:solidFill>
                <a:effectLst/>
                <a:latin typeface="Consolas" panose="020B0609020204030204" pitchFamily="49" charset="0"/>
              </a:rPr>
              <a:t> </a:t>
            </a:r>
            <a:r>
              <a:rPr lang="en-GB" sz="2000" b="0" dirty="0">
                <a:solidFill>
                  <a:srgbClr val="56B6C2"/>
                </a:solidFill>
                <a:effectLst/>
                <a:latin typeface="Consolas" panose="020B0609020204030204" pitchFamily="49" charset="0"/>
              </a:rPr>
              <a:t>=</a:t>
            </a: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b</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a:t>
            </a:r>
          </a:p>
          <a:p>
            <a:pPr>
              <a:lnSpc>
                <a:spcPct val="100000"/>
              </a:lnSpc>
            </a:pPr>
            <a:br>
              <a:rPr lang="en-GB" sz="2000" b="0" dirty="0">
                <a:solidFill>
                  <a:srgbClr val="ABB2BF"/>
                </a:solidFill>
                <a:effectLst/>
                <a:latin typeface="Consolas" panose="020B0609020204030204" pitchFamily="49" charset="0"/>
              </a:rPr>
            </a:b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Clasa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derivata</a:t>
            </a:r>
            <a:r>
              <a:rPr lang="en-GB" sz="2000" b="0" i="1" dirty="0">
                <a:solidFill>
                  <a:srgbClr val="7F848E"/>
                </a:solidFill>
                <a:effectLst/>
                <a:latin typeface="Consolas" panose="020B0609020204030204" pitchFamily="49" charset="0"/>
              </a:rPr>
              <a:t> - </a:t>
            </a:r>
            <a:r>
              <a:rPr lang="en-GB" sz="2000" b="0" i="1" dirty="0" err="1">
                <a:solidFill>
                  <a:srgbClr val="7F848E"/>
                </a:solidFill>
                <a:effectLst/>
                <a:latin typeface="Consolas" panose="020B0609020204030204" pitchFamily="49" charset="0"/>
              </a:rPr>
              <a:t>Putere</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C678DD"/>
                </a:solidFill>
                <a:effectLst/>
                <a:latin typeface="Consolas" panose="020B0609020204030204" pitchFamily="49" charset="0"/>
              </a:rPr>
              <a:t>class</a:t>
            </a:r>
            <a:r>
              <a:rPr lang="en-GB" sz="2000" b="0" dirty="0">
                <a:solidFill>
                  <a:srgbClr val="ABB2BF"/>
                </a:solidFill>
                <a:effectLst/>
                <a:latin typeface="Consolas" panose="020B0609020204030204" pitchFamily="49" charset="0"/>
              </a:rPr>
              <a:t> </a:t>
            </a:r>
            <a:r>
              <a:rPr lang="en-GB" sz="2000" b="0" dirty="0" err="1">
                <a:solidFill>
                  <a:srgbClr val="E5C07B"/>
                </a:solidFill>
                <a:effectLst/>
                <a:latin typeface="Consolas" panose="020B0609020204030204" pitchFamily="49" charset="0"/>
              </a:rPr>
              <a:t>Putere</a:t>
            </a:r>
            <a:r>
              <a:rPr lang="en-GB" sz="2000" b="0" dirty="0">
                <a:solidFill>
                  <a:srgbClr val="ABB2BF"/>
                </a:solidFill>
                <a:effectLst/>
                <a:latin typeface="Consolas" panose="020B0609020204030204" pitchFamily="49" charset="0"/>
              </a:rPr>
              <a:t> : </a:t>
            </a:r>
            <a:r>
              <a:rPr lang="en-GB" sz="2000" b="0" dirty="0" err="1">
                <a:solidFill>
                  <a:srgbClr val="E5C07B"/>
                </a:solidFill>
                <a:effectLst/>
                <a:latin typeface="Consolas" panose="020B0609020204030204" pitchFamily="49" charset="0"/>
              </a:rPr>
              <a:t>Binar</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Constructorul</a:t>
            </a:r>
            <a:r>
              <a:rPr lang="en-GB" sz="2000" b="0" i="1" dirty="0">
                <a:solidFill>
                  <a:srgbClr val="7F848E"/>
                </a:solidFill>
                <a:effectLst/>
                <a:latin typeface="Consolas" panose="020B0609020204030204" pitchFamily="49" charset="0"/>
              </a:rPr>
              <a:t> cu </a:t>
            </a:r>
            <a:r>
              <a:rPr lang="en-GB" sz="2000" b="0" i="1" dirty="0" err="1">
                <a:solidFill>
                  <a:srgbClr val="7F848E"/>
                </a:solidFill>
                <a:effectLst/>
                <a:latin typeface="Consolas" panose="020B0609020204030204" pitchFamily="49" charset="0"/>
              </a:rPr>
              <a:t>parametri</a:t>
            </a:r>
            <a:r>
              <a:rPr lang="en-GB" sz="2000" b="0" i="1" dirty="0">
                <a:solidFill>
                  <a:srgbClr val="7F848E"/>
                </a:solidFill>
                <a:effectLst/>
                <a:latin typeface="Consolas" panose="020B0609020204030204" pitchFamily="49" charset="0"/>
              </a:rPr>
              <a:t> - </a:t>
            </a:r>
            <a:r>
              <a:rPr lang="en-GB" sz="2000" b="0" i="1" dirty="0" err="1">
                <a:solidFill>
                  <a:srgbClr val="7F848E"/>
                </a:solidFill>
                <a:effectLst/>
                <a:latin typeface="Consolas" panose="020B0609020204030204" pitchFamily="49" charset="0"/>
              </a:rPr>
              <a:t>vom</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primi</a:t>
            </a:r>
            <a:r>
              <a:rPr lang="en-GB" sz="2000" b="0" i="1" dirty="0">
                <a:solidFill>
                  <a:srgbClr val="7F848E"/>
                </a:solidFill>
                <a:effectLst/>
                <a:latin typeface="Consolas" panose="020B0609020204030204" pitchFamily="49" charset="0"/>
              </a:rPr>
              <a:t> 2 </a:t>
            </a:r>
            <a:r>
              <a:rPr lang="en-GB" sz="2000" b="0" i="1" dirty="0" err="1">
                <a:solidFill>
                  <a:srgbClr val="7F848E"/>
                </a:solidFill>
                <a:effectLst/>
                <a:latin typeface="Consolas" panose="020B0609020204030204" pitchFamily="49" charset="0"/>
              </a:rPr>
              <a:t>parametri</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baza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si</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exponentul</a:t>
            </a:r>
            <a:r>
              <a:rPr lang="en-GB" sz="2000" b="0" i="1" dirty="0">
                <a:solidFill>
                  <a:srgbClr val="7F848E"/>
                </a:solidFill>
                <a:effectLst/>
                <a:latin typeface="Consolas" panose="020B0609020204030204" pitchFamily="49" charset="0"/>
              </a:rPr>
              <a:t>,</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care </a:t>
            </a:r>
            <a:r>
              <a:rPr lang="en-GB" sz="2000" b="0" i="1" dirty="0" err="1">
                <a:solidFill>
                  <a:srgbClr val="7F848E"/>
                </a:solidFill>
                <a:effectLst/>
                <a:latin typeface="Consolas" panose="020B0609020204030204" pitchFamily="49" charset="0"/>
              </a:rPr>
              <a:t>vor</a:t>
            </a:r>
            <a:r>
              <a:rPr lang="en-GB" sz="2000" b="0" i="1" dirty="0">
                <a:solidFill>
                  <a:srgbClr val="7F848E"/>
                </a:solidFill>
                <a:effectLst/>
                <a:latin typeface="Consolas" panose="020B0609020204030204" pitchFamily="49" charset="0"/>
              </a:rPr>
              <a:t> fi </a:t>
            </a:r>
            <a:r>
              <a:rPr lang="en-GB" sz="2000" b="0" i="1" dirty="0" err="1">
                <a:solidFill>
                  <a:srgbClr val="7F848E"/>
                </a:solidFill>
                <a:effectLst/>
                <a:latin typeface="Consolas" panose="020B0609020204030204" pitchFamily="49" charset="0"/>
              </a:rPr>
              <a:t>redirectionate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catre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constructorul</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clasei</a:t>
            </a:r>
            <a:r>
              <a:rPr lang="en-GB" sz="2000" b="0" i="1" dirty="0">
                <a:solidFill>
                  <a:srgbClr val="7F848E"/>
                </a:solidFill>
                <a:effectLst/>
                <a:latin typeface="Consolas" panose="020B0609020204030204" pitchFamily="49" charset="0"/>
              </a:rPr>
              <a:t> de </a:t>
            </a:r>
            <a:r>
              <a:rPr lang="en-GB" sz="2000" b="0" i="1" dirty="0" err="1">
                <a:solidFill>
                  <a:srgbClr val="7F848E"/>
                </a:solidFill>
                <a:effectLst/>
                <a:latin typeface="Consolas" panose="020B0609020204030204" pitchFamily="49" charset="0"/>
              </a:rPr>
              <a:t>baza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Binar</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deoarece</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el se </a:t>
            </a:r>
            <a:r>
              <a:rPr lang="en-GB" sz="2000" b="0" i="1" dirty="0" err="1">
                <a:solidFill>
                  <a:srgbClr val="7F848E"/>
                </a:solidFill>
                <a:effectLst/>
                <a:latin typeface="Consolas" panose="020B0609020204030204" pitchFamily="49" charset="0"/>
              </a:rPr>
              <a:t>ocupa</a:t>
            </a:r>
            <a:r>
              <a:rPr lang="en-GB" sz="2000" b="0" i="1" dirty="0">
                <a:solidFill>
                  <a:srgbClr val="7F848E"/>
                </a:solidFill>
                <a:effectLst/>
                <a:latin typeface="Consolas" panose="020B0609020204030204" pitchFamily="49" charset="0"/>
              </a:rPr>
              <a:t> de </a:t>
            </a:r>
            <a:r>
              <a:rPr lang="en-GB" sz="2000" b="0" i="1" dirty="0" err="1">
                <a:solidFill>
                  <a:srgbClr val="7F848E"/>
                </a:solidFill>
                <a:effectLst/>
                <a:latin typeface="Consolas" panose="020B0609020204030204" pitchFamily="49" charset="0"/>
              </a:rPr>
              <a:t>setarea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valorilor</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pentru</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proprietatile</a:t>
            </a:r>
            <a:r>
              <a:rPr lang="en-GB" sz="2000" b="0" i="1" dirty="0">
                <a:solidFill>
                  <a:srgbClr val="7F848E"/>
                </a:solidFill>
                <a:effectLst/>
                <a:latin typeface="Consolas" panose="020B0609020204030204" pitchFamily="49" charset="0"/>
              </a:rPr>
              <a:t> A </a:t>
            </a:r>
            <a:r>
              <a:rPr lang="en-GB" sz="2000" b="0" i="1" dirty="0" err="1">
                <a:solidFill>
                  <a:srgbClr val="7F848E"/>
                </a:solidFill>
                <a:effectLst/>
                <a:latin typeface="Consolas" panose="020B0609020204030204" pitchFamily="49" charset="0"/>
              </a:rPr>
              <a:t>si</a:t>
            </a:r>
            <a:r>
              <a:rPr lang="en-GB" sz="2000" b="0" i="1" dirty="0">
                <a:solidFill>
                  <a:srgbClr val="7F848E"/>
                </a:solidFill>
                <a:effectLst/>
                <a:latin typeface="Consolas" panose="020B0609020204030204" pitchFamily="49" charset="0"/>
              </a:rPr>
              <a:t> B</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err="1">
                <a:solidFill>
                  <a:srgbClr val="61AFEF"/>
                </a:solidFill>
                <a:effectLst/>
                <a:latin typeface="Consolas" panose="020B0609020204030204" pitchFamily="49" charset="0"/>
              </a:rPr>
              <a:t>Putere</a:t>
            </a:r>
            <a:r>
              <a:rPr lang="en-GB" sz="2000" b="0" dirty="0">
                <a:solidFill>
                  <a:srgbClr val="ABB2BF"/>
                </a:solidFill>
                <a:effectLst/>
                <a:latin typeface="Consolas" panose="020B0609020204030204" pitchFamily="49" charset="0"/>
              </a:rPr>
              <a:t>(</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err="1">
                <a:solidFill>
                  <a:srgbClr val="E5C07B"/>
                </a:solidFill>
                <a:effectLst/>
                <a:latin typeface="Consolas" panose="020B0609020204030204" pitchFamily="49" charset="0"/>
              </a:rPr>
              <a:t>baza</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a:solidFill>
                  <a:srgbClr val="E5C07B"/>
                </a:solidFill>
                <a:effectLst/>
                <a:latin typeface="Consolas" panose="020B0609020204030204" pitchFamily="49" charset="0"/>
              </a:rPr>
              <a:t>exponent</a:t>
            </a:r>
            <a:r>
              <a:rPr lang="en-GB" sz="2000" b="0" dirty="0">
                <a:solidFill>
                  <a:srgbClr val="ABB2BF"/>
                </a:solidFill>
                <a:effectLst/>
                <a:latin typeface="Consolas" panose="020B0609020204030204" pitchFamily="49" charset="0"/>
              </a:rPr>
              <a:t>) : </a:t>
            </a:r>
            <a:r>
              <a:rPr lang="en-GB" sz="2000" b="0" dirty="0">
                <a:solidFill>
                  <a:srgbClr val="C678DD"/>
                </a:solidFill>
                <a:effectLst/>
                <a:latin typeface="Consolas" panose="020B0609020204030204" pitchFamily="49" charset="0"/>
              </a:rPr>
              <a:t>base</a:t>
            </a:r>
            <a:r>
              <a:rPr lang="en-GB" sz="2000" b="0" dirty="0">
                <a:solidFill>
                  <a:srgbClr val="ABB2BF"/>
                </a:solidFill>
                <a:effectLst/>
                <a:latin typeface="Consolas" panose="020B0609020204030204" pitchFamily="49" charset="0"/>
              </a:rPr>
              <a:t>(</a:t>
            </a:r>
            <a:r>
              <a:rPr lang="en-GB" sz="2000" b="0" dirty="0" err="1">
                <a:solidFill>
                  <a:srgbClr val="E06C75"/>
                </a:solidFill>
                <a:effectLst/>
                <a:latin typeface="Consolas" panose="020B0609020204030204" pitchFamily="49" charset="0"/>
              </a:rPr>
              <a:t>baza</a:t>
            </a: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exponent</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Proprietatile</a:t>
            </a:r>
            <a:r>
              <a:rPr lang="en-GB" sz="2000" b="0" i="1" dirty="0">
                <a:solidFill>
                  <a:srgbClr val="7F848E"/>
                </a:solidFill>
                <a:effectLst/>
                <a:latin typeface="Consolas" panose="020B0609020204030204" pitchFamily="49" charset="0"/>
              </a:rPr>
              <a:t> A </a:t>
            </a:r>
            <a:r>
              <a:rPr lang="en-GB" sz="2000" b="0" i="1" dirty="0" err="1">
                <a:solidFill>
                  <a:srgbClr val="7F848E"/>
                </a:solidFill>
                <a:effectLst/>
                <a:latin typeface="Consolas" panose="020B0609020204030204" pitchFamily="49" charset="0"/>
              </a:rPr>
              <a:t>si</a:t>
            </a:r>
            <a:r>
              <a:rPr lang="en-GB" sz="2000" b="0" i="1" dirty="0">
                <a:solidFill>
                  <a:srgbClr val="7F848E"/>
                </a:solidFill>
                <a:effectLst/>
                <a:latin typeface="Consolas" panose="020B0609020204030204" pitchFamily="49" charset="0"/>
              </a:rPr>
              <a:t> B </a:t>
            </a:r>
            <a:r>
              <a:rPr lang="en-GB" sz="2000" b="0" i="1" dirty="0" err="1">
                <a:solidFill>
                  <a:srgbClr val="7F848E"/>
                </a:solidFill>
                <a:effectLst/>
                <a:latin typeface="Consolas" panose="020B0609020204030204" pitchFamily="49" charset="0"/>
              </a:rPr>
              <a:t>vor</a:t>
            </a:r>
            <a:r>
              <a:rPr lang="en-GB" sz="2000" b="0" i="1" dirty="0">
                <a:solidFill>
                  <a:srgbClr val="7F848E"/>
                </a:solidFill>
                <a:effectLst/>
                <a:latin typeface="Consolas" panose="020B0609020204030204" pitchFamily="49" charset="0"/>
              </a:rPr>
              <a:t> fi </a:t>
            </a:r>
            <a:r>
              <a:rPr lang="en-GB" sz="2000" b="0" i="1" dirty="0" err="1">
                <a:solidFill>
                  <a:srgbClr val="7F848E"/>
                </a:solidFill>
                <a:effectLst/>
                <a:latin typeface="Consolas" panose="020B0609020204030204" pitchFamily="49" charset="0"/>
              </a:rPr>
              <a:t>setate</a:t>
            </a:r>
            <a:r>
              <a:rPr lang="en-GB" sz="2000" b="0" i="1" dirty="0">
                <a:solidFill>
                  <a:srgbClr val="7F848E"/>
                </a:solidFill>
                <a:effectLst/>
                <a:latin typeface="Consolas" panose="020B0609020204030204" pitchFamily="49" charset="0"/>
              </a:rPr>
              <a:t> de </a:t>
            </a:r>
            <a:r>
              <a:rPr lang="en-GB" sz="2000" b="0" i="1" dirty="0" err="1">
                <a:solidFill>
                  <a:srgbClr val="7F848E"/>
                </a:solidFill>
                <a:effectLst/>
                <a:latin typeface="Consolas" panose="020B0609020204030204" pitchFamily="49" charset="0"/>
              </a:rPr>
              <a:t>catre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clasa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Binar</a:t>
            </a:r>
            <a:r>
              <a:rPr lang="en-GB" sz="2000" b="0" i="1" dirty="0">
                <a:solidFill>
                  <a:srgbClr val="7F848E"/>
                </a:solidFill>
                <a:effectLst/>
                <a:latin typeface="Consolas" panose="020B0609020204030204" pitchFamily="49" charset="0"/>
              </a:rPr>
              <a:t>    </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p>
          <a:p>
            <a:pPr>
              <a:lnSpc>
                <a:spcPct val="100000"/>
              </a:lnSpc>
            </a:pPr>
            <a:br>
              <a:rPr lang="en-GB" sz="2000" b="0" dirty="0">
                <a:solidFill>
                  <a:srgbClr val="ABB2BF"/>
                </a:solidFill>
                <a:effectLst/>
                <a:latin typeface="Consolas" panose="020B0609020204030204" pitchFamily="49" charset="0"/>
              </a:rPr>
            </a:b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err="1">
                <a:solidFill>
                  <a:srgbClr val="61AFEF"/>
                </a:solidFill>
                <a:effectLst/>
                <a:latin typeface="Consolas" panose="020B0609020204030204" pitchFamily="49" charset="0"/>
              </a:rPr>
              <a:t>Calculeaza</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A </a:t>
            </a:r>
            <a:r>
              <a:rPr lang="en-GB" sz="2000" b="0" i="1" dirty="0" err="1">
                <a:solidFill>
                  <a:srgbClr val="7F848E"/>
                </a:solidFill>
                <a:effectLst/>
                <a:latin typeface="Consolas" panose="020B0609020204030204" pitchFamily="49" charset="0"/>
              </a:rPr>
              <a:t>este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baza</a:t>
            </a:r>
            <a:r>
              <a:rPr lang="en-GB" sz="2000" b="0" i="1" dirty="0">
                <a:solidFill>
                  <a:srgbClr val="7F848E"/>
                </a:solidFill>
                <a:effectLst/>
                <a:latin typeface="Consolas" panose="020B0609020204030204" pitchFamily="49" charset="0"/>
              </a:rPr>
              <a:t>, B </a:t>
            </a:r>
            <a:r>
              <a:rPr lang="en-GB" sz="2000" b="0" i="1" dirty="0" err="1">
                <a:solidFill>
                  <a:srgbClr val="7F848E"/>
                </a:solidFill>
                <a:effectLst/>
                <a:latin typeface="Consolas" panose="020B0609020204030204" pitchFamily="49" charset="0"/>
              </a:rPr>
              <a:t>este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exponentul</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returnam</a:t>
            </a:r>
            <a:r>
              <a:rPr lang="en-GB" sz="2000" b="0" i="1" dirty="0">
                <a:solidFill>
                  <a:srgbClr val="7F848E"/>
                </a:solidFill>
                <a:effectLst/>
                <a:latin typeface="Consolas" panose="020B0609020204030204" pitchFamily="49" charset="0"/>
              </a:rPr>
              <a:t> A ^ B,</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return</a:t>
            </a:r>
            <a:r>
              <a:rPr lang="en-GB" sz="2000" b="0" dirty="0">
                <a:solidFill>
                  <a:srgbClr val="ABB2BF"/>
                </a:solidFill>
                <a:effectLst/>
                <a:latin typeface="Consolas" panose="020B0609020204030204" pitchFamily="49" charset="0"/>
              </a:rPr>
              <a:t> </a:t>
            </a:r>
            <a:r>
              <a:rPr lang="en-GB" sz="2000" b="0" dirty="0" err="1">
                <a:solidFill>
                  <a:srgbClr val="E06C75"/>
                </a:solidFill>
                <a:effectLst/>
                <a:latin typeface="Consolas" panose="020B0609020204030204" pitchFamily="49" charset="0"/>
              </a:rPr>
              <a:t>Math</a:t>
            </a:r>
            <a:r>
              <a:rPr lang="en-GB" sz="2000" b="0" dirty="0" err="1">
                <a:solidFill>
                  <a:srgbClr val="ABB2BF"/>
                </a:solidFill>
                <a:effectLst/>
                <a:latin typeface="Consolas" panose="020B0609020204030204" pitchFamily="49" charset="0"/>
              </a:rPr>
              <a:t>.</a:t>
            </a:r>
            <a:r>
              <a:rPr lang="en-GB" sz="2000" b="0" dirty="0" err="1">
                <a:solidFill>
                  <a:srgbClr val="61AFEF"/>
                </a:solidFill>
                <a:effectLst/>
                <a:latin typeface="Consolas" panose="020B0609020204030204" pitchFamily="49" charset="0"/>
              </a:rPr>
              <a:t>Pow</a:t>
            </a:r>
            <a:r>
              <a:rPr lang="en-GB" sz="2000" b="0" dirty="0">
                <a:solidFill>
                  <a:srgbClr val="ABB2BF"/>
                </a:solidFill>
                <a:effectLst/>
                <a:latin typeface="Consolas" panose="020B0609020204030204" pitchFamily="49" charset="0"/>
              </a:rPr>
              <a:t>(</a:t>
            </a:r>
            <a:r>
              <a:rPr lang="en-GB" sz="2000" b="0" dirty="0">
                <a:solidFill>
                  <a:srgbClr val="E06C75"/>
                </a:solidFill>
                <a:effectLst/>
                <a:latin typeface="Consolas" panose="020B0609020204030204" pitchFamily="49" charset="0"/>
              </a:rPr>
              <a:t>A</a:t>
            </a: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B</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br>
              <a:rPr lang="en-GB" sz="2000" b="0" dirty="0">
                <a:solidFill>
                  <a:srgbClr val="ABB2BF"/>
                </a:solidFill>
                <a:effectLst/>
                <a:latin typeface="Consolas" panose="020B0609020204030204" pitchFamily="49" charset="0"/>
              </a:rPr>
            </a:b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void</a:t>
            </a:r>
            <a:r>
              <a:rPr lang="en-GB" sz="2000" b="0" dirty="0">
                <a:solidFill>
                  <a:srgbClr val="ABB2BF"/>
                </a:solidFill>
                <a:effectLst/>
                <a:latin typeface="Consolas" panose="020B0609020204030204" pitchFamily="49" charset="0"/>
              </a:rPr>
              <a:t> </a:t>
            </a:r>
            <a:r>
              <a:rPr lang="en-GB" sz="2000" b="0" dirty="0" err="1">
                <a:solidFill>
                  <a:srgbClr val="61AFEF"/>
                </a:solidFill>
                <a:effectLst/>
                <a:latin typeface="Consolas" panose="020B0609020204030204" pitchFamily="49" charset="0"/>
              </a:rPr>
              <a:t>Afisare</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dirty="0" err="1">
                <a:solidFill>
                  <a:srgbClr val="E06C75"/>
                </a:solidFill>
                <a:effectLst/>
                <a:latin typeface="Consolas" panose="020B0609020204030204" pitchFamily="49" charset="0"/>
              </a:rPr>
              <a:t>Console</a:t>
            </a:r>
            <a:r>
              <a:rPr lang="en-GB" sz="2000" b="0" dirty="0" err="1">
                <a:solidFill>
                  <a:srgbClr val="ABB2BF"/>
                </a:solidFill>
                <a:effectLst/>
                <a:latin typeface="Consolas" panose="020B0609020204030204" pitchFamily="49" charset="0"/>
              </a:rPr>
              <a:t>.</a:t>
            </a:r>
            <a:r>
              <a:rPr lang="en-GB" sz="2000" b="0" dirty="0" err="1">
                <a:solidFill>
                  <a:srgbClr val="61AFEF"/>
                </a:solidFill>
                <a:effectLst/>
                <a:latin typeface="Consolas" panose="020B0609020204030204" pitchFamily="49" charset="0"/>
              </a:rPr>
              <a:t>WriteLine</a:t>
            </a:r>
            <a:r>
              <a:rPr lang="en-GB" sz="2000" b="0" dirty="0">
                <a:solidFill>
                  <a:srgbClr val="ABB2BF"/>
                </a:solidFill>
                <a:effectLst/>
                <a:latin typeface="Consolas" panose="020B0609020204030204" pitchFamily="49" charset="0"/>
              </a:rPr>
              <a:t>(</a:t>
            </a:r>
            <a:r>
              <a:rPr lang="en-GB" sz="2000" b="0" dirty="0">
                <a:solidFill>
                  <a:srgbClr val="98C379"/>
                </a:solidFill>
                <a:effectLst/>
                <a:latin typeface="Consolas" panose="020B0609020204030204" pitchFamily="49" charset="0"/>
              </a:rPr>
              <a:t>$"</a:t>
            </a:r>
            <a:r>
              <a:rPr lang="en-GB" sz="2000" b="0" dirty="0" err="1">
                <a:solidFill>
                  <a:srgbClr val="98C379"/>
                </a:solidFill>
                <a:effectLst/>
                <a:latin typeface="Consolas" panose="020B0609020204030204" pitchFamily="49" charset="0"/>
              </a:rPr>
              <a:t>Baza</a:t>
            </a:r>
            <a:r>
              <a:rPr lang="en-GB" sz="2000" b="0" dirty="0">
                <a:solidFill>
                  <a:srgbClr val="98C379"/>
                </a:solidFill>
                <a:effectLst/>
                <a:latin typeface="Consolas" panose="020B0609020204030204" pitchFamily="49" charset="0"/>
              </a:rPr>
              <a:t>: {</a:t>
            </a:r>
            <a:r>
              <a:rPr lang="en-GB" sz="2000" b="0" dirty="0">
                <a:solidFill>
                  <a:srgbClr val="E06C75"/>
                </a:solidFill>
                <a:effectLst/>
                <a:latin typeface="Consolas" panose="020B0609020204030204" pitchFamily="49" charset="0"/>
              </a:rPr>
              <a:t>A</a:t>
            </a:r>
            <a:r>
              <a:rPr lang="en-GB" sz="2000" b="0" dirty="0">
                <a:solidFill>
                  <a:srgbClr val="98C379"/>
                </a:solidFill>
                <a:effectLst/>
                <a:latin typeface="Consolas" panose="020B0609020204030204" pitchFamily="49" charset="0"/>
              </a:rPr>
              <a:t>}"</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dirty="0" err="1">
                <a:solidFill>
                  <a:srgbClr val="E06C75"/>
                </a:solidFill>
                <a:effectLst/>
                <a:latin typeface="Consolas" panose="020B0609020204030204" pitchFamily="49" charset="0"/>
              </a:rPr>
              <a:t>Console</a:t>
            </a:r>
            <a:r>
              <a:rPr lang="en-GB" sz="2000" b="0" dirty="0" err="1">
                <a:solidFill>
                  <a:srgbClr val="ABB2BF"/>
                </a:solidFill>
                <a:effectLst/>
                <a:latin typeface="Consolas" panose="020B0609020204030204" pitchFamily="49" charset="0"/>
              </a:rPr>
              <a:t>.</a:t>
            </a:r>
            <a:r>
              <a:rPr lang="en-GB" sz="2000" b="0" dirty="0" err="1">
                <a:solidFill>
                  <a:srgbClr val="61AFEF"/>
                </a:solidFill>
                <a:effectLst/>
                <a:latin typeface="Consolas" panose="020B0609020204030204" pitchFamily="49" charset="0"/>
              </a:rPr>
              <a:t>WriteLine</a:t>
            </a:r>
            <a:r>
              <a:rPr lang="en-GB" sz="2000" b="0" dirty="0">
                <a:solidFill>
                  <a:srgbClr val="ABB2BF"/>
                </a:solidFill>
                <a:effectLst/>
                <a:latin typeface="Consolas" panose="020B0609020204030204" pitchFamily="49" charset="0"/>
              </a:rPr>
              <a:t>(</a:t>
            </a:r>
            <a:r>
              <a:rPr lang="en-GB" sz="2000" b="0" dirty="0">
                <a:solidFill>
                  <a:srgbClr val="98C379"/>
                </a:solidFill>
                <a:effectLst/>
                <a:latin typeface="Consolas" panose="020B0609020204030204" pitchFamily="49" charset="0"/>
              </a:rPr>
              <a:t>$"</a:t>
            </a:r>
            <a:r>
              <a:rPr lang="en-GB" sz="2000" b="0" dirty="0" err="1">
                <a:solidFill>
                  <a:srgbClr val="98C379"/>
                </a:solidFill>
                <a:effectLst/>
                <a:latin typeface="Consolas" panose="020B0609020204030204" pitchFamily="49" charset="0"/>
              </a:rPr>
              <a:t>Exponentul</a:t>
            </a:r>
            <a:r>
              <a:rPr lang="en-GB" sz="2000" b="0" dirty="0">
                <a:solidFill>
                  <a:srgbClr val="98C379"/>
                </a:solidFill>
                <a:effectLst/>
                <a:latin typeface="Consolas" panose="020B0609020204030204" pitchFamily="49" charset="0"/>
              </a:rPr>
              <a:t>: {</a:t>
            </a:r>
            <a:r>
              <a:rPr lang="en-GB" sz="2000" b="0" dirty="0">
                <a:solidFill>
                  <a:srgbClr val="E06C75"/>
                </a:solidFill>
                <a:effectLst/>
                <a:latin typeface="Consolas" panose="020B0609020204030204" pitchFamily="49" charset="0"/>
              </a:rPr>
              <a:t>B</a:t>
            </a:r>
            <a:r>
              <a:rPr lang="en-GB" sz="2000" b="0" dirty="0">
                <a:solidFill>
                  <a:srgbClr val="98C379"/>
                </a:solidFill>
                <a:effectLst/>
                <a:latin typeface="Consolas" panose="020B0609020204030204" pitchFamily="49" charset="0"/>
              </a:rPr>
              <a:t>}"</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dirty="0" err="1">
                <a:solidFill>
                  <a:srgbClr val="E06C75"/>
                </a:solidFill>
                <a:effectLst/>
                <a:latin typeface="Consolas" panose="020B0609020204030204" pitchFamily="49" charset="0"/>
              </a:rPr>
              <a:t>Console</a:t>
            </a:r>
            <a:r>
              <a:rPr lang="en-GB" sz="2000" b="0" dirty="0" err="1">
                <a:solidFill>
                  <a:srgbClr val="ABB2BF"/>
                </a:solidFill>
                <a:effectLst/>
                <a:latin typeface="Consolas" panose="020B0609020204030204" pitchFamily="49" charset="0"/>
              </a:rPr>
              <a:t>.</a:t>
            </a:r>
            <a:r>
              <a:rPr lang="en-GB" sz="2000" b="0" dirty="0" err="1">
                <a:solidFill>
                  <a:srgbClr val="61AFEF"/>
                </a:solidFill>
                <a:effectLst/>
                <a:latin typeface="Consolas" panose="020B0609020204030204" pitchFamily="49" charset="0"/>
              </a:rPr>
              <a:t>WriteLine</a:t>
            </a:r>
            <a:r>
              <a:rPr lang="en-GB" sz="2000" b="0" dirty="0">
                <a:solidFill>
                  <a:srgbClr val="ABB2BF"/>
                </a:solidFill>
                <a:effectLst/>
                <a:latin typeface="Consolas" panose="020B0609020204030204" pitchFamily="49" charset="0"/>
              </a:rPr>
              <a:t>(</a:t>
            </a:r>
            <a:r>
              <a:rPr lang="en-GB" sz="2000" b="0" dirty="0">
                <a:solidFill>
                  <a:srgbClr val="98C379"/>
                </a:solidFill>
                <a:effectLst/>
                <a:latin typeface="Consolas" panose="020B0609020204030204" pitchFamily="49" charset="0"/>
              </a:rPr>
              <a:t>$"{</a:t>
            </a:r>
            <a:r>
              <a:rPr lang="en-GB" sz="2000" b="0" dirty="0">
                <a:solidFill>
                  <a:srgbClr val="E06C75"/>
                </a:solidFill>
                <a:effectLst/>
                <a:latin typeface="Consolas" panose="020B0609020204030204" pitchFamily="49" charset="0"/>
              </a:rPr>
              <a:t>A</a:t>
            </a:r>
            <a:r>
              <a:rPr lang="en-GB" sz="2000" b="0" dirty="0">
                <a:solidFill>
                  <a:srgbClr val="98C379"/>
                </a:solidFill>
                <a:effectLst/>
                <a:latin typeface="Consolas" panose="020B0609020204030204" pitchFamily="49" charset="0"/>
              </a:rPr>
              <a:t>} ^ {</a:t>
            </a:r>
            <a:r>
              <a:rPr lang="en-GB" sz="2000" b="0" dirty="0">
                <a:solidFill>
                  <a:srgbClr val="E06C75"/>
                </a:solidFill>
                <a:effectLst/>
                <a:latin typeface="Consolas" panose="020B0609020204030204" pitchFamily="49" charset="0"/>
              </a:rPr>
              <a:t>B</a:t>
            </a:r>
            <a:r>
              <a:rPr lang="en-GB" sz="2000" b="0" dirty="0">
                <a:solidFill>
                  <a:srgbClr val="98C379"/>
                </a:solidFill>
                <a:effectLst/>
                <a:latin typeface="Consolas" panose="020B0609020204030204" pitchFamily="49" charset="0"/>
              </a:rPr>
              <a:t>} = {</a:t>
            </a:r>
            <a:r>
              <a:rPr lang="en-GB" sz="2000" b="0" dirty="0" err="1">
                <a:solidFill>
                  <a:srgbClr val="61AFEF"/>
                </a:solidFill>
                <a:effectLst/>
                <a:latin typeface="Consolas" panose="020B0609020204030204" pitchFamily="49" charset="0"/>
              </a:rPr>
              <a:t>Calculeaza</a:t>
            </a:r>
            <a:r>
              <a:rPr lang="en-GB" sz="2000" b="0" dirty="0">
                <a:solidFill>
                  <a:srgbClr val="98C379"/>
                </a:solidFill>
                <a:effectLst/>
                <a:latin typeface="Consolas" panose="020B0609020204030204" pitchFamily="49" charset="0"/>
              </a:rPr>
              <a:t>():</a:t>
            </a:r>
            <a:r>
              <a:rPr lang="en-GB" sz="2000" b="0" dirty="0" err="1">
                <a:solidFill>
                  <a:srgbClr val="E06C75"/>
                </a:solidFill>
                <a:effectLst/>
                <a:latin typeface="Consolas" panose="020B0609020204030204" pitchFamily="49" charset="0"/>
              </a:rPr>
              <a:t>f2</a:t>
            </a:r>
            <a:r>
              <a:rPr lang="en-GB" sz="2000" b="0" dirty="0">
                <a:solidFill>
                  <a:srgbClr val="98C379"/>
                </a:solidFill>
                <a:effectLst/>
                <a:latin typeface="Consolas" panose="020B0609020204030204" pitchFamily="49" charset="0"/>
              </a:rPr>
              <a:t>}"</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4059FD37-E207-44B9-9078-5E37EF506A04}"/>
              </a:ext>
            </a:extLst>
          </p:cNvPr>
          <p:cNvSpPr txBox="1"/>
          <p:nvPr/>
        </p:nvSpPr>
        <p:spPr>
          <a:xfrm>
            <a:off x="14292206" y="5309439"/>
            <a:ext cx="8476707" cy="3785652"/>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0000"/>
              </a:lnSpc>
            </a:pPr>
            <a:r>
              <a:rPr lang="en-GB" b="0" dirty="0">
                <a:solidFill>
                  <a:srgbClr val="C678DD"/>
                </a:solidFill>
                <a:effectLst/>
                <a:latin typeface="Consolas" panose="020B0609020204030204" pitchFamily="49" charset="0"/>
              </a:rPr>
              <a:t>class</a:t>
            </a:r>
            <a:r>
              <a:rPr lang="en-GB" b="0" dirty="0">
                <a:solidFill>
                  <a:srgbClr val="ABB2BF"/>
                </a:solidFill>
                <a:effectLst/>
                <a:latin typeface="Consolas" panose="020B0609020204030204" pitchFamily="49" charset="0"/>
              </a:rPr>
              <a:t> </a:t>
            </a:r>
            <a:r>
              <a:rPr lang="en-GB" b="0" dirty="0">
                <a:solidFill>
                  <a:srgbClr val="E5C07B"/>
                </a:solidFill>
                <a:effectLst/>
                <a:latin typeface="Consolas" panose="020B0609020204030204" pitchFamily="49" charset="0"/>
              </a:rPr>
              <a:t>Program</a:t>
            </a:r>
            <a:endParaRPr lang="en-GB" b="0" dirty="0">
              <a:solidFill>
                <a:srgbClr val="ABB2BF"/>
              </a:solidFill>
              <a:effectLst/>
              <a:latin typeface="Consolas" panose="020B0609020204030204" pitchFamily="49" charset="0"/>
            </a:endParaRPr>
          </a:p>
          <a:p>
            <a:pPr>
              <a:lnSpc>
                <a:spcPct val="100000"/>
              </a:lnSpc>
            </a:pPr>
            <a:r>
              <a:rPr lang="en-GB" b="0" dirty="0">
                <a:solidFill>
                  <a:srgbClr val="ABB2BF"/>
                </a:solidFill>
                <a:effectLst/>
                <a:latin typeface="Consolas" panose="020B0609020204030204" pitchFamily="49" charset="0"/>
              </a:rPr>
              <a:t>{</a:t>
            </a:r>
          </a:p>
          <a:p>
            <a:pPr>
              <a:lnSpc>
                <a:spcPct val="100000"/>
              </a:lnSpc>
            </a:pPr>
            <a:r>
              <a:rPr lang="en-GB" b="0" dirty="0">
                <a:solidFill>
                  <a:srgbClr val="ABB2BF"/>
                </a:solidFill>
                <a:effectLst/>
                <a:latin typeface="Consolas" panose="020B0609020204030204" pitchFamily="49" charset="0"/>
              </a:rPr>
              <a:t>    </a:t>
            </a:r>
            <a:r>
              <a:rPr lang="en-GB" b="0" dirty="0">
                <a:solidFill>
                  <a:srgbClr val="C678DD"/>
                </a:solidFill>
                <a:effectLst/>
                <a:latin typeface="Consolas" panose="020B0609020204030204" pitchFamily="49" charset="0"/>
              </a:rPr>
              <a:t>static</a:t>
            </a:r>
            <a:r>
              <a:rPr lang="en-GB" b="0" dirty="0">
                <a:solidFill>
                  <a:srgbClr val="ABB2BF"/>
                </a:solidFill>
                <a:effectLst/>
                <a:latin typeface="Consolas" panose="020B0609020204030204" pitchFamily="49" charset="0"/>
              </a:rPr>
              <a:t> </a:t>
            </a:r>
            <a:r>
              <a:rPr lang="en-GB" b="0" dirty="0">
                <a:solidFill>
                  <a:srgbClr val="C678DD"/>
                </a:solidFill>
                <a:effectLst/>
                <a:latin typeface="Consolas" panose="020B0609020204030204" pitchFamily="49" charset="0"/>
              </a:rPr>
              <a:t>void</a:t>
            </a:r>
            <a:r>
              <a:rPr lang="en-GB" b="0" dirty="0">
                <a:solidFill>
                  <a:srgbClr val="ABB2BF"/>
                </a:solidFill>
                <a:effectLst/>
                <a:latin typeface="Consolas" panose="020B0609020204030204" pitchFamily="49" charset="0"/>
              </a:rPr>
              <a:t> </a:t>
            </a:r>
            <a:r>
              <a:rPr lang="en-GB" b="0" dirty="0">
                <a:solidFill>
                  <a:srgbClr val="61AFEF"/>
                </a:solidFill>
                <a:effectLst/>
                <a:latin typeface="Consolas" panose="020B0609020204030204" pitchFamily="49" charset="0"/>
              </a:rPr>
              <a:t>Main</a:t>
            </a:r>
            <a:r>
              <a:rPr lang="en-GB" b="0" dirty="0">
                <a:solidFill>
                  <a:srgbClr val="ABB2BF"/>
                </a:solidFill>
                <a:effectLst/>
                <a:latin typeface="Consolas" panose="020B0609020204030204" pitchFamily="49" charset="0"/>
              </a:rPr>
              <a:t>(</a:t>
            </a:r>
            <a:r>
              <a:rPr lang="en-GB" b="0" dirty="0">
                <a:solidFill>
                  <a:srgbClr val="C678DD"/>
                </a:solidFill>
                <a:effectLst/>
                <a:latin typeface="Consolas" panose="020B0609020204030204" pitchFamily="49" charset="0"/>
              </a:rPr>
              <a:t>string</a:t>
            </a:r>
            <a:r>
              <a:rPr lang="en-GB" b="0" dirty="0">
                <a:solidFill>
                  <a:srgbClr val="ABB2BF"/>
                </a:solidFill>
                <a:effectLst/>
                <a:latin typeface="Consolas" panose="020B0609020204030204" pitchFamily="49" charset="0"/>
              </a:rPr>
              <a:t>[] </a:t>
            </a:r>
            <a:r>
              <a:rPr lang="en-GB" b="0" dirty="0" err="1">
                <a:solidFill>
                  <a:srgbClr val="E5C07B"/>
                </a:solidFill>
                <a:effectLst/>
                <a:latin typeface="Consolas" panose="020B0609020204030204" pitchFamily="49" charset="0"/>
              </a:rPr>
              <a:t>args</a:t>
            </a:r>
            <a:r>
              <a:rPr lang="en-GB" b="0" dirty="0">
                <a:solidFill>
                  <a:srgbClr val="ABB2BF"/>
                </a:solidFill>
                <a:effectLst/>
                <a:latin typeface="Consolas" panose="020B0609020204030204" pitchFamily="49" charset="0"/>
              </a:rPr>
              <a:t>)</a:t>
            </a:r>
          </a:p>
          <a:p>
            <a:pPr>
              <a:lnSpc>
                <a:spcPct val="100000"/>
              </a:lnSpc>
            </a:pPr>
            <a:r>
              <a:rPr lang="en-GB" b="0" dirty="0">
                <a:solidFill>
                  <a:srgbClr val="ABB2BF"/>
                </a:solidFill>
                <a:effectLst/>
                <a:latin typeface="Consolas" panose="020B0609020204030204" pitchFamily="49" charset="0"/>
              </a:rPr>
              <a:t>    {</a:t>
            </a:r>
          </a:p>
          <a:p>
            <a:pPr>
              <a:lnSpc>
                <a:spcPct val="100000"/>
              </a:lnSpc>
            </a:pPr>
            <a:r>
              <a:rPr lang="en-GB" b="0" dirty="0">
                <a:solidFill>
                  <a:srgbClr val="ABB2BF"/>
                </a:solidFill>
                <a:effectLst/>
                <a:latin typeface="Consolas" panose="020B0609020204030204" pitchFamily="49" charset="0"/>
              </a:rPr>
              <a:t>        </a:t>
            </a:r>
            <a:r>
              <a:rPr lang="en-GB" b="0" dirty="0" err="1">
                <a:solidFill>
                  <a:srgbClr val="E5C07B"/>
                </a:solidFill>
                <a:effectLst/>
                <a:latin typeface="Consolas" panose="020B0609020204030204" pitchFamily="49" charset="0"/>
              </a:rPr>
              <a:t>Putere</a:t>
            </a:r>
            <a:r>
              <a:rPr lang="en-GB" b="0" dirty="0">
                <a:solidFill>
                  <a:srgbClr val="ABB2BF"/>
                </a:solidFill>
                <a:effectLst/>
                <a:latin typeface="Consolas" panose="020B0609020204030204" pitchFamily="49" charset="0"/>
              </a:rPr>
              <a:t> </a:t>
            </a:r>
            <a:r>
              <a:rPr lang="en-GB" b="0" dirty="0" err="1">
                <a:solidFill>
                  <a:srgbClr val="E06C75"/>
                </a:solidFill>
                <a:effectLst/>
                <a:latin typeface="Consolas" panose="020B0609020204030204" pitchFamily="49" charset="0"/>
              </a:rPr>
              <a:t>putere</a:t>
            </a:r>
            <a:r>
              <a:rPr lang="en-GB" b="0" dirty="0">
                <a:solidFill>
                  <a:srgbClr val="ABB2BF"/>
                </a:solidFill>
                <a:effectLst/>
                <a:latin typeface="Consolas" panose="020B0609020204030204" pitchFamily="49" charset="0"/>
              </a:rPr>
              <a:t> </a:t>
            </a:r>
            <a:r>
              <a:rPr lang="en-GB" b="0" dirty="0">
                <a:solidFill>
                  <a:srgbClr val="56B6C2"/>
                </a:solidFill>
                <a:effectLst/>
                <a:latin typeface="Consolas" panose="020B0609020204030204" pitchFamily="49" charset="0"/>
              </a:rPr>
              <a:t>=</a:t>
            </a:r>
            <a:r>
              <a:rPr lang="en-GB" b="0" dirty="0">
                <a:solidFill>
                  <a:srgbClr val="ABB2BF"/>
                </a:solidFill>
                <a:effectLst/>
                <a:latin typeface="Consolas" panose="020B0609020204030204" pitchFamily="49" charset="0"/>
              </a:rPr>
              <a:t> </a:t>
            </a:r>
            <a:r>
              <a:rPr lang="en-GB" b="0" dirty="0">
                <a:solidFill>
                  <a:srgbClr val="C678DD"/>
                </a:solidFill>
                <a:effectLst/>
                <a:latin typeface="Consolas" panose="020B0609020204030204" pitchFamily="49" charset="0"/>
              </a:rPr>
              <a:t>new</a:t>
            </a:r>
            <a:r>
              <a:rPr lang="en-GB" b="0" dirty="0">
                <a:solidFill>
                  <a:srgbClr val="ABB2BF"/>
                </a:solidFill>
                <a:effectLst/>
                <a:latin typeface="Consolas" panose="020B0609020204030204" pitchFamily="49" charset="0"/>
              </a:rPr>
              <a:t> </a:t>
            </a:r>
            <a:r>
              <a:rPr lang="en-GB" b="0" dirty="0" err="1">
                <a:solidFill>
                  <a:srgbClr val="E5C07B"/>
                </a:solidFill>
                <a:effectLst/>
                <a:latin typeface="Consolas" panose="020B0609020204030204" pitchFamily="49" charset="0"/>
              </a:rPr>
              <a:t>Putere</a:t>
            </a:r>
            <a:r>
              <a:rPr lang="en-GB" b="0" dirty="0">
                <a:solidFill>
                  <a:srgbClr val="ABB2BF"/>
                </a:solidFill>
                <a:effectLst/>
                <a:latin typeface="Consolas" panose="020B0609020204030204" pitchFamily="49" charset="0"/>
              </a:rPr>
              <a:t>(</a:t>
            </a:r>
            <a:r>
              <a:rPr lang="en-GB" b="0" dirty="0">
                <a:solidFill>
                  <a:srgbClr val="D19A66"/>
                </a:solidFill>
                <a:effectLst/>
                <a:latin typeface="Consolas" panose="020B0609020204030204" pitchFamily="49" charset="0"/>
              </a:rPr>
              <a:t>8</a:t>
            </a:r>
            <a:r>
              <a:rPr lang="en-GB" b="0" dirty="0">
                <a:solidFill>
                  <a:srgbClr val="ABB2BF"/>
                </a:solidFill>
                <a:effectLst/>
                <a:latin typeface="Consolas" panose="020B0609020204030204" pitchFamily="49" charset="0"/>
              </a:rPr>
              <a:t>, </a:t>
            </a:r>
            <a:r>
              <a:rPr lang="en-GB" b="0" dirty="0">
                <a:solidFill>
                  <a:srgbClr val="D19A66"/>
                </a:solidFill>
                <a:effectLst/>
                <a:latin typeface="Consolas" panose="020B0609020204030204" pitchFamily="49" charset="0"/>
              </a:rPr>
              <a:t>2</a:t>
            </a:r>
            <a:r>
              <a:rPr lang="en-GB" b="0" dirty="0">
                <a:solidFill>
                  <a:srgbClr val="ABB2BF"/>
                </a:solidFill>
                <a:effectLst/>
                <a:latin typeface="Consolas" panose="020B0609020204030204" pitchFamily="49" charset="0"/>
              </a:rPr>
              <a:t>);</a:t>
            </a:r>
          </a:p>
          <a:p>
            <a:pPr>
              <a:lnSpc>
                <a:spcPct val="100000"/>
              </a:lnSpc>
            </a:pPr>
            <a:r>
              <a:rPr lang="en-GB" b="0" dirty="0">
                <a:solidFill>
                  <a:srgbClr val="ABB2BF"/>
                </a:solidFill>
                <a:effectLst/>
                <a:latin typeface="Consolas" panose="020B0609020204030204" pitchFamily="49" charset="0"/>
              </a:rPr>
              <a:t>        </a:t>
            </a:r>
            <a:r>
              <a:rPr lang="en-GB" b="0" dirty="0" err="1">
                <a:solidFill>
                  <a:srgbClr val="E06C75"/>
                </a:solidFill>
                <a:effectLst/>
                <a:latin typeface="Consolas" panose="020B0609020204030204" pitchFamily="49" charset="0"/>
              </a:rPr>
              <a:t>putere</a:t>
            </a:r>
            <a:r>
              <a:rPr lang="en-GB" b="0" dirty="0" err="1">
                <a:solidFill>
                  <a:srgbClr val="ABB2BF"/>
                </a:solidFill>
                <a:effectLst/>
                <a:latin typeface="Consolas" panose="020B0609020204030204" pitchFamily="49" charset="0"/>
              </a:rPr>
              <a:t>.</a:t>
            </a:r>
            <a:r>
              <a:rPr lang="en-GB" b="0" dirty="0" err="1">
                <a:solidFill>
                  <a:srgbClr val="61AFEF"/>
                </a:solidFill>
                <a:effectLst/>
                <a:latin typeface="Consolas" panose="020B0609020204030204" pitchFamily="49" charset="0"/>
              </a:rPr>
              <a:t>Afisare</a:t>
            </a:r>
            <a:r>
              <a:rPr lang="en-GB" b="0" dirty="0">
                <a:solidFill>
                  <a:srgbClr val="ABB2BF"/>
                </a:solidFill>
                <a:effectLst/>
                <a:latin typeface="Consolas" panose="020B0609020204030204" pitchFamily="49" charset="0"/>
              </a:rPr>
              <a:t>();</a:t>
            </a:r>
          </a:p>
          <a:p>
            <a:pPr>
              <a:lnSpc>
                <a:spcPct val="100000"/>
              </a:lnSpc>
            </a:pPr>
            <a:br>
              <a:rPr lang="en-GB" b="0" dirty="0">
                <a:solidFill>
                  <a:srgbClr val="ABB2BF"/>
                </a:solidFill>
                <a:effectLst/>
                <a:latin typeface="Consolas" panose="020B0609020204030204" pitchFamily="49" charset="0"/>
              </a:rPr>
            </a:br>
            <a:r>
              <a:rPr lang="en-GB" b="0" dirty="0">
                <a:solidFill>
                  <a:srgbClr val="ABB2BF"/>
                </a:solidFill>
                <a:effectLst/>
                <a:latin typeface="Consolas" panose="020B0609020204030204" pitchFamily="49" charset="0"/>
              </a:rPr>
              <a:t>        </a:t>
            </a:r>
            <a:r>
              <a:rPr lang="en-GB" b="0" dirty="0" err="1">
                <a:solidFill>
                  <a:srgbClr val="E06C75"/>
                </a:solidFill>
                <a:effectLst/>
                <a:latin typeface="Consolas" panose="020B0609020204030204" pitchFamily="49" charset="0"/>
              </a:rPr>
              <a:t>Console</a:t>
            </a:r>
            <a:r>
              <a:rPr lang="en-GB" b="0" dirty="0" err="1">
                <a:solidFill>
                  <a:srgbClr val="ABB2BF"/>
                </a:solidFill>
                <a:effectLst/>
                <a:latin typeface="Consolas" panose="020B0609020204030204" pitchFamily="49" charset="0"/>
              </a:rPr>
              <a:t>.</a:t>
            </a:r>
            <a:r>
              <a:rPr lang="en-GB" b="0" dirty="0" err="1">
                <a:solidFill>
                  <a:srgbClr val="61AFEF"/>
                </a:solidFill>
                <a:effectLst/>
                <a:latin typeface="Consolas" panose="020B0609020204030204" pitchFamily="49" charset="0"/>
              </a:rPr>
              <a:t>ReadLine</a:t>
            </a:r>
            <a:r>
              <a:rPr lang="en-GB" b="0" dirty="0">
                <a:solidFill>
                  <a:srgbClr val="ABB2BF"/>
                </a:solidFill>
                <a:effectLst/>
                <a:latin typeface="Consolas" panose="020B0609020204030204" pitchFamily="49" charset="0"/>
              </a:rPr>
              <a:t>();</a:t>
            </a:r>
          </a:p>
          <a:p>
            <a:pPr>
              <a:lnSpc>
                <a:spcPct val="100000"/>
              </a:lnSpc>
            </a:pPr>
            <a:r>
              <a:rPr lang="en-GB" b="0" dirty="0">
                <a:solidFill>
                  <a:srgbClr val="ABB2BF"/>
                </a:solidFill>
                <a:effectLst/>
                <a:latin typeface="Consolas" panose="020B0609020204030204" pitchFamily="49" charset="0"/>
              </a:rPr>
              <a:t>    }</a:t>
            </a:r>
          </a:p>
          <a:p>
            <a:pPr>
              <a:lnSpc>
                <a:spcPct val="100000"/>
              </a:lnSpc>
            </a:pPr>
            <a:r>
              <a:rPr lang="en-GB" b="0" dirty="0">
                <a:solidFill>
                  <a:srgbClr val="ABB2BF"/>
                </a:solidFill>
                <a:effectLst/>
                <a:latin typeface="Consolas" panose="020B0609020204030204" pitchFamily="49" charset="0"/>
              </a:rPr>
              <a:t>}</a:t>
            </a:r>
          </a:p>
        </p:txBody>
      </p:sp>
    </p:spTree>
    <p:extLst>
      <p:ext uri="{BB962C8B-B14F-4D97-AF65-F5344CB8AC3E}">
        <p14:creationId xmlns:p14="http://schemas.microsoft.com/office/powerpoint/2010/main" val="13594819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80" name="Demo information text"/>
          <p:cNvSpPr txBox="1"/>
          <p:nvPr/>
        </p:nvSpPr>
        <p:spPr>
          <a:xfrm>
            <a:off x="812891" y="5932256"/>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2:</a:t>
            </a:r>
            <a:endParaRPr sz="12000" dirty="0"/>
          </a:p>
        </p:txBody>
      </p:sp>
      <p:sp>
        <p:nvSpPr>
          <p:cNvPr id="5"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EF84C078-6AF7-4882-9BC5-BB38B52D7EC6}"/>
              </a:ext>
            </a:extLst>
          </p:cNvPr>
          <p:cNvSpPr txBox="1"/>
          <p:nvPr/>
        </p:nvSpPr>
        <p:spPr>
          <a:xfrm>
            <a:off x="9648944" y="1143164"/>
            <a:ext cx="13922165" cy="122455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ro-RO" sz="3600" dirty="0">
                <a:latin typeface="+mj-lt"/>
              </a:rPr>
              <a:t>În calitate de clasă de bază se consideră clasa </a:t>
            </a:r>
            <a:r>
              <a:rPr lang="en-GB" sz="3600" b="1" dirty="0" err="1">
                <a:latin typeface="+mj-lt"/>
              </a:rPr>
              <a:t>Binar</a:t>
            </a:r>
            <a:r>
              <a:rPr lang="ro-RO" sz="3600" dirty="0">
                <a:latin typeface="+mj-lt"/>
              </a:rPr>
              <a:t>. </a:t>
            </a:r>
            <a:endParaRPr lang="en-GB" sz="3600" dirty="0">
              <a:latin typeface="+mj-lt"/>
            </a:endParaRPr>
          </a:p>
          <a:p>
            <a:r>
              <a:rPr lang="ro-RO" sz="3600" b="1" dirty="0">
                <a:latin typeface="+mj-lt"/>
              </a:rPr>
              <a:t>Date: </a:t>
            </a:r>
            <a:r>
              <a:rPr lang="ro-RO" sz="3600" dirty="0">
                <a:latin typeface="+mj-lt"/>
              </a:rPr>
              <a:t>două valori reale a și b.</a:t>
            </a:r>
          </a:p>
          <a:p>
            <a:r>
              <a:rPr lang="ro-RO" sz="3600" b="1" dirty="0">
                <a:latin typeface="+mj-lt"/>
              </a:rPr>
              <a:t>Metode: </a:t>
            </a:r>
            <a:r>
              <a:rPr lang="ro-RO" sz="3600" dirty="0">
                <a:latin typeface="+mj-lt"/>
              </a:rPr>
              <a:t>Constructorul cu parametri</a:t>
            </a:r>
          </a:p>
          <a:p>
            <a:endParaRPr lang="ro-RO" sz="3600" b="1" dirty="0">
              <a:latin typeface="+mj-lt"/>
            </a:endParaRPr>
          </a:p>
          <a:p>
            <a:endParaRPr lang="ro-RO" sz="3600" b="1" dirty="0">
              <a:latin typeface="+mj-lt"/>
            </a:endParaRPr>
          </a:p>
          <a:p>
            <a:r>
              <a:rPr lang="ro-RO" sz="3600" dirty="0">
                <a:latin typeface="+mj-lt"/>
              </a:rPr>
              <a:t>Creați clasa </a:t>
            </a:r>
            <a:r>
              <a:rPr lang="en-GB" sz="3600" b="1" dirty="0" err="1">
                <a:latin typeface="+mj-lt"/>
              </a:rPr>
              <a:t>Dreptunghi</a:t>
            </a:r>
            <a:r>
              <a:rPr lang="ro-RO" sz="3600" dirty="0">
                <a:latin typeface="+mj-lt"/>
              </a:rPr>
              <a:t> ce va moșteni clasa binar.</a:t>
            </a:r>
          </a:p>
          <a:p>
            <a:r>
              <a:rPr lang="ro-RO" sz="3600" dirty="0">
                <a:latin typeface="+mj-lt"/>
              </a:rPr>
              <a:t>Pentru clasa </a:t>
            </a:r>
            <a:r>
              <a:rPr lang="en-GB" sz="3600" dirty="0" err="1">
                <a:latin typeface="+mj-lt"/>
              </a:rPr>
              <a:t>Dreptunghi</a:t>
            </a:r>
            <a:r>
              <a:rPr lang="ro-RO" sz="3600" dirty="0">
                <a:latin typeface="+mj-lt"/>
              </a:rPr>
              <a:t>, valorile a și b din clasa de bază vor reprezenta </a:t>
            </a:r>
            <a:r>
              <a:rPr lang="en-GB" sz="3600" dirty="0" err="1">
                <a:latin typeface="+mj-lt"/>
              </a:rPr>
              <a:t>lungimea</a:t>
            </a:r>
            <a:r>
              <a:rPr lang="en-GB" sz="3600" dirty="0">
                <a:latin typeface="+mj-lt"/>
              </a:rPr>
              <a:t> </a:t>
            </a:r>
            <a:r>
              <a:rPr lang="ro-RO" sz="3600" dirty="0">
                <a:latin typeface="+mj-lt"/>
              </a:rPr>
              <a:t>și lățimea acestuia.</a:t>
            </a:r>
          </a:p>
          <a:p>
            <a:endParaRPr lang="ro-RO" sz="3600" dirty="0">
              <a:latin typeface="+mj-lt"/>
            </a:endParaRPr>
          </a:p>
          <a:p>
            <a:r>
              <a:rPr lang="ro-RO" sz="3600" dirty="0">
                <a:latin typeface="+mj-lt"/>
              </a:rPr>
              <a:t>Aceasta va avea trei metode:</a:t>
            </a:r>
            <a:endParaRPr lang="en-GB" sz="3600" dirty="0">
              <a:latin typeface="+mj-lt"/>
            </a:endParaRPr>
          </a:p>
          <a:p>
            <a:pPr marL="571500" indent="-571500">
              <a:buFont typeface="Arial" panose="020B0604020202020204" pitchFamily="34" charset="0"/>
              <a:buChar char="•"/>
            </a:pPr>
            <a:r>
              <a:rPr lang="en-GB" sz="3600" dirty="0" err="1">
                <a:latin typeface="+mj-lt"/>
              </a:rPr>
              <a:t>Constructorul</a:t>
            </a:r>
            <a:r>
              <a:rPr lang="en-GB" sz="3600" dirty="0">
                <a:latin typeface="+mj-lt"/>
              </a:rPr>
              <a:t> cu </a:t>
            </a:r>
            <a:r>
              <a:rPr lang="en-GB" sz="3600" dirty="0" err="1">
                <a:latin typeface="+mj-lt"/>
              </a:rPr>
              <a:t>parametri</a:t>
            </a:r>
            <a:r>
              <a:rPr lang="en-GB" sz="3600" dirty="0">
                <a:latin typeface="+mj-lt"/>
              </a:rPr>
              <a:t>	</a:t>
            </a:r>
            <a:endParaRPr lang="ro-RO" sz="3600" dirty="0">
              <a:latin typeface="+mj-lt"/>
            </a:endParaRPr>
          </a:p>
          <a:p>
            <a:pPr marL="571500" indent="-571500">
              <a:buFont typeface="Arial" panose="020B0604020202020204" pitchFamily="34" charset="0"/>
              <a:buChar char="•"/>
            </a:pPr>
            <a:r>
              <a:rPr lang="ro-RO" sz="3600" dirty="0">
                <a:latin typeface="+mj-lt"/>
              </a:rPr>
              <a:t>Determinarea Ariei</a:t>
            </a:r>
          </a:p>
          <a:p>
            <a:pPr marL="571500" indent="-571500">
              <a:buFont typeface="Arial" panose="020B0604020202020204" pitchFamily="34" charset="0"/>
              <a:buChar char="•"/>
            </a:pPr>
            <a:r>
              <a:rPr lang="ro-RO" sz="3600" dirty="0">
                <a:latin typeface="+mj-lt"/>
              </a:rPr>
              <a:t>Determinarea Perimetrului</a:t>
            </a:r>
          </a:p>
          <a:p>
            <a:pPr marL="571500" indent="-571500">
              <a:buFont typeface="Arial" panose="020B0604020202020204" pitchFamily="34" charset="0"/>
              <a:buChar char="•"/>
            </a:pPr>
            <a:r>
              <a:rPr lang="ro-RO" sz="3600" dirty="0">
                <a:latin typeface="+mj-lt"/>
              </a:rPr>
              <a:t>Afișarea datelor.</a:t>
            </a:r>
            <a:endParaRPr lang="en-GB" sz="3600" dirty="0">
              <a:latin typeface="+mj-lt"/>
            </a:endParaRPr>
          </a:p>
          <a:p>
            <a:pPr marL="571500" indent="-571500">
              <a:buFont typeface="Arial" panose="020B0604020202020204" pitchFamily="34" charset="0"/>
              <a:buChar char="•"/>
            </a:pPr>
            <a:endParaRPr lang="en-GB" sz="3600" dirty="0">
              <a:latin typeface="+mj-lt"/>
            </a:endParaRPr>
          </a:p>
          <a:p>
            <a:r>
              <a:rPr lang="en-GB" sz="3600" dirty="0" err="1">
                <a:latin typeface="+mj-lt"/>
              </a:rPr>
              <a:t>Crea</a:t>
            </a:r>
            <a:r>
              <a:rPr lang="ro-RO" sz="3600" dirty="0">
                <a:latin typeface="+mj-lt"/>
              </a:rPr>
              <a:t>ți un obiect de tip Dreptunghi cu ajutorul constructorului cu parametri și afișați datele despre acesta. </a:t>
            </a:r>
            <a:endParaRPr lang="en-GB" sz="3600" dirty="0">
              <a:latin typeface="+mj-lt"/>
            </a:endParaRPr>
          </a:p>
        </p:txBody>
      </p:sp>
    </p:spTree>
    <p:extLst>
      <p:ext uri="{BB962C8B-B14F-4D97-AF65-F5344CB8AC3E}">
        <p14:creationId xmlns:p14="http://schemas.microsoft.com/office/powerpoint/2010/main" val="1267449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sp>
        <p:nvSpPr>
          <p:cNvPr id="80" name="Demo information text"/>
          <p:cNvSpPr txBox="1"/>
          <p:nvPr/>
        </p:nvSpPr>
        <p:spPr>
          <a:xfrm>
            <a:off x="812891" y="5932256"/>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3:</a:t>
            </a:r>
            <a:endParaRPr sz="12000" dirty="0"/>
          </a:p>
        </p:txBody>
      </p:sp>
      <p:sp>
        <p:nvSpPr>
          <p:cNvPr id="5"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EF84C078-6AF7-4882-9BC5-BB38B52D7EC6}"/>
              </a:ext>
            </a:extLst>
          </p:cNvPr>
          <p:cNvSpPr txBox="1"/>
          <p:nvPr/>
        </p:nvSpPr>
        <p:spPr>
          <a:xfrm>
            <a:off x="9648944" y="1143164"/>
            <a:ext cx="13922165" cy="122455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ro-RO" sz="3600" dirty="0">
                <a:latin typeface="+mj-lt"/>
              </a:rPr>
              <a:t>În calitate de clasă de bază se consideră clasa </a:t>
            </a:r>
            <a:r>
              <a:rPr lang="ro-RO" sz="3600" b="1" dirty="0" err="1">
                <a:latin typeface="+mj-lt"/>
              </a:rPr>
              <a:t>Triad</a:t>
            </a:r>
            <a:r>
              <a:rPr lang="ro-RO" sz="3600" dirty="0">
                <a:latin typeface="+mj-lt"/>
              </a:rPr>
              <a:t>. </a:t>
            </a:r>
            <a:endParaRPr lang="en-GB" sz="3600" dirty="0">
              <a:latin typeface="+mj-lt"/>
            </a:endParaRPr>
          </a:p>
          <a:p>
            <a:r>
              <a:rPr lang="ro-RO" sz="3600" b="1" dirty="0">
                <a:latin typeface="+mj-lt"/>
              </a:rPr>
              <a:t>Date: </a:t>
            </a:r>
            <a:r>
              <a:rPr lang="ro-RO" sz="3600" dirty="0">
                <a:latin typeface="+mj-lt"/>
              </a:rPr>
              <a:t>trei valori reale a, b și c.</a:t>
            </a:r>
          </a:p>
          <a:p>
            <a:r>
              <a:rPr lang="ro-RO" sz="3600" b="1" dirty="0">
                <a:latin typeface="+mj-lt"/>
              </a:rPr>
              <a:t>Metode: </a:t>
            </a:r>
            <a:r>
              <a:rPr lang="ro-RO" sz="3600" dirty="0">
                <a:latin typeface="+mj-lt"/>
              </a:rPr>
              <a:t>Constructorul cu parametri</a:t>
            </a:r>
          </a:p>
          <a:p>
            <a:endParaRPr lang="ro-RO" sz="3600" b="1" dirty="0">
              <a:latin typeface="+mj-lt"/>
            </a:endParaRPr>
          </a:p>
          <a:p>
            <a:endParaRPr lang="ro-RO" sz="3600" b="1" dirty="0">
              <a:latin typeface="+mj-lt"/>
            </a:endParaRPr>
          </a:p>
          <a:p>
            <a:r>
              <a:rPr lang="ro-RO" sz="3600" dirty="0">
                <a:latin typeface="+mj-lt"/>
              </a:rPr>
              <a:t>Creați clasa </a:t>
            </a:r>
            <a:r>
              <a:rPr lang="ro-RO" sz="3600" b="1" dirty="0">
                <a:latin typeface="+mj-lt"/>
              </a:rPr>
              <a:t>Triunghi</a:t>
            </a:r>
            <a:r>
              <a:rPr lang="ro-RO" sz="3600" dirty="0">
                <a:latin typeface="+mj-lt"/>
              </a:rPr>
              <a:t> ce va moșteni clasa binar (a, b, c – laturile).</a:t>
            </a:r>
          </a:p>
          <a:p>
            <a:endParaRPr lang="ro-RO" sz="3600" dirty="0">
              <a:latin typeface="+mj-lt"/>
            </a:endParaRPr>
          </a:p>
          <a:p>
            <a:r>
              <a:rPr lang="ro-RO" sz="3600" dirty="0">
                <a:latin typeface="+mj-lt"/>
              </a:rPr>
              <a:t>Aceasta va avea trei metode:</a:t>
            </a:r>
            <a:endParaRPr lang="en-GB" sz="3600" dirty="0">
              <a:latin typeface="+mj-lt"/>
            </a:endParaRPr>
          </a:p>
          <a:p>
            <a:pPr marL="571500" indent="-571500">
              <a:buFont typeface="Arial" panose="020B0604020202020204" pitchFamily="34" charset="0"/>
              <a:buChar char="•"/>
            </a:pPr>
            <a:r>
              <a:rPr lang="en-GB" sz="3600" dirty="0" err="1">
                <a:latin typeface="+mj-lt"/>
              </a:rPr>
              <a:t>Constructorul</a:t>
            </a:r>
            <a:r>
              <a:rPr lang="en-GB" sz="3600" dirty="0">
                <a:latin typeface="+mj-lt"/>
              </a:rPr>
              <a:t> cu </a:t>
            </a:r>
            <a:r>
              <a:rPr lang="en-GB" sz="3600" dirty="0" err="1">
                <a:latin typeface="+mj-lt"/>
              </a:rPr>
              <a:t>parametri</a:t>
            </a:r>
            <a:r>
              <a:rPr lang="en-GB" sz="3600" dirty="0">
                <a:latin typeface="+mj-lt"/>
              </a:rPr>
              <a:t>	</a:t>
            </a:r>
            <a:endParaRPr lang="ro-RO" sz="3600" dirty="0">
              <a:latin typeface="+mj-lt"/>
            </a:endParaRPr>
          </a:p>
          <a:p>
            <a:pPr marL="571500" indent="-571500">
              <a:buFont typeface="Arial" panose="020B0604020202020204" pitchFamily="34" charset="0"/>
              <a:buChar char="•"/>
            </a:pPr>
            <a:r>
              <a:rPr lang="ro-RO" sz="3600" dirty="0">
                <a:latin typeface="+mj-lt"/>
              </a:rPr>
              <a:t>Determinarea Ariei</a:t>
            </a:r>
          </a:p>
          <a:p>
            <a:pPr marL="571500" indent="-571500">
              <a:buFont typeface="Arial" panose="020B0604020202020204" pitchFamily="34" charset="0"/>
              <a:buChar char="•"/>
            </a:pPr>
            <a:endParaRPr lang="ro-RO" sz="3600" dirty="0">
              <a:latin typeface="+mj-lt"/>
            </a:endParaRPr>
          </a:p>
          <a:p>
            <a:endParaRPr lang="ro-RO" sz="3600" dirty="0">
              <a:latin typeface="+mj-lt"/>
            </a:endParaRPr>
          </a:p>
          <a:p>
            <a:endParaRPr lang="ro-RO" sz="3600" dirty="0">
              <a:latin typeface="+mj-lt"/>
            </a:endParaRPr>
          </a:p>
          <a:p>
            <a:pPr marL="571500" indent="-571500">
              <a:buFont typeface="Arial" panose="020B0604020202020204" pitchFamily="34" charset="0"/>
              <a:buChar char="•"/>
            </a:pPr>
            <a:r>
              <a:rPr lang="ro-RO" sz="3600" dirty="0">
                <a:latin typeface="+mj-lt"/>
              </a:rPr>
              <a:t>Determinarea Perimetrului</a:t>
            </a:r>
          </a:p>
          <a:p>
            <a:pPr marL="571500" indent="-571500">
              <a:buFont typeface="Arial" panose="020B0604020202020204" pitchFamily="34" charset="0"/>
              <a:buChar char="•"/>
            </a:pPr>
            <a:r>
              <a:rPr lang="ro-RO" sz="3600" dirty="0">
                <a:latin typeface="+mj-lt"/>
              </a:rPr>
              <a:t>Afișarea datelor.</a:t>
            </a:r>
            <a:endParaRPr lang="en-GB" sz="3600" dirty="0">
              <a:latin typeface="+mj-lt"/>
            </a:endParaRPr>
          </a:p>
          <a:p>
            <a:pPr marL="571500" indent="-571500">
              <a:buFont typeface="Arial" panose="020B0604020202020204" pitchFamily="34" charset="0"/>
              <a:buChar char="•"/>
            </a:pPr>
            <a:endParaRPr lang="en-GB" sz="3600" dirty="0">
              <a:latin typeface="+mj-lt"/>
            </a:endParaRPr>
          </a:p>
          <a:p>
            <a:r>
              <a:rPr lang="en-GB" sz="3600" dirty="0" err="1">
                <a:latin typeface="+mj-lt"/>
              </a:rPr>
              <a:t>Crea</a:t>
            </a:r>
            <a:r>
              <a:rPr lang="ro-RO" sz="3600" dirty="0">
                <a:latin typeface="+mj-lt"/>
              </a:rPr>
              <a:t>ți un obiect de tip Triunghi cu ajutorul constructorului cu parametri și afișați datele despre acesta. </a:t>
            </a:r>
            <a:endParaRPr lang="en-GB" sz="3600" dirty="0">
              <a:latin typeface="+mj-lt"/>
            </a:endParaRPr>
          </a:p>
        </p:txBody>
      </p:sp>
      <p:pic>
        <p:nvPicPr>
          <p:cNvPr id="3" name="Picture 2">
            <a:extLst>
              <a:ext uri="{FF2B5EF4-FFF2-40B4-BE49-F238E27FC236}">
                <a16:creationId xmlns:a16="http://schemas.microsoft.com/office/drawing/2014/main" id="{3CB9C3C3-B079-45CA-A1E7-0216E708610A}"/>
              </a:ext>
            </a:extLst>
          </p:cNvPr>
          <p:cNvPicPr>
            <a:picLocks noChangeAspect="1"/>
          </p:cNvPicPr>
          <p:nvPr/>
        </p:nvPicPr>
        <p:blipFill>
          <a:blip r:embed="rId2"/>
          <a:stretch>
            <a:fillRect/>
          </a:stretch>
        </p:blipFill>
        <p:spPr>
          <a:xfrm>
            <a:off x="9782294" y="7738988"/>
            <a:ext cx="7399427" cy="1576462"/>
          </a:xfrm>
          <a:prstGeom prst="rect">
            <a:avLst/>
          </a:prstGeom>
        </p:spPr>
      </p:pic>
      <p:pic>
        <p:nvPicPr>
          <p:cNvPr id="6" name="Picture 5">
            <a:extLst>
              <a:ext uri="{FF2B5EF4-FFF2-40B4-BE49-F238E27FC236}">
                <a16:creationId xmlns:a16="http://schemas.microsoft.com/office/drawing/2014/main" id="{319C1678-1B02-4F0C-BE0C-F1CCDACDAF66}"/>
              </a:ext>
            </a:extLst>
          </p:cNvPr>
          <p:cNvPicPr>
            <a:picLocks noChangeAspect="1"/>
          </p:cNvPicPr>
          <p:nvPr/>
        </p:nvPicPr>
        <p:blipFill>
          <a:blip r:embed="rId3"/>
          <a:stretch>
            <a:fillRect/>
          </a:stretch>
        </p:blipFill>
        <p:spPr>
          <a:xfrm>
            <a:off x="18068793" y="7936685"/>
            <a:ext cx="3711926" cy="1181068"/>
          </a:xfrm>
          <a:prstGeom prst="rect">
            <a:avLst/>
          </a:prstGeom>
        </p:spPr>
      </p:pic>
    </p:spTree>
    <p:extLst>
      <p:ext uri="{BB962C8B-B14F-4D97-AF65-F5344CB8AC3E}">
        <p14:creationId xmlns:p14="http://schemas.microsoft.com/office/powerpoint/2010/main" val="30598959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80" name="Demo information text"/>
          <p:cNvSpPr txBox="1"/>
          <p:nvPr/>
        </p:nvSpPr>
        <p:spPr>
          <a:xfrm>
            <a:off x="812891" y="5858835"/>
            <a:ext cx="9955366" cy="3385542"/>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4:</a:t>
            </a:r>
          </a:p>
          <a:p>
            <a:pPr>
              <a:lnSpc>
                <a:spcPct val="100000"/>
              </a:lnSpc>
            </a:pPr>
            <a:r>
              <a:rPr lang="ro-RO" sz="7200" dirty="0">
                <a:solidFill>
                  <a:schemeClr val="accent5">
                    <a:lumMod val="60000"/>
                    <a:lumOff val="40000"/>
                  </a:schemeClr>
                </a:solidFill>
              </a:rPr>
              <a:t>Rezolvată</a:t>
            </a:r>
          </a:p>
          <a:p>
            <a:pPr>
              <a:lnSpc>
                <a:spcPct val="100000"/>
              </a:lnSpc>
            </a:pPr>
            <a:endParaRPr sz="12000" dirty="0"/>
          </a:p>
        </p:txBody>
      </p:sp>
      <p:sp>
        <p:nvSpPr>
          <p:cNvPr id="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28B655AB-A16A-441C-BCED-4CED08198CDC}"/>
              </a:ext>
            </a:extLst>
          </p:cNvPr>
          <p:cNvSpPr txBox="1"/>
          <p:nvPr/>
        </p:nvSpPr>
        <p:spPr>
          <a:xfrm>
            <a:off x="8143875" y="2203613"/>
            <a:ext cx="8096249" cy="122455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ro-RO" sz="3600" dirty="0">
                <a:latin typeface="+mj-lt"/>
              </a:rPr>
              <a:t>Creați ierarhia de clase reprezentată prin diagrama </a:t>
            </a:r>
            <a:r>
              <a:rPr lang="ro-RO" sz="3600" dirty="0" err="1">
                <a:latin typeface="+mj-lt"/>
              </a:rPr>
              <a:t>UML</a:t>
            </a:r>
            <a:r>
              <a:rPr lang="ro-RO" sz="3600" dirty="0">
                <a:latin typeface="+mj-lt"/>
              </a:rPr>
              <a:t> anexată.</a:t>
            </a:r>
          </a:p>
          <a:p>
            <a:endParaRPr lang="ro-RO" sz="3600" dirty="0">
              <a:latin typeface="+mj-lt"/>
            </a:endParaRPr>
          </a:p>
          <a:p>
            <a:r>
              <a:rPr lang="ro-RO" sz="3600" b="1" dirty="0">
                <a:latin typeface="+mj-lt"/>
              </a:rPr>
              <a:t>Metodele de afișare si citire a datelor din clasa derivată le va extinde pe cele din clasa de bază.</a:t>
            </a:r>
          </a:p>
          <a:p>
            <a:endParaRPr lang="ro-RO" sz="3600" b="1" dirty="0">
              <a:latin typeface="+mj-lt"/>
            </a:endParaRPr>
          </a:p>
          <a:p>
            <a:r>
              <a:rPr lang="ro-RO" sz="3600" dirty="0">
                <a:latin typeface="+mj-lt"/>
              </a:rPr>
              <a:t>Creați o listă din n </a:t>
            </a:r>
            <a:r>
              <a:rPr lang="ro-RO" sz="3600" dirty="0" err="1">
                <a:latin typeface="+mj-lt"/>
              </a:rPr>
              <a:t>Anunturi</a:t>
            </a:r>
            <a:r>
              <a:rPr lang="ro-RO" sz="3600" dirty="0">
                <a:latin typeface="+mj-lt"/>
              </a:rPr>
              <a:t> pentru vânzarea apartamentelor, și citiți datele despre acestea.</a:t>
            </a:r>
          </a:p>
          <a:p>
            <a:endParaRPr lang="ro-RO" sz="3600" dirty="0">
              <a:latin typeface="+mj-lt"/>
            </a:endParaRPr>
          </a:p>
          <a:p>
            <a:r>
              <a:rPr lang="ro-RO" sz="3600" dirty="0">
                <a:latin typeface="+mj-lt"/>
              </a:rPr>
              <a:t>Afișați la ecran informațiile despre </a:t>
            </a:r>
            <a:r>
              <a:rPr lang="ro-RO" sz="3600" dirty="0" err="1">
                <a:latin typeface="+mj-lt"/>
              </a:rPr>
              <a:t>anuntul</a:t>
            </a:r>
            <a:r>
              <a:rPr lang="ro-RO" sz="3600" dirty="0">
                <a:latin typeface="+mj-lt"/>
              </a:rPr>
              <a:t> celui mai scump apartament.</a:t>
            </a:r>
          </a:p>
        </p:txBody>
      </p:sp>
      <p:pic>
        <p:nvPicPr>
          <p:cNvPr id="8" name="Picture 7">
            <a:extLst>
              <a:ext uri="{FF2B5EF4-FFF2-40B4-BE49-F238E27FC236}">
                <a16:creationId xmlns:a16="http://schemas.microsoft.com/office/drawing/2014/main" id="{DEE0F061-9080-4058-A9AD-A0D0213F2388}"/>
              </a:ext>
            </a:extLst>
          </p:cNvPr>
          <p:cNvPicPr>
            <a:picLocks noChangeAspect="1"/>
          </p:cNvPicPr>
          <p:nvPr/>
        </p:nvPicPr>
        <p:blipFill>
          <a:blip r:embed="rId2"/>
          <a:stretch>
            <a:fillRect/>
          </a:stretch>
        </p:blipFill>
        <p:spPr>
          <a:xfrm>
            <a:off x="17865292" y="2203613"/>
            <a:ext cx="5338997" cy="9301653"/>
          </a:xfrm>
          <a:prstGeom prst="rect">
            <a:avLst/>
          </a:prstGeom>
        </p:spPr>
      </p:pic>
    </p:spTree>
    <p:extLst>
      <p:ext uri="{BB962C8B-B14F-4D97-AF65-F5344CB8AC3E}">
        <p14:creationId xmlns:p14="http://schemas.microsoft.com/office/powerpoint/2010/main" val="38454608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41AE081-34C1-4086-A9E3-6307BAED167A}"/>
              </a:ext>
            </a:extLst>
          </p:cNvPr>
          <p:cNvSpPr txBox="1"/>
          <p:nvPr/>
        </p:nvSpPr>
        <p:spPr>
          <a:xfrm>
            <a:off x="1333500" y="3487845"/>
            <a:ext cx="8515350" cy="6740307"/>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0000"/>
              </a:lnSpc>
            </a:pPr>
            <a:r>
              <a:rPr lang="en-GB" sz="1800" b="0" dirty="0">
                <a:solidFill>
                  <a:srgbClr val="C678DD"/>
                </a:solidFill>
                <a:effectLst/>
                <a:latin typeface="Consolas" panose="020B0609020204030204" pitchFamily="49" charset="0"/>
              </a:rPr>
              <a:t>class</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Proprietatile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comune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pentru</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orice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string</a:t>
            </a:r>
            <a:r>
              <a:rPr lang="en-GB" sz="1800" b="0" dirty="0">
                <a:solidFill>
                  <a:srgbClr val="ABB2BF"/>
                </a:solidFill>
                <a:effectLst/>
                <a:latin typeface="Consolas" panose="020B0609020204030204" pitchFamily="49" charset="0"/>
              </a:rPr>
              <a:t> Autor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double</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Pret</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string</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NumarContact</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err="1">
                <a:solidFill>
                  <a:srgbClr val="61AFEF"/>
                </a:solidFill>
                <a:effectLst/>
                <a:latin typeface="Consolas" panose="020B0609020204030204" pitchFamily="49" charset="0"/>
              </a:rPr>
              <a:t>CitireDate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Autorul</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anuntului</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E06C75"/>
                </a:solidFill>
                <a:effectLst/>
                <a:latin typeface="Consolas" panose="020B0609020204030204" pitchFamily="49" charset="0"/>
              </a:rPr>
              <a:t>Autor</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Pretul</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Pret</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double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Parse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Numar</a:t>
            </a:r>
            <a:r>
              <a:rPr lang="en-GB" sz="1800" b="0" dirty="0">
                <a:solidFill>
                  <a:srgbClr val="98C379"/>
                </a:solidFill>
                <a:effectLst/>
                <a:latin typeface="Consolas" panose="020B0609020204030204" pitchFamily="49" charset="0"/>
              </a:rPr>
              <a:t> de contact: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NumarContact</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err="1">
                <a:solidFill>
                  <a:srgbClr val="61AFEF"/>
                </a:solidFill>
                <a:effectLst/>
                <a:latin typeface="Consolas" panose="020B0609020204030204" pitchFamily="49" charset="0"/>
              </a:rPr>
              <a:t>AfisareDate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Autorul</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anuntului</a:t>
            </a:r>
            <a:r>
              <a:rPr lang="en-GB" sz="1800" b="0" dirty="0">
                <a:solidFill>
                  <a:srgbClr val="98C379"/>
                </a:solidFill>
                <a:effectLst/>
                <a:latin typeface="Consolas" panose="020B0609020204030204" pitchFamily="49" charset="0"/>
              </a:rPr>
              <a:t>: {</a:t>
            </a:r>
            <a:r>
              <a:rPr lang="en-GB" sz="1800" b="0" dirty="0">
                <a:solidFill>
                  <a:srgbClr val="E06C75"/>
                </a:solidFill>
                <a:effectLst/>
                <a:latin typeface="Consolas" panose="020B0609020204030204" pitchFamily="49" charset="0"/>
              </a:rPr>
              <a:t>Autor</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Pretul</a:t>
            </a:r>
            <a:r>
              <a:rPr lang="en-GB" sz="1800" b="0" dirty="0">
                <a:solidFill>
                  <a:srgbClr val="98C379"/>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Pret</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Numarul</a:t>
            </a:r>
            <a:r>
              <a:rPr lang="en-GB" sz="1800" b="0" dirty="0">
                <a:solidFill>
                  <a:srgbClr val="98C379"/>
                </a:solidFill>
                <a:effectLst/>
                <a:latin typeface="Consolas" panose="020B0609020204030204" pitchFamily="49" charset="0"/>
              </a:rPr>
              <a:t> de contact: {</a:t>
            </a:r>
            <a:r>
              <a:rPr lang="en-GB" sz="1800" b="0" dirty="0" err="1">
                <a:solidFill>
                  <a:srgbClr val="E06C75"/>
                </a:solidFill>
                <a:effectLst/>
                <a:latin typeface="Consolas" panose="020B0609020204030204" pitchFamily="49" charset="0"/>
              </a:rPr>
              <a:t>NumarContact</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B823AC47-A2DC-4629-9D01-E02F2CE039C2}"/>
              </a:ext>
            </a:extLst>
          </p:cNvPr>
          <p:cNvSpPr txBox="1"/>
          <p:nvPr/>
        </p:nvSpPr>
        <p:spPr>
          <a:xfrm>
            <a:off x="12039600" y="1698306"/>
            <a:ext cx="10248900" cy="10341293"/>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0000"/>
              </a:lnSpc>
            </a:pPr>
            <a:r>
              <a:rPr lang="en-GB" sz="1800" b="0" dirty="0">
                <a:solidFill>
                  <a:srgbClr val="C678DD"/>
                </a:solidFill>
                <a:effectLst/>
                <a:latin typeface="Consolas" panose="020B0609020204030204" pitchFamily="49" charset="0"/>
              </a:rPr>
              <a:t>class</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 : </a:t>
            </a:r>
            <a:r>
              <a:rPr lang="en-GB" sz="1800" b="0" dirty="0" err="1">
                <a:solidFill>
                  <a:srgbClr val="E5C07B"/>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Proprietatile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pentru</a:t>
            </a:r>
            <a:r>
              <a:rPr lang="en-GB" sz="1800" b="0" i="1" dirty="0">
                <a:solidFill>
                  <a:srgbClr val="7F848E"/>
                </a:solidFill>
                <a:effectLst/>
                <a:latin typeface="Consolas" panose="020B0609020204030204" pitchFamily="49" charset="0"/>
              </a:rPr>
              <a:t> un </a:t>
            </a:r>
            <a:r>
              <a:rPr lang="en-GB" sz="1800" b="0" i="1" dirty="0" err="1">
                <a:solidFill>
                  <a:srgbClr val="7F848E"/>
                </a:solidFill>
                <a:effectLst/>
                <a:latin typeface="Consolas" panose="020B0609020204030204" pitchFamily="49" charset="0"/>
              </a:rPr>
              <a:t>anunt</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vanzare</a:t>
            </a:r>
            <a:r>
              <a:rPr lang="en-GB" sz="1800" b="0" i="1" dirty="0">
                <a:solidFill>
                  <a:srgbClr val="7F848E"/>
                </a:solidFill>
                <a:effectLst/>
                <a:latin typeface="Consolas" panose="020B0609020204030204" pitchFamily="49" charset="0"/>
              </a:rPr>
              <a:t> a </a:t>
            </a:r>
            <a:r>
              <a:rPr lang="en-GB" sz="1800" b="0" i="1" dirty="0" err="1">
                <a:solidFill>
                  <a:srgbClr val="7F848E"/>
                </a:solidFill>
                <a:effectLst/>
                <a:latin typeface="Consolas" panose="020B0609020204030204" pitchFamily="49" charset="0"/>
              </a:rPr>
              <a:t>unui</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apartament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double</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MetriPatrati</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string</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Regiune</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int</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NrCamere</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err="1">
                <a:solidFill>
                  <a:srgbClr val="61AFEF"/>
                </a:solidFill>
                <a:effectLst/>
                <a:latin typeface="Consolas" panose="020B0609020204030204" pitchFamily="49" charset="0"/>
              </a:rPr>
              <a:t>CitireDate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Mai </a:t>
            </a:r>
            <a:r>
              <a:rPr lang="en-GB" sz="1800" b="0" i="1" dirty="0" err="1">
                <a:solidFill>
                  <a:srgbClr val="7F848E"/>
                </a:solidFill>
                <a:effectLst/>
                <a:latin typeface="Consolas" panose="020B0609020204030204" pitchFamily="49" charset="0"/>
              </a:rPr>
              <a:t>invai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vom</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citi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datele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unui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apartament</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dupa</a:t>
            </a:r>
            <a:r>
              <a:rPr lang="en-GB" sz="1800" b="0" i="1" dirty="0">
                <a:solidFill>
                  <a:srgbClr val="7F848E"/>
                </a:solidFill>
                <a:effectLst/>
                <a:latin typeface="Consolas" panose="020B0609020204030204" pitchFamily="49" charset="0"/>
              </a:rPr>
              <a:t> care</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 pe </a:t>
            </a:r>
            <a:r>
              <a:rPr lang="en-GB" sz="1800" b="0" i="1" dirty="0" err="1">
                <a:solidFill>
                  <a:srgbClr val="7F848E"/>
                </a:solidFill>
                <a:effectLst/>
                <a:latin typeface="Consolas" panose="020B0609020204030204" pitchFamily="49" charset="0"/>
              </a:rPr>
              <a:t>cele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oricarui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Metri</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Patrati</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MetriPatrati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double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Parse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Regiunea</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Regiune</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Numarul</a:t>
            </a:r>
            <a:r>
              <a:rPr lang="en-GB" sz="1800" b="0" dirty="0">
                <a:solidFill>
                  <a:srgbClr val="98C379"/>
                </a:solidFill>
                <a:effectLst/>
                <a:latin typeface="Consolas" panose="020B0609020204030204" pitchFamily="49" charset="0"/>
              </a:rPr>
              <a:t> de </a:t>
            </a:r>
            <a:r>
              <a:rPr lang="en-GB" sz="1800" b="0" dirty="0" err="1">
                <a:solidFill>
                  <a:srgbClr val="98C379"/>
                </a:solidFill>
                <a:effectLst/>
                <a:latin typeface="Consolas" panose="020B0609020204030204" pitchFamily="49" charset="0"/>
              </a:rPr>
              <a:t>camere</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NrCamere</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int</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Parse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Iar</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citire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celorlalte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proprietati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autor</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pret</a:t>
            </a:r>
            <a:r>
              <a:rPr lang="en-GB" sz="1800" b="0" i="1" dirty="0">
                <a:solidFill>
                  <a:srgbClr val="7F848E"/>
                </a:solidFill>
                <a:effectLst/>
                <a:latin typeface="Consolas" panose="020B0609020204030204" pitchFamily="49" charset="0"/>
              </a:rPr>
              <a:t>, contact) se </a:t>
            </a:r>
            <a:r>
              <a:rPr lang="en-GB" sz="1800" b="0" i="1" dirty="0" err="1">
                <a:solidFill>
                  <a:srgbClr val="7F848E"/>
                </a:solidFill>
                <a:effectLst/>
                <a:latin typeface="Consolas" panose="020B0609020204030204" pitchFamily="49" charset="0"/>
              </a:rPr>
              <a:t>va</a:t>
            </a:r>
            <a:r>
              <a:rPr lang="en-GB" sz="1800" b="0" i="1" dirty="0">
                <a:solidFill>
                  <a:srgbClr val="7F848E"/>
                </a:solidFill>
                <a:effectLst/>
                <a:latin typeface="Consolas" panose="020B0609020204030204" pitchFamily="49" charset="0"/>
              </a:rPr>
              <a:t> </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ocupa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clasa</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baza</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C678DD"/>
                </a:solidFill>
                <a:effectLst/>
                <a:latin typeface="Consolas" panose="020B0609020204030204" pitchFamily="49" charset="0"/>
              </a:rPr>
              <a:t>base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CitireDate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err="1">
                <a:solidFill>
                  <a:srgbClr val="61AFEF"/>
                </a:solidFill>
                <a:effectLst/>
                <a:latin typeface="Consolas" panose="020B0609020204030204" pitchFamily="49" charset="0"/>
              </a:rPr>
              <a:t>AfisareDate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Mai </a:t>
            </a:r>
            <a:r>
              <a:rPr lang="en-GB" sz="1800" b="0" i="1" dirty="0" err="1">
                <a:solidFill>
                  <a:srgbClr val="7F848E"/>
                </a:solidFill>
                <a:effectLst/>
                <a:latin typeface="Consolas" panose="020B0609020204030204" pitchFamily="49" charset="0"/>
              </a:rPr>
              <a:t>invai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vom</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afisa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datele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unui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apartament</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dupa</a:t>
            </a:r>
            <a:r>
              <a:rPr lang="en-GB" sz="1800" b="0" i="1" dirty="0">
                <a:solidFill>
                  <a:srgbClr val="7F848E"/>
                </a:solidFill>
                <a:effectLst/>
                <a:latin typeface="Consolas" panose="020B0609020204030204" pitchFamily="49" charset="0"/>
              </a:rPr>
              <a:t> care</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 pe </a:t>
            </a:r>
            <a:r>
              <a:rPr lang="en-GB" sz="1800" b="0" i="1" dirty="0" err="1">
                <a:solidFill>
                  <a:srgbClr val="7F848E"/>
                </a:solidFill>
                <a:effectLst/>
                <a:latin typeface="Consolas" panose="020B0609020204030204" pitchFamily="49" charset="0"/>
              </a:rPr>
              <a:t>cele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oricarui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Metri</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Patrati</a:t>
            </a:r>
            <a:r>
              <a:rPr lang="en-GB" sz="1800" b="0" dirty="0">
                <a:solidFill>
                  <a:srgbClr val="98C379"/>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MetriPatrati</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Regiunea</a:t>
            </a:r>
            <a:r>
              <a:rPr lang="en-GB" sz="1800" b="0" dirty="0">
                <a:solidFill>
                  <a:srgbClr val="98C379"/>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Regiune</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$"Nr </a:t>
            </a:r>
            <a:r>
              <a:rPr lang="en-GB" sz="1800" b="0" dirty="0" err="1">
                <a:solidFill>
                  <a:srgbClr val="98C379"/>
                </a:solidFill>
                <a:effectLst/>
                <a:latin typeface="Consolas" panose="020B0609020204030204" pitchFamily="49" charset="0"/>
              </a:rPr>
              <a:t>Camere</a:t>
            </a:r>
            <a:r>
              <a:rPr lang="en-GB" sz="1800" b="0" dirty="0">
                <a:solidFill>
                  <a:srgbClr val="98C379"/>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NrCamere</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Iar</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afisarea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celorlalte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proprietati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autor</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pret</a:t>
            </a:r>
            <a:r>
              <a:rPr lang="en-GB" sz="1800" b="0" i="1" dirty="0">
                <a:solidFill>
                  <a:srgbClr val="7F848E"/>
                </a:solidFill>
                <a:effectLst/>
                <a:latin typeface="Consolas" panose="020B0609020204030204" pitchFamily="49" charset="0"/>
              </a:rPr>
              <a:t>, contact) se </a:t>
            </a:r>
            <a:r>
              <a:rPr lang="en-GB" sz="1800" b="0" i="1" dirty="0" err="1">
                <a:solidFill>
                  <a:srgbClr val="7F848E"/>
                </a:solidFill>
                <a:effectLst/>
                <a:latin typeface="Consolas" panose="020B0609020204030204" pitchFamily="49" charset="0"/>
              </a:rPr>
              <a:t>va</a:t>
            </a:r>
            <a:r>
              <a:rPr lang="en-GB" sz="1800" b="0" i="1" dirty="0">
                <a:solidFill>
                  <a:srgbClr val="7F848E"/>
                </a:solidFill>
                <a:effectLst/>
                <a:latin typeface="Consolas" panose="020B0609020204030204" pitchFamily="49" charset="0"/>
              </a:rPr>
              <a:t> </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ocupa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clasa</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baza</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C678DD"/>
                </a:solidFill>
                <a:effectLst/>
                <a:latin typeface="Consolas" panose="020B0609020204030204" pitchFamily="49" charset="0"/>
              </a:rPr>
              <a:t>base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AfisareDate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a:t>
            </a:r>
          </a:p>
        </p:txBody>
      </p:sp>
      <p:sp>
        <p:nvSpPr>
          <p:cNvPr id="12" name="Demo information text">
            <a:extLst>
              <a:ext uri="{FF2B5EF4-FFF2-40B4-BE49-F238E27FC236}">
                <a16:creationId xmlns:a16="http://schemas.microsoft.com/office/drawing/2014/main" id="{E6D52C89-1915-4D82-8379-8D3BFAED2B0E}"/>
              </a:ext>
            </a:extLst>
          </p:cNvPr>
          <p:cNvSpPr txBox="1"/>
          <p:nvPr/>
        </p:nvSpPr>
        <p:spPr>
          <a:xfrm>
            <a:off x="613492" y="694102"/>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a:t>
            </a:r>
            <a:r>
              <a:rPr lang="en-GB" sz="12000" dirty="0"/>
              <a:t>4</a:t>
            </a:r>
            <a:r>
              <a:rPr lang="ro-RO" sz="12000" dirty="0"/>
              <a:t>: Rezolvare</a:t>
            </a:r>
            <a:endParaRPr sz="12000" dirty="0"/>
          </a:p>
        </p:txBody>
      </p:sp>
    </p:spTree>
    <p:extLst>
      <p:ext uri="{BB962C8B-B14F-4D97-AF65-F5344CB8AC3E}">
        <p14:creationId xmlns:p14="http://schemas.microsoft.com/office/powerpoint/2010/main" val="23317996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823AC47-A2DC-4629-9D01-E02F2CE039C2}"/>
              </a:ext>
            </a:extLst>
          </p:cNvPr>
          <p:cNvSpPr txBox="1"/>
          <p:nvPr/>
        </p:nvSpPr>
        <p:spPr>
          <a:xfrm>
            <a:off x="11658600" y="508120"/>
            <a:ext cx="10248900" cy="12699759"/>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b="0" dirty="0">
                <a:solidFill>
                  <a:srgbClr val="C678DD"/>
                </a:solidFill>
                <a:effectLst/>
                <a:latin typeface="Consolas" panose="020B0609020204030204" pitchFamily="49" charset="0"/>
              </a:rPr>
              <a:t>class</a:t>
            </a:r>
            <a:r>
              <a:rPr lang="en-GB" sz="1800" b="0" dirty="0">
                <a:solidFill>
                  <a:srgbClr val="ABB2BF"/>
                </a:solidFill>
                <a:effectLst/>
                <a:latin typeface="Consolas" panose="020B0609020204030204" pitchFamily="49" charset="0"/>
              </a:rPr>
              <a:t> </a:t>
            </a:r>
            <a:r>
              <a:rPr lang="en-GB" sz="1800" b="0" dirty="0">
                <a:solidFill>
                  <a:srgbClr val="E5C07B"/>
                </a:solidFill>
                <a:effectLst/>
                <a:latin typeface="Consolas" panose="020B0609020204030204" pitchFamily="49" charset="0"/>
              </a:rPr>
              <a:t>Program</a:t>
            </a:r>
            <a:endParaRPr lang="en-GB" sz="1800" b="0" dirty="0">
              <a:solidFill>
                <a:srgbClr val="ABB2BF"/>
              </a:solidFill>
              <a:effectLst/>
              <a:latin typeface="Consolas" panose="020B0609020204030204" pitchFamily="49" charset="0"/>
            </a:endParaRPr>
          </a:p>
          <a:p>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static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a:solidFill>
                  <a:srgbClr val="61AFEF"/>
                </a:solidFill>
                <a:effectLst/>
                <a:latin typeface="Consolas" panose="020B0609020204030204" pitchFamily="49" charset="0"/>
              </a:rPr>
              <a:t>Main</a:t>
            </a:r>
            <a:r>
              <a:rPr lang="en-GB" sz="1800" b="0" dirty="0">
                <a:solidFill>
                  <a:srgbClr val="ABB2BF"/>
                </a:solidFill>
                <a:effectLst/>
                <a:latin typeface="Consolas" panose="020B0609020204030204" pitchFamily="49" charset="0"/>
              </a:rPr>
              <a:t>(</a:t>
            </a:r>
            <a:r>
              <a:rPr lang="en-GB" sz="1800" b="0" dirty="0">
                <a:solidFill>
                  <a:srgbClr val="C678DD"/>
                </a:solidFill>
                <a:effectLst/>
                <a:latin typeface="Consolas" panose="020B0609020204030204" pitchFamily="49" charset="0"/>
              </a:rPr>
              <a:t>string</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args</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Cream </a:t>
            </a:r>
            <a:r>
              <a:rPr lang="en-GB" sz="1800" b="0" i="1" dirty="0" err="1">
                <a:solidFill>
                  <a:srgbClr val="7F848E"/>
                </a:solidFill>
                <a:effectLst/>
                <a:latin typeface="Consolas" panose="020B0609020204030204" pitchFamily="49" charset="0"/>
              </a:rPr>
              <a:t>si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citim</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datele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despre</a:t>
            </a:r>
            <a:r>
              <a:rPr lang="en-GB" sz="1800" b="0" i="1" dirty="0">
                <a:solidFill>
                  <a:srgbClr val="7F848E"/>
                </a:solidFill>
                <a:effectLst/>
                <a:latin typeface="Consolas" panose="020B0609020204030204" pitchFamily="49" charset="0"/>
              </a:rPr>
              <a:t> n </a:t>
            </a:r>
            <a:r>
              <a:rPr lang="en-GB" sz="1800" b="0" i="1" dirty="0" err="1">
                <a:solidFill>
                  <a:srgbClr val="7F848E"/>
                </a:solidFill>
                <a:effectLst/>
                <a:latin typeface="Consolas" panose="020B0609020204030204" pitchFamily="49" charset="0"/>
              </a:rPr>
              <a:t>apartamente</a:t>
            </a:r>
            <a:r>
              <a:rPr lang="en-GB" sz="1800" b="0" i="1" dirty="0">
                <a:solidFill>
                  <a:srgbClr val="7F848E"/>
                </a:solidFill>
                <a:effectLst/>
                <a:latin typeface="Consolas" panose="020B0609020204030204" pitchFamily="49" charset="0"/>
              </a:rPr>
              <a:t>.</a:t>
            </a:r>
            <a:endParaRPr lang="en-GB" sz="1800" b="0" dirty="0">
              <a:solidFill>
                <a:srgbClr val="ABB2BF"/>
              </a:solidFill>
              <a:effectLst/>
              <a:latin typeface="Consolas" panose="020B0609020204030204" pitchFamily="49" charset="0"/>
            </a:endParaRP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Numarul</a:t>
            </a:r>
            <a:r>
              <a:rPr lang="en-GB" sz="1800" b="0" dirty="0">
                <a:solidFill>
                  <a:srgbClr val="98C379"/>
                </a:solidFill>
                <a:effectLst/>
                <a:latin typeface="Consolas" panose="020B0609020204030204" pitchFamily="49" charset="0"/>
              </a:rPr>
              <a:t> de </a:t>
            </a:r>
            <a:r>
              <a:rPr lang="en-GB" sz="1800" b="0" dirty="0" err="1">
                <a:solidFill>
                  <a:srgbClr val="98C379"/>
                </a:solidFill>
                <a:effectLst/>
                <a:latin typeface="Consolas" panose="020B0609020204030204" pitchFamily="49" charset="0"/>
              </a:rPr>
              <a:t>apartamente</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spre</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vanzare</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int</a:t>
            </a:r>
            <a:r>
              <a:rPr lang="en-GB" sz="1800" b="0" dirty="0">
                <a:solidFill>
                  <a:srgbClr val="ABB2BF"/>
                </a:solidFill>
                <a:effectLst/>
                <a:latin typeface="Consolas" panose="020B0609020204030204" pitchFamily="49" charset="0"/>
              </a:rPr>
              <a:t> </a:t>
            </a:r>
            <a:r>
              <a:rPr lang="en-GB" sz="1800" b="0" dirty="0">
                <a:solidFill>
                  <a:srgbClr val="E06C75"/>
                </a:solidFill>
                <a:effectLst/>
                <a:latin typeface="Consolas" panose="020B0609020204030204" pitchFamily="49" charset="0"/>
              </a:rPr>
              <a:t>n</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int</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Parse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a:solidFill>
                  <a:srgbClr val="E5C07B"/>
                </a:solidFill>
                <a:effectLst/>
                <a:latin typeface="Consolas" panose="020B0609020204030204" pitchFamily="49" charset="0"/>
              </a:rPr>
              <a:t>List</a:t>
            </a:r>
            <a:r>
              <a:rPr lang="en-GB" sz="1800" b="0" dirty="0">
                <a:solidFill>
                  <a:srgbClr val="ABB2BF"/>
                </a:solidFill>
                <a:effectLst/>
                <a:latin typeface="Consolas" panose="020B0609020204030204" pitchFamily="49" charset="0"/>
              </a:rPr>
              <a:t>&lt;</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&gt; </a:t>
            </a:r>
            <a:r>
              <a:rPr lang="en-GB" sz="1800" b="0" dirty="0" err="1">
                <a:solidFill>
                  <a:srgbClr val="E06C75"/>
                </a:solidFill>
                <a:effectLst/>
                <a:latin typeface="Consolas" panose="020B0609020204030204" pitchFamily="49" charset="0"/>
              </a:rPr>
              <a:t>anunturiApartamente</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new</a:t>
            </a:r>
            <a:r>
              <a:rPr lang="en-GB" sz="1800" b="0" dirty="0">
                <a:solidFill>
                  <a:srgbClr val="ABB2BF"/>
                </a:solidFill>
                <a:effectLst/>
                <a:latin typeface="Consolas" panose="020B0609020204030204" pitchFamily="49" charset="0"/>
              </a:rPr>
              <a:t> </a:t>
            </a:r>
            <a:r>
              <a:rPr lang="en-GB" sz="1800" b="0" dirty="0">
                <a:solidFill>
                  <a:srgbClr val="E5C07B"/>
                </a:solidFill>
                <a:effectLst/>
                <a:latin typeface="Consolas" panose="020B0609020204030204" pitchFamily="49" charset="0"/>
              </a:rPr>
              <a:t>List</a:t>
            </a:r>
            <a:r>
              <a:rPr lang="en-GB" sz="1800" b="0" dirty="0">
                <a:solidFill>
                  <a:srgbClr val="ABB2BF"/>
                </a:solidFill>
                <a:effectLst/>
                <a:latin typeface="Consolas" panose="020B0609020204030204" pitchFamily="49" charset="0"/>
              </a:rPr>
              <a:t>&lt;</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&gt;();</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for</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int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D19A66"/>
                </a:solidFill>
                <a:effectLst/>
                <a:latin typeface="Consolas" panose="020B0609020204030204" pitchFamily="49" charset="0"/>
              </a:rPr>
              <a:t>0</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&lt;</a:t>
            </a:r>
            <a:r>
              <a:rPr lang="en-GB" sz="1800" b="0" dirty="0">
                <a:solidFill>
                  <a:srgbClr val="ABB2BF"/>
                </a:solidFill>
                <a:effectLst/>
                <a:latin typeface="Consolas" panose="020B0609020204030204" pitchFamily="49" charset="0"/>
              </a:rPr>
              <a:t> </a:t>
            </a:r>
            <a:r>
              <a:rPr lang="en-GB" sz="1800" b="0" dirty="0">
                <a:solidFill>
                  <a:srgbClr val="E06C75"/>
                </a:solidFill>
                <a:effectLst/>
                <a:latin typeface="Consolas" panose="020B0609020204030204" pitchFamily="49" charset="0"/>
              </a:rPr>
              <a:t>n</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new</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CitireDate</a:t>
            </a:r>
            <a:r>
              <a:rPr lang="en-GB" sz="1800" b="0" dirty="0">
                <a:solidFill>
                  <a:srgbClr val="ABB2BF"/>
                </a:solidFill>
                <a:effectLst/>
                <a:latin typeface="Consolas" panose="020B0609020204030204" pitchFamily="49" charset="0"/>
              </a:rPr>
              <a:t>();</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anunturiApartamente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Add</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Identificam</a:t>
            </a:r>
            <a:r>
              <a:rPr lang="en-GB" sz="1800" b="0" i="1" dirty="0">
                <a:solidFill>
                  <a:srgbClr val="7F848E"/>
                </a:solidFill>
                <a:effectLst/>
                <a:latin typeface="Consolas" panose="020B0609020204030204" pitchFamily="49" charset="0"/>
              </a:rPr>
              <a:t> care </a:t>
            </a:r>
            <a:r>
              <a:rPr lang="en-GB" sz="1800" b="0" i="1" dirty="0" err="1">
                <a:solidFill>
                  <a:srgbClr val="7F848E"/>
                </a:solidFill>
                <a:effectLst/>
                <a:latin typeface="Consolas" panose="020B0609020204030204" pitchFamily="49" charset="0"/>
              </a:rPr>
              <a:t>este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cel</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mai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scump</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apartament</a:t>
            </a:r>
            <a:endParaRPr lang="en-GB" sz="1800" b="0" dirty="0">
              <a:solidFill>
                <a:srgbClr val="ABB2BF"/>
              </a:solidFill>
              <a:effectLst/>
              <a:latin typeface="Consolas" panose="020B0609020204030204" pitchFamily="49" charset="0"/>
            </a:endParaRP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double</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D19A66"/>
                </a:solidFill>
                <a:effectLst/>
                <a:latin typeface="Consolas" panose="020B0609020204030204" pitchFamily="49" charset="0"/>
              </a:rPr>
              <a:t>0</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new</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Parcurgem</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lista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pentru</a:t>
            </a:r>
            <a:r>
              <a:rPr lang="en-GB" sz="1800" b="0" i="1" dirty="0">
                <a:solidFill>
                  <a:srgbClr val="7F848E"/>
                </a:solidFill>
                <a:effectLst/>
                <a:latin typeface="Consolas" panose="020B0609020204030204" pitchFamily="49" charset="0"/>
              </a:rPr>
              <a:t> a </a:t>
            </a:r>
            <a:r>
              <a:rPr lang="en-GB" sz="1800" b="0" i="1" dirty="0" err="1">
                <a:solidFill>
                  <a:srgbClr val="7F848E"/>
                </a:solidFill>
                <a:effectLst/>
                <a:latin typeface="Consolas" panose="020B0609020204030204" pitchFamily="49" charset="0"/>
              </a:rPr>
              <a:t>gasi</a:t>
            </a:r>
            <a:r>
              <a:rPr lang="en-GB" sz="1800" b="0" i="1" dirty="0">
                <a:solidFill>
                  <a:srgbClr val="7F848E"/>
                </a:solidFill>
                <a:effectLst/>
                <a:latin typeface="Consolas" panose="020B0609020204030204" pitchFamily="49" charset="0"/>
              </a:rPr>
              <a:t> care </a:t>
            </a:r>
            <a:r>
              <a:rPr lang="en-GB" sz="1800" b="0" i="1" dirty="0" err="1">
                <a:solidFill>
                  <a:srgbClr val="7F848E"/>
                </a:solidFill>
                <a:effectLst/>
                <a:latin typeface="Consolas" panose="020B0609020204030204" pitchFamily="49" charset="0"/>
              </a:rPr>
              <a:t>apartamentul</a:t>
            </a:r>
            <a:r>
              <a:rPr lang="en-GB" sz="1800" b="0" i="1" dirty="0">
                <a:solidFill>
                  <a:srgbClr val="7F848E"/>
                </a:solidFill>
                <a:effectLst/>
                <a:latin typeface="Consolas" panose="020B0609020204030204" pitchFamily="49" charset="0"/>
              </a:rPr>
              <a:t> cu </a:t>
            </a:r>
            <a:r>
              <a:rPr lang="en-GB" sz="1800" b="0" i="1" dirty="0" err="1">
                <a:solidFill>
                  <a:srgbClr val="7F848E"/>
                </a:solidFill>
                <a:effectLst/>
                <a:latin typeface="Consolas" panose="020B0609020204030204" pitchFamily="49" charset="0"/>
              </a:rPr>
              <a:t>pretul</a:t>
            </a:r>
            <a:r>
              <a:rPr lang="en-GB" sz="1800" b="0" i="1" dirty="0">
                <a:solidFill>
                  <a:srgbClr val="7F848E"/>
                </a:solidFill>
                <a:effectLst/>
                <a:latin typeface="Consolas" panose="020B0609020204030204" pitchFamily="49" charset="0"/>
              </a:rPr>
              <a:t> maxim</a:t>
            </a:r>
            <a:endParaRPr lang="en-GB" sz="1800" b="0" dirty="0">
              <a:solidFill>
                <a:srgbClr val="ABB2BF"/>
              </a:solidFill>
              <a:effectLst/>
              <a:latin typeface="Consolas" panose="020B0609020204030204" pitchFamily="49" charset="0"/>
            </a:endParaRP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for</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int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D19A66"/>
                </a:solidFill>
                <a:effectLst/>
                <a:latin typeface="Consolas" panose="020B0609020204030204" pitchFamily="49" charset="0"/>
              </a:rPr>
              <a:t>0</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&lt;</a:t>
            </a:r>
            <a:r>
              <a:rPr lang="en-GB" sz="1800" b="0" dirty="0">
                <a:solidFill>
                  <a:srgbClr val="ABB2BF"/>
                </a:solidFill>
                <a:effectLst/>
                <a:latin typeface="Consolas" panose="020B0609020204030204" pitchFamily="49" charset="0"/>
              </a:rPr>
              <a:t> </a:t>
            </a:r>
            <a:r>
              <a:rPr lang="en-GB" sz="1800" b="0" dirty="0">
                <a:solidFill>
                  <a:srgbClr val="E06C75"/>
                </a:solidFill>
                <a:effectLst/>
                <a:latin typeface="Consolas" panose="020B0609020204030204" pitchFamily="49" charset="0"/>
              </a:rPr>
              <a:t>n</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Apartamentul</a:t>
            </a:r>
            <a:r>
              <a:rPr lang="en-GB" sz="1800" b="0" dirty="0">
                <a:solidFill>
                  <a:srgbClr val="98C379"/>
                </a:solidFill>
                <a:effectLst/>
                <a:latin typeface="Consolas" panose="020B0609020204030204" pitchFamily="49" charset="0"/>
              </a:rPr>
              <a:t> Nr: {</a:t>
            </a:r>
            <a:r>
              <a:rPr lang="en-GB" sz="1800" b="0" dirty="0" err="1">
                <a:solidFill>
                  <a:srgbClr val="E06C75"/>
                </a:solidFill>
                <a:effectLst/>
                <a:latin typeface="Consolas" panose="020B0609020204030204" pitchFamily="49" charset="0"/>
              </a:rPr>
              <a:t>i</a:t>
            </a:r>
            <a:r>
              <a:rPr lang="en-GB" sz="1800" b="0" dirty="0" err="1">
                <a:solidFill>
                  <a:srgbClr val="56B6C2"/>
                </a:solidFill>
                <a:effectLst/>
                <a:latin typeface="Consolas" panose="020B0609020204030204" pitchFamily="49" charset="0"/>
              </a:rPr>
              <a:t>+</a:t>
            </a:r>
            <a:r>
              <a:rPr lang="en-GB" sz="1800" b="0" dirty="0" err="1">
                <a:solidFill>
                  <a:srgbClr val="D19A66"/>
                </a:solidFill>
                <a:effectLst/>
                <a:latin typeface="Consolas" panose="020B0609020204030204" pitchFamily="49" charset="0"/>
              </a:rPr>
              <a:t>1</a:t>
            </a:r>
            <a:r>
              <a:rPr lang="en-GB" sz="1800" b="0" dirty="0">
                <a:solidFill>
                  <a:srgbClr val="98C379"/>
                </a:solidFill>
                <a:effectLst/>
                <a:latin typeface="Consolas" panose="020B0609020204030204" pitchFamily="49" charset="0"/>
              </a:rPr>
              <a:t>}</a:t>
            </a:r>
            <a:r>
              <a:rPr lang="en-GB" sz="1800" b="0" dirty="0">
                <a:solidFill>
                  <a:srgbClr val="56B6C2"/>
                </a:solidFill>
                <a:effectLst/>
                <a:latin typeface="Consolas" panose="020B0609020204030204" pitchFamily="49" charset="0"/>
              </a:rPr>
              <a:t>\n</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if</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&lt;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anunturiApartamente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Pret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anunturiApartamente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Pret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anunturiApartamente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Cel</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mai</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scump</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apartament</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anuntApartamentPretMax</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AfisareDate</a:t>
            </a:r>
            <a:r>
              <a:rPr lang="en-GB" sz="1800" b="0" dirty="0">
                <a:solidFill>
                  <a:srgbClr val="ABB2BF"/>
                </a:solidFill>
                <a:effectLst/>
                <a:latin typeface="Consolas" panose="020B0609020204030204" pitchFamily="49" charset="0"/>
              </a:rPr>
              <a:t>();</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ReadKey</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a:t>
            </a:r>
          </a:p>
        </p:txBody>
      </p:sp>
      <p:sp>
        <p:nvSpPr>
          <p:cNvPr id="4" name="Demo information text">
            <a:extLst>
              <a:ext uri="{FF2B5EF4-FFF2-40B4-BE49-F238E27FC236}">
                <a16:creationId xmlns:a16="http://schemas.microsoft.com/office/drawing/2014/main" id="{BA2EE8D2-59E1-414E-BFEF-2FCEAE6EA3A1}"/>
              </a:ext>
            </a:extLst>
          </p:cNvPr>
          <p:cNvSpPr txBox="1"/>
          <p:nvPr/>
        </p:nvSpPr>
        <p:spPr>
          <a:xfrm>
            <a:off x="613492" y="694102"/>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a:t>
            </a:r>
            <a:r>
              <a:rPr lang="en-GB" sz="12000" dirty="0"/>
              <a:t>4</a:t>
            </a:r>
            <a:r>
              <a:rPr lang="ro-RO" sz="12000" dirty="0"/>
              <a:t>: Rezolvare</a:t>
            </a:r>
            <a:endParaRPr sz="12000" dirty="0"/>
          </a:p>
        </p:txBody>
      </p:sp>
    </p:spTree>
    <p:extLst>
      <p:ext uri="{BB962C8B-B14F-4D97-AF65-F5344CB8AC3E}">
        <p14:creationId xmlns:p14="http://schemas.microsoft.com/office/powerpoint/2010/main" val="30758641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80" name="Demo information text"/>
          <p:cNvSpPr txBox="1"/>
          <p:nvPr/>
        </p:nvSpPr>
        <p:spPr>
          <a:xfrm>
            <a:off x="359303" y="665069"/>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5:</a:t>
            </a:r>
            <a:endParaRPr sz="12000" dirty="0"/>
          </a:p>
        </p:txBody>
      </p:sp>
      <p:sp>
        <p:nvSpPr>
          <p:cNvPr id="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66D270D8-B7C3-4534-9B44-589E1A851ACF}"/>
              </a:ext>
            </a:extLst>
          </p:cNvPr>
          <p:cNvSpPr txBox="1"/>
          <p:nvPr/>
        </p:nvSpPr>
        <p:spPr>
          <a:xfrm>
            <a:off x="1438275" y="2813213"/>
            <a:ext cx="8096249" cy="122455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ro-RO" sz="3600" dirty="0">
                <a:latin typeface="+mj-lt"/>
              </a:rPr>
              <a:t>Creați ierarhia de clase reprezentată prin diagrama </a:t>
            </a:r>
            <a:r>
              <a:rPr lang="ro-RO" sz="3600" dirty="0" err="1">
                <a:latin typeface="+mj-lt"/>
              </a:rPr>
              <a:t>UML</a:t>
            </a:r>
            <a:r>
              <a:rPr lang="ro-RO" sz="3600" dirty="0">
                <a:latin typeface="+mj-lt"/>
              </a:rPr>
              <a:t> anexată.</a:t>
            </a:r>
          </a:p>
          <a:p>
            <a:endParaRPr lang="ro-RO" sz="3600" dirty="0">
              <a:latin typeface="+mj-lt"/>
            </a:endParaRPr>
          </a:p>
          <a:p>
            <a:r>
              <a:rPr lang="ro-RO" sz="3600" b="1" dirty="0">
                <a:latin typeface="+mj-lt"/>
              </a:rPr>
              <a:t>Metodele de afișare si citire a datelor din clasa derivată le va extinde pe cele din clasa de bază.</a:t>
            </a:r>
          </a:p>
          <a:p>
            <a:endParaRPr lang="en-GB" sz="3600" b="1" dirty="0">
              <a:latin typeface="+mj-lt"/>
            </a:endParaRPr>
          </a:p>
          <a:p>
            <a:r>
              <a:rPr lang="en-GB" sz="3600" dirty="0" err="1">
                <a:latin typeface="+mj-lt"/>
              </a:rPr>
              <a:t>Cre</a:t>
            </a:r>
            <a:r>
              <a:rPr lang="ro-RO" sz="3600" dirty="0">
                <a:latin typeface="+mj-lt"/>
              </a:rPr>
              <a:t>ați câte un obiect de tip Elev, Profesor și Angajat Auxiliar. Citiți si Afișați datele despre aceștia.</a:t>
            </a:r>
            <a:endParaRPr lang="en-GB" sz="3600" dirty="0">
              <a:latin typeface="+mj-lt"/>
            </a:endParaRPr>
          </a:p>
        </p:txBody>
      </p:sp>
      <p:pic>
        <p:nvPicPr>
          <p:cNvPr id="6" name="Picture 5">
            <a:extLst>
              <a:ext uri="{FF2B5EF4-FFF2-40B4-BE49-F238E27FC236}">
                <a16:creationId xmlns:a16="http://schemas.microsoft.com/office/drawing/2014/main" id="{D78FBDBE-82A3-4730-888C-594CAC3FC86A}"/>
              </a:ext>
            </a:extLst>
          </p:cNvPr>
          <p:cNvPicPr>
            <a:picLocks noChangeAspect="1"/>
          </p:cNvPicPr>
          <p:nvPr/>
        </p:nvPicPr>
        <p:blipFill>
          <a:blip r:embed="rId2"/>
          <a:stretch>
            <a:fillRect/>
          </a:stretch>
        </p:blipFill>
        <p:spPr>
          <a:xfrm>
            <a:off x="10476994" y="1611799"/>
            <a:ext cx="13547703" cy="10764931"/>
          </a:xfrm>
          <a:prstGeom prst="rect">
            <a:avLst/>
          </a:prstGeom>
        </p:spPr>
      </p:pic>
    </p:spTree>
    <p:extLst>
      <p:ext uri="{BB962C8B-B14F-4D97-AF65-F5344CB8AC3E}">
        <p14:creationId xmlns:p14="http://schemas.microsoft.com/office/powerpoint/2010/main" val="300033918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8D4107"/>
      </a:dk1>
      <a:lt1>
        <a:srgbClr val="868A8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Montserrat-Bold"/>
        <a:ea typeface="Montserrat-Bold"/>
        <a:cs typeface="Montserrat-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1979</Words>
  <Application>Microsoft Office PowerPoint</Application>
  <PresentationFormat>Custom</PresentationFormat>
  <Paragraphs>209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Consolas</vt:lpstr>
      <vt:lpstr>Helvetica Light</vt:lpstr>
      <vt:lpstr>Helvetica Neue</vt:lpstr>
      <vt:lpstr>Montserrat Light</vt:lpstr>
      <vt:lpstr>Montserrat-Regular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Dorin</dc:creator>
  <cp:lastModifiedBy>Dorin</cp:lastModifiedBy>
  <cp:revision>171</cp:revision>
  <dcterms:modified xsi:type="dcterms:W3CDTF">2021-02-09T19:46:01Z</dcterms:modified>
</cp:coreProperties>
</file>