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7" r:id="rId3"/>
    <p:sldId id="257" r:id="rId4"/>
    <p:sldId id="278" r:id="rId5"/>
    <p:sldId id="279" r:id="rId6"/>
    <p:sldId id="280" r:id="rId7"/>
    <p:sldId id="281" r:id="rId8"/>
    <p:sldId id="258" r:id="rId9"/>
    <p:sldId id="282" r:id="rId10"/>
    <p:sldId id="283" r:id="rId11"/>
    <p:sldId id="296" r:id="rId12"/>
    <p:sldId id="295"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1pPr>
    <a:lvl2pPr marL="0" marR="0" indent="2286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2pPr>
    <a:lvl3pPr marL="0" marR="0" indent="4572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3pPr>
    <a:lvl4pPr marL="0" marR="0" indent="6858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4pPr>
    <a:lvl5pPr marL="0" marR="0" indent="9144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5pPr>
    <a:lvl6pPr marL="0" marR="0" indent="11430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6pPr>
    <a:lvl7pPr marL="0" marR="0" indent="13716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7pPr>
    <a:lvl8pPr marL="0" marR="0" indent="16002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8pPr>
    <a:lvl9pPr marL="0" marR="0" indent="18288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29"/>
  </p:normalViewPr>
  <p:slideViewPr>
    <p:cSldViewPr snapToGrid="0" snapToObjects="1" showGuides="1">
      <p:cViewPr varScale="1">
        <p:scale>
          <a:sx n="51" d="100"/>
          <a:sy n="51" d="100"/>
        </p:scale>
        <p:origin x="150"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2" name="Shape 52"/>
          <p:cNvSpPr>
            <a:spLocks noGrp="1" noRot="1" noChangeAspect="1"/>
          </p:cNvSpPr>
          <p:nvPr>
            <p:ph type="sldImg"/>
          </p:nvPr>
        </p:nvSpPr>
        <p:spPr>
          <a:xfrm>
            <a:off x="1143000" y="685800"/>
            <a:ext cx="4572000" cy="3429000"/>
          </a:xfrm>
          <a:prstGeom prst="rect">
            <a:avLst/>
          </a:prstGeom>
        </p:spPr>
        <p:txBody>
          <a:bodyPr/>
          <a:lstStyle/>
          <a:p>
            <a:endParaRPr/>
          </a:p>
        </p:txBody>
      </p:sp>
      <p:sp>
        <p:nvSpPr>
          <p:cNvPr id="53" name="Shape 5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copy">
    <p:spTree>
      <p:nvGrpSpPr>
        <p:cNvPr id="1" name=""/>
        <p:cNvGrpSpPr/>
        <p:nvPr/>
      </p:nvGrpSpPr>
      <p:grpSpPr>
        <a:xfrm>
          <a:off x="0" y="0"/>
          <a:ext cx="0" cy="0"/>
          <a:chOff x="0" y="0"/>
          <a:chExt cx="0" cy="0"/>
        </a:xfrm>
      </p:grpSpPr>
      <p:sp>
        <p:nvSpPr>
          <p:cNvPr id="22" name="Title Text"/>
          <p:cNvSpPr txBox="1">
            <a:spLocks noGrp="1"/>
          </p:cNvSpPr>
          <p:nvPr>
            <p:ph type="title"/>
          </p:nvPr>
        </p:nvSpPr>
        <p:spPr>
          <a:prstGeom prst="rect">
            <a:avLst/>
          </a:prstGeom>
        </p:spPr>
        <p:txBody>
          <a:bodyPr/>
          <a:lstStyle/>
          <a:p>
            <a:r>
              <a:t>Title Text</a:t>
            </a:r>
          </a:p>
        </p:txBody>
      </p:sp>
      <p:sp>
        <p:nvSpPr>
          <p:cNvPr id="2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hoto">
    <p:spTree>
      <p:nvGrpSpPr>
        <p:cNvPr id="1" name=""/>
        <p:cNvGrpSpPr/>
        <p:nvPr/>
      </p:nvGrpSpPr>
      <p:grpSpPr>
        <a:xfrm>
          <a:off x="0" y="0"/>
          <a:ext cx="0" cy="0"/>
          <a:chOff x="0" y="0"/>
          <a:chExt cx="0" cy="0"/>
        </a:xfrm>
      </p:grpSpPr>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Picture Placeholder 2"/>
          <p:cNvSpPr>
            <a:spLocks noGrp="1"/>
          </p:cNvSpPr>
          <p:nvPr>
            <p:ph type="pic" sz="quarter" idx="10"/>
          </p:nvPr>
        </p:nvSpPr>
        <p:spPr>
          <a:xfrm>
            <a:off x="4655127" y="2919413"/>
            <a:ext cx="3241675" cy="3241675"/>
          </a:xfrm>
          <a:solidFill>
            <a:schemeClr val="tx1">
              <a:lumMod val="60000"/>
              <a:lumOff val="40000"/>
            </a:schemeClr>
          </a:solidFill>
        </p:spPr>
        <p:txBody>
          <a:bodyPr/>
          <a:lstStyle/>
          <a:p>
            <a:endParaRPr lang="en-US"/>
          </a:p>
        </p:txBody>
      </p:sp>
      <p:sp>
        <p:nvSpPr>
          <p:cNvPr id="7" name="Picture Placeholder 2"/>
          <p:cNvSpPr>
            <a:spLocks noGrp="1"/>
          </p:cNvSpPr>
          <p:nvPr>
            <p:ph type="pic" sz="quarter" idx="11"/>
          </p:nvPr>
        </p:nvSpPr>
        <p:spPr>
          <a:xfrm>
            <a:off x="8610599" y="2919413"/>
            <a:ext cx="3241675" cy="3241675"/>
          </a:xfrm>
          <a:solidFill>
            <a:schemeClr val="tx1">
              <a:lumMod val="60000"/>
              <a:lumOff val="40000"/>
            </a:schemeClr>
          </a:solidFill>
        </p:spPr>
        <p:txBody>
          <a:bodyPr/>
          <a:lstStyle/>
          <a:p>
            <a:endParaRPr lang="en-US"/>
          </a:p>
        </p:txBody>
      </p:sp>
      <p:sp>
        <p:nvSpPr>
          <p:cNvPr id="8" name="Picture Placeholder 2"/>
          <p:cNvSpPr>
            <a:spLocks noGrp="1"/>
          </p:cNvSpPr>
          <p:nvPr>
            <p:ph type="pic" sz="quarter" idx="12"/>
          </p:nvPr>
        </p:nvSpPr>
        <p:spPr>
          <a:xfrm>
            <a:off x="12566071" y="2919413"/>
            <a:ext cx="3241675" cy="3241675"/>
          </a:xfrm>
          <a:solidFill>
            <a:schemeClr val="tx1">
              <a:lumMod val="60000"/>
              <a:lumOff val="40000"/>
            </a:schemeClr>
          </a:solidFill>
        </p:spPr>
        <p:txBody>
          <a:bodyPr/>
          <a:lstStyle/>
          <a:p>
            <a:endParaRPr lang="en-US"/>
          </a:p>
        </p:txBody>
      </p:sp>
      <p:sp>
        <p:nvSpPr>
          <p:cNvPr id="9" name="Picture Placeholder 2"/>
          <p:cNvSpPr>
            <a:spLocks noGrp="1"/>
          </p:cNvSpPr>
          <p:nvPr>
            <p:ph type="pic" sz="quarter" idx="13"/>
          </p:nvPr>
        </p:nvSpPr>
        <p:spPr>
          <a:xfrm>
            <a:off x="16521544" y="2919413"/>
            <a:ext cx="3241675" cy="3241675"/>
          </a:xfrm>
          <a:solidFill>
            <a:schemeClr val="tx1">
              <a:lumMod val="60000"/>
              <a:lumOff val="40000"/>
            </a:schemeClr>
          </a:solidFill>
        </p:spPr>
        <p:txBody>
          <a:bodyPr/>
          <a:lstStyle/>
          <a:p>
            <a:endParaRPr lang="en-US"/>
          </a:p>
        </p:txBody>
      </p:sp>
      <p:sp>
        <p:nvSpPr>
          <p:cNvPr id="10" name="Picture Placeholder 2"/>
          <p:cNvSpPr>
            <a:spLocks noGrp="1"/>
          </p:cNvSpPr>
          <p:nvPr>
            <p:ph type="pic" sz="quarter" idx="14"/>
          </p:nvPr>
        </p:nvSpPr>
        <p:spPr>
          <a:xfrm>
            <a:off x="4655127" y="6791759"/>
            <a:ext cx="3241675" cy="3241675"/>
          </a:xfrm>
          <a:solidFill>
            <a:schemeClr val="tx1">
              <a:lumMod val="60000"/>
              <a:lumOff val="40000"/>
            </a:schemeClr>
          </a:solidFill>
        </p:spPr>
        <p:txBody>
          <a:bodyPr/>
          <a:lstStyle/>
          <a:p>
            <a:endParaRPr lang="en-US"/>
          </a:p>
        </p:txBody>
      </p:sp>
      <p:sp>
        <p:nvSpPr>
          <p:cNvPr id="11" name="Picture Placeholder 2"/>
          <p:cNvSpPr>
            <a:spLocks noGrp="1"/>
          </p:cNvSpPr>
          <p:nvPr>
            <p:ph type="pic" sz="quarter" idx="15"/>
          </p:nvPr>
        </p:nvSpPr>
        <p:spPr>
          <a:xfrm>
            <a:off x="8610599" y="6791759"/>
            <a:ext cx="3241675" cy="3241675"/>
          </a:xfrm>
          <a:solidFill>
            <a:schemeClr val="tx1">
              <a:lumMod val="60000"/>
              <a:lumOff val="40000"/>
            </a:schemeClr>
          </a:solidFill>
        </p:spPr>
        <p:txBody>
          <a:bodyPr/>
          <a:lstStyle/>
          <a:p>
            <a:endParaRPr lang="en-US"/>
          </a:p>
        </p:txBody>
      </p:sp>
      <p:sp>
        <p:nvSpPr>
          <p:cNvPr id="12" name="Picture Placeholder 2"/>
          <p:cNvSpPr>
            <a:spLocks noGrp="1"/>
          </p:cNvSpPr>
          <p:nvPr>
            <p:ph type="pic" sz="quarter" idx="16"/>
          </p:nvPr>
        </p:nvSpPr>
        <p:spPr>
          <a:xfrm>
            <a:off x="12566071" y="6791759"/>
            <a:ext cx="3241675" cy="3241675"/>
          </a:xfrm>
          <a:solidFill>
            <a:schemeClr val="tx1">
              <a:lumMod val="60000"/>
              <a:lumOff val="40000"/>
            </a:schemeClr>
          </a:solidFill>
        </p:spPr>
        <p:txBody>
          <a:bodyPr/>
          <a:lstStyle/>
          <a:p>
            <a:endParaRPr lang="en-US"/>
          </a:p>
        </p:txBody>
      </p:sp>
      <p:sp>
        <p:nvSpPr>
          <p:cNvPr id="13" name="Picture Placeholder 2"/>
          <p:cNvSpPr>
            <a:spLocks noGrp="1"/>
          </p:cNvSpPr>
          <p:nvPr>
            <p:ph type="pic" sz="quarter" idx="17"/>
          </p:nvPr>
        </p:nvSpPr>
        <p:spPr>
          <a:xfrm>
            <a:off x="16521544" y="6791759"/>
            <a:ext cx="3241675" cy="3241675"/>
          </a:xfrm>
          <a:solidFill>
            <a:schemeClr val="tx1">
              <a:lumMod val="60000"/>
              <a:lumOff val="40000"/>
            </a:schemeClr>
          </a:solidFill>
        </p:spPr>
        <p:txBody>
          <a:bodyPr/>
          <a:lstStyle/>
          <a:p>
            <a:endParaRPr lang="en-US"/>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dark">
    <p:bg>
      <p:bgPr>
        <a:solidFill>
          <a:srgbClr val="17222C"/>
        </a:solidFill>
        <a:effectLst/>
      </p:bgPr>
    </p:bg>
    <p:spTree>
      <p:nvGrpSpPr>
        <p:cNvPr id="1" name=""/>
        <p:cNvGrpSpPr/>
        <p:nvPr/>
      </p:nvGrpSpPr>
      <p:grpSpPr>
        <a:xfrm>
          <a:off x="0" y="0"/>
          <a:ext cx="0" cy="0"/>
          <a:chOff x="0" y="0"/>
          <a:chExt cx="0" cy="0"/>
        </a:xfrm>
      </p:grpSpPr>
      <p:sp>
        <p:nvSpPr>
          <p:cNvPr id="31" name="Line"/>
          <p:cNvSpPr/>
          <p:nvPr/>
        </p:nvSpPr>
        <p:spPr>
          <a:xfrm flipV="1">
            <a:off x="497332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2" name="Line"/>
          <p:cNvSpPr/>
          <p:nvPr/>
        </p:nvSpPr>
        <p:spPr>
          <a:xfrm flipV="1">
            <a:off x="979423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3" name="Line"/>
          <p:cNvSpPr/>
          <p:nvPr/>
        </p:nvSpPr>
        <p:spPr>
          <a:xfrm flipV="1">
            <a:off x="1461515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4" name="Line"/>
          <p:cNvSpPr/>
          <p:nvPr/>
        </p:nvSpPr>
        <p:spPr>
          <a:xfrm flipV="1">
            <a:off x="1943608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5" name="Title Text"/>
          <p:cNvSpPr txBox="1">
            <a:spLocks noGrp="1"/>
          </p:cNvSpPr>
          <p:nvPr>
            <p:ph type="title"/>
          </p:nvPr>
        </p:nvSpPr>
        <p:spPr>
          <a:prstGeom prst="rect">
            <a:avLst/>
          </a:prstGeom>
        </p:spPr>
        <p:txBody>
          <a:bodyPr/>
          <a:lstStyle>
            <a:lvl1pPr>
              <a:defRPr>
                <a:solidFill>
                  <a:srgbClr val="FFFFFF"/>
                </a:solidFill>
              </a:defRPr>
            </a:lvl1pPr>
          </a:lstStyle>
          <a:p>
            <a:r>
              <a:t>Title Text</a:t>
            </a:r>
          </a:p>
        </p:txBody>
      </p:sp>
      <p:sp>
        <p:nvSpPr>
          <p:cNvPr id="3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9" name="Rectangle 8">
            <a:extLst>
              <a:ext uri="{FF2B5EF4-FFF2-40B4-BE49-F238E27FC236}">
                <a16:creationId xmlns:a16="http://schemas.microsoft.com/office/drawing/2014/main" id="{D34420BF-2188-4F8D-B2B3-C5A4090755F6}"/>
              </a:ext>
            </a:extLst>
          </p:cNvPr>
          <p:cNvSpPr/>
          <p:nvPr userDrawn="1"/>
        </p:nvSpPr>
        <p:spPr>
          <a:xfrm>
            <a:off x="296342" y="12757828"/>
            <a:ext cx="5158785" cy="631583"/>
          </a:xfrm>
          <a:prstGeom prst="rect">
            <a:avLst/>
          </a:prstGeom>
        </p:spPr>
        <p:txBody>
          <a:bodyPr wrap="none">
            <a:spAutoFit/>
          </a:bodyPr>
          <a:lstStyle/>
          <a:p>
            <a:r>
              <a:rPr lang="ro-MD" sz="1800" b="0" i="0" dirty="0">
                <a:solidFill>
                  <a:schemeClr val="tx1">
                    <a:lumMod val="65000"/>
                    <a:lumOff val="35000"/>
                  </a:schemeClr>
                </a:solidFill>
                <a:effectLst/>
                <a:latin typeface="+mn-lt"/>
              </a:rPr>
              <a:t>Asistență pentru </a:t>
            </a:r>
            <a:r>
              <a:rPr lang="ro-MD" sz="1800" b="1" i="0" dirty="0">
                <a:solidFill>
                  <a:schemeClr val="tx1">
                    <a:lumMod val="65000"/>
                    <a:lumOff val="35000"/>
                  </a:schemeClr>
                </a:solidFill>
                <a:effectLst/>
                <a:latin typeface="+mn-lt"/>
              </a:rPr>
              <a:t>Programarea Orientată pe Obiecte</a:t>
            </a:r>
            <a:r>
              <a:rPr lang="en-US" sz="1800" b="0" i="0" dirty="0">
                <a:solidFill>
                  <a:schemeClr val="tx1">
                    <a:lumMod val="65000"/>
                    <a:lumOff val="35000"/>
                  </a:schemeClr>
                </a:solidFill>
                <a:effectLst/>
                <a:latin typeface="+mj-lt"/>
              </a:rPr>
              <a:t>.</a:t>
            </a:r>
            <a:endParaRPr lang="ro-MD" sz="1800" b="0" i="0" dirty="0">
              <a:solidFill>
                <a:schemeClr val="tx1">
                  <a:lumMod val="65000"/>
                  <a:lumOff val="35000"/>
                </a:schemeClr>
              </a:solidFill>
              <a:effectLst/>
              <a:latin typeface="+mj-lt"/>
            </a:endParaRPr>
          </a:p>
          <a:p>
            <a:r>
              <a:rPr lang="ro-MD" sz="1200" b="0" i="0" dirty="0">
                <a:solidFill>
                  <a:schemeClr val="tx1">
                    <a:lumMod val="65000"/>
                    <a:lumOff val="35000"/>
                  </a:schemeClr>
                </a:solidFill>
                <a:effectLst/>
                <a:latin typeface="+mj-lt"/>
              </a:rPr>
              <a:t>profesor: Baba Dorin</a:t>
            </a:r>
            <a:endParaRPr lang="en-US" sz="1600" b="0" i="0" dirty="0">
              <a:solidFill>
                <a:schemeClr val="tx1">
                  <a:lumMod val="65000"/>
                  <a:lumOff val="35000"/>
                </a:schemeClr>
              </a:solidFill>
              <a:latin typeface="+mj-lt"/>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ark Photo">
    <p:bg>
      <p:bgPr>
        <a:solidFill>
          <a:srgbClr val="17222C"/>
        </a:solidFill>
        <a:effectLst/>
      </p:bgPr>
    </p:bg>
    <p:spTree>
      <p:nvGrpSpPr>
        <p:cNvPr id="1" name=""/>
        <p:cNvGrpSpPr/>
        <p:nvPr/>
      </p:nvGrpSpPr>
      <p:grpSpPr>
        <a:xfrm>
          <a:off x="0" y="0"/>
          <a:ext cx="0" cy="0"/>
          <a:chOff x="0" y="0"/>
          <a:chExt cx="0" cy="0"/>
        </a:xfrm>
      </p:grpSpPr>
      <p:sp>
        <p:nvSpPr>
          <p:cNvPr id="31" name="Line"/>
          <p:cNvSpPr/>
          <p:nvPr/>
        </p:nvSpPr>
        <p:spPr>
          <a:xfrm flipV="1">
            <a:off x="497332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2" name="Line"/>
          <p:cNvSpPr/>
          <p:nvPr/>
        </p:nvSpPr>
        <p:spPr>
          <a:xfrm flipV="1">
            <a:off x="979423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3" name="Line"/>
          <p:cNvSpPr/>
          <p:nvPr/>
        </p:nvSpPr>
        <p:spPr>
          <a:xfrm flipV="1">
            <a:off x="1461515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4" name="Line"/>
          <p:cNvSpPr/>
          <p:nvPr/>
        </p:nvSpPr>
        <p:spPr>
          <a:xfrm flipV="1">
            <a:off x="1943608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Picture Placeholder 2"/>
          <p:cNvSpPr>
            <a:spLocks noGrp="1"/>
          </p:cNvSpPr>
          <p:nvPr>
            <p:ph type="pic" sz="quarter" idx="10"/>
          </p:nvPr>
        </p:nvSpPr>
        <p:spPr>
          <a:xfrm>
            <a:off x="5223480" y="3781427"/>
            <a:ext cx="2430462" cy="2432050"/>
          </a:xfrm>
          <a:solidFill>
            <a:schemeClr val="tx1">
              <a:lumMod val="60000"/>
              <a:lumOff val="40000"/>
            </a:schemeClr>
          </a:solidFill>
        </p:spPr>
        <p:txBody>
          <a:bodyPr/>
          <a:lstStyle/>
          <a:p>
            <a:endParaRPr lang="en-US"/>
          </a:p>
        </p:txBody>
      </p:sp>
      <p:sp>
        <p:nvSpPr>
          <p:cNvPr id="11" name="Picture Placeholder 2"/>
          <p:cNvSpPr>
            <a:spLocks noGrp="1"/>
          </p:cNvSpPr>
          <p:nvPr>
            <p:ph type="pic" sz="quarter" idx="11"/>
          </p:nvPr>
        </p:nvSpPr>
        <p:spPr>
          <a:xfrm>
            <a:off x="9083843" y="3781427"/>
            <a:ext cx="2430462" cy="2432050"/>
          </a:xfrm>
          <a:solidFill>
            <a:schemeClr val="tx1">
              <a:lumMod val="60000"/>
              <a:lumOff val="40000"/>
            </a:schemeClr>
          </a:solidFill>
        </p:spPr>
        <p:txBody>
          <a:bodyPr/>
          <a:lstStyle/>
          <a:p>
            <a:endParaRPr lang="en-US"/>
          </a:p>
        </p:txBody>
      </p:sp>
      <p:sp>
        <p:nvSpPr>
          <p:cNvPr id="12" name="Picture Placeholder 2"/>
          <p:cNvSpPr>
            <a:spLocks noGrp="1"/>
          </p:cNvSpPr>
          <p:nvPr>
            <p:ph type="pic" sz="quarter" idx="12"/>
          </p:nvPr>
        </p:nvSpPr>
        <p:spPr>
          <a:xfrm>
            <a:off x="12944206" y="3781427"/>
            <a:ext cx="2430462" cy="2432050"/>
          </a:xfrm>
          <a:solidFill>
            <a:schemeClr val="tx1">
              <a:lumMod val="60000"/>
              <a:lumOff val="40000"/>
            </a:schemeClr>
          </a:solidFill>
        </p:spPr>
        <p:txBody>
          <a:bodyPr/>
          <a:lstStyle/>
          <a:p>
            <a:endParaRPr lang="en-US"/>
          </a:p>
        </p:txBody>
      </p:sp>
      <p:sp>
        <p:nvSpPr>
          <p:cNvPr id="13" name="Picture Placeholder 2"/>
          <p:cNvSpPr>
            <a:spLocks noGrp="1"/>
          </p:cNvSpPr>
          <p:nvPr>
            <p:ph type="pic" sz="quarter" idx="13"/>
          </p:nvPr>
        </p:nvSpPr>
        <p:spPr>
          <a:xfrm>
            <a:off x="16804570" y="3781427"/>
            <a:ext cx="2430462" cy="2432050"/>
          </a:xfrm>
          <a:solidFill>
            <a:schemeClr val="tx1">
              <a:lumMod val="60000"/>
              <a:lumOff val="40000"/>
            </a:schemeClr>
          </a:solidFill>
        </p:spPr>
        <p:txBody>
          <a:bodyPr/>
          <a:lstStyle/>
          <a:p>
            <a:endParaRPr lang="en-US"/>
          </a:p>
        </p:txBody>
      </p:sp>
      <p:sp>
        <p:nvSpPr>
          <p:cNvPr id="14" name="Picture Placeholder 2"/>
          <p:cNvSpPr>
            <a:spLocks noGrp="1"/>
          </p:cNvSpPr>
          <p:nvPr>
            <p:ph type="pic" sz="quarter" idx="14"/>
          </p:nvPr>
        </p:nvSpPr>
        <p:spPr>
          <a:xfrm>
            <a:off x="5223480" y="7085737"/>
            <a:ext cx="2430462" cy="2432050"/>
          </a:xfrm>
          <a:solidFill>
            <a:schemeClr val="tx1">
              <a:lumMod val="60000"/>
              <a:lumOff val="40000"/>
            </a:schemeClr>
          </a:solidFill>
        </p:spPr>
        <p:txBody>
          <a:bodyPr/>
          <a:lstStyle/>
          <a:p>
            <a:endParaRPr lang="en-US"/>
          </a:p>
        </p:txBody>
      </p:sp>
      <p:sp>
        <p:nvSpPr>
          <p:cNvPr id="15" name="Picture Placeholder 2"/>
          <p:cNvSpPr>
            <a:spLocks noGrp="1"/>
          </p:cNvSpPr>
          <p:nvPr>
            <p:ph type="pic" sz="quarter" idx="15"/>
          </p:nvPr>
        </p:nvSpPr>
        <p:spPr>
          <a:xfrm>
            <a:off x="9083843" y="7085737"/>
            <a:ext cx="2430462" cy="2432050"/>
          </a:xfrm>
          <a:solidFill>
            <a:schemeClr val="tx1">
              <a:lumMod val="60000"/>
              <a:lumOff val="40000"/>
            </a:schemeClr>
          </a:solidFill>
        </p:spPr>
        <p:txBody>
          <a:bodyPr/>
          <a:lstStyle/>
          <a:p>
            <a:endParaRPr lang="en-US"/>
          </a:p>
        </p:txBody>
      </p:sp>
      <p:sp>
        <p:nvSpPr>
          <p:cNvPr id="16" name="Picture Placeholder 2"/>
          <p:cNvSpPr>
            <a:spLocks noGrp="1"/>
          </p:cNvSpPr>
          <p:nvPr>
            <p:ph type="pic" sz="quarter" idx="16"/>
          </p:nvPr>
        </p:nvSpPr>
        <p:spPr>
          <a:xfrm>
            <a:off x="12944206" y="7085737"/>
            <a:ext cx="2430462" cy="2432050"/>
          </a:xfrm>
          <a:solidFill>
            <a:schemeClr val="tx1">
              <a:lumMod val="60000"/>
              <a:lumOff val="40000"/>
            </a:schemeClr>
          </a:solidFill>
        </p:spPr>
        <p:txBody>
          <a:bodyPr/>
          <a:lstStyle/>
          <a:p>
            <a:endParaRPr lang="en-US"/>
          </a:p>
        </p:txBody>
      </p:sp>
      <p:sp>
        <p:nvSpPr>
          <p:cNvPr id="17" name="Picture Placeholder 2"/>
          <p:cNvSpPr>
            <a:spLocks noGrp="1"/>
          </p:cNvSpPr>
          <p:nvPr>
            <p:ph type="pic" sz="quarter" idx="17"/>
          </p:nvPr>
        </p:nvSpPr>
        <p:spPr>
          <a:xfrm>
            <a:off x="16804570" y="7085737"/>
            <a:ext cx="2430462" cy="2432050"/>
          </a:xfrm>
          <a:solidFill>
            <a:schemeClr val="tx1">
              <a:lumMod val="60000"/>
              <a:lumOff val="40000"/>
            </a:schemeClr>
          </a:solidFill>
        </p:spPr>
        <p:txBody>
          <a:bodyPr/>
          <a:lstStyle/>
          <a:p>
            <a:endParaRPr lang="en-US"/>
          </a:p>
        </p:txBody>
      </p:sp>
      <p:sp>
        <p:nvSpPr>
          <p:cNvPr id="18" name="Rectangle 17">
            <a:extLst>
              <a:ext uri="{FF2B5EF4-FFF2-40B4-BE49-F238E27FC236}">
                <a16:creationId xmlns:a16="http://schemas.microsoft.com/office/drawing/2014/main" id="{A0C4FE59-9B04-4F83-99E2-31940698EC91}"/>
              </a:ext>
            </a:extLst>
          </p:cNvPr>
          <p:cNvSpPr/>
          <p:nvPr userDrawn="1"/>
        </p:nvSpPr>
        <p:spPr>
          <a:xfrm>
            <a:off x="296342" y="12757828"/>
            <a:ext cx="5158785" cy="631583"/>
          </a:xfrm>
          <a:prstGeom prst="rect">
            <a:avLst/>
          </a:prstGeom>
        </p:spPr>
        <p:txBody>
          <a:bodyPr wrap="none">
            <a:spAutoFit/>
          </a:bodyPr>
          <a:lstStyle/>
          <a:p>
            <a:r>
              <a:rPr lang="ro-MD" sz="1800" b="0" i="0" dirty="0">
                <a:solidFill>
                  <a:schemeClr val="tx1">
                    <a:lumMod val="65000"/>
                    <a:lumOff val="35000"/>
                  </a:schemeClr>
                </a:solidFill>
                <a:effectLst/>
                <a:latin typeface="+mn-lt"/>
              </a:rPr>
              <a:t>Asistență pentru </a:t>
            </a:r>
            <a:r>
              <a:rPr lang="ro-MD" sz="1800" b="1" i="0" dirty="0">
                <a:solidFill>
                  <a:schemeClr val="tx1">
                    <a:lumMod val="65000"/>
                    <a:lumOff val="35000"/>
                  </a:schemeClr>
                </a:solidFill>
                <a:effectLst/>
                <a:latin typeface="+mn-lt"/>
              </a:rPr>
              <a:t>Programarea Orientată pe Obiecte</a:t>
            </a:r>
            <a:r>
              <a:rPr lang="en-US" sz="1800" b="0" i="0" dirty="0">
                <a:solidFill>
                  <a:schemeClr val="tx1">
                    <a:lumMod val="65000"/>
                    <a:lumOff val="35000"/>
                  </a:schemeClr>
                </a:solidFill>
                <a:effectLst/>
                <a:latin typeface="+mj-lt"/>
              </a:rPr>
              <a:t>.</a:t>
            </a:r>
            <a:endParaRPr lang="ro-MD" sz="1800" b="0" i="0" dirty="0">
              <a:solidFill>
                <a:schemeClr val="tx1">
                  <a:lumMod val="65000"/>
                  <a:lumOff val="35000"/>
                </a:schemeClr>
              </a:solidFill>
              <a:effectLst/>
              <a:latin typeface="+mj-lt"/>
            </a:endParaRPr>
          </a:p>
          <a:p>
            <a:r>
              <a:rPr lang="ro-MD" sz="1200" b="0" i="0" dirty="0">
                <a:solidFill>
                  <a:schemeClr val="tx1">
                    <a:lumMod val="65000"/>
                    <a:lumOff val="35000"/>
                  </a:schemeClr>
                </a:solidFill>
                <a:effectLst/>
                <a:latin typeface="+mj-lt"/>
              </a:rPr>
              <a:t>profesor: Baba Dorin</a:t>
            </a:r>
            <a:endParaRPr lang="en-US" sz="1600" b="0" i="0" dirty="0">
              <a:solidFill>
                <a:schemeClr val="tx1">
                  <a:lumMod val="65000"/>
                  <a:lumOff val="35000"/>
                </a:schemeClr>
              </a:solidFill>
              <a:latin typeface="+mj-lt"/>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hoto (white bg)">
    <p:spTree>
      <p:nvGrpSpPr>
        <p:cNvPr id="1" name=""/>
        <p:cNvGrpSpPr/>
        <p:nvPr/>
      </p:nvGrpSpPr>
      <p:grpSpPr>
        <a:xfrm>
          <a:off x="0" y="0"/>
          <a:ext cx="0" cy="0"/>
          <a:chOff x="0" y="0"/>
          <a:chExt cx="0" cy="0"/>
        </a:xfrm>
      </p:grpSpPr>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Picture Placeholder 2"/>
          <p:cNvSpPr>
            <a:spLocks noGrp="1"/>
          </p:cNvSpPr>
          <p:nvPr>
            <p:ph type="pic" sz="quarter" idx="10"/>
          </p:nvPr>
        </p:nvSpPr>
        <p:spPr>
          <a:xfrm>
            <a:off x="1683473" y="2391065"/>
            <a:ext cx="4156075" cy="4156075"/>
          </a:xfrm>
          <a:solidFill>
            <a:schemeClr val="tx1">
              <a:lumMod val="60000"/>
              <a:lumOff val="40000"/>
            </a:schemeClr>
          </a:solidFill>
        </p:spPr>
        <p:txBody>
          <a:bodyPr/>
          <a:lstStyle/>
          <a:p>
            <a:endParaRPr lang="en-US"/>
          </a:p>
        </p:txBody>
      </p:sp>
      <p:sp>
        <p:nvSpPr>
          <p:cNvPr id="7" name="Picture Placeholder 2"/>
          <p:cNvSpPr>
            <a:spLocks noGrp="1"/>
          </p:cNvSpPr>
          <p:nvPr>
            <p:ph type="pic" sz="quarter" idx="11"/>
          </p:nvPr>
        </p:nvSpPr>
        <p:spPr>
          <a:xfrm>
            <a:off x="7432748" y="2452977"/>
            <a:ext cx="4156075" cy="4156075"/>
          </a:xfrm>
          <a:solidFill>
            <a:schemeClr val="tx1">
              <a:lumMod val="60000"/>
              <a:lumOff val="40000"/>
            </a:schemeClr>
          </a:solidFill>
        </p:spPr>
        <p:txBody>
          <a:bodyPr/>
          <a:lstStyle/>
          <a:p>
            <a:endParaRPr lang="en-US"/>
          </a:p>
        </p:txBody>
      </p:sp>
      <p:sp>
        <p:nvSpPr>
          <p:cNvPr id="8" name="Picture Placeholder 2"/>
          <p:cNvSpPr>
            <a:spLocks noGrp="1"/>
          </p:cNvSpPr>
          <p:nvPr>
            <p:ph type="pic" sz="quarter" idx="12"/>
          </p:nvPr>
        </p:nvSpPr>
        <p:spPr>
          <a:xfrm>
            <a:off x="13182023" y="2452977"/>
            <a:ext cx="4156075" cy="4156075"/>
          </a:xfrm>
          <a:solidFill>
            <a:schemeClr val="tx1">
              <a:lumMod val="60000"/>
              <a:lumOff val="40000"/>
            </a:schemeClr>
          </a:solidFill>
        </p:spPr>
        <p:txBody>
          <a:bodyPr/>
          <a:lstStyle/>
          <a:p>
            <a:endParaRPr lang="en-US"/>
          </a:p>
        </p:txBody>
      </p:sp>
      <p:sp>
        <p:nvSpPr>
          <p:cNvPr id="9" name="Picture Placeholder 2"/>
          <p:cNvSpPr>
            <a:spLocks noGrp="1"/>
          </p:cNvSpPr>
          <p:nvPr>
            <p:ph type="pic" sz="quarter" idx="13"/>
          </p:nvPr>
        </p:nvSpPr>
        <p:spPr>
          <a:xfrm>
            <a:off x="18931297" y="2452977"/>
            <a:ext cx="4156075" cy="4156075"/>
          </a:xfrm>
          <a:solidFill>
            <a:schemeClr val="tx1">
              <a:lumMod val="60000"/>
              <a:lumOff val="40000"/>
            </a:schemeClr>
          </a:solidFill>
        </p:spPr>
        <p:txBody>
          <a:bodyPr/>
          <a:lstStyle/>
          <a:p>
            <a:endParaRPr lang="en-US"/>
          </a:p>
        </p:txBody>
      </p:sp>
      <p:sp>
        <p:nvSpPr>
          <p:cNvPr id="10" name="Picture Placeholder 2"/>
          <p:cNvSpPr>
            <a:spLocks noGrp="1"/>
          </p:cNvSpPr>
          <p:nvPr>
            <p:ph type="pic" sz="quarter" idx="14"/>
          </p:nvPr>
        </p:nvSpPr>
        <p:spPr>
          <a:xfrm>
            <a:off x="1683473" y="7108538"/>
            <a:ext cx="4156075" cy="4156075"/>
          </a:xfrm>
          <a:solidFill>
            <a:schemeClr val="tx1">
              <a:lumMod val="60000"/>
              <a:lumOff val="40000"/>
            </a:schemeClr>
          </a:solidFill>
        </p:spPr>
        <p:txBody>
          <a:bodyPr/>
          <a:lstStyle/>
          <a:p>
            <a:endParaRPr lang="en-US"/>
          </a:p>
        </p:txBody>
      </p:sp>
      <p:sp>
        <p:nvSpPr>
          <p:cNvPr id="11" name="Picture Placeholder 2"/>
          <p:cNvSpPr>
            <a:spLocks noGrp="1"/>
          </p:cNvSpPr>
          <p:nvPr>
            <p:ph type="pic" sz="quarter" idx="15"/>
          </p:nvPr>
        </p:nvSpPr>
        <p:spPr>
          <a:xfrm>
            <a:off x="7432748" y="7170450"/>
            <a:ext cx="4156075" cy="4156075"/>
          </a:xfrm>
          <a:solidFill>
            <a:schemeClr val="tx1">
              <a:lumMod val="60000"/>
              <a:lumOff val="40000"/>
            </a:schemeClr>
          </a:solidFill>
        </p:spPr>
        <p:txBody>
          <a:bodyPr/>
          <a:lstStyle/>
          <a:p>
            <a:endParaRPr lang="en-US"/>
          </a:p>
        </p:txBody>
      </p:sp>
      <p:sp>
        <p:nvSpPr>
          <p:cNvPr id="12" name="Picture Placeholder 2"/>
          <p:cNvSpPr>
            <a:spLocks noGrp="1"/>
          </p:cNvSpPr>
          <p:nvPr>
            <p:ph type="pic" sz="quarter" idx="16"/>
          </p:nvPr>
        </p:nvSpPr>
        <p:spPr>
          <a:xfrm>
            <a:off x="13182023" y="7170450"/>
            <a:ext cx="4156075" cy="4156075"/>
          </a:xfrm>
          <a:solidFill>
            <a:schemeClr val="tx1">
              <a:lumMod val="60000"/>
              <a:lumOff val="40000"/>
            </a:schemeClr>
          </a:solidFill>
        </p:spPr>
        <p:txBody>
          <a:bodyPr/>
          <a:lstStyle/>
          <a:p>
            <a:endParaRPr lang="en-US"/>
          </a:p>
        </p:txBody>
      </p:sp>
      <p:sp>
        <p:nvSpPr>
          <p:cNvPr id="13" name="Picture Placeholder 2"/>
          <p:cNvSpPr>
            <a:spLocks noGrp="1"/>
          </p:cNvSpPr>
          <p:nvPr>
            <p:ph type="pic" sz="quarter" idx="17"/>
          </p:nvPr>
        </p:nvSpPr>
        <p:spPr>
          <a:xfrm>
            <a:off x="18931297" y="7170450"/>
            <a:ext cx="4156075" cy="4156075"/>
          </a:xfrm>
          <a:solidFill>
            <a:schemeClr val="tx1">
              <a:lumMod val="60000"/>
              <a:lumOff val="40000"/>
            </a:schemeClr>
          </a:solidFill>
        </p:spPr>
        <p:txBody>
          <a:bodyPr/>
          <a:lstStyle/>
          <a:p>
            <a:endParaRPr lang="en-US"/>
          </a:p>
        </p:txBody>
      </p:sp>
      <p:sp>
        <p:nvSpPr>
          <p:cNvPr id="14" name="Rectangle 13">
            <a:extLst>
              <a:ext uri="{FF2B5EF4-FFF2-40B4-BE49-F238E27FC236}">
                <a16:creationId xmlns:a16="http://schemas.microsoft.com/office/drawing/2014/main" id="{90505597-5317-4975-A70F-2FFBC0497A5A}"/>
              </a:ext>
            </a:extLst>
          </p:cNvPr>
          <p:cNvSpPr/>
          <p:nvPr userDrawn="1"/>
        </p:nvSpPr>
        <p:spPr>
          <a:xfrm>
            <a:off x="296342" y="12757828"/>
            <a:ext cx="5158785" cy="631583"/>
          </a:xfrm>
          <a:prstGeom prst="rect">
            <a:avLst/>
          </a:prstGeom>
        </p:spPr>
        <p:txBody>
          <a:bodyPr wrap="none">
            <a:spAutoFit/>
          </a:bodyPr>
          <a:lstStyle/>
          <a:p>
            <a:r>
              <a:rPr lang="ro-MD" sz="1800" b="0" i="0" dirty="0">
                <a:solidFill>
                  <a:schemeClr val="tx1">
                    <a:lumMod val="65000"/>
                    <a:lumOff val="35000"/>
                  </a:schemeClr>
                </a:solidFill>
                <a:effectLst/>
                <a:latin typeface="+mn-lt"/>
              </a:rPr>
              <a:t>Asistență pentru </a:t>
            </a:r>
            <a:r>
              <a:rPr lang="ro-MD" sz="1800" b="1" i="0" dirty="0">
                <a:solidFill>
                  <a:schemeClr val="tx1">
                    <a:lumMod val="65000"/>
                    <a:lumOff val="35000"/>
                  </a:schemeClr>
                </a:solidFill>
                <a:effectLst/>
                <a:latin typeface="+mn-lt"/>
              </a:rPr>
              <a:t>Programarea Orientată pe Obiecte</a:t>
            </a:r>
            <a:r>
              <a:rPr lang="en-US" sz="1800" b="0" i="0" dirty="0">
                <a:solidFill>
                  <a:schemeClr val="tx1">
                    <a:lumMod val="65000"/>
                    <a:lumOff val="35000"/>
                  </a:schemeClr>
                </a:solidFill>
                <a:effectLst/>
                <a:latin typeface="+mj-lt"/>
              </a:rPr>
              <a:t>.</a:t>
            </a:r>
            <a:endParaRPr lang="ro-MD" sz="1800" b="0" i="0" dirty="0">
              <a:solidFill>
                <a:schemeClr val="tx1">
                  <a:lumMod val="65000"/>
                  <a:lumOff val="35000"/>
                </a:schemeClr>
              </a:solidFill>
              <a:effectLst/>
              <a:latin typeface="+mj-lt"/>
            </a:endParaRPr>
          </a:p>
          <a:p>
            <a:r>
              <a:rPr lang="ro-MD" sz="1200" b="0" i="0" dirty="0">
                <a:solidFill>
                  <a:schemeClr val="tx1">
                    <a:lumMod val="65000"/>
                    <a:lumOff val="35000"/>
                  </a:schemeClr>
                </a:solidFill>
                <a:effectLst/>
                <a:latin typeface="+mj-lt"/>
              </a:rPr>
              <a:t>profesor: Baba Dorin</a:t>
            </a:r>
            <a:endParaRPr lang="en-US" sz="1600" b="0" i="0" dirty="0">
              <a:solidFill>
                <a:schemeClr val="tx1">
                  <a:lumMod val="65000"/>
                  <a:lumOff val="35000"/>
                </a:schemeClr>
              </a:solidFill>
              <a:latin typeface="+mj-lt"/>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flipV="1">
            <a:off x="4973320" y="-22177"/>
            <a:ext cx="1" cy="13760354"/>
          </a:xfrm>
          <a:prstGeom prst="line">
            <a:avLst/>
          </a:prstGeom>
          <a:ln w="25400">
            <a:solidFill>
              <a:srgbClr val="3C4C5B">
                <a:alpha val="7586"/>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 name="Line"/>
          <p:cNvSpPr/>
          <p:nvPr/>
        </p:nvSpPr>
        <p:spPr>
          <a:xfrm flipV="1">
            <a:off x="9794239" y="-22177"/>
            <a:ext cx="1" cy="13760354"/>
          </a:xfrm>
          <a:prstGeom prst="line">
            <a:avLst/>
          </a:prstGeom>
          <a:ln w="25400">
            <a:solidFill>
              <a:srgbClr val="3C4C5B">
                <a:alpha val="7586"/>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4" name="Line"/>
          <p:cNvSpPr/>
          <p:nvPr/>
        </p:nvSpPr>
        <p:spPr>
          <a:xfrm flipV="1">
            <a:off x="14615159" y="-22177"/>
            <a:ext cx="1" cy="13760354"/>
          </a:xfrm>
          <a:prstGeom prst="line">
            <a:avLst/>
          </a:prstGeom>
          <a:ln w="25400">
            <a:solidFill>
              <a:srgbClr val="3C4C5B">
                <a:alpha val="7586"/>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5" name="Line"/>
          <p:cNvSpPr/>
          <p:nvPr/>
        </p:nvSpPr>
        <p:spPr>
          <a:xfrm flipV="1">
            <a:off x="19436080" y="-22177"/>
            <a:ext cx="1" cy="13760354"/>
          </a:xfrm>
          <a:prstGeom prst="line">
            <a:avLst/>
          </a:prstGeom>
          <a:ln w="25400">
            <a:solidFill>
              <a:srgbClr val="3C4C5B">
                <a:alpha val="7586"/>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6" name="Title Text"/>
          <p:cNvSpPr txBox="1">
            <a:spLocks noGrp="1"/>
          </p:cNvSpPr>
          <p:nvPr>
            <p:ph type="title"/>
          </p:nvPr>
        </p:nvSpPr>
        <p:spPr>
          <a:xfrm>
            <a:off x="2121840" y="2279414"/>
            <a:ext cx="16482720" cy="2176835"/>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t>Title Text</a:t>
            </a:r>
          </a:p>
        </p:txBody>
      </p:sp>
      <p:sp>
        <p:nvSpPr>
          <p:cNvPr id="7" name="Body Level One…"/>
          <p:cNvSpPr txBox="1">
            <a:spLocks noGrp="1"/>
          </p:cNvSpPr>
          <p:nvPr>
            <p:ph type="body" idx="1"/>
          </p:nvPr>
        </p:nvSpPr>
        <p:spPr>
          <a:xfrm>
            <a:off x="2167984" y="4630044"/>
            <a:ext cx="20476358" cy="7019293"/>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t>Body Level One</a:t>
            </a:r>
          </a:p>
          <a:p>
            <a:pPr lvl="1"/>
            <a:r>
              <a:t>Body Level Two</a:t>
            </a:r>
          </a:p>
          <a:p>
            <a:pPr lvl="2"/>
            <a:r>
              <a:t>Body Level Three</a:t>
            </a:r>
          </a:p>
          <a:p>
            <a:pPr lvl="3"/>
            <a:r>
              <a:t>Body Level Four</a:t>
            </a:r>
          </a:p>
          <a:p>
            <a:pPr lvl="4"/>
            <a:r>
              <a:t>Body Level Five</a:t>
            </a:r>
          </a:p>
        </p:txBody>
      </p:sp>
      <p:sp>
        <p:nvSpPr>
          <p:cNvPr id="8" name="Slide Number"/>
          <p:cNvSpPr txBox="1">
            <a:spLocks noGrp="1"/>
          </p:cNvSpPr>
          <p:nvPr>
            <p:ph type="sldNum" sz="quarter" idx="2"/>
          </p:nvPr>
        </p:nvSpPr>
        <p:spPr>
          <a:xfrm>
            <a:off x="22900335" y="12376730"/>
            <a:ext cx="607908" cy="596901"/>
          </a:xfrm>
          <a:prstGeom prst="rect">
            <a:avLst/>
          </a:prstGeom>
          <a:ln w="3175">
            <a:miter lim="400000"/>
          </a:ln>
        </p:spPr>
        <p:txBody>
          <a:bodyPr lIns="38100" tIns="38100" rIns="38100" bIns="38100">
            <a:spAutoFit/>
          </a:bodyPr>
          <a:lstStyle>
            <a:lvl1pPr algn="ctr">
              <a:lnSpc>
                <a:spcPct val="70000"/>
              </a:lnSpc>
              <a:defRPr cap="all" baseline="50000">
                <a:solidFill>
                  <a:srgbClr val="CBAD69"/>
                </a:solidFill>
                <a:latin typeface="Montserrat-Regular"/>
                <a:ea typeface="Montserrat-Regular"/>
                <a:cs typeface="Montserrat-Regular"/>
                <a:sym typeface="Montserrat-Regular"/>
              </a:defRPr>
            </a:lvl1pPr>
          </a:lstStyle>
          <a:p>
            <a:fld id="{86CB4B4D-7CA3-9044-876B-883B54F8677D}" type="slidenum">
              <a:t>‹#›</a:t>
            </a:fld>
            <a:endParaRPr/>
          </a:p>
        </p:txBody>
      </p:sp>
      <p:sp>
        <p:nvSpPr>
          <p:cNvPr id="9" name="Rectangle 8">
            <a:extLst>
              <a:ext uri="{FF2B5EF4-FFF2-40B4-BE49-F238E27FC236}">
                <a16:creationId xmlns:a16="http://schemas.microsoft.com/office/drawing/2014/main" id="{8683F9F8-611F-4E49-8FDC-0C4BA6C87A26}"/>
              </a:ext>
            </a:extLst>
          </p:cNvPr>
          <p:cNvSpPr/>
          <p:nvPr userDrawn="1"/>
        </p:nvSpPr>
        <p:spPr>
          <a:xfrm>
            <a:off x="296342" y="12757828"/>
            <a:ext cx="5158785" cy="631583"/>
          </a:xfrm>
          <a:prstGeom prst="rect">
            <a:avLst/>
          </a:prstGeom>
        </p:spPr>
        <p:txBody>
          <a:bodyPr wrap="none">
            <a:spAutoFit/>
          </a:bodyPr>
          <a:lstStyle/>
          <a:p>
            <a:r>
              <a:rPr lang="ro-MD" sz="1800" b="0" i="0" dirty="0">
                <a:solidFill>
                  <a:schemeClr val="tx1">
                    <a:lumMod val="65000"/>
                    <a:lumOff val="35000"/>
                  </a:schemeClr>
                </a:solidFill>
                <a:effectLst/>
                <a:latin typeface="+mn-lt"/>
              </a:rPr>
              <a:t>Asistență pentru </a:t>
            </a:r>
            <a:r>
              <a:rPr lang="ro-MD" sz="1800" b="1" i="0" dirty="0">
                <a:solidFill>
                  <a:schemeClr val="tx1">
                    <a:lumMod val="65000"/>
                    <a:lumOff val="35000"/>
                  </a:schemeClr>
                </a:solidFill>
                <a:effectLst/>
                <a:latin typeface="+mn-lt"/>
              </a:rPr>
              <a:t>Programarea Orientată pe Obiecte</a:t>
            </a:r>
            <a:r>
              <a:rPr lang="en-US" sz="1800" b="0" i="0" dirty="0">
                <a:solidFill>
                  <a:schemeClr val="tx1">
                    <a:lumMod val="65000"/>
                    <a:lumOff val="35000"/>
                  </a:schemeClr>
                </a:solidFill>
                <a:effectLst/>
                <a:latin typeface="+mj-lt"/>
              </a:rPr>
              <a:t>.</a:t>
            </a:r>
            <a:endParaRPr lang="ro-MD" sz="1800" b="0" i="0" dirty="0">
              <a:solidFill>
                <a:schemeClr val="tx1">
                  <a:lumMod val="65000"/>
                  <a:lumOff val="35000"/>
                </a:schemeClr>
              </a:solidFill>
              <a:effectLst/>
              <a:latin typeface="+mj-lt"/>
            </a:endParaRPr>
          </a:p>
          <a:p>
            <a:r>
              <a:rPr lang="ro-MD" sz="1200" b="0" i="0" dirty="0">
                <a:solidFill>
                  <a:schemeClr val="tx1">
                    <a:lumMod val="65000"/>
                    <a:lumOff val="35000"/>
                  </a:schemeClr>
                </a:solidFill>
                <a:effectLst/>
                <a:latin typeface="+mj-lt"/>
              </a:rPr>
              <a:t>profesor: Baba Dorin</a:t>
            </a:r>
            <a:endParaRPr lang="en-US" sz="1600" b="0" i="0" dirty="0">
              <a:solidFill>
                <a:schemeClr val="tx1">
                  <a:lumMod val="65000"/>
                  <a:lumOff val="35000"/>
                </a:schemeClr>
              </a:solidFill>
              <a:latin typeface="+mj-lt"/>
            </a:endParaRPr>
          </a:p>
        </p:txBody>
      </p:sp>
    </p:spTree>
  </p:cSld>
  <p:clrMap bg1="dk1" tx1="lt1" bg2="dk2" tx2="lt2" accent1="accent1" accent2="accent2" accent3="accent3" accent4="accent4" accent5="accent5" accent6="accent6" hlink="hlink" folHlink="folHlink"/>
  <p:sldLayoutIdLst>
    <p:sldLayoutId id="2147483650" r:id="rId1"/>
    <p:sldLayoutId id="2147483653" r:id="rId2"/>
    <p:sldLayoutId id="2147483651" r:id="rId3"/>
    <p:sldLayoutId id="2147483654" r:id="rId4"/>
    <p:sldLayoutId id="2147483655" r:id="rId5"/>
  </p:sldLayoutIdLst>
  <p:transition spd="med"/>
  <p:txStyles>
    <p:titleStyle>
      <a:lvl1pPr marL="0" marR="0" indent="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1pPr>
      <a:lvl2pPr marL="0" marR="0" indent="2286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2pPr>
      <a:lvl3pPr marL="0" marR="0" indent="4572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3pPr>
      <a:lvl4pPr marL="0" marR="0" indent="6858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4pPr>
      <a:lvl5pPr marL="0" marR="0" indent="9144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5pPr>
      <a:lvl6pPr marL="0" marR="0" indent="11430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6pPr>
      <a:lvl7pPr marL="0" marR="0" indent="13716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7pPr>
      <a:lvl8pPr marL="0" marR="0" indent="16002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8pPr>
      <a:lvl9pPr marL="0" marR="0" indent="18288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9pPr>
    </p:titleStyle>
    <p:bodyStyle>
      <a:lvl1pPr marL="0" marR="0" indent="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1pPr>
      <a:lvl2pPr marL="0" marR="0" indent="2286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2pPr>
      <a:lvl3pPr marL="0" marR="0" indent="4572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3pPr>
      <a:lvl4pPr marL="0" marR="0" indent="6858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4pPr>
      <a:lvl5pPr marL="0" marR="0" indent="9144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5pPr>
      <a:lvl6pPr marL="0" marR="0" indent="11430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6pPr>
      <a:lvl7pPr marL="0" marR="0" indent="13716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7pPr>
      <a:lvl8pPr marL="0" marR="0" indent="16002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8pPr>
      <a:lvl9pPr marL="0" marR="0" indent="18288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9pPr>
    </p:bodyStyle>
    <p:otherStyle>
      <a:lvl1pPr marL="0" marR="0" indent="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1pPr>
      <a:lvl2pPr marL="0" marR="0" indent="2286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2pPr>
      <a:lvl3pPr marL="0" marR="0" indent="4572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3pPr>
      <a:lvl4pPr marL="0" marR="0" indent="6858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4pPr>
      <a:lvl5pPr marL="0" marR="0" indent="9144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5pPr>
      <a:lvl6pPr marL="0" marR="0" indent="11430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6pPr>
      <a:lvl7pPr marL="0" marR="0" indent="13716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7pPr>
      <a:lvl8pPr marL="0" marR="0" indent="16002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8pPr>
      <a:lvl9pPr marL="0" marR="0" indent="18288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Line"/>
          <p:cNvSpPr/>
          <p:nvPr/>
        </p:nvSpPr>
        <p:spPr>
          <a:xfrm flipV="1">
            <a:off x="497332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58" name="Line"/>
          <p:cNvSpPr/>
          <p:nvPr/>
        </p:nvSpPr>
        <p:spPr>
          <a:xfrm flipV="1">
            <a:off x="979423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59" name="Line"/>
          <p:cNvSpPr/>
          <p:nvPr/>
        </p:nvSpPr>
        <p:spPr>
          <a:xfrm flipV="1">
            <a:off x="1461515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60" name="Line"/>
          <p:cNvSpPr/>
          <p:nvPr/>
        </p:nvSpPr>
        <p:spPr>
          <a:xfrm flipV="1">
            <a:off x="1943608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61" name="Modern Template…"/>
          <p:cNvSpPr txBox="1"/>
          <p:nvPr/>
        </p:nvSpPr>
        <p:spPr>
          <a:xfrm>
            <a:off x="2244010" y="4196060"/>
            <a:ext cx="16237420" cy="2564805"/>
          </a:xfrm>
          <a:prstGeom prst="rect">
            <a:avLst/>
          </a:prstGeom>
          <a:ln w="3175">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algn="l">
              <a:lnSpc>
                <a:spcPct val="100000"/>
              </a:lnSpc>
              <a:defRPr sz="9600" cap="all" baseline="12500">
                <a:solidFill>
                  <a:srgbClr val="CBAD69"/>
                </a:solidFill>
                <a:latin typeface="+mn-lt"/>
                <a:ea typeface="+mn-ea"/>
                <a:cs typeface="+mn-cs"/>
                <a:sym typeface="Montserrat-Bold"/>
              </a:defRPr>
            </a:pPr>
            <a:r>
              <a:rPr lang="en-GB" sz="12000" dirty="0" err="1"/>
              <a:t>Utilizarea</a:t>
            </a:r>
            <a:r>
              <a:rPr lang="en-GB" sz="12000" dirty="0"/>
              <a:t> </a:t>
            </a:r>
            <a:r>
              <a:rPr lang="ro-RO" sz="12000" dirty="0">
                <a:solidFill>
                  <a:schemeClr val="tx2"/>
                </a:solidFill>
              </a:rPr>
              <a:t>Constructorilor, destructorilor și proprietăților</a:t>
            </a:r>
            <a:endParaRPr sz="12000" dirty="0">
              <a:solidFill>
                <a:schemeClr val="tx2"/>
              </a:solidFill>
            </a:endParaRPr>
          </a:p>
        </p:txBody>
      </p:sp>
      <p:sp>
        <p:nvSpPr>
          <p:cNvPr id="62" name="PowerPoint and Keynote Templates for business, marketing, education. Support 24/7"/>
          <p:cNvSpPr txBox="1"/>
          <p:nvPr/>
        </p:nvSpPr>
        <p:spPr>
          <a:xfrm>
            <a:off x="14615160" y="10221269"/>
            <a:ext cx="7501931" cy="430887"/>
          </a:xfrm>
          <a:prstGeom prst="rect">
            <a:avLst/>
          </a:prstGeom>
          <a:ln w="3175">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lnSpc>
                <a:spcPct val="70000"/>
              </a:lnSpc>
              <a:defRPr baseline="50000">
                <a:solidFill>
                  <a:srgbClr val="FFFFFF"/>
                </a:solidFill>
                <a:latin typeface="Montserrat-Regular"/>
                <a:ea typeface="Montserrat-Regular"/>
                <a:cs typeface="Montserrat-Regular"/>
                <a:sym typeface="Montserrat-Regular"/>
              </a:defRPr>
            </a:lvl1pPr>
          </a:lstStyle>
          <a:p>
            <a:pPr algn="r">
              <a:lnSpc>
                <a:spcPct val="100000"/>
              </a:lnSpc>
            </a:pPr>
            <a:r>
              <a:rPr lang="en-GB" sz="3200" dirty="0"/>
              <a:t>git clone -b </a:t>
            </a:r>
            <a:r>
              <a:rPr lang="en-GB" sz="3200" dirty="0" err="1"/>
              <a:t>lectia2</a:t>
            </a:r>
            <a:r>
              <a:rPr lang="en-GB" sz="3200" dirty="0"/>
              <a:t> https://</a:t>
            </a:r>
            <a:r>
              <a:rPr lang="en-GB" sz="3200" dirty="0" err="1"/>
              <a:t>github.com</a:t>
            </a:r>
            <a:r>
              <a:rPr lang="en-GB" sz="3200" dirty="0"/>
              <a:t>/</a:t>
            </a:r>
            <a:r>
              <a:rPr lang="en-GB" sz="3200" dirty="0" err="1"/>
              <a:t>dorinbaba</a:t>
            </a:r>
            <a:r>
              <a:rPr lang="en-GB" sz="3200" dirty="0"/>
              <a:t>/</a:t>
            </a:r>
            <a:r>
              <a:rPr lang="en-GB" sz="3200" dirty="0" err="1"/>
              <a:t>apoo</a:t>
            </a:r>
            <a:r>
              <a:rPr lang="en-GB" sz="3200" dirty="0"/>
              <a:t>-</a:t>
            </a:r>
            <a:r>
              <a:rPr lang="ro-RO" sz="3200" dirty="0" err="1"/>
              <a:t>aaw1922</a:t>
            </a:r>
            <a:r>
              <a:rPr lang="en-GB" sz="3200" dirty="0"/>
              <a:t> </a:t>
            </a:r>
            <a:endParaRPr sz="3200" dirty="0"/>
          </a:p>
        </p:txBody>
      </p:sp>
      <p:pic>
        <p:nvPicPr>
          <p:cNvPr id="3" name="Picture 2">
            <a:extLst>
              <a:ext uri="{FF2B5EF4-FFF2-40B4-BE49-F238E27FC236}">
                <a16:creationId xmlns:a16="http://schemas.microsoft.com/office/drawing/2014/main" id="{5689DB02-3390-4906-A8C9-5717B4A3C0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18452" y="9828152"/>
            <a:ext cx="610700" cy="610700"/>
          </a:xfrm>
          <a:prstGeom prst="rect">
            <a:avLst/>
          </a:prstGeom>
        </p:spPr>
      </p:pic>
      <p:pic>
        <p:nvPicPr>
          <p:cNvPr id="6" name="Picture 5">
            <a:extLst>
              <a:ext uri="{FF2B5EF4-FFF2-40B4-BE49-F238E27FC236}">
                <a16:creationId xmlns:a16="http://schemas.microsoft.com/office/drawing/2014/main" id="{A961651E-E757-4F84-90EF-641509EAB7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42648" y="10707200"/>
            <a:ext cx="1081076" cy="898644"/>
          </a:xfrm>
          <a:prstGeom prst="rect">
            <a:avLst/>
          </a:prstGeom>
        </p:spPr>
      </p:pic>
      <p:pic>
        <p:nvPicPr>
          <p:cNvPr id="8" name="Picture 7">
            <a:extLst>
              <a:ext uri="{FF2B5EF4-FFF2-40B4-BE49-F238E27FC236}">
                <a16:creationId xmlns:a16="http://schemas.microsoft.com/office/drawing/2014/main" id="{B237FEEC-4A4C-4147-9E84-9D8B6028B02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31497" y="12032453"/>
            <a:ext cx="703378" cy="703378"/>
          </a:xfrm>
          <a:prstGeom prst="rect">
            <a:avLst/>
          </a:prstGeom>
        </p:spPr>
      </p:pic>
      <p:sp>
        <p:nvSpPr>
          <p:cNvPr id="27" name="PowerPoint and Keynote Templates for business, marketing, education. Support 24/7">
            <a:extLst>
              <a:ext uri="{FF2B5EF4-FFF2-40B4-BE49-F238E27FC236}">
                <a16:creationId xmlns:a16="http://schemas.microsoft.com/office/drawing/2014/main" id="{CEC7A3DB-B84C-4FF4-9ABC-59983EF78445}"/>
              </a:ext>
            </a:extLst>
          </p:cNvPr>
          <p:cNvSpPr txBox="1"/>
          <p:nvPr/>
        </p:nvSpPr>
        <p:spPr>
          <a:xfrm>
            <a:off x="2472610" y="7599818"/>
            <a:ext cx="9719378" cy="430887"/>
          </a:xfrm>
          <a:prstGeom prst="rect">
            <a:avLst/>
          </a:prstGeom>
          <a:ln w="3175">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lgn="l">
              <a:lnSpc>
                <a:spcPct val="70000"/>
              </a:lnSpc>
              <a:defRPr baseline="50000">
                <a:solidFill>
                  <a:srgbClr val="FFFFFF"/>
                </a:solidFill>
                <a:latin typeface="Montserrat-Regular"/>
                <a:ea typeface="Montserrat-Regular"/>
                <a:cs typeface="Montserrat-Regular"/>
                <a:sym typeface="Montserrat-Regular"/>
              </a:defRPr>
            </a:lvl1pPr>
          </a:lstStyle>
          <a:p>
            <a:pPr>
              <a:lnSpc>
                <a:spcPct val="100000"/>
              </a:lnSpc>
            </a:pPr>
            <a:endParaRPr sz="3200" dirty="0"/>
          </a:p>
        </p:txBody>
      </p:sp>
      <p:sp>
        <p:nvSpPr>
          <p:cNvPr id="28" name="PowerPoint and Keynote Templates for business, marketing, education. Support 24/7">
            <a:extLst>
              <a:ext uri="{FF2B5EF4-FFF2-40B4-BE49-F238E27FC236}">
                <a16:creationId xmlns:a16="http://schemas.microsoft.com/office/drawing/2014/main" id="{584EF31D-A3E4-4945-B23B-E11D14A6F1ED}"/>
              </a:ext>
            </a:extLst>
          </p:cNvPr>
          <p:cNvSpPr txBox="1"/>
          <p:nvPr/>
        </p:nvSpPr>
        <p:spPr>
          <a:xfrm>
            <a:off x="14615160" y="11388261"/>
            <a:ext cx="7501931" cy="430887"/>
          </a:xfrm>
          <a:prstGeom prst="rect">
            <a:avLst/>
          </a:prstGeom>
          <a:ln w="3175">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lnSpc>
                <a:spcPct val="70000"/>
              </a:lnSpc>
              <a:defRPr baseline="50000">
                <a:solidFill>
                  <a:srgbClr val="FFFFFF"/>
                </a:solidFill>
                <a:latin typeface="Montserrat-Regular"/>
                <a:ea typeface="Montserrat-Regular"/>
                <a:cs typeface="Montserrat-Regular"/>
                <a:sym typeface="Montserrat-Regular"/>
              </a:defRPr>
            </a:lvl1pPr>
          </a:lstStyle>
          <a:p>
            <a:pPr algn="r">
              <a:lnSpc>
                <a:spcPct val="100000"/>
              </a:lnSpc>
            </a:pPr>
            <a:r>
              <a:rPr lang="en-GB" sz="3200" dirty="0">
                <a:latin typeface="+mj-lt"/>
              </a:rPr>
              <a:t>https://</a:t>
            </a:r>
            <a:r>
              <a:rPr lang="en-GB" sz="3200" dirty="0" err="1">
                <a:latin typeface="+mj-lt"/>
              </a:rPr>
              <a:t>github.com</a:t>
            </a:r>
            <a:r>
              <a:rPr lang="en-GB" sz="3200" dirty="0">
                <a:latin typeface="+mj-lt"/>
              </a:rPr>
              <a:t>/</a:t>
            </a:r>
            <a:r>
              <a:rPr lang="en-GB" sz="3200" dirty="0" err="1">
                <a:latin typeface="+mj-lt"/>
              </a:rPr>
              <a:t>dorinbaba</a:t>
            </a:r>
            <a:r>
              <a:rPr lang="en-GB" sz="3200" dirty="0">
                <a:latin typeface="+mj-lt"/>
              </a:rPr>
              <a:t>/</a:t>
            </a:r>
            <a:r>
              <a:rPr lang="en-GB" sz="3200" dirty="0" err="1">
                <a:latin typeface="+mj-lt"/>
              </a:rPr>
              <a:t>apoo</a:t>
            </a:r>
            <a:r>
              <a:rPr lang="en-GB" sz="3200" dirty="0">
                <a:latin typeface="+mj-lt"/>
              </a:rPr>
              <a:t>-</a:t>
            </a:r>
            <a:r>
              <a:rPr lang="ro-RO" sz="3200" dirty="0" err="1">
                <a:latin typeface="+mj-lt"/>
              </a:rPr>
              <a:t>aaw1922</a:t>
            </a:r>
            <a:r>
              <a:rPr lang="en-GB" sz="3200" dirty="0">
                <a:latin typeface="+mj-lt"/>
              </a:rPr>
              <a:t>/tree/</a:t>
            </a:r>
            <a:r>
              <a:rPr lang="en-GB" sz="3200" dirty="0" err="1">
                <a:latin typeface="+mj-lt"/>
              </a:rPr>
              <a:t>lectia2</a:t>
            </a:r>
            <a:r>
              <a:rPr lang="en-GB" sz="3200" dirty="0">
                <a:latin typeface="+mj-lt"/>
              </a:rPr>
              <a:t> </a:t>
            </a:r>
            <a:endParaRPr sz="3200" dirty="0">
              <a:latin typeface="+mj-lt"/>
            </a:endParaRPr>
          </a:p>
        </p:txBody>
      </p:sp>
      <p:sp>
        <p:nvSpPr>
          <p:cNvPr id="31" name="PowerPoint and Keynote Templates for business, marketing, education. Support 24/7">
            <a:extLst>
              <a:ext uri="{FF2B5EF4-FFF2-40B4-BE49-F238E27FC236}">
                <a16:creationId xmlns:a16="http://schemas.microsoft.com/office/drawing/2014/main" id="{55BA9492-88E1-49A8-B145-7F2B2B28407B}"/>
              </a:ext>
            </a:extLst>
          </p:cNvPr>
          <p:cNvSpPr txBox="1"/>
          <p:nvPr/>
        </p:nvSpPr>
        <p:spPr>
          <a:xfrm>
            <a:off x="14590735" y="12500209"/>
            <a:ext cx="7501931" cy="430887"/>
          </a:xfrm>
          <a:prstGeom prst="rect">
            <a:avLst/>
          </a:prstGeom>
          <a:ln w="3175">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lnSpc>
                <a:spcPct val="70000"/>
              </a:lnSpc>
              <a:defRPr baseline="50000">
                <a:solidFill>
                  <a:srgbClr val="FFFFFF"/>
                </a:solidFill>
                <a:latin typeface="Montserrat-Regular"/>
                <a:ea typeface="Montserrat-Regular"/>
                <a:cs typeface="Montserrat-Regular"/>
                <a:sym typeface="Montserrat-Regular"/>
              </a:defRPr>
            </a:lvl1pPr>
          </a:lstStyle>
          <a:p>
            <a:pPr algn="r">
              <a:lnSpc>
                <a:spcPct val="100000"/>
              </a:lnSpc>
            </a:pPr>
            <a:r>
              <a:rPr lang="en-GB" sz="3200" dirty="0">
                <a:latin typeface="+mj-lt"/>
              </a:rPr>
              <a:t>https://</a:t>
            </a:r>
            <a:r>
              <a:rPr lang="en-GB" sz="3200" dirty="0" err="1">
                <a:latin typeface="+mj-lt"/>
              </a:rPr>
              <a:t>repl.it</a:t>
            </a:r>
            <a:r>
              <a:rPr lang="en-GB" sz="3200" dirty="0">
                <a:latin typeface="+mj-lt"/>
              </a:rPr>
              <a:t>/join/</a:t>
            </a:r>
            <a:r>
              <a:rPr lang="en-GB" sz="3200" dirty="0" err="1">
                <a:latin typeface="+mj-lt"/>
              </a:rPr>
              <a:t>slfsbstl-dorinbaba</a:t>
            </a:r>
            <a:endParaRPr sz="3200" dirty="0">
              <a:latin typeface="+mj-lt"/>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10</a:t>
            </a:fld>
            <a:endParaRPr/>
          </a:p>
        </p:txBody>
      </p:sp>
      <p:sp>
        <p:nvSpPr>
          <p:cNvPr id="79"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p:cNvSpPr txBox="1"/>
          <p:nvPr/>
        </p:nvSpPr>
        <p:spPr>
          <a:xfrm>
            <a:off x="11440895" y="1103366"/>
            <a:ext cx="11218985" cy="3735334"/>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fontScale="92500" lnSpcReduction="10000"/>
          </a:bodyPr>
          <a:lstStyle/>
          <a:p>
            <a:pPr lvl="1" indent="0"/>
            <a:r>
              <a:rPr lang="ro-RO" sz="3200" dirty="0">
                <a:latin typeface="+mj-lt"/>
              </a:rPr>
              <a:t>Câmpurile clasei trebuie să fie mai mereu membri privați pentru a nu expune implementarea internă mediului exterior, acest lucru fiind o un avantaj și o bună practică a </a:t>
            </a:r>
            <a:r>
              <a:rPr lang="ro-RO" sz="3200" dirty="0" err="1">
                <a:latin typeface="+mj-lt"/>
              </a:rPr>
              <a:t>OOP</a:t>
            </a:r>
            <a:r>
              <a:rPr lang="ro-RO" sz="3200" dirty="0">
                <a:latin typeface="+mj-lt"/>
              </a:rPr>
              <a:t>. (</a:t>
            </a:r>
            <a:r>
              <a:rPr lang="ro-RO" sz="3200" b="1" dirty="0" err="1">
                <a:latin typeface="+mj-lt"/>
              </a:rPr>
              <a:t>Incapsulare</a:t>
            </a:r>
            <a:r>
              <a:rPr lang="ro-RO" sz="3200" dirty="0">
                <a:latin typeface="+mj-lt"/>
              </a:rPr>
              <a:t>)</a:t>
            </a:r>
          </a:p>
          <a:p>
            <a:pPr lvl="1" indent="0"/>
            <a:endParaRPr lang="ro-RO" sz="3200" dirty="0">
              <a:latin typeface="+mj-lt"/>
            </a:endParaRPr>
          </a:p>
          <a:p>
            <a:pPr lvl="1" indent="0"/>
            <a:r>
              <a:rPr lang="en-GB" sz="3200" dirty="0" err="1">
                <a:latin typeface="+mj-lt"/>
              </a:rPr>
              <a:t>Deasemenea</a:t>
            </a:r>
            <a:r>
              <a:rPr lang="en-GB" sz="3200" dirty="0">
                <a:latin typeface="+mj-lt"/>
              </a:rPr>
              <a:t>, p</a:t>
            </a:r>
            <a:r>
              <a:rPr lang="ro-RO" sz="3200" dirty="0" err="1">
                <a:latin typeface="+mj-lt"/>
              </a:rPr>
              <a:t>utem</a:t>
            </a:r>
            <a:r>
              <a:rPr lang="ro-RO" sz="3200" dirty="0">
                <a:latin typeface="+mj-lt"/>
              </a:rPr>
              <a:t> utiliza proprietățile pentru a efectua unele validări înainte de a seta valoarea câmpului, vezi exemplul:</a:t>
            </a:r>
          </a:p>
          <a:p>
            <a:pPr lvl="1" indent="0"/>
            <a:r>
              <a:rPr lang="ro-RO" sz="3200" dirty="0">
                <a:latin typeface="+mj-lt"/>
              </a:rPr>
              <a:t> </a:t>
            </a:r>
          </a:p>
        </p:txBody>
      </p:sp>
      <p:sp>
        <p:nvSpPr>
          <p:cNvPr id="80" name="Demo information text"/>
          <p:cNvSpPr txBox="1"/>
          <p:nvPr/>
        </p:nvSpPr>
        <p:spPr>
          <a:xfrm>
            <a:off x="1245076" y="5311631"/>
            <a:ext cx="9955366" cy="2564805"/>
          </a:xfrm>
          <a:prstGeom prst="rect">
            <a:avLst/>
          </a:prstGeom>
          <a:ln w="3175">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en-GB" sz="12000" dirty="0"/>
              <a:t>De </a:t>
            </a:r>
            <a:r>
              <a:rPr lang="en-GB" sz="12000" dirty="0" err="1"/>
              <a:t>ce</a:t>
            </a:r>
            <a:r>
              <a:rPr lang="en-GB" sz="12000" dirty="0"/>
              <a:t> </a:t>
            </a:r>
            <a:r>
              <a:rPr lang="en-GB" sz="12000" dirty="0" err="1"/>
              <a:t>avem</a:t>
            </a:r>
            <a:r>
              <a:rPr lang="en-GB" sz="12000" dirty="0"/>
              <a:t> </a:t>
            </a:r>
            <a:r>
              <a:rPr lang="en-GB" sz="12000" dirty="0" err="1"/>
              <a:t>nevoie</a:t>
            </a:r>
            <a:r>
              <a:rPr lang="en-GB" sz="12000" dirty="0"/>
              <a:t> de </a:t>
            </a:r>
            <a:r>
              <a:rPr lang="en-GB" sz="12000" dirty="0" err="1"/>
              <a:t>propriet</a:t>
            </a:r>
            <a:r>
              <a:rPr lang="ro-RO" sz="12000" dirty="0" err="1"/>
              <a:t>ăți</a:t>
            </a:r>
            <a:r>
              <a:rPr lang="ro-RO" sz="12000" dirty="0"/>
              <a:t>?</a:t>
            </a:r>
            <a:endParaRPr sz="12000" dirty="0"/>
          </a:p>
        </p:txBody>
      </p:sp>
      <p:sp>
        <p:nvSpPr>
          <p:cNvPr id="12" name="TextBox 11">
            <a:extLst>
              <a:ext uri="{FF2B5EF4-FFF2-40B4-BE49-F238E27FC236}">
                <a16:creationId xmlns:a16="http://schemas.microsoft.com/office/drawing/2014/main" id="{0DECAC87-FF51-49CB-81DF-C594B8195492}"/>
              </a:ext>
            </a:extLst>
          </p:cNvPr>
          <p:cNvSpPr txBox="1"/>
          <p:nvPr/>
        </p:nvSpPr>
        <p:spPr>
          <a:xfrm>
            <a:off x="13640437" y="4838700"/>
            <a:ext cx="6819900" cy="5685082"/>
          </a:xfrm>
          <a:prstGeom prst="rect">
            <a:avLst/>
          </a:prstGeom>
          <a:solidFill>
            <a:schemeClr val="tx2">
              <a:lumMod val="1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600" b="0" dirty="0">
                <a:solidFill>
                  <a:srgbClr val="569CD6"/>
                </a:solidFill>
                <a:effectLst/>
                <a:latin typeface="Consolas" panose="020B0609020204030204" pitchFamily="49" charset="0"/>
              </a:rPr>
              <a:t>private</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a:t>
            </a:r>
          </a:p>
          <a:p>
            <a:br>
              <a:rPr lang="en-GB" sz="1600" b="0" dirty="0">
                <a:solidFill>
                  <a:srgbClr val="D4D4D4"/>
                </a:solidFill>
                <a:effectLst/>
                <a:latin typeface="Consolas" panose="020B0609020204030204" pitchFamily="49" charset="0"/>
              </a:rPr>
            </a:b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Raza</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get</a:t>
            </a:r>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 </a:t>
            </a:r>
          </a:p>
          <a:p>
            <a:r>
              <a:rPr lang="en-GB" sz="1600" b="0" dirty="0">
                <a:solidFill>
                  <a:srgbClr val="D4D4D4"/>
                </a:solidFill>
                <a:effectLst/>
                <a:latin typeface="Consolas" panose="020B0609020204030204" pitchFamily="49" charset="0"/>
              </a:rPr>
              <a:t>        </a:t>
            </a:r>
            <a:r>
              <a:rPr lang="en-GB" sz="1600" b="0" dirty="0">
                <a:solidFill>
                  <a:srgbClr val="C586C0"/>
                </a:solidFill>
                <a:effectLst/>
                <a:latin typeface="Consolas" panose="020B0609020204030204" pitchFamily="49" charset="0"/>
              </a:rPr>
              <a:t>return</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set</a:t>
            </a:r>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Daca </a:t>
            </a:r>
            <a:r>
              <a:rPr lang="en-GB" sz="1600" b="0" dirty="0" err="1">
                <a:solidFill>
                  <a:srgbClr val="6A9955"/>
                </a:solidFill>
                <a:effectLst/>
                <a:latin typeface="Consolas" panose="020B0609020204030204" pitchFamily="49" charset="0"/>
              </a:rPr>
              <a:t>valoarea</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este</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mai</a:t>
            </a:r>
            <a:r>
              <a:rPr lang="en-GB" sz="1600" b="0" dirty="0">
                <a:solidFill>
                  <a:srgbClr val="6A9955"/>
                </a:solidFill>
                <a:effectLst/>
                <a:latin typeface="Consolas" panose="020B0609020204030204" pitchFamily="49" charset="0"/>
              </a:rPr>
              <a:t> mica </a:t>
            </a:r>
            <a:r>
              <a:rPr lang="en-GB" sz="1600" b="0" dirty="0" err="1">
                <a:solidFill>
                  <a:srgbClr val="6A9955"/>
                </a:solidFill>
                <a:effectLst/>
                <a:latin typeface="Consolas" panose="020B0609020204030204" pitchFamily="49" charset="0"/>
              </a:rPr>
              <a:t>decat</a:t>
            </a:r>
            <a:r>
              <a:rPr lang="en-GB" sz="1600" b="0" dirty="0">
                <a:solidFill>
                  <a:srgbClr val="6A9955"/>
                </a:solidFill>
                <a:effectLst/>
                <a:latin typeface="Consolas" panose="020B0609020204030204" pitchFamily="49" charset="0"/>
              </a:rPr>
              <a:t> 0, </a:t>
            </a:r>
            <a:r>
              <a:rPr lang="en-GB" sz="1600" b="0" dirty="0" err="1">
                <a:solidFill>
                  <a:srgbClr val="6A9955"/>
                </a:solidFill>
                <a:effectLst/>
                <a:latin typeface="Consolas" panose="020B0609020204030204" pitchFamily="49" charset="0"/>
              </a:rPr>
              <a:t>atunci</a:t>
            </a:r>
            <a:r>
              <a:rPr lang="en-GB" sz="1600" b="0" dirty="0">
                <a:solidFill>
                  <a:srgbClr val="6A9955"/>
                </a:solidFill>
                <a:effectLst/>
                <a:latin typeface="Consolas" panose="020B0609020204030204" pitchFamily="49" charset="0"/>
              </a:rPr>
              <a:t> </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raza</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va</a:t>
            </a:r>
            <a:r>
              <a:rPr lang="en-GB" sz="1600" b="0" dirty="0">
                <a:solidFill>
                  <a:srgbClr val="6A9955"/>
                </a:solidFill>
                <a:effectLst/>
                <a:latin typeface="Consolas" panose="020B0609020204030204" pitchFamily="49" charset="0"/>
              </a:rPr>
              <a:t> fi 0.</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a:solidFill>
                  <a:srgbClr val="C586C0"/>
                </a:solidFill>
                <a:effectLst/>
                <a:latin typeface="Consolas" panose="020B0609020204030204" pitchFamily="49" charset="0"/>
              </a:rPr>
              <a:t>if</a:t>
            </a:r>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value</a:t>
            </a:r>
            <a:r>
              <a:rPr lang="en-GB" sz="1600" b="0" dirty="0">
                <a:solidFill>
                  <a:srgbClr val="D4D4D4"/>
                </a:solidFill>
                <a:effectLst/>
                <a:latin typeface="Consolas" panose="020B0609020204030204" pitchFamily="49" charset="0"/>
              </a:rPr>
              <a:t> &lt; </a:t>
            </a:r>
            <a:r>
              <a:rPr lang="en-GB" sz="1600" b="0" dirty="0">
                <a:solidFill>
                  <a:srgbClr val="B5CEA8"/>
                </a:solidFill>
                <a:effectLst/>
                <a:latin typeface="Consolas" panose="020B0609020204030204" pitchFamily="49" charset="0"/>
              </a:rPr>
              <a:t>0</a:t>
            </a:r>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 = </a:t>
            </a:r>
            <a:r>
              <a:rPr lang="en-GB" sz="1600" b="0" dirty="0">
                <a:solidFill>
                  <a:srgbClr val="B5CEA8"/>
                </a:solidFill>
                <a:effectLst/>
                <a:latin typeface="Consolas" panose="020B0609020204030204" pitchFamily="49" charset="0"/>
              </a:rPr>
              <a:t>0</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a:solidFill>
                  <a:srgbClr val="C586C0"/>
                </a:solidFill>
                <a:effectLst/>
                <a:latin typeface="Consolas" panose="020B0609020204030204" pitchFamily="49" charset="0"/>
              </a:rPr>
              <a:t>else</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 = </a:t>
            </a:r>
            <a:r>
              <a:rPr lang="en-GB" sz="1600" b="0" dirty="0">
                <a:solidFill>
                  <a:srgbClr val="9CDCFE"/>
                </a:solidFill>
                <a:effectLst/>
                <a:latin typeface="Consolas" panose="020B0609020204030204" pitchFamily="49" charset="0"/>
              </a:rPr>
              <a:t>value</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a:t>
            </a:r>
          </a:p>
        </p:txBody>
      </p:sp>
      <p:sp>
        <p:nvSpPr>
          <p:cNvPr id="18"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3F561476-5B99-4E0B-B731-CF0504ABAEE6}"/>
              </a:ext>
            </a:extLst>
          </p:cNvPr>
          <p:cNvSpPr txBox="1"/>
          <p:nvPr/>
        </p:nvSpPr>
        <p:spPr>
          <a:xfrm>
            <a:off x="11440895" y="10807513"/>
            <a:ext cx="11218985" cy="3735334"/>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pPr lvl="1" indent="0"/>
            <a:r>
              <a:rPr lang="en-GB" sz="2800" dirty="0" err="1">
                <a:latin typeface="+mj-lt"/>
              </a:rPr>
              <a:t>Dac</a:t>
            </a:r>
            <a:r>
              <a:rPr lang="ro-RO" sz="2800" dirty="0">
                <a:latin typeface="+mj-lt"/>
              </a:rPr>
              <a:t>ă nu avem nevoie să efectuăm manipulări asupra câmpului privat, putem utiliza metoda simplificată de declarare a unei proprietăți.</a:t>
            </a:r>
          </a:p>
        </p:txBody>
      </p:sp>
      <p:sp>
        <p:nvSpPr>
          <p:cNvPr id="19" name="TextBox 18">
            <a:extLst>
              <a:ext uri="{FF2B5EF4-FFF2-40B4-BE49-F238E27FC236}">
                <a16:creationId xmlns:a16="http://schemas.microsoft.com/office/drawing/2014/main" id="{81C44EC7-7067-4859-B762-8E26EF0B1745}"/>
              </a:ext>
            </a:extLst>
          </p:cNvPr>
          <p:cNvSpPr txBox="1"/>
          <p:nvPr/>
        </p:nvSpPr>
        <p:spPr>
          <a:xfrm>
            <a:off x="11440895" y="12108712"/>
            <a:ext cx="12192000" cy="503921"/>
          </a:xfrm>
          <a:prstGeom prst="rect">
            <a:avLst/>
          </a:prstGeom>
          <a:solidFill>
            <a:schemeClr val="tx2">
              <a:lumMod val="1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b="0" dirty="0">
                <a:solidFill>
                  <a:srgbClr val="569CD6"/>
                </a:solidFill>
                <a:effectLst/>
                <a:latin typeface="Consolas" panose="020B0609020204030204" pitchFamily="49" charset="0"/>
              </a:rPr>
              <a:t>public</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int</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Raza</a:t>
            </a:r>
            <a:r>
              <a:rPr lang="en-GB" b="0" dirty="0">
                <a:solidFill>
                  <a:srgbClr val="D4D4D4"/>
                </a:solidFill>
                <a:effectLst/>
                <a:latin typeface="Consolas" panose="020B0609020204030204" pitchFamily="49" charset="0"/>
              </a:rPr>
              <a:t> { </a:t>
            </a:r>
            <a:r>
              <a:rPr lang="en-GB" b="0" dirty="0">
                <a:solidFill>
                  <a:srgbClr val="9CDCFE"/>
                </a:solidFill>
                <a:effectLst/>
                <a:latin typeface="Consolas" panose="020B0609020204030204" pitchFamily="49" charset="0"/>
              </a:rPr>
              <a:t>get</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set</a:t>
            </a:r>
            <a:r>
              <a:rPr lang="en-GB" b="0" dirty="0">
                <a:solidFill>
                  <a:srgbClr val="D4D4D4"/>
                </a:solidFill>
                <a:effectLst/>
                <a:latin typeface="Consolas" panose="020B0609020204030204" pitchFamily="49" charset="0"/>
              </a:rPr>
              <a:t>; }</a:t>
            </a:r>
          </a:p>
        </p:txBody>
      </p:sp>
      <p:sp>
        <p:nvSpPr>
          <p:cNvPr id="20"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80D96C58-52F0-48DA-84E3-959BDB5A5623}"/>
              </a:ext>
            </a:extLst>
          </p:cNvPr>
          <p:cNvSpPr txBox="1"/>
          <p:nvPr/>
        </p:nvSpPr>
        <p:spPr>
          <a:xfrm>
            <a:off x="19470236" y="4718114"/>
            <a:ext cx="5122985" cy="808634"/>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pPr lvl="1" indent="0" algn="ctr"/>
            <a:r>
              <a:rPr lang="en-GB" b="1" dirty="0" err="1">
                <a:latin typeface="+mj-lt"/>
              </a:rPr>
              <a:t>Exemplul</a:t>
            </a:r>
            <a:r>
              <a:rPr lang="en-GB" b="1" dirty="0">
                <a:latin typeface="+mj-lt"/>
              </a:rPr>
              <a:t> 6</a:t>
            </a:r>
            <a:endParaRPr b="1" dirty="0">
              <a:latin typeface="+mj-lt"/>
            </a:endParaRPr>
          </a:p>
        </p:txBody>
      </p:sp>
    </p:spTree>
    <p:extLst>
      <p:ext uri="{BB962C8B-B14F-4D97-AF65-F5344CB8AC3E}">
        <p14:creationId xmlns:p14="http://schemas.microsoft.com/office/powerpoint/2010/main" val="67756130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11</a:t>
            </a:fld>
            <a:endParaRPr/>
          </a:p>
        </p:txBody>
      </p:sp>
      <p:sp>
        <p:nvSpPr>
          <p:cNvPr id="79"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p:cNvSpPr txBox="1"/>
          <p:nvPr/>
        </p:nvSpPr>
        <p:spPr>
          <a:xfrm>
            <a:off x="11440895" y="1103366"/>
            <a:ext cx="11218985" cy="12250684"/>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pPr lvl="1" indent="0"/>
            <a:r>
              <a:rPr lang="ro-RO" sz="3200" dirty="0">
                <a:latin typeface="+mj-lt"/>
              </a:rPr>
              <a:t>În toate sarcinile trebuie să fie prezente:</a:t>
            </a:r>
            <a:endParaRPr lang="en-GB" sz="3200" dirty="0">
              <a:latin typeface="+mj-lt"/>
            </a:endParaRPr>
          </a:p>
          <a:p>
            <a:pPr lvl="1" indent="0"/>
            <a:endParaRPr lang="ro-RO" sz="3200" dirty="0">
              <a:latin typeface="+mj-lt"/>
            </a:endParaRPr>
          </a:p>
          <a:p>
            <a:pPr marL="457200" lvl="1" indent="-457200">
              <a:buFont typeface="Arial" panose="020B0604020202020204" pitchFamily="34" charset="0"/>
              <a:buChar char="•"/>
            </a:pPr>
            <a:r>
              <a:rPr lang="ro-RO" sz="3200" dirty="0">
                <a:latin typeface="+mj-lt"/>
              </a:rPr>
              <a:t>Trei tipuri de constructori: fără parametri, cu parametri, de copiere;</a:t>
            </a:r>
          </a:p>
          <a:p>
            <a:pPr marL="457200" lvl="1" indent="-457200">
              <a:buFont typeface="Arial" panose="020B0604020202020204" pitchFamily="34" charset="0"/>
              <a:buChar char="•"/>
            </a:pPr>
            <a:r>
              <a:rPr lang="ro-RO" sz="3200" dirty="0">
                <a:latin typeface="+mj-lt"/>
              </a:rPr>
              <a:t>Metoda de citire;</a:t>
            </a:r>
          </a:p>
          <a:p>
            <a:pPr marL="457200" lvl="1" indent="-457200">
              <a:buFont typeface="Arial" panose="020B0604020202020204" pitchFamily="34" charset="0"/>
              <a:buChar char="•"/>
            </a:pPr>
            <a:r>
              <a:rPr lang="ro-RO" sz="3200" dirty="0">
                <a:latin typeface="+mj-lt"/>
              </a:rPr>
              <a:t>Metoda de </a:t>
            </a:r>
            <a:r>
              <a:rPr lang="ro-RO" sz="3200" dirty="0" err="1">
                <a:latin typeface="+mj-lt"/>
              </a:rPr>
              <a:t>afisare</a:t>
            </a:r>
            <a:r>
              <a:rPr lang="ro-RO" sz="3200" dirty="0">
                <a:latin typeface="+mj-lt"/>
              </a:rPr>
              <a:t>;</a:t>
            </a:r>
            <a:endParaRPr lang="en-GB" sz="3200" dirty="0">
              <a:latin typeface="+mj-lt"/>
            </a:endParaRPr>
          </a:p>
          <a:p>
            <a:pPr marL="457200" lvl="1" indent="-457200">
              <a:buFont typeface="Arial" panose="020B0604020202020204" pitchFamily="34" charset="0"/>
              <a:buChar char="•"/>
            </a:pPr>
            <a:r>
              <a:rPr lang="en-GB" sz="3200" dirty="0" err="1">
                <a:latin typeface="+mj-lt"/>
              </a:rPr>
              <a:t>Propriet</a:t>
            </a:r>
            <a:r>
              <a:rPr lang="ro-RO" sz="3200" dirty="0" err="1">
                <a:latin typeface="+mj-lt"/>
              </a:rPr>
              <a:t>ăți</a:t>
            </a:r>
            <a:endParaRPr lang="en-GB" sz="3200" dirty="0">
              <a:latin typeface="+mj-lt"/>
            </a:endParaRPr>
          </a:p>
          <a:p>
            <a:pPr marL="457200" lvl="1" indent="-457200">
              <a:buFont typeface="Arial" panose="020B0604020202020204" pitchFamily="34" charset="0"/>
              <a:buChar char="•"/>
            </a:pPr>
            <a:endParaRPr lang="en-GB" sz="3200" dirty="0">
              <a:latin typeface="+mj-lt"/>
            </a:endParaRPr>
          </a:p>
          <a:p>
            <a:pPr marL="514350" lvl="1" indent="-514350">
              <a:buAutoNum type="arabicPeriod"/>
            </a:pPr>
            <a:r>
              <a:rPr lang="ro-RO" sz="3200" dirty="0">
                <a:latin typeface="+mj-lt"/>
              </a:rPr>
              <a:t>Creați o clasă cu două proprietăți – </a:t>
            </a:r>
            <a:r>
              <a:rPr lang="ro-RO" sz="3200" dirty="0" err="1">
                <a:latin typeface="+mj-lt"/>
              </a:rPr>
              <a:t>N1</a:t>
            </a:r>
            <a:r>
              <a:rPr lang="ro-RO" sz="3200" dirty="0">
                <a:latin typeface="+mj-lt"/>
              </a:rPr>
              <a:t> (număr real) și </a:t>
            </a:r>
            <a:r>
              <a:rPr lang="ro-RO" sz="3200" dirty="0" err="1">
                <a:latin typeface="+mj-lt"/>
              </a:rPr>
              <a:t>N2</a:t>
            </a:r>
            <a:r>
              <a:rPr lang="ro-RO" sz="3200" dirty="0">
                <a:latin typeface="+mj-lt"/>
              </a:rPr>
              <a:t> (număr real </a:t>
            </a:r>
            <a:r>
              <a:rPr lang="ro-RO" sz="3200" b="1" dirty="0">
                <a:latin typeface="+mj-lt"/>
              </a:rPr>
              <a:t>NENUL</a:t>
            </a:r>
            <a:r>
              <a:rPr lang="ro-RO" sz="3200" dirty="0">
                <a:latin typeface="+mj-lt"/>
              </a:rPr>
              <a:t>). Clasa va avea funcția Power() ce va returna valoarea expresiei </a:t>
            </a:r>
            <a:r>
              <a:rPr lang="ro-RO" sz="3200" dirty="0" err="1">
                <a:latin typeface="+mj-lt"/>
              </a:rPr>
              <a:t>N1</a:t>
            </a:r>
            <a:r>
              <a:rPr lang="ro-RO" sz="3200" dirty="0">
                <a:latin typeface="+mj-lt"/>
              </a:rPr>
              <a:t> la puterea </a:t>
            </a:r>
            <a:r>
              <a:rPr lang="ro-RO" sz="3200" dirty="0" err="1">
                <a:latin typeface="+mj-lt"/>
              </a:rPr>
              <a:t>N2</a:t>
            </a:r>
            <a:r>
              <a:rPr lang="ro-RO" sz="3200" dirty="0">
                <a:latin typeface="+mj-lt"/>
              </a:rPr>
              <a:t>.</a:t>
            </a:r>
          </a:p>
          <a:p>
            <a:pPr marL="514350" lvl="1" indent="-514350">
              <a:buAutoNum type="arabicPeriod"/>
            </a:pPr>
            <a:endParaRPr lang="ro-RO" sz="3200" dirty="0">
              <a:latin typeface="+mj-lt"/>
            </a:endParaRPr>
          </a:p>
          <a:p>
            <a:pPr marL="514350" lvl="1" indent="-514350">
              <a:buAutoNum type="arabicPeriod"/>
            </a:pPr>
            <a:r>
              <a:rPr lang="ro-RO" sz="3200" dirty="0">
                <a:latin typeface="+mj-lt"/>
              </a:rPr>
              <a:t>Creați o clasă cu două proprietăți – X (coordonata x) și Y (coordonata Y). Clasa va avea funcția Distanta() care va returna distanța de la punctul (0,0) la punctul (</a:t>
            </a:r>
            <a:r>
              <a:rPr lang="ro-RO" sz="3200" dirty="0" err="1">
                <a:latin typeface="+mj-lt"/>
              </a:rPr>
              <a:t>X,Y</a:t>
            </a:r>
            <a:r>
              <a:rPr lang="ro-RO" sz="3200" dirty="0">
                <a:latin typeface="+mj-lt"/>
              </a:rPr>
              <a:t>).</a:t>
            </a:r>
          </a:p>
          <a:p>
            <a:pPr marL="514350" lvl="1" indent="-514350">
              <a:buAutoNum type="arabicPeriod"/>
            </a:pPr>
            <a:endParaRPr lang="ro-RO" sz="3200" dirty="0">
              <a:latin typeface="+mj-lt"/>
            </a:endParaRPr>
          </a:p>
          <a:p>
            <a:pPr marL="514350" lvl="1" indent="-514350">
              <a:buAutoNum type="arabicPeriod"/>
            </a:pPr>
            <a:r>
              <a:rPr lang="ro-RO" sz="3200" dirty="0">
                <a:latin typeface="+mj-lt"/>
              </a:rPr>
              <a:t>Creați clasa </a:t>
            </a:r>
            <a:r>
              <a:rPr lang="ro-RO" sz="3200" dirty="0" err="1">
                <a:latin typeface="+mj-lt"/>
              </a:rPr>
              <a:t>ApelTelefonic</a:t>
            </a:r>
            <a:r>
              <a:rPr lang="ro-RO" sz="3200" dirty="0">
                <a:latin typeface="+mj-lt"/>
              </a:rPr>
              <a:t> cu două proprietăți – Durata (durata apelului telefonic) și Costul (costul în lei a unui minut vorbit). Clasa va avea funcția Cost() ce va returna costul (în lei) a convorbirii telefonice.</a:t>
            </a:r>
          </a:p>
        </p:txBody>
      </p:sp>
      <p:sp>
        <p:nvSpPr>
          <p:cNvPr id="80" name="Demo information text"/>
          <p:cNvSpPr txBox="1"/>
          <p:nvPr/>
        </p:nvSpPr>
        <p:spPr>
          <a:xfrm>
            <a:off x="1245076" y="5927184"/>
            <a:ext cx="9955366" cy="1333698"/>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en-GB" sz="12000" dirty="0" err="1"/>
              <a:t>Sarcini</a:t>
            </a:r>
            <a:endParaRPr sz="12000" dirty="0"/>
          </a:p>
        </p:txBody>
      </p:sp>
    </p:spTree>
    <p:extLst>
      <p:ext uri="{BB962C8B-B14F-4D97-AF65-F5344CB8AC3E}">
        <p14:creationId xmlns:p14="http://schemas.microsoft.com/office/powerpoint/2010/main" val="65229811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12</a:t>
            </a:fld>
            <a:endParaRPr/>
          </a:p>
        </p:txBody>
      </p:sp>
      <p:pic>
        <p:nvPicPr>
          <p:cNvPr id="3" name="Picture 2">
            <a:extLst>
              <a:ext uri="{FF2B5EF4-FFF2-40B4-BE49-F238E27FC236}">
                <a16:creationId xmlns:a16="http://schemas.microsoft.com/office/drawing/2014/main" id="{424F3C23-11F6-4079-AB36-AE657F7E2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3593" y="1340807"/>
            <a:ext cx="15876814" cy="11034386"/>
          </a:xfrm>
          <a:prstGeom prst="rect">
            <a:avLst/>
          </a:prstGeom>
        </p:spPr>
      </p:pic>
    </p:spTree>
    <p:extLst>
      <p:ext uri="{BB962C8B-B14F-4D97-AF65-F5344CB8AC3E}">
        <p14:creationId xmlns:p14="http://schemas.microsoft.com/office/powerpoint/2010/main" val="166189613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a:t>
            </a:fld>
            <a:endParaRPr/>
          </a:p>
        </p:txBody>
      </p:sp>
      <p:sp>
        <p:nvSpPr>
          <p:cNvPr id="353"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p:cNvSpPr txBox="1"/>
          <p:nvPr/>
        </p:nvSpPr>
        <p:spPr>
          <a:xfrm>
            <a:off x="10711543" y="3111705"/>
            <a:ext cx="12188791" cy="9861926"/>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pPr marL="571500" indent="-571500" algn="l">
              <a:lnSpc>
                <a:spcPct val="150000"/>
              </a:lnSpc>
              <a:buFont typeface="Arial" panose="020B0604020202020204" pitchFamily="34" charset="0"/>
              <a:buChar char="•"/>
            </a:pPr>
            <a:r>
              <a:rPr lang="ro-RO" sz="4000" dirty="0">
                <a:latin typeface="Calibri" panose="020F0502020204030204" pitchFamily="34" charset="0"/>
                <a:cs typeface="Calibri" panose="020F0502020204030204" pitchFamily="34" charset="0"/>
              </a:rPr>
              <a:t>Constructorii</a:t>
            </a:r>
          </a:p>
          <a:p>
            <a:pPr marL="571500" indent="-571500" algn="l">
              <a:lnSpc>
                <a:spcPct val="150000"/>
              </a:lnSpc>
              <a:buFont typeface="Arial" panose="020B0604020202020204" pitchFamily="34" charset="0"/>
              <a:buChar char="•"/>
            </a:pPr>
            <a:r>
              <a:rPr lang="ro-RO" sz="4000" dirty="0">
                <a:latin typeface="Calibri" panose="020F0502020204030204" pitchFamily="34" charset="0"/>
                <a:cs typeface="Calibri" panose="020F0502020204030204" pitchFamily="34" charset="0"/>
              </a:rPr>
              <a:t>Tipurile de constructori (implicit, explicit)</a:t>
            </a:r>
          </a:p>
          <a:p>
            <a:pPr marL="571500" indent="-571500" algn="l">
              <a:lnSpc>
                <a:spcPct val="150000"/>
              </a:lnSpc>
              <a:buFont typeface="Arial" panose="020B0604020202020204" pitchFamily="34" charset="0"/>
              <a:buChar char="•"/>
            </a:pPr>
            <a:r>
              <a:rPr lang="ro-RO" sz="4000" dirty="0">
                <a:latin typeface="Calibri" panose="020F0502020204030204" pitchFamily="34" charset="0"/>
                <a:cs typeface="Calibri" panose="020F0502020204030204" pitchFamily="34" charset="0"/>
              </a:rPr>
              <a:t>Constructorul de copiere</a:t>
            </a:r>
          </a:p>
          <a:p>
            <a:pPr marL="571500" lvl="1" indent="-571500" algn="l">
              <a:lnSpc>
                <a:spcPct val="150000"/>
              </a:lnSpc>
              <a:buFont typeface="Arial" panose="020B0604020202020204" pitchFamily="34" charset="0"/>
              <a:buChar char="•"/>
            </a:pPr>
            <a:r>
              <a:rPr lang="ro-RO" sz="4000" dirty="0">
                <a:latin typeface="Calibri" panose="020F0502020204030204" pitchFamily="34" charset="0"/>
                <a:cs typeface="Calibri" panose="020F0502020204030204" pitchFamily="34" charset="0"/>
              </a:rPr>
              <a:t>Destructorul</a:t>
            </a:r>
          </a:p>
          <a:p>
            <a:pPr marL="571500" lvl="1" indent="-571500" algn="l">
              <a:lnSpc>
                <a:spcPct val="150000"/>
              </a:lnSpc>
              <a:buFont typeface="Arial" panose="020B0604020202020204" pitchFamily="34" charset="0"/>
              <a:buChar char="•"/>
            </a:pPr>
            <a:r>
              <a:rPr lang="ro-RO" sz="4000" dirty="0">
                <a:latin typeface="Calibri" panose="020F0502020204030204" pitchFamily="34" charset="0"/>
                <a:cs typeface="Calibri" panose="020F0502020204030204" pitchFamily="34" charset="0"/>
              </a:rPr>
              <a:t>Proprietățile</a:t>
            </a:r>
          </a:p>
          <a:p>
            <a:pPr marL="571500" lvl="1" indent="-571500" algn="l">
              <a:lnSpc>
                <a:spcPct val="150000"/>
              </a:lnSpc>
              <a:buFont typeface="Arial" panose="020B0604020202020204" pitchFamily="34" charset="0"/>
              <a:buChar char="•"/>
            </a:pPr>
            <a:endParaRPr lang="ro-RO" sz="4000" dirty="0">
              <a:latin typeface="Calibri" panose="020F0502020204030204" pitchFamily="34" charset="0"/>
              <a:cs typeface="Calibri" panose="020F0502020204030204" pitchFamily="34" charset="0"/>
            </a:endParaRPr>
          </a:p>
          <a:p>
            <a:pPr marL="571500" indent="-571500" algn="l">
              <a:lnSpc>
                <a:spcPct val="150000"/>
              </a:lnSpc>
              <a:buFont typeface="Arial" panose="020B0604020202020204" pitchFamily="34" charset="0"/>
              <a:buChar char="•"/>
            </a:pPr>
            <a:endParaRPr lang="es-ES" sz="4000" dirty="0">
              <a:latin typeface="Calibri" panose="020F0502020204030204" pitchFamily="34" charset="0"/>
              <a:cs typeface="Calibri" panose="020F0502020204030204" pitchFamily="34" charset="0"/>
            </a:endParaRPr>
          </a:p>
          <a:p>
            <a:pPr marL="571500" indent="-571500">
              <a:lnSpc>
                <a:spcPct val="150000"/>
              </a:lnSpc>
              <a:buFont typeface="Arial" panose="020B0604020202020204" pitchFamily="34" charset="0"/>
              <a:buChar char="•"/>
            </a:pPr>
            <a:endParaRPr lang="es-ES" sz="4000" dirty="0">
              <a:latin typeface="Calibri" panose="020F0502020204030204" pitchFamily="34" charset="0"/>
              <a:cs typeface="Calibri" panose="020F0502020204030204" pitchFamily="34" charset="0"/>
            </a:endParaRPr>
          </a:p>
          <a:p>
            <a:pPr marL="571500" indent="-571500">
              <a:lnSpc>
                <a:spcPct val="150000"/>
              </a:lnSpc>
              <a:buFont typeface="Arial" panose="020B0604020202020204" pitchFamily="34" charset="0"/>
              <a:buChar char="•"/>
            </a:pPr>
            <a:endParaRPr lang="es-ES" sz="4000" dirty="0">
              <a:latin typeface="Calibri" panose="020F0502020204030204" pitchFamily="34" charset="0"/>
              <a:cs typeface="Calibri" panose="020F0502020204030204" pitchFamily="34" charset="0"/>
            </a:endParaRPr>
          </a:p>
          <a:p>
            <a:pPr marL="571500" indent="-571500">
              <a:lnSpc>
                <a:spcPct val="150000"/>
              </a:lnSpc>
              <a:buFont typeface="Arial" panose="020B0604020202020204" pitchFamily="34" charset="0"/>
              <a:buChar char="•"/>
            </a:pPr>
            <a:endParaRPr sz="4000" dirty="0">
              <a:latin typeface="Calibri" panose="020F0502020204030204" pitchFamily="34" charset="0"/>
              <a:cs typeface="Calibri" panose="020F0502020204030204" pitchFamily="34" charset="0"/>
            </a:endParaRPr>
          </a:p>
        </p:txBody>
      </p:sp>
      <p:sp>
        <p:nvSpPr>
          <p:cNvPr id="354" name="Demo information text"/>
          <p:cNvSpPr txBox="1"/>
          <p:nvPr/>
        </p:nvSpPr>
        <p:spPr>
          <a:xfrm>
            <a:off x="2209430" y="5302865"/>
            <a:ext cx="9955366" cy="1333698"/>
          </a:xfrm>
          <a:prstGeom prst="rect">
            <a:avLst/>
          </a:prstGeom>
          <a:ln w="3175">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lnSpc>
                <a:spcPct val="80000"/>
              </a:lnSpc>
              <a:defRPr sz="9600" cap="all" baseline="12500">
                <a:solidFill>
                  <a:srgbClr val="FFFFFF"/>
                </a:solidFill>
                <a:latin typeface="+mn-lt"/>
                <a:ea typeface="+mn-ea"/>
                <a:cs typeface="+mn-cs"/>
                <a:sym typeface="Montserrat-Bold"/>
              </a:defRPr>
            </a:lvl1pPr>
          </a:lstStyle>
          <a:p>
            <a:pPr>
              <a:lnSpc>
                <a:spcPct val="100000"/>
              </a:lnSpc>
            </a:pPr>
            <a:r>
              <a:rPr lang="ro-MD" sz="12000" dirty="0">
                <a:latin typeface="Calibri" panose="020F0502020204030204" pitchFamily="34" charset="0"/>
                <a:cs typeface="Calibri" panose="020F0502020204030204" pitchFamily="34" charset="0"/>
              </a:rPr>
              <a:t>CE VOI STUDIA?</a:t>
            </a:r>
            <a:endParaRPr sz="120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A7C41F1C-0325-4D17-B38C-337F5455BE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1543" y="10320411"/>
            <a:ext cx="3810000" cy="3810000"/>
          </a:xfrm>
          <a:prstGeom prst="rect">
            <a:avLst/>
          </a:prstGeom>
        </p:spPr>
      </p:pic>
    </p:spTree>
    <p:extLst>
      <p:ext uri="{BB962C8B-B14F-4D97-AF65-F5344CB8AC3E}">
        <p14:creationId xmlns:p14="http://schemas.microsoft.com/office/powerpoint/2010/main" val="27853261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a:t>
            </a:fld>
            <a:endParaRPr/>
          </a:p>
        </p:txBody>
      </p:sp>
      <p:sp>
        <p:nvSpPr>
          <p:cNvPr id="79"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p:cNvSpPr txBox="1"/>
          <p:nvPr/>
        </p:nvSpPr>
        <p:spPr>
          <a:xfrm>
            <a:off x="11797717" y="851062"/>
            <a:ext cx="11218985" cy="7734300"/>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fontScale="85000" lnSpcReduction="20000"/>
          </a:bodyPr>
          <a:lstStyle/>
          <a:p>
            <a:pPr marL="457200" indent="-457200">
              <a:buFont typeface="Wingdings" panose="05000000000000000000" pitchFamily="2" charset="2"/>
              <a:buChar char="v"/>
            </a:pPr>
            <a:r>
              <a:rPr lang="ro-RO" sz="3200" b="1" dirty="0">
                <a:latin typeface="+mj-lt"/>
              </a:rPr>
              <a:t>Constructorii </a:t>
            </a:r>
            <a:r>
              <a:rPr lang="ro-RO" sz="3200" dirty="0">
                <a:latin typeface="+mj-lt"/>
              </a:rPr>
              <a:t>sunt metode speciale folosite la crearea și inițializarea instanțelor unei clase.</a:t>
            </a:r>
          </a:p>
          <a:p>
            <a:pPr marL="457200" indent="-457200">
              <a:buFont typeface="Wingdings" panose="05000000000000000000" pitchFamily="2" charset="2"/>
              <a:buChar char="v"/>
            </a:pPr>
            <a:endParaRPr lang="ro-RO" sz="3200" dirty="0">
              <a:latin typeface="+mj-lt"/>
            </a:endParaRPr>
          </a:p>
          <a:p>
            <a:pPr algn="l"/>
            <a:endParaRPr lang="ro-RO" sz="3200" dirty="0">
              <a:latin typeface="+mj-lt"/>
            </a:endParaRPr>
          </a:p>
          <a:p>
            <a:pPr marL="457200" indent="-457200" algn="l">
              <a:buFont typeface="Wingdings" panose="05000000000000000000" pitchFamily="2" charset="2"/>
              <a:buChar char="v"/>
            </a:pPr>
            <a:r>
              <a:rPr lang="ro-RO" sz="3200" dirty="0">
                <a:latin typeface="+mj-lt"/>
              </a:rPr>
              <a:t>În cazul în care o clasă nu are nici un constructor declarat de programator, compilatorul generează un constructor implicit.</a:t>
            </a:r>
            <a:endParaRPr lang="en-GB" sz="3200" dirty="0">
              <a:latin typeface="+mj-lt"/>
            </a:endParaRPr>
          </a:p>
          <a:p>
            <a:pPr marL="457200" indent="-457200" algn="l">
              <a:buFont typeface="Wingdings" panose="05000000000000000000" pitchFamily="2" charset="2"/>
              <a:buChar char="v"/>
            </a:pPr>
            <a:endParaRPr lang="en-GB" sz="3200" dirty="0">
              <a:latin typeface="+mj-lt"/>
            </a:endParaRPr>
          </a:p>
          <a:p>
            <a:pPr algn="l"/>
            <a:r>
              <a:rPr lang="ro-RO" sz="3200" dirty="0">
                <a:latin typeface="+mj-lt"/>
              </a:rPr>
              <a:t>Constructorul implicit inițializează câmpurile clasei cu următoarele valori implicite:</a:t>
            </a:r>
            <a:endParaRPr lang="en-GB" sz="3200" dirty="0">
              <a:latin typeface="+mj-lt"/>
            </a:endParaRPr>
          </a:p>
          <a:p>
            <a:pPr algn="l"/>
            <a:endParaRPr lang="ro-RO" sz="3200" dirty="0">
              <a:latin typeface="+mj-lt"/>
            </a:endParaRPr>
          </a:p>
          <a:p>
            <a:pPr lvl="2" indent="0" algn="l"/>
            <a:r>
              <a:rPr lang="ro-RO" sz="3200" b="1" dirty="0">
                <a:latin typeface="+mj-lt"/>
              </a:rPr>
              <a:t>Tipurile numerice</a:t>
            </a:r>
            <a:r>
              <a:rPr lang="ro-RO" sz="3200" dirty="0">
                <a:latin typeface="+mj-lt"/>
              </a:rPr>
              <a:t> (</a:t>
            </a:r>
            <a:r>
              <a:rPr lang="ro-RO" sz="3200" dirty="0" err="1">
                <a:latin typeface="+mj-lt"/>
              </a:rPr>
              <a:t>int</a:t>
            </a:r>
            <a:r>
              <a:rPr lang="ro-RO" sz="3200" dirty="0">
                <a:latin typeface="+mj-lt"/>
              </a:rPr>
              <a:t>, </a:t>
            </a:r>
            <a:r>
              <a:rPr lang="ro-RO" sz="3200" dirty="0" err="1">
                <a:latin typeface="+mj-lt"/>
              </a:rPr>
              <a:t>short</a:t>
            </a:r>
            <a:r>
              <a:rPr lang="ro-RO" sz="3200" dirty="0">
                <a:latin typeface="+mj-lt"/>
              </a:rPr>
              <a:t>, </a:t>
            </a:r>
            <a:r>
              <a:rPr lang="ro-RO" sz="3200" dirty="0" err="1">
                <a:latin typeface="+mj-lt"/>
              </a:rPr>
              <a:t>double</a:t>
            </a:r>
            <a:r>
              <a:rPr lang="ro-RO" sz="3200" dirty="0">
                <a:latin typeface="+mj-lt"/>
              </a:rPr>
              <a:t>, etc.) și tipul </a:t>
            </a:r>
            <a:r>
              <a:rPr lang="ro-RO" sz="3200" dirty="0" err="1">
                <a:latin typeface="+mj-lt"/>
              </a:rPr>
              <a:t>enum</a:t>
            </a:r>
            <a:r>
              <a:rPr lang="ro-RO" sz="3200" dirty="0">
                <a:latin typeface="+mj-lt"/>
              </a:rPr>
              <a:t> cu valoarea </a:t>
            </a:r>
            <a:r>
              <a:rPr lang="ro-RO" sz="3200" b="1" dirty="0">
                <a:latin typeface="+mj-lt"/>
              </a:rPr>
              <a:t>0</a:t>
            </a:r>
            <a:r>
              <a:rPr lang="ro-RO" sz="3200" dirty="0">
                <a:latin typeface="+mj-lt"/>
              </a:rPr>
              <a:t>;</a:t>
            </a:r>
          </a:p>
          <a:p>
            <a:pPr lvl="2" indent="0" algn="l"/>
            <a:r>
              <a:rPr lang="ro-RO" sz="3200" b="1" dirty="0">
                <a:latin typeface="+mj-lt"/>
              </a:rPr>
              <a:t>Tipul </a:t>
            </a:r>
            <a:r>
              <a:rPr lang="ro-RO" sz="3200" b="1" dirty="0" err="1">
                <a:latin typeface="+mj-lt"/>
              </a:rPr>
              <a:t>bool</a:t>
            </a:r>
            <a:r>
              <a:rPr lang="ro-RO" sz="3200" b="1" dirty="0">
                <a:latin typeface="+mj-lt"/>
              </a:rPr>
              <a:t> </a:t>
            </a:r>
            <a:r>
              <a:rPr lang="ro-RO" sz="3200" dirty="0">
                <a:latin typeface="+mj-lt"/>
              </a:rPr>
              <a:t>cu valoarea </a:t>
            </a:r>
            <a:r>
              <a:rPr lang="ro-RO" sz="3200" b="1" dirty="0">
                <a:latin typeface="+mj-lt"/>
              </a:rPr>
              <a:t>false</a:t>
            </a:r>
            <a:r>
              <a:rPr lang="ro-RO" sz="3200" dirty="0">
                <a:latin typeface="+mj-lt"/>
              </a:rPr>
              <a:t>;</a:t>
            </a:r>
          </a:p>
          <a:p>
            <a:pPr lvl="2" indent="0" algn="l"/>
            <a:r>
              <a:rPr lang="ro-RO" sz="3200" b="1" dirty="0">
                <a:latin typeface="+mj-lt"/>
              </a:rPr>
              <a:t>Tipul </a:t>
            </a:r>
            <a:r>
              <a:rPr lang="ro-RO" sz="3200" b="1" dirty="0" err="1">
                <a:latin typeface="+mj-lt"/>
              </a:rPr>
              <a:t>char</a:t>
            </a:r>
            <a:r>
              <a:rPr lang="ro-RO" sz="3200" b="1" dirty="0">
                <a:latin typeface="+mj-lt"/>
              </a:rPr>
              <a:t> </a:t>
            </a:r>
            <a:r>
              <a:rPr lang="ro-RO" sz="3200" dirty="0">
                <a:latin typeface="+mj-lt"/>
              </a:rPr>
              <a:t>cu </a:t>
            </a:r>
            <a:r>
              <a:rPr lang="ro-RO" sz="3200" b="1" dirty="0">
                <a:latin typeface="+mj-lt"/>
              </a:rPr>
              <a:t>‘\0’</a:t>
            </a:r>
            <a:r>
              <a:rPr lang="ro-RO" sz="3200" dirty="0">
                <a:latin typeface="+mj-lt"/>
              </a:rPr>
              <a:t>;</a:t>
            </a:r>
          </a:p>
          <a:p>
            <a:pPr lvl="2" indent="0" algn="l"/>
            <a:r>
              <a:rPr lang="ro-RO" sz="3200" b="1" dirty="0">
                <a:latin typeface="+mj-lt"/>
              </a:rPr>
              <a:t>Tipurile referință </a:t>
            </a:r>
            <a:r>
              <a:rPr lang="ro-RO" sz="3200" dirty="0">
                <a:latin typeface="+mj-lt"/>
              </a:rPr>
              <a:t>(inclusiv </a:t>
            </a:r>
            <a:r>
              <a:rPr lang="ro-RO" sz="3200" dirty="0" err="1">
                <a:latin typeface="+mj-lt"/>
              </a:rPr>
              <a:t>string</a:t>
            </a:r>
            <a:r>
              <a:rPr lang="ro-RO" sz="3200" dirty="0">
                <a:latin typeface="+mj-lt"/>
              </a:rPr>
              <a:t> sau tablouri) cu </a:t>
            </a:r>
            <a:r>
              <a:rPr lang="ro-RO" sz="3200" b="1" dirty="0" err="1">
                <a:latin typeface="+mj-lt"/>
              </a:rPr>
              <a:t>null</a:t>
            </a:r>
            <a:r>
              <a:rPr lang="ro-RO" sz="3200" dirty="0">
                <a:latin typeface="+mj-lt"/>
              </a:rPr>
              <a:t>;</a:t>
            </a:r>
            <a:endParaRPr lang="en-GB" sz="3200" dirty="0">
              <a:latin typeface="+mj-lt"/>
            </a:endParaRPr>
          </a:p>
          <a:p>
            <a:pPr lvl="2" indent="0" algn="l"/>
            <a:endParaRPr lang="en-GB" sz="3200" dirty="0">
              <a:latin typeface="+mj-lt"/>
            </a:endParaRPr>
          </a:p>
          <a:p>
            <a:pPr lvl="2" indent="0" algn="l"/>
            <a:r>
              <a:rPr lang="it-IT" sz="3200" dirty="0">
                <a:latin typeface="+mj-lt"/>
              </a:rPr>
              <a:t>Constructorii pot să fie declarați static, pentru inițializarea membrilor statici ai clasei</a:t>
            </a:r>
            <a:endParaRPr lang="ro-RO" sz="3200" dirty="0">
              <a:latin typeface="+mj-lt"/>
            </a:endParaRPr>
          </a:p>
          <a:p>
            <a:endParaRPr lang="ro-RO" sz="3200" b="1" dirty="0">
              <a:latin typeface="+mj-lt"/>
            </a:endParaRPr>
          </a:p>
        </p:txBody>
      </p:sp>
      <p:sp>
        <p:nvSpPr>
          <p:cNvPr id="80" name="Demo information text"/>
          <p:cNvSpPr txBox="1"/>
          <p:nvPr/>
        </p:nvSpPr>
        <p:spPr>
          <a:xfrm>
            <a:off x="2209430" y="4687312"/>
            <a:ext cx="9955366" cy="2564805"/>
          </a:xfrm>
          <a:prstGeom prst="rect">
            <a:avLst/>
          </a:prstGeom>
          <a:ln w="3175">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ro-RO" sz="12000" dirty="0"/>
              <a:t>Ce este constructorul?</a:t>
            </a:r>
            <a:endParaRPr sz="12000" dirty="0"/>
          </a:p>
        </p:txBody>
      </p:sp>
      <p:sp>
        <p:nvSpPr>
          <p:cNvPr id="11" name="TextBox 10">
            <a:extLst>
              <a:ext uri="{FF2B5EF4-FFF2-40B4-BE49-F238E27FC236}">
                <a16:creationId xmlns:a16="http://schemas.microsoft.com/office/drawing/2014/main" id="{0E0C4886-E1B2-4499-989A-5A9F2524038F}"/>
              </a:ext>
            </a:extLst>
          </p:cNvPr>
          <p:cNvSpPr txBox="1"/>
          <p:nvPr/>
        </p:nvSpPr>
        <p:spPr>
          <a:xfrm>
            <a:off x="7602321" y="9073201"/>
            <a:ext cx="9124950" cy="3616824"/>
          </a:xfrm>
          <a:prstGeom prst="rect">
            <a:avLst/>
          </a:prstGeom>
          <a:solidFill>
            <a:schemeClr val="bg2">
              <a:lumMod val="5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600" b="0" dirty="0">
                <a:solidFill>
                  <a:srgbClr val="569CD6"/>
                </a:solidFill>
                <a:effectLst/>
                <a:latin typeface="Consolas" panose="020B0609020204030204" pitchFamily="49" charset="0"/>
              </a:rPr>
              <a:t>class</a:t>
            </a: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Cerc</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Clasa</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cerc</a:t>
            </a:r>
            <a:r>
              <a:rPr lang="en-GB" sz="1600" b="0" dirty="0">
                <a:solidFill>
                  <a:srgbClr val="6A9955"/>
                </a:solidFill>
                <a:effectLst/>
                <a:latin typeface="Consolas" panose="020B0609020204030204" pitchFamily="49" charset="0"/>
              </a:rPr>
              <a:t> nu </a:t>
            </a:r>
            <a:r>
              <a:rPr lang="en-GB" sz="1600" b="0" dirty="0" err="1">
                <a:solidFill>
                  <a:srgbClr val="6A9955"/>
                </a:solidFill>
                <a:effectLst/>
                <a:latin typeface="Consolas" panose="020B0609020204030204" pitchFamily="49" charset="0"/>
              </a:rPr>
              <a:t>detine</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nici</a:t>
            </a:r>
            <a:r>
              <a:rPr lang="en-GB" sz="1600" b="0" dirty="0">
                <a:solidFill>
                  <a:srgbClr val="6A9955"/>
                </a:solidFill>
                <a:effectLst/>
                <a:latin typeface="Consolas" panose="020B0609020204030204" pitchFamily="49" charset="0"/>
              </a:rPr>
              <a:t> un constructor </a:t>
            </a:r>
            <a:r>
              <a:rPr lang="en-GB" sz="1600" b="0" dirty="0" err="1">
                <a:solidFill>
                  <a:srgbClr val="6A9955"/>
                </a:solidFill>
                <a:effectLst/>
                <a:latin typeface="Consolas" panose="020B0609020204030204" pitchFamily="49" charset="0"/>
              </a:rPr>
              <a:t>creat</a:t>
            </a:r>
            <a:r>
              <a:rPr lang="en-GB" sz="1600" b="0" dirty="0">
                <a:solidFill>
                  <a:srgbClr val="6A9955"/>
                </a:solidFill>
                <a:effectLst/>
                <a:latin typeface="Consolas" panose="020B0609020204030204" pitchFamily="49" charset="0"/>
              </a:rPr>
              <a:t> de </a:t>
            </a:r>
            <a:r>
              <a:rPr lang="en-GB" sz="1600" b="0" dirty="0" err="1">
                <a:solidFill>
                  <a:srgbClr val="6A9955"/>
                </a:solidFill>
                <a:effectLst/>
                <a:latin typeface="Consolas" panose="020B0609020204030204" pitchFamily="49" charset="0"/>
              </a:rPr>
              <a:t>noi</a:t>
            </a:r>
            <a:r>
              <a:rPr lang="en-GB" sz="1600" b="0" dirty="0">
                <a:solidFill>
                  <a:srgbClr val="6A9955"/>
                </a:solidFill>
                <a:effectLst/>
                <a:latin typeface="Consolas" panose="020B0609020204030204" pitchFamily="49" charset="0"/>
              </a:rPr>
              <a:t>.</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La </a:t>
            </a:r>
            <a:r>
              <a:rPr lang="en-GB" sz="1600" b="0" dirty="0" err="1">
                <a:solidFill>
                  <a:srgbClr val="6A9955"/>
                </a:solidFill>
                <a:effectLst/>
                <a:latin typeface="Consolas" panose="020B0609020204030204" pitchFamily="49" charset="0"/>
              </a:rPr>
              <a:t>crearea</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obiectelor</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va</a:t>
            </a:r>
            <a:r>
              <a:rPr lang="en-GB" sz="1600" b="0" dirty="0">
                <a:solidFill>
                  <a:srgbClr val="6A9955"/>
                </a:solidFill>
                <a:effectLst/>
                <a:latin typeface="Consolas" panose="020B0609020204030204" pitchFamily="49" charset="0"/>
              </a:rPr>
              <a:t> fi </a:t>
            </a:r>
            <a:r>
              <a:rPr lang="en-GB" sz="1600" b="0" dirty="0" err="1">
                <a:solidFill>
                  <a:srgbClr val="6A9955"/>
                </a:solidFill>
                <a:effectLst/>
                <a:latin typeface="Consolas" panose="020B0609020204030204" pitchFamily="49" charset="0"/>
              </a:rPr>
              <a:t>utilizat</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constructorul</a:t>
            </a:r>
            <a:r>
              <a:rPr lang="en-GB" sz="1600" b="0" dirty="0">
                <a:solidFill>
                  <a:srgbClr val="6A9955"/>
                </a:solidFill>
                <a:effectLst/>
                <a:latin typeface="Consolas" panose="020B0609020204030204" pitchFamily="49" charset="0"/>
              </a:rPr>
              <a:t> implicit (new </a:t>
            </a:r>
            <a:r>
              <a:rPr lang="en-GB" sz="1600" b="0" dirty="0" err="1">
                <a:solidFill>
                  <a:srgbClr val="6A9955"/>
                </a:solidFill>
                <a:effectLst/>
                <a:latin typeface="Consolas" panose="020B0609020204030204" pitchFamily="49" charset="0"/>
              </a:rPr>
              <a:t>Cerc</a:t>
            </a:r>
            <a:r>
              <a:rPr lang="en-GB" sz="1600" b="0" dirty="0">
                <a:solidFill>
                  <a:srgbClr val="6A9955"/>
                </a:solidFill>
                <a:effectLst/>
                <a:latin typeface="Consolas" panose="020B0609020204030204" pitchFamily="49" charset="0"/>
              </a:rPr>
              <a:t>())</a:t>
            </a:r>
            <a:endParaRPr lang="en-GB" sz="1600" b="0" dirty="0">
              <a:solidFill>
                <a:srgbClr val="D4D4D4"/>
              </a:solidFill>
              <a:effectLst/>
              <a:latin typeface="Consolas" panose="020B0609020204030204" pitchFamily="49" charset="0"/>
            </a:endParaRP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double</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double</a:t>
            </a:r>
            <a:r>
              <a:rPr lang="en-GB" sz="1600" b="0" dirty="0">
                <a:solidFill>
                  <a:srgbClr val="D4D4D4"/>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Diametru</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a:solidFill>
                  <a:srgbClr val="C586C0"/>
                </a:solidFill>
                <a:effectLst/>
                <a:latin typeface="Consolas" panose="020B0609020204030204" pitchFamily="49" charset="0"/>
              </a:rPr>
              <a:t>return</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 * </a:t>
            </a:r>
            <a:r>
              <a:rPr lang="en-GB" sz="1600" b="0" dirty="0">
                <a:solidFill>
                  <a:srgbClr val="B5CEA8"/>
                </a:solidFill>
                <a:effectLst/>
                <a:latin typeface="Consolas" panose="020B0609020204030204" pitchFamily="49" charset="0"/>
              </a:rPr>
              <a:t>2</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a:t>
            </a:r>
          </a:p>
        </p:txBody>
      </p:sp>
      <p:sp>
        <p:nvSpPr>
          <p:cNvPr id="13" name="TextBox 12">
            <a:extLst>
              <a:ext uri="{FF2B5EF4-FFF2-40B4-BE49-F238E27FC236}">
                <a16:creationId xmlns:a16="http://schemas.microsoft.com/office/drawing/2014/main" id="{1DDD6E44-BACD-41DA-9225-5166D0D7723E}"/>
              </a:ext>
            </a:extLst>
          </p:cNvPr>
          <p:cNvSpPr txBox="1"/>
          <p:nvPr/>
        </p:nvSpPr>
        <p:spPr>
          <a:xfrm>
            <a:off x="17145000" y="9749395"/>
            <a:ext cx="6610350" cy="2139496"/>
          </a:xfrm>
          <a:prstGeom prst="rect">
            <a:avLst/>
          </a:prstGeom>
          <a:solidFill>
            <a:schemeClr val="bg2">
              <a:lumMod val="5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600" b="0" dirty="0">
                <a:solidFill>
                  <a:srgbClr val="569CD6"/>
                </a:solidFill>
                <a:effectLst/>
                <a:latin typeface="Consolas" panose="020B0609020204030204" pitchFamily="49" charset="0"/>
              </a:rPr>
              <a:t>class</a:t>
            </a:r>
            <a:r>
              <a:rPr lang="en-GB" sz="1600" b="0" dirty="0">
                <a:solidFill>
                  <a:srgbClr val="D4D4D4"/>
                </a:solidFill>
                <a:effectLst/>
                <a:latin typeface="Consolas" panose="020B0609020204030204" pitchFamily="49" charset="0"/>
              </a:rPr>
              <a:t> </a:t>
            </a:r>
            <a:r>
              <a:rPr lang="en-GB" sz="1600" b="0" dirty="0">
                <a:solidFill>
                  <a:srgbClr val="4EC9B0"/>
                </a:solidFill>
                <a:effectLst/>
                <a:latin typeface="Consolas" panose="020B0609020204030204" pitchFamily="49" charset="0"/>
              </a:rPr>
              <a:t>Program</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static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void</a:t>
            </a:r>
            <a:r>
              <a:rPr lang="en-GB" sz="1600" b="0" dirty="0">
                <a:solidFill>
                  <a:srgbClr val="D4D4D4"/>
                </a:solidFill>
                <a:effectLst/>
                <a:latin typeface="Consolas" panose="020B0609020204030204" pitchFamily="49" charset="0"/>
              </a:rPr>
              <a:t> </a:t>
            </a:r>
            <a:r>
              <a:rPr lang="en-GB" sz="1600" b="0" dirty="0">
                <a:solidFill>
                  <a:srgbClr val="DCDCAA"/>
                </a:solidFill>
                <a:effectLst/>
                <a:latin typeface="Consolas" panose="020B0609020204030204" pitchFamily="49" charset="0"/>
              </a:rPr>
              <a:t>Main</a:t>
            </a:r>
            <a:r>
              <a:rPr lang="en-GB" sz="1600" b="0" dirty="0">
                <a:solidFill>
                  <a:srgbClr val="D4D4D4"/>
                </a:solidFill>
                <a:effectLst/>
                <a:latin typeface="Consolas" panose="020B0609020204030204" pitchFamily="49" charset="0"/>
              </a:rPr>
              <a:t>(</a:t>
            </a:r>
            <a:r>
              <a:rPr lang="en-GB" sz="1600" b="0" dirty="0">
                <a:solidFill>
                  <a:srgbClr val="569CD6"/>
                </a:solidFill>
                <a:effectLst/>
                <a:latin typeface="Consolas" panose="020B0609020204030204" pitchFamily="49" charset="0"/>
              </a:rPr>
              <a:t>string</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args</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Cerc</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cerc</a:t>
            </a:r>
            <a:r>
              <a:rPr lang="en-GB" sz="1600" b="0" dirty="0">
                <a:solidFill>
                  <a:srgbClr val="D4D4D4"/>
                </a:solidFill>
                <a:effectLst/>
                <a:latin typeface="Consolas" panose="020B0609020204030204" pitchFamily="49" charset="0"/>
              </a:rPr>
              <a:t> = </a:t>
            </a:r>
            <a:r>
              <a:rPr lang="en-GB" sz="1600" b="0" dirty="0">
                <a:solidFill>
                  <a:srgbClr val="569CD6"/>
                </a:solidFill>
                <a:effectLst/>
                <a:latin typeface="Consolas" panose="020B0609020204030204" pitchFamily="49" charset="0"/>
              </a:rPr>
              <a:t>new</a:t>
            </a: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Cerc</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a:t>
            </a:r>
          </a:p>
        </p:txBody>
      </p:sp>
      <p:sp>
        <p:nvSpPr>
          <p:cNvPr id="14"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C2DD5C89-E973-4E30-BE50-FD513C1E35BA}"/>
              </a:ext>
            </a:extLst>
          </p:cNvPr>
          <p:cNvSpPr txBox="1"/>
          <p:nvPr/>
        </p:nvSpPr>
        <p:spPr>
          <a:xfrm>
            <a:off x="14583507" y="8358744"/>
            <a:ext cx="5122985" cy="808634"/>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pPr lvl="1" indent="0" algn="ctr"/>
            <a:r>
              <a:rPr lang="en-GB" b="1" dirty="0" err="1">
                <a:latin typeface="+mj-lt"/>
              </a:rPr>
              <a:t>Exemplul</a:t>
            </a:r>
            <a:r>
              <a:rPr lang="en-GB" b="1" dirty="0">
                <a:latin typeface="+mj-lt"/>
              </a:rPr>
              <a:t> 1</a:t>
            </a:r>
            <a:endParaRPr b="1" dirty="0">
              <a:latin typeface="+mj-lt"/>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4</a:t>
            </a:fld>
            <a:endParaRPr/>
          </a:p>
        </p:txBody>
      </p:sp>
      <p:sp>
        <p:nvSpPr>
          <p:cNvPr id="79"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p:cNvSpPr txBox="1"/>
          <p:nvPr/>
        </p:nvSpPr>
        <p:spPr>
          <a:xfrm>
            <a:off x="11834446" y="3111705"/>
            <a:ext cx="11218985" cy="5379800"/>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pPr marL="457200" indent="-457200">
              <a:buFont typeface="Wingdings" panose="05000000000000000000" pitchFamily="2" charset="2"/>
              <a:buChar char="v"/>
            </a:pPr>
            <a:r>
              <a:rPr lang="ro-RO" sz="3200" dirty="0">
                <a:latin typeface="+mj-lt"/>
              </a:rPr>
              <a:t>O clasa poate avea </a:t>
            </a:r>
            <a:r>
              <a:rPr lang="ro-RO" sz="3200" b="1" dirty="0">
                <a:latin typeface="+mj-lt"/>
              </a:rPr>
              <a:t>mai mulți </a:t>
            </a:r>
            <a:r>
              <a:rPr lang="ro-RO" sz="3200" dirty="0">
                <a:latin typeface="+mj-lt"/>
              </a:rPr>
              <a:t>constructori, care diferă între ei prin numărul și tipul parametrilor acestora. </a:t>
            </a:r>
          </a:p>
          <a:p>
            <a:pPr algn="ctr"/>
            <a:r>
              <a:rPr lang="ro-RO" sz="3200" dirty="0">
                <a:latin typeface="+mj-lt"/>
              </a:rPr>
              <a:t>(</a:t>
            </a:r>
            <a:r>
              <a:rPr lang="ro-RO" sz="3200" dirty="0" err="1">
                <a:latin typeface="+mj-lt"/>
              </a:rPr>
              <a:t>Overloading</a:t>
            </a:r>
            <a:r>
              <a:rPr lang="ro-RO" sz="3200" dirty="0">
                <a:latin typeface="+mj-lt"/>
              </a:rPr>
              <a:t> / Supraîncărcare)</a:t>
            </a:r>
          </a:p>
          <a:p>
            <a:pPr marL="457200" indent="-457200">
              <a:buFont typeface="Wingdings" panose="05000000000000000000" pitchFamily="2" charset="2"/>
              <a:buChar char="v"/>
            </a:pPr>
            <a:endParaRPr lang="ro-RO" sz="3200" dirty="0">
              <a:latin typeface="+mj-lt"/>
            </a:endParaRPr>
          </a:p>
          <a:p>
            <a:pPr marL="457200" indent="-457200">
              <a:buFont typeface="Wingdings" panose="05000000000000000000" pitchFamily="2" charset="2"/>
              <a:buChar char="v"/>
            </a:pPr>
            <a:r>
              <a:rPr lang="ro-RO" sz="3200" dirty="0">
                <a:latin typeface="+mj-lt"/>
              </a:rPr>
              <a:t>Constructorul</a:t>
            </a:r>
            <a:r>
              <a:rPr lang="ro-RO" sz="3200" b="1" dirty="0">
                <a:latin typeface="+mj-lt"/>
              </a:rPr>
              <a:t> </a:t>
            </a:r>
            <a:r>
              <a:rPr lang="ro-RO" sz="3200" dirty="0">
                <a:latin typeface="+mj-lt"/>
              </a:rPr>
              <a:t>poartă numele clasei și nu are tip de </a:t>
            </a:r>
            <a:r>
              <a:rPr lang="ro-RO" sz="3200" dirty="0" err="1">
                <a:latin typeface="+mj-lt"/>
              </a:rPr>
              <a:t>return</a:t>
            </a:r>
            <a:r>
              <a:rPr lang="ro-RO" sz="3200" dirty="0">
                <a:latin typeface="+mj-lt"/>
              </a:rPr>
              <a:t>.</a:t>
            </a:r>
          </a:p>
          <a:p>
            <a:pPr marL="457200" indent="-457200">
              <a:buFont typeface="Wingdings" panose="05000000000000000000" pitchFamily="2" charset="2"/>
              <a:buChar char="v"/>
            </a:pPr>
            <a:endParaRPr lang="ro-RO" sz="3200" dirty="0">
              <a:latin typeface="+mj-lt"/>
            </a:endParaRPr>
          </a:p>
          <a:p>
            <a:pPr marL="514350" indent="-514350">
              <a:buFont typeface="Arial" panose="020B0604020202020204" pitchFamily="34" charset="0"/>
              <a:buChar char="•"/>
            </a:pPr>
            <a:r>
              <a:rPr lang="ro-RO" sz="3200" dirty="0">
                <a:latin typeface="+mj-lt"/>
              </a:rPr>
              <a:t>Dacă creăm un constructor, atunci constructorul implicit nu va mai fi generat. Dacă totuși dorim să avem și constructorul fără parametri, atunci trebuie să îl adăugăm în clasa noastră.</a:t>
            </a:r>
          </a:p>
          <a:p>
            <a:endParaRPr lang="ro-RO" sz="3200" b="1" dirty="0">
              <a:latin typeface="+mj-lt"/>
            </a:endParaRPr>
          </a:p>
          <a:p>
            <a:pPr algn="l"/>
            <a:endParaRPr lang="ro-RO" sz="3200" dirty="0">
              <a:latin typeface="+mj-lt"/>
            </a:endParaRPr>
          </a:p>
          <a:p>
            <a:endParaRPr sz="3200" b="1" dirty="0">
              <a:latin typeface="+mj-lt"/>
            </a:endParaRPr>
          </a:p>
        </p:txBody>
      </p:sp>
      <p:sp>
        <p:nvSpPr>
          <p:cNvPr id="80" name="Demo information text"/>
          <p:cNvSpPr txBox="1"/>
          <p:nvPr/>
        </p:nvSpPr>
        <p:spPr>
          <a:xfrm>
            <a:off x="2209430" y="4071759"/>
            <a:ext cx="9955366" cy="3795911"/>
          </a:xfrm>
          <a:prstGeom prst="rect">
            <a:avLst/>
          </a:prstGeom>
          <a:ln w="3175">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ro-RO" sz="12000" dirty="0"/>
              <a:t>Ce este constructorul</a:t>
            </a:r>
          </a:p>
          <a:p>
            <a:pPr>
              <a:lnSpc>
                <a:spcPct val="100000"/>
              </a:lnSpc>
            </a:pPr>
            <a:r>
              <a:rPr lang="ro-RO" sz="12000" dirty="0"/>
              <a:t>explicit?</a:t>
            </a:r>
            <a:endParaRPr sz="12000" dirty="0"/>
          </a:p>
        </p:txBody>
      </p:sp>
      <p:sp>
        <p:nvSpPr>
          <p:cNvPr id="7" name="TextBox 6">
            <a:extLst>
              <a:ext uri="{FF2B5EF4-FFF2-40B4-BE49-F238E27FC236}">
                <a16:creationId xmlns:a16="http://schemas.microsoft.com/office/drawing/2014/main" id="{17FB5CF7-E2C9-4561-8F98-94CDB8E8B25E}"/>
              </a:ext>
            </a:extLst>
          </p:cNvPr>
          <p:cNvSpPr txBox="1"/>
          <p:nvPr/>
        </p:nvSpPr>
        <p:spPr>
          <a:xfrm>
            <a:off x="10582127" y="9005855"/>
            <a:ext cx="5576669" cy="4503220"/>
          </a:xfrm>
          <a:prstGeom prst="rect">
            <a:avLst/>
          </a:prstGeom>
          <a:solidFill>
            <a:schemeClr val="tx2">
              <a:lumMod val="1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600" b="0" dirty="0">
                <a:solidFill>
                  <a:srgbClr val="569CD6"/>
                </a:solidFill>
                <a:effectLst/>
                <a:latin typeface="Consolas" panose="020B0609020204030204" pitchFamily="49" charset="0"/>
              </a:rPr>
              <a:t>class</a:t>
            </a: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Cerc</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double</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Constructor EXPLICIT (</a:t>
            </a:r>
            <a:r>
              <a:rPr lang="en-GB" sz="1600" b="0" dirty="0" err="1">
                <a:solidFill>
                  <a:srgbClr val="6A9955"/>
                </a:solidFill>
                <a:effectLst/>
                <a:latin typeface="Consolas" panose="020B0609020204030204" pitchFamily="49" charset="0"/>
              </a:rPr>
              <a:t>Creat</a:t>
            </a:r>
            <a:r>
              <a:rPr lang="en-GB" sz="1600" b="0" dirty="0">
                <a:solidFill>
                  <a:srgbClr val="6A9955"/>
                </a:solidFill>
                <a:effectLst/>
                <a:latin typeface="Consolas" panose="020B0609020204030204" pitchFamily="49" charset="0"/>
              </a:rPr>
              <a:t> de </a:t>
            </a:r>
            <a:r>
              <a:rPr lang="en-GB" sz="1600" b="0" dirty="0" err="1">
                <a:solidFill>
                  <a:srgbClr val="6A9955"/>
                </a:solidFill>
                <a:effectLst/>
                <a:latin typeface="Consolas" panose="020B0609020204030204" pitchFamily="49" charset="0"/>
              </a:rPr>
              <a:t>noi</a:t>
            </a:r>
            <a:r>
              <a:rPr lang="en-GB" sz="1600" b="0" dirty="0">
                <a:solidFill>
                  <a:srgbClr val="6A9955"/>
                </a:solidFill>
                <a:effectLst/>
                <a:latin typeface="Consolas" panose="020B0609020204030204" pitchFamily="49" charset="0"/>
              </a:rPr>
              <a:t>)</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Cerc</a:t>
            </a:r>
            <a:r>
              <a:rPr lang="en-GB" sz="1600" b="0" dirty="0">
                <a:solidFill>
                  <a:srgbClr val="D4D4D4"/>
                </a:solidFill>
                <a:effectLst/>
                <a:latin typeface="Consolas" panose="020B0609020204030204" pitchFamily="49" charset="0"/>
              </a:rPr>
              <a:t>(</a:t>
            </a:r>
            <a:r>
              <a:rPr lang="en-GB" sz="1600" b="0" dirty="0">
                <a:solidFill>
                  <a:srgbClr val="569CD6"/>
                </a:solidFill>
                <a:effectLst/>
                <a:latin typeface="Consolas" panose="020B0609020204030204" pitchFamily="49" charset="0"/>
              </a:rPr>
              <a:t>double</a:t>
            </a:r>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r</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 = </a:t>
            </a:r>
            <a:r>
              <a:rPr lang="en-GB" sz="1600" b="0" dirty="0">
                <a:solidFill>
                  <a:srgbClr val="9CDCFE"/>
                </a:solidFill>
                <a:effectLst/>
                <a:latin typeface="Consolas" panose="020B0609020204030204" pitchFamily="49" charset="0"/>
              </a:rPr>
              <a:t>r</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double</a:t>
            </a:r>
            <a:r>
              <a:rPr lang="en-GB" sz="1600" b="0" dirty="0">
                <a:solidFill>
                  <a:srgbClr val="D4D4D4"/>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Diametru</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a:solidFill>
                  <a:srgbClr val="C586C0"/>
                </a:solidFill>
                <a:effectLst/>
                <a:latin typeface="Consolas" panose="020B0609020204030204" pitchFamily="49" charset="0"/>
              </a:rPr>
              <a:t>return</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 * </a:t>
            </a:r>
            <a:r>
              <a:rPr lang="en-GB" sz="1600" b="0" dirty="0">
                <a:solidFill>
                  <a:srgbClr val="B5CEA8"/>
                </a:solidFill>
                <a:effectLst/>
                <a:latin typeface="Consolas" panose="020B0609020204030204" pitchFamily="49" charset="0"/>
              </a:rPr>
              <a:t>2</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5DBFBB27-2071-4D8F-A7BA-76A650EEED27}"/>
              </a:ext>
            </a:extLst>
          </p:cNvPr>
          <p:cNvSpPr txBox="1"/>
          <p:nvPr/>
        </p:nvSpPr>
        <p:spPr>
          <a:xfrm>
            <a:off x="16650243" y="9673367"/>
            <a:ext cx="6858000" cy="2139496"/>
          </a:xfrm>
          <a:prstGeom prst="rect">
            <a:avLst/>
          </a:prstGeom>
          <a:solidFill>
            <a:schemeClr val="tx2">
              <a:lumMod val="1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600" b="0" dirty="0">
                <a:solidFill>
                  <a:srgbClr val="569CD6"/>
                </a:solidFill>
                <a:effectLst/>
                <a:latin typeface="Consolas" panose="020B0609020204030204" pitchFamily="49" charset="0"/>
              </a:rPr>
              <a:t>class</a:t>
            </a:r>
            <a:r>
              <a:rPr lang="en-GB" sz="1600" b="0" dirty="0">
                <a:solidFill>
                  <a:srgbClr val="D4D4D4"/>
                </a:solidFill>
                <a:effectLst/>
                <a:latin typeface="Consolas" panose="020B0609020204030204" pitchFamily="49" charset="0"/>
              </a:rPr>
              <a:t> </a:t>
            </a:r>
            <a:r>
              <a:rPr lang="en-GB" sz="1600" b="0" dirty="0">
                <a:solidFill>
                  <a:srgbClr val="4EC9B0"/>
                </a:solidFill>
                <a:effectLst/>
                <a:latin typeface="Consolas" panose="020B0609020204030204" pitchFamily="49" charset="0"/>
              </a:rPr>
              <a:t>Program</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static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void</a:t>
            </a:r>
            <a:r>
              <a:rPr lang="en-GB" sz="1600" b="0" dirty="0">
                <a:solidFill>
                  <a:srgbClr val="D4D4D4"/>
                </a:solidFill>
                <a:effectLst/>
                <a:latin typeface="Consolas" panose="020B0609020204030204" pitchFamily="49" charset="0"/>
              </a:rPr>
              <a:t> </a:t>
            </a:r>
            <a:r>
              <a:rPr lang="en-GB" sz="1600" b="0" dirty="0">
                <a:solidFill>
                  <a:srgbClr val="DCDCAA"/>
                </a:solidFill>
                <a:effectLst/>
                <a:latin typeface="Consolas" panose="020B0609020204030204" pitchFamily="49" charset="0"/>
              </a:rPr>
              <a:t>Main</a:t>
            </a:r>
            <a:r>
              <a:rPr lang="en-GB" sz="1600" b="0" dirty="0">
                <a:solidFill>
                  <a:srgbClr val="D4D4D4"/>
                </a:solidFill>
                <a:effectLst/>
                <a:latin typeface="Consolas" panose="020B0609020204030204" pitchFamily="49" charset="0"/>
              </a:rPr>
              <a:t>(</a:t>
            </a:r>
            <a:r>
              <a:rPr lang="en-GB" sz="1600" b="0" dirty="0">
                <a:solidFill>
                  <a:srgbClr val="569CD6"/>
                </a:solidFill>
                <a:effectLst/>
                <a:latin typeface="Consolas" panose="020B0609020204030204" pitchFamily="49" charset="0"/>
              </a:rPr>
              <a:t>string</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args</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Cerc</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cerc</a:t>
            </a:r>
            <a:r>
              <a:rPr lang="en-GB" sz="1600" b="0" dirty="0">
                <a:solidFill>
                  <a:srgbClr val="D4D4D4"/>
                </a:solidFill>
                <a:effectLst/>
                <a:latin typeface="Consolas" panose="020B0609020204030204" pitchFamily="49" charset="0"/>
              </a:rPr>
              <a:t> = </a:t>
            </a:r>
            <a:r>
              <a:rPr lang="en-GB" sz="1600" b="0" dirty="0">
                <a:solidFill>
                  <a:srgbClr val="569CD6"/>
                </a:solidFill>
                <a:effectLst/>
                <a:latin typeface="Consolas" panose="020B0609020204030204" pitchFamily="49" charset="0"/>
              </a:rPr>
              <a:t>new</a:t>
            </a: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Cerc</a:t>
            </a:r>
            <a:r>
              <a:rPr lang="en-GB" sz="1600" b="0" dirty="0">
                <a:solidFill>
                  <a:srgbClr val="D4D4D4"/>
                </a:solidFill>
                <a:effectLst/>
                <a:latin typeface="Consolas" panose="020B0609020204030204" pitchFamily="49" charset="0"/>
              </a:rPr>
              <a:t>(</a:t>
            </a:r>
            <a:r>
              <a:rPr lang="en-GB" sz="1600" b="0" dirty="0">
                <a:solidFill>
                  <a:srgbClr val="B5CEA8"/>
                </a:solidFill>
                <a:effectLst/>
                <a:latin typeface="Consolas" panose="020B0609020204030204" pitchFamily="49" charset="0"/>
              </a:rPr>
              <a:t>420</a:t>
            </a:r>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Raza </a:t>
            </a:r>
            <a:r>
              <a:rPr lang="en-GB" sz="1600" b="0" dirty="0" err="1">
                <a:solidFill>
                  <a:srgbClr val="6A9955"/>
                </a:solidFill>
                <a:effectLst/>
                <a:latin typeface="Consolas" panose="020B0609020204030204" pitchFamily="49" charset="0"/>
              </a:rPr>
              <a:t>va</a:t>
            </a:r>
            <a:r>
              <a:rPr lang="en-GB" sz="1600" b="0" dirty="0">
                <a:solidFill>
                  <a:srgbClr val="6A9955"/>
                </a:solidFill>
                <a:effectLst/>
                <a:latin typeface="Consolas" panose="020B0609020204030204" pitchFamily="49" charset="0"/>
              </a:rPr>
              <a:t> fi 420</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a:t>
            </a:r>
          </a:p>
        </p:txBody>
      </p:sp>
      <p:sp>
        <p:nvSpPr>
          <p:cNvPr id="8"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ED0FBA09-64D6-46DE-926B-ED84C2FD5513}"/>
              </a:ext>
            </a:extLst>
          </p:cNvPr>
          <p:cNvSpPr txBox="1"/>
          <p:nvPr/>
        </p:nvSpPr>
        <p:spPr>
          <a:xfrm>
            <a:off x="14583507" y="8601538"/>
            <a:ext cx="5122985" cy="808634"/>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pPr lvl="1" indent="0" algn="ctr"/>
            <a:r>
              <a:rPr lang="en-GB" b="1" dirty="0" err="1">
                <a:latin typeface="+mj-lt"/>
              </a:rPr>
              <a:t>Exemplul</a:t>
            </a:r>
            <a:r>
              <a:rPr lang="en-GB" b="1" dirty="0">
                <a:latin typeface="+mj-lt"/>
              </a:rPr>
              <a:t> 2</a:t>
            </a:r>
            <a:endParaRPr b="1" dirty="0">
              <a:latin typeface="+mj-lt"/>
            </a:endParaRPr>
          </a:p>
        </p:txBody>
      </p:sp>
    </p:spTree>
    <p:extLst>
      <p:ext uri="{BB962C8B-B14F-4D97-AF65-F5344CB8AC3E}">
        <p14:creationId xmlns:p14="http://schemas.microsoft.com/office/powerpoint/2010/main" val="177985713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a:t>
            </a:fld>
            <a:endParaRPr/>
          </a:p>
        </p:txBody>
      </p:sp>
      <p:sp>
        <p:nvSpPr>
          <p:cNvPr id="7" name="TextBox 6">
            <a:extLst>
              <a:ext uri="{FF2B5EF4-FFF2-40B4-BE49-F238E27FC236}">
                <a16:creationId xmlns:a16="http://schemas.microsoft.com/office/drawing/2014/main" id="{17FB5CF7-E2C9-4561-8F98-94CDB8E8B25E}"/>
              </a:ext>
            </a:extLst>
          </p:cNvPr>
          <p:cNvSpPr txBox="1"/>
          <p:nvPr/>
        </p:nvSpPr>
        <p:spPr>
          <a:xfrm>
            <a:off x="5207976" y="5797346"/>
            <a:ext cx="7422174" cy="6276013"/>
          </a:xfrm>
          <a:prstGeom prst="rect">
            <a:avLst/>
          </a:prstGeom>
          <a:solidFill>
            <a:schemeClr val="tx2">
              <a:lumMod val="1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600" b="0" dirty="0">
                <a:solidFill>
                  <a:srgbClr val="569CD6"/>
                </a:solidFill>
                <a:effectLst/>
                <a:latin typeface="Consolas" panose="020B0609020204030204" pitchFamily="49" charset="0"/>
              </a:rPr>
              <a:t>class</a:t>
            </a: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Cerc</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double</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Constructor EXPLICIT (</a:t>
            </a:r>
            <a:r>
              <a:rPr lang="en-GB" sz="1600" b="0" dirty="0" err="1">
                <a:solidFill>
                  <a:srgbClr val="6A9955"/>
                </a:solidFill>
                <a:effectLst/>
                <a:latin typeface="Consolas" panose="020B0609020204030204" pitchFamily="49" charset="0"/>
              </a:rPr>
              <a:t>Creat</a:t>
            </a:r>
            <a:r>
              <a:rPr lang="en-GB" sz="1600" b="0" dirty="0">
                <a:solidFill>
                  <a:srgbClr val="6A9955"/>
                </a:solidFill>
                <a:effectLst/>
                <a:latin typeface="Consolas" panose="020B0609020204030204" pitchFamily="49" charset="0"/>
              </a:rPr>
              <a:t> de </a:t>
            </a:r>
            <a:r>
              <a:rPr lang="en-GB" sz="1600" b="0" dirty="0" err="1">
                <a:solidFill>
                  <a:srgbClr val="6A9955"/>
                </a:solidFill>
                <a:effectLst/>
                <a:latin typeface="Consolas" panose="020B0609020204030204" pitchFamily="49" charset="0"/>
              </a:rPr>
              <a:t>noi</a:t>
            </a:r>
            <a:r>
              <a:rPr lang="en-GB" sz="1600" b="0" dirty="0">
                <a:solidFill>
                  <a:srgbClr val="6A9955"/>
                </a:solidFill>
                <a:effectLst/>
                <a:latin typeface="Consolas" panose="020B0609020204030204" pitchFamily="49" charset="0"/>
              </a:rPr>
              <a:t>)</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Cerc</a:t>
            </a:r>
            <a:r>
              <a:rPr lang="en-GB" sz="1600" b="0" dirty="0">
                <a:solidFill>
                  <a:srgbClr val="D4D4D4"/>
                </a:solidFill>
                <a:effectLst/>
                <a:latin typeface="Consolas" panose="020B0609020204030204" pitchFamily="49" charset="0"/>
              </a:rPr>
              <a:t>(</a:t>
            </a:r>
            <a:r>
              <a:rPr lang="en-GB" sz="1600" b="0" dirty="0">
                <a:solidFill>
                  <a:srgbClr val="569CD6"/>
                </a:solidFill>
                <a:effectLst/>
                <a:latin typeface="Consolas" panose="020B0609020204030204" pitchFamily="49" charset="0"/>
              </a:rPr>
              <a:t>double</a:t>
            </a:r>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r</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 = </a:t>
            </a:r>
            <a:r>
              <a:rPr lang="en-GB" sz="1600" b="0" dirty="0">
                <a:solidFill>
                  <a:srgbClr val="9CDCFE"/>
                </a:solidFill>
                <a:effectLst/>
                <a:latin typeface="Consolas" panose="020B0609020204030204" pitchFamily="49" charset="0"/>
              </a:rPr>
              <a:t>r</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Constructorul</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fara</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parametri</a:t>
            </a:r>
            <a:r>
              <a:rPr lang="en-GB" sz="1600" b="0" dirty="0">
                <a:solidFill>
                  <a:srgbClr val="6A9955"/>
                </a:solidFill>
                <a:effectLst/>
                <a:latin typeface="Consolas" panose="020B0609020204030204" pitchFamily="49" charset="0"/>
              </a:rPr>
              <a:t> (Implicit)</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Cerc</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double</a:t>
            </a:r>
            <a:r>
              <a:rPr lang="en-GB" sz="1600" b="0" dirty="0">
                <a:solidFill>
                  <a:srgbClr val="D4D4D4"/>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Diametru</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a:solidFill>
                  <a:srgbClr val="C586C0"/>
                </a:solidFill>
                <a:effectLst/>
                <a:latin typeface="Consolas" panose="020B0609020204030204" pitchFamily="49" charset="0"/>
              </a:rPr>
              <a:t>return</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 * </a:t>
            </a:r>
            <a:r>
              <a:rPr lang="en-GB" sz="1600" b="0" dirty="0">
                <a:solidFill>
                  <a:srgbClr val="B5CEA8"/>
                </a:solidFill>
                <a:effectLst/>
                <a:latin typeface="Consolas" panose="020B0609020204030204" pitchFamily="49" charset="0"/>
              </a:rPr>
              <a:t>2</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a:t>
            </a:r>
          </a:p>
        </p:txBody>
      </p:sp>
      <p:sp>
        <p:nvSpPr>
          <p:cNvPr id="8"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EA0EB3DE-D041-412D-992C-D83B4C17CF01}"/>
              </a:ext>
            </a:extLst>
          </p:cNvPr>
          <p:cNvSpPr txBox="1"/>
          <p:nvPr/>
        </p:nvSpPr>
        <p:spPr>
          <a:xfrm>
            <a:off x="5207976" y="1960287"/>
            <a:ext cx="14844347" cy="2135463"/>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pPr algn="ctr"/>
            <a:r>
              <a:rPr lang="ro-RO" sz="3600" dirty="0">
                <a:latin typeface="+mj-lt"/>
              </a:rPr>
              <a:t>Dacă este creat un constructor, atunci constructorul implicit nu va mai fi generat. Dacă totuși dorim să avem și constructorul fără parametri, atunci trebuie să îl adăugăm în clasa noastră.</a:t>
            </a:r>
          </a:p>
          <a:p>
            <a:pPr algn="ctr"/>
            <a:endParaRPr lang="ro-RO" sz="3600" b="1" dirty="0">
              <a:latin typeface="+mj-lt"/>
            </a:endParaRPr>
          </a:p>
          <a:p>
            <a:pPr algn="ctr"/>
            <a:endParaRPr lang="ro-RO" sz="3600" dirty="0">
              <a:latin typeface="+mj-lt"/>
            </a:endParaRPr>
          </a:p>
          <a:p>
            <a:pPr algn="ctr"/>
            <a:endParaRPr sz="3600" b="1" dirty="0">
              <a:latin typeface="+mj-lt"/>
            </a:endParaRPr>
          </a:p>
        </p:txBody>
      </p:sp>
      <p:sp>
        <p:nvSpPr>
          <p:cNvPr id="10" name="TextBox 9">
            <a:extLst>
              <a:ext uri="{FF2B5EF4-FFF2-40B4-BE49-F238E27FC236}">
                <a16:creationId xmlns:a16="http://schemas.microsoft.com/office/drawing/2014/main" id="{6259297F-B651-462E-85B2-C62567FFD7EA}"/>
              </a:ext>
            </a:extLst>
          </p:cNvPr>
          <p:cNvSpPr txBox="1"/>
          <p:nvPr/>
        </p:nvSpPr>
        <p:spPr>
          <a:xfrm>
            <a:off x="14439900" y="7717871"/>
            <a:ext cx="7860323" cy="2434962"/>
          </a:xfrm>
          <a:prstGeom prst="rect">
            <a:avLst/>
          </a:prstGeom>
          <a:solidFill>
            <a:schemeClr val="tx2">
              <a:lumMod val="1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600" b="0" dirty="0">
                <a:solidFill>
                  <a:srgbClr val="569CD6"/>
                </a:solidFill>
                <a:effectLst/>
                <a:latin typeface="Consolas" panose="020B0609020204030204" pitchFamily="49" charset="0"/>
              </a:rPr>
              <a:t>class</a:t>
            </a:r>
            <a:r>
              <a:rPr lang="en-GB" sz="1600" b="0" dirty="0">
                <a:solidFill>
                  <a:srgbClr val="D4D4D4"/>
                </a:solidFill>
                <a:effectLst/>
                <a:latin typeface="Consolas" panose="020B0609020204030204" pitchFamily="49" charset="0"/>
              </a:rPr>
              <a:t> </a:t>
            </a:r>
            <a:r>
              <a:rPr lang="en-GB" sz="1600" b="0" dirty="0">
                <a:solidFill>
                  <a:srgbClr val="4EC9B0"/>
                </a:solidFill>
                <a:effectLst/>
                <a:latin typeface="Consolas" panose="020B0609020204030204" pitchFamily="49" charset="0"/>
              </a:rPr>
              <a:t>Program</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static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void</a:t>
            </a:r>
            <a:r>
              <a:rPr lang="en-GB" sz="1600" b="0" dirty="0">
                <a:solidFill>
                  <a:srgbClr val="D4D4D4"/>
                </a:solidFill>
                <a:effectLst/>
                <a:latin typeface="Consolas" panose="020B0609020204030204" pitchFamily="49" charset="0"/>
              </a:rPr>
              <a:t> </a:t>
            </a:r>
            <a:r>
              <a:rPr lang="en-GB" sz="1600" b="0" dirty="0">
                <a:solidFill>
                  <a:srgbClr val="DCDCAA"/>
                </a:solidFill>
                <a:effectLst/>
                <a:latin typeface="Consolas" panose="020B0609020204030204" pitchFamily="49" charset="0"/>
              </a:rPr>
              <a:t>Main</a:t>
            </a:r>
            <a:r>
              <a:rPr lang="en-GB" sz="1600" b="0" dirty="0">
                <a:solidFill>
                  <a:srgbClr val="D4D4D4"/>
                </a:solidFill>
                <a:effectLst/>
                <a:latin typeface="Consolas" panose="020B0609020204030204" pitchFamily="49" charset="0"/>
              </a:rPr>
              <a:t>(</a:t>
            </a:r>
            <a:r>
              <a:rPr lang="en-GB" sz="1600" b="0" dirty="0">
                <a:solidFill>
                  <a:srgbClr val="569CD6"/>
                </a:solidFill>
                <a:effectLst/>
                <a:latin typeface="Consolas" panose="020B0609020204030204" pitchFamily="49" charset="0"/>
              </a:rPr>
              <a:t>string</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args</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Cerc</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cercImplicit</a:t>
            </a:r>
            <a:r>
              <a:rPr lang="en-GB" sz="1600" b="0" dirty="0">
                <a:solidFill>
                  <a:srgbClr val="D4D4D4"/>
                </a:solidFill>
                <a:effectLst/>
                <a:latin typeface="Consolas" panose="020B0609020204030204" pitchFamily="49" charset="0"/>
              </a:rPr>
              <a:t> = </a:t>
            </a:r>
            <a:r>
              <a:rPr lang="en-GB" sz="1600" b="0" dirty="0">
                <a:solidFill>
                  <a:srgbClr val="569CD6"/>
                </a:solidFill>
                <a:effectLst/>
                <a:latin typeface="Consolas" panose="020B0609020204030204" pitchFamily="49" charset="0"/>
              </a:rPr>
              <a:t>new</a:t>
            </a: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Cerc</a:t>
            </a:r>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Raza </a:t>
            </a:r>
            <a:r>
              <a:rPr lang="en-GB" sz="1600" b="0" dirty="0" err="1">
                <a:solidFill>
                  <a:srgbClr val="6A9955"/>
                </a:solidFill>
                <a:effectLst/>
                <a:latin typeface="Consolas" panose="020B0609020204030204" pitchFamily="49" charset="0"/>
              </a:rPr>
              <a:t>va</a:t>
            </a:r>
            <a:r>
              <a:rPr lang="en-GB" sz="1600" b="0" dirty="0">
                <a:solidFill>
                  <a:srgbClr val="6A9955"/>
                </a:solidFill>
                <a:effectLst/>
                <a:latin typeface="Consolas" panose="020B0609020204030204" pitchFamily="49" charset="0"/>
              </a:rPr>
              <a:t> fi 0</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Cerc</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cercExplicit</a:t>
            </a:r>
            <a:r>
              <a:rPr lang="en-GB" sz="1600" b="0" dirty="0">
                <a:solidFill>
                  <a:srgbClr val="D4D4D4"/>
                </a:solidFill>
                <a:effectLst/>
                <a:latin typeface="Consolas" panose="020B0609020204030204" pitchFamily="49" charset="0"/>
              </a:rPr>
              <a:t> = </a:t>
            </a:r>
            <a:r>
              <a:rPr lang="en-GB" sz="1600" b="0" dirty="0">
                <a:solidFill>
                  <a:srgbClr val="569CD6"/>
                </a:solidFill>
                <a:effectLst/>
                <a:latin typeface="Consolas" panose="020B0609020204030204" pitchFamily="49" charset="0"/>
              </a:rPr>
              <a:t>new</a:t>
            </a: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Cerc</a:t>
            </a:r>
            <a:r>
              <a:rPr lang="en-GB" sz="1600" b="0" dirty="0">
                <a:solidFill>
                  <a:srgbClr val="D4D4D4"/>
                </a:solidFill>
                <a:effectLst/>
                <a:latin typeface="Consolas" panose="020B0609020204030204" pitchFamily="49" charset="0"/>
              </a:rPr>
              <a:t>(</a:t>
            </a:r>
            <a:r>
              <a:rPr lang="en-GB" sz="1600" b="0" dirty="0">
                <a:solidFill>
                  <a:srgbClr val="B5CEA8"/>
                </a:solidFill>
                <a:effectLst/>
                <a:latin typeface="Consolas" panose="020B0609020204030204" pitchFamily="49" charset="0"/>
              </a:rPr>
              <a:t>420</a:t>
            </a:r>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Raza </a:t>
            </a:r>
            <a:r>
              <a:rPr lang="en-GB" sz="1600" b="0" dirty="0" err="1">
                <a:solidFill>
                  <a:srgbClr val="6A9955"/>
                </a:solidFill>
                <a:effectLst/>
                <a:latin typeface="Consolas" panose="020B0609020204030204" pitchFamily="49" charset="0"/>
              </a:rPr>
              <a:t>va</a:t>
            </a:r>
            <a:r>
              <a:rPr lang="en-GB" sz="1600" b="0" dirty="0">
                <a:solidFill>
                  <a:srgbClr val="6A9955"/>
                </a:solidFill>
                <a:effectLst/>
                <a:latin typeface="Consolas" panose="020B0609020204030204" pitchFamily="49" charset="0"/>
              </a:rPr>
              <a:t> fi 420</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a:t>
            </a:r>
          </a:p>
        </p:txBody>
      </p:sp>
      <p:sp>
        <p:nvSpPr>
          <p:cNvPr id="11"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DFF9CC55-7DB2-4394-90E3-0E8758599447}"/>
              </a:ext>
            </a:extLst>
          </p:cNvPr>
          <p:cNvSpPr txBox="1"/>
          <p:nvPr/>
        </p:nvSpPr>
        <p:spPr>
          <a:xfrm>
            <a:off x="11249757" y="4853544"/>
            <a:ext cx="5122985" cy="808634"/>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pPr lvl="1" indent="0" algn="ctr"/>
            <a:r>
              <a:rPr lang="en-GB" b="1" dirty="0" err="1">
                <a:latin typeface="+mj-lt"/>
              </a:rPr>
              <a:t>Exemplul</a:t>
            </a:r>
            <a:r>
              <a:rPr lang="en-GB" b="1" dirty="0">
                <a:latin typeface="+mj-lt"/>
              </a:rPr>
              <a:t> 3</a:t>
            </a:r>
            <a:endParaRPr b="1" dirty="0">
              <a:latin typeface="+mj-lt"/>
            </a:endParaRPr>
          </a:p>
        </p:txBody>
      </p:sp>
    </p:spTree>
    <p:extLst>
      <p:ext uri="{BB962C8B-B14F-4D97-AF65-F5344CB8AC3E}">
        <p14:creationId xmlns:p14="http://schemas.microsoft.com/office/powerpoint/2010/main" val="14708313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6</a:t>
            </a:fld>
            <a:endParaRPr/>
          </a:p>
        </p:txBody>
      </p:sp>
      <p:sp>
        <p:nvSpPr>
          <p:cNvPr id="79"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p:cNvSpPr txBox="1"/>
          <p:nvPr/>
        </p:nvSpPr>
        <p:spPr>
          <a:xfrm>
            <a:off x="11834446" y="2994792"/>
            <a:ext cx="11218985" cy="2112790"/>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pPr marL="457200" indent="-457200">
              <a:buFont typeface="Wingdings" panose="05000000000000000000" pitchFamily="2" charset="2"/>
              <a:buChar char="v"/>
            </a:pPr>
            <a:r>
              <a:rPr lang="en-GB" sz="3200" b="1" dirty="0">
                <a:latin typeface="+mj-lt"/>
              </a:rPr>
              <a:t> </a:t>
            </a:r>
            <a:r>
              <a:rPr lang="en-GB" sz="3200" b="1" dirty="0" err="1">
                <a:latin typeface="+mj-lt"/>
              </a:rPr>
              <a:t>Constructorul</a:t>
            </a:r>
            <a:r>
              <a:rPr lang="en-GB" sz="3200" b="1" dirty="0">
                <a:latin typeface="+mj-lt"/>
              </a:rPr>
              <a:t> de </a:t>
            </a:r>
            <a:r>
              <a:rPr lang="en-GB" sz="3200" b="1" dirty="0" err="1">
                <a:latin typeface="+mj-lt"/>
              </a:rPr>
              <a:t>copiere</a:t>
            </a:r>
            <a:r>
              <a:rPr lang="en-GB" sz="3200" b="1" dirty="0">
                <a:latin typeface="+mj-lt"/>
              </a:rPr>
              <a:t>  </a:t>
            </a:r>
            <a:r>
              <a:rPr lang="en-GB" sz="3200" dirty="0" err="1">
                <a:latin typeface="+mj-lt"/>
              </a:rPr>
              <a:t>creeaz</a:t>
            </a:r>
            <a:r>
              <a:rPr lang="ro-RO" sz="3200" dirty="0">
                <a:latin typeface="+mj-lt"/>
              </a:rPr>
              <a:t>ă un obiect prin a copia valorile variabilelor unui alt obiect.</a:t>
            </a:r>
            <a:endParaRPr sz="3200" b="1" dirty="0">
              <a:latin typeface="+mj-lt"/>
            </a:endParaRPr>
          </a:p>
        </p:txBody>
      </p:sp>
      <p:sp>
        <p:nvSpPr>
          <p:cNvPr id="80" name="Demo information text"/>
          <p:cNvSpPr txBox="1"/>
          <p:nvPr/>
        </p:nvSpPr>
        <p:spPr>
          <a:xfrm>
            <a:off x="1485530" y="3563362"/>
            <a:ext cx="9955366" cy="2564805"/>
          </a:xfrm>
          <a:prstGeom prst="rect">
            <a:avLst/>
          </a:prstGeom>
          <a:ln w="3175">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en-GB" sz="12000" dirty="0" err="1"/>
              <a:t>Constructorul</a:t>
            </a:r>
            <a:r>
              <a:rPr lang="en-GB" sz="12000" dirty="0"/>
              <a:t> de </a:t>
            </a:r>
            <a:r>
              <a:rPr lang="en-GB" sz="12000" dirty="0" err="1"/>
              <a:t>copiere</a:t>
            </a:r>
            <a:endParaRPr sz="12000" dirty="0"/>
          </a:p>
        </p:txBody>
      </p:sp>
      <p:sp>
        <p:nvSpPr>
          <p:cNvPr id="10" name="TextBox 9">
            <a:extLst>
              <a:ext uri="{FF2B5EF4-FFF2-40B4-BE49-F238E27FC236}">
                <a16:creationId xmlns:a16="http://schemas.microsoft.com/office/drawing/2014/main" id="{13219803-2FBB-434D-9452-AE80CA15C05C}"/>
              </a:ext>
            </a:extLst>
          </p:cNvPr>
          <p:cNvSpPr txBox="1"/>
          <p:nvPr/>
        </p:nvSpPr>
        <p:spPr>
          <a:xfrm>
            <a:off x="7988863" y="6402152"/>
            <a:ext cx="9620250" cy="6571479"/>
          </a:xfrm>
          <a:prstGeom prst="rect">
            <a:avLst/>
          </a:prstGeom>
          <a:solidFill>
            <a:schemeClr val="tx2">
              <a:lumMod val="1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600" b="0" dirty="0">
                <a:solidFill>
                  <a:srgbClr val="569CD6"/>
                </a:solidFill>
                <a:effectLst/>
                <a:latin typeface="Consolas" panose="020B0609020204030204" pitchFamily="49" charset="0"/>
              </a:rPr>
              <a:t>class</a:t>
            </a: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Cerc</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double</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Constructor de </a:t>
            </a:r>
            <a:r>
              <a:rPr lang="en-GB" sz="1600" b="0" dirty="0" err="1">
                <a:solidFill>
                  <a:srgbClr val="6A9955"/>
                </a:solidFill>
                <a:effectLst/>
                <a:latin typeface="Consolas" panose="020B0609020204030204" pitchFamily="49" charset="0"/>
              </a:rPr>
              <a:t>copiere</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Va</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crea</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obiectul</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prin</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copierea</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datelor</a:t>
            </a:r>
            <a:r>
              <a:rPr lang="en-GB" sz="1600" b="0" dirty="0">
                <a:solidFill>
                  <a:srgbClr val="6A9955"/>
                </a:solidFill>
                <a:effectLst/>
                <a:latin typeface="Consolas" panose="020B0609020204030204" pitchFamily="49" charset="0"/>
              </a:rPr>
              <a:t> din </a:t>
            </a:r>
            <a:r>
              <a:rPr lang="en-GB" sz="1600" b="0" dirty="0" err="1">
                <a:solidFill>
                  <a:srgbClr val="6A9955"/>
                </a:solidFill>
                <a:effectLst/>
                <a:latin typeface="Consolas" panose="020B0609020204030204" pitchFamily="49" charset="0"/>
              </a:rPr>
              <a:t>obiectul</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transmis</a:t>
            </a:r>
            <a:r>
              <a:rPr lang="en-GB" sz="1600" b="0" dirty="0">
                <a:solidFill>
                  <a:srgbClr val="6A9955"/>
                </a:solidFill>
                <a:effectLst/>
                <a:latin typeface="Consolas" panose="020B0609020204030204" pitchFamily="49" charset="0"/>
              </a:rPr>
              <a:t> ca </a:t>
            </a:r>
            <a:r>
              <a:rPr lang="en-GB" sz="1600" b="0" dirty="0" err="1">
                <a:solidFill>
                  <a:srgbClr val="6A9955"/>
                </a:solidFill>
                <a:effectLst/>
                <a:latin typeface="Consolas" panose="020B0609020204030204" pitchFamily="49" charset="0"/>
              </a:rPr>
              <a:t>parametru</a:t>
            </a:r>
            <a:r>
              <a:rPr lang="en-GB" sz="1600" b="0" dirty="0">
                <a:solidFill>
                  <a:srgbClr val="6A9955"/>
                </a:solidFill>
                <a:effectLst/>
                <a:latin typeface="Consolas" panose="020B0609020204030204" pitchFamily="49" charset="0"/>
              </a:rPr>
              <a:t> de </a:t>
            </a:r>
            <a:r>
              <a:rPr lang="en-GB" sz="1600" b="0" dirty="0" err="1">
                <a:solidFill>
                  <a:srgbClr val="6A9955"/>
                </a:solidFill>
                <a:effectLst/>
                <a:latin typeface="Consolas" panose="020B0609020204030204" pitchFamily="49" charset="0"/>
              </a:rPr>
              <a:t>intrare</a:t>
            </a:r>
            <a:r>
              <a:rPr lang="en-GB" sz="1600" b="0" dirty="0">
                <a:solidFill>
                  <a:srgbClr val="6A9955"/>
                </a:solidFill>
                <a:effectLst/>
                <a:latin typeface="Consolas" panose="020B0609020204030204" pitchFamily="49" charset="0"/>
              </a:rPr>
              <a:t>.</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Cerc</a:t>
            </a:r>
            <a:r>
              <a:rPr lang="en-GB" sz="1600" b="0" dirty="0">
                <a:solidFill>
                  <a:srgbClr val="D4D4D4"/>
                </a:solidFill>
                <a:effectLst/>
                <a:latin typeface="Consolas" panose="020B0609020204030204" pitchFamily="49" charset="0"/>
              </a:rPr>
              <a:t>(</a:t>
            </a:r>
            <a:r>
              <a:rPr lang="en-GB" sz="1600" b="0" dirty="0" err="1">
                <a:solidFill>
                  <a:srgbClr val="4EC9B0"/>
                </a:solidFill>
                <a:effectLst/>
                <a:latin typeface="Consolas" panose="020B0609020204030204" pitchFamily="49" charset="0"/>
              </a:rPr>
              <a:t>Cerc</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altCerc</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 = </a:t>
            </a:r>
            <a:r>
              <a:rPr lang="en-GB" sz="1600" b="0" dirty="0" err="1">
                <a:solidFill>
                  <a:srgbClr val="9CDCFE"/>
                </a:solidFill>
                <a:effectLst/>
                <a:latin typeface="Consolas" panose="020B0609020204030204" pitchFamily="49" charset="0"/>
              </a:rPr>
              <a:t>altCerc</a:t>
            </a:r>
            <a:r>
              <a:rPr lang="en-GB" sz="1600" b="0" dirty="0" err="1">
                <a:solidFill>
                  <a:srgbClr val="D4D4D4"/>
                </a:solidFill>
                <a:effectLst/>
                <a:latin typeface="Consolas" panose="020B0609020204030204" pitchFamily="49" charset="0"/>
              </a:rPr>
              <a:t>.</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Constructorul</a:t>
            </a:r>
            <a:r>
              <a:rPr lang="en-GB" sz="1600" b="0" dirty="0">
                <a:solidFill>
                  <a:srgbClr val="6A9955"/>
                </a:solidFill>
                <a:effectLst/>
                <a:latin typeface="Consolas" panose="020B0609020204030204" pitchFamily="49" charset="0"/>
              </a:rPr>
              <a:t> implicit.</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Cerc</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double</a:t>
            </a:r>
            <a:r>
              <a:rPr lang="en-GB" sz="1600" b="0" dirty="0">
                <a:solidFill>
                  <a:srgbClr val="D4D4D4"/>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Diametru</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a:solidFill>
                  <a:srgbClr val="C586C0"/>
                </a:solidFill>
                <a:effectLst/>
                <a:latin typeface="Consolas" panose="020B0609020204030204" pitchFamily="49" charset="0"/>
              </a:rPr>
              <a:t>return</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 * </a:t>
            </a:r>
            <a:r>
              <a:rPr lang="en-GB" sz="1600" b="0" dirty="0">
                <a:solidFill>
                  <a:srgbClr val="B5CEA8"/>
                </a:solidFill>
                <a:effectLst/>
                <a:latin typeface="Consolas" panose="020B0609020204030204" pitchFamily="49" charset="0"/>
              </a:rPr>
              <a:t>2</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FC0DB4B2-A140-4600-A515-D055E2FFC992}"/>
              </a:ext>
            </a:extLst>
          </p:cNvPr>
          <p:cNvSpPr txBox="1"/>
          <p:nvPr/>
        </p:nvSpPr>
        <p:spPr>
          <a:xfrm>
            <a:off x="18395553" y="7783121"/>
            <a:ext cx="5391150" cy="3321358"/>
          </a:xfrm>
          <a:prstGeom prst="rect">
            <a:avLst/>
          </a:prstGeom>
          <a:solidFill>
            <a:schemeClr val="tx2">
              <a:lumMod val="1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600" b="0" dirty="0">
                <a:solidFill>
                  <a:srgbClr val="569CD6"/>
                </a:solidFill>
                <a:effectLst/>
                <a:latin typeface="Consolas" panose="020B0609020204030204" pitchFamily="49" charset="0"/>
              </a:rPr>
              <a:t>class</a:t>
            </a:r>
            <a:r>
              <a:rPr lang="en-GB" sz="1600" b="0" dirty="0">
                <a:solidFill>
                  <a:srgbClr val="D4D4D4"/>
                </a:solidFill>
                <a:effectLst/>
                <a:latin typeface="Consolas" panose="020B0609020204030204" pitchFamily="49" charset="0"/>
              </a:rPr>
              <a:t> </a:t>
            </a:r>
            <a:r>
              <a:rPr lang="en-GB" sz="1600" b="0" dirty="0">
                <a:solidFill>
                  <a:srgbClr val="4EC9B0"/>
                </a:solidFill>
                <a:effectLst/>
                <a:latin typeface="Consolas" panose="020B0609020204030204" pitchFamily="49" charset="0"/>
              </a:rPr>
              <a:t>Program</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static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void</a:t>
            </a:r>
            <a:r>
              <a:rPr lang="en-GB" sz="1600" b="0" dirty="0">
                <a:solidFill>
                  <a:srgbClr val="D4D4D4"/>
                </a:solidFill>
                <a:effectLst/>
                <a:latin typeface="Consolas" panose="020B0609020204030204" pitchFamily="49" charset="0"/>
              </a:rPr>
              <a:t> </a:t>
            </a:r>
            <a:r>
              <a:rPr lang="en-GB" sz="1600" b="0" dirty="0">
                <a:solidFill>
                  <a:srgbClr val="DCDCAA"/>
                </a:solidFill>
                <a:effectLst/>
                <a:latin typeface="Consolas" panose="020B0609020204030204" pitchFamily="49" charset="0"/>
              </a:rPr>
              <a:t>Main</a:t>
            </a:r>
            <a:r>
              <a:rPr lang="en-GB" sz="1600" b="0" dirty="0">
                <a:solidFill>
                  <a:srgbClr val="D4D4D4"/>
                </a:solidFill>
                <a:effectLst/>
                <a:latin typeface="Consolas" panose="020B0609020204030204" pitchFamily="49" charset="0"/>
              </a:rPr>
              <a:t>(</a:t>
            </a:r>
            <a:r>
              <a:rPr lang="en-GB" sz="1600" b="0" dirty="0">
                <a:solidFill>
                  <a:srgbClr val="569CD6"/>
                </a:solidFill>
                <a:effectLst/>
                <a:latin typeface="Consolas" panose="020B0609020204030204" pitchFamily="49" charset="0"/>
              </a:rPr>
              <a:t>string</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args</a:t>
            </a:r>
            <a:r>
              <a:rPr lang="en-GB" sz="1600" b="0" dirty="0">
                <a:solidFill>
                  <a:srgbClr val="D4D4D4"/>
                </a:solidFill>
                <a:effectLst/>
                <a:latin typeface="Consolas" panose="020B0609020204030204" pitchFamily="49" charset="0"/>
              </a:rPr>
              <a:t>)</a:t>
            </a:r>
          </a:p>
          <a:p>
            <a:pPr lvl="2"/>
            <a:r>
              <a:rPr lang="en-GB" sz="1600" b="0" dirty="0">
                <a:solidFill>
                  <a:srgbClr val="D4D4D4"/>
                </a:solidFill>
                <a:effectLst/>
                <a:latin typeface="Consolas" panose="020B0609020204030204" pitchFamily="49" charset="0"/>
              </a:rPr>
              <a:t>{</a:t>
            </a:r>
          </a:p>
          <a:p>
            <a:pPr lvl="2"/>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Cerc</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cerc1</a:t>
            </a:r>
            <a:r>
              <a:rPr lang="en-GB" sz="1600" b="0" dirty="0">
                <a:solidFill>
                  <a:srgbClr val="D4D4D4"/>
                </a:solidFill>
                <a:effectLst/>
                <a:latin typeface="Consolas" panose="020B0609020204030204" pitchFamily="49" charset="0"/>
              </a:rPr>
              <a:t> = </a:t>
            </a:r>
            <a:r>
              <a:rPr lang="en-GB" sz="1600" b="0" dirty="0">
                <a:solidFill>
                  <a:srgbClr val="569CD6"/>
                </a:solidFill>
                <a:effectLst/>
                <a:latin typeface="Consolas" panose="020B0609020204030204" pitchFamily="49" charset="0"/>
              </a:rPr>
              <a:t>new</a:t>
            </a: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Cerc</a:t>
            </a:r>
            <a:r>
              <a:rPr lang="en-GB" sz="1600" b="0" dirty="0">
                <a:solidFill>
                  <a:srgbClr val="D4D4D4"/>
                </a:solidFill>
                <a:effectLst/>
                <a:latin typeface="Consolas" panose="020B0609020204030204" pitchFamily="49" charset="0"/>
              </a:rPr>
              <a:t>();</a:t>
            </a:r>
          </a:p>
          <a:p>
            <a:pPr lvl="2"/>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cerc1</a:t>
            </a:r>
            <a:r>
              <a:rPr lang="en-GB" sz="1600" b="0" dirty="0" err="1">
                <a:solidFill>
                  <a:srgbClr val="D4D4D4"/>
                </a:solidFill>
                <a:effectLst/>
                <a:latin typeface="Consolas" panose="020B0609020204030204" pitchFamily="49" charset="0"/>
              </a:rPr>
              <a:t>.</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 = </a:t>
            </a:r>
            <a:r>
              <a:rPr lang="en-GB" sz="1600" b="0" dirty="0">
                <a:solidFill>
                  <a:srgbClr val="B5CEA8"/>
                </a:solidFill>
                <a:effectLst/>
                <a:latin typeface="Consolas" panose="020B0609020204030204" pitchFamily="49" charset="0"/>
              </a:rPr>
              <a:t>30</a:t>
            </a:r>
            <a:r>
              <a:rPr lang="en-GB" sz="1600" b="0" dirty="0">
                <a:solidFill>
                  <a:srgbClr val="D4D4D4"/>
                </a:solidFill>
                <a:effectLst/>
                <a:latin typeface="Consolas" panose="020B0609020204030204" pitchFamily="49" charset="0"/>
              </a:rPr>
              <a:t>;</a:t>
            </a:r>
          </a:p>
          <a:p>
            <a:pPr lvl="2"/>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Cerc</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cercCopie</a:t>
            </a:r>
            <a:r>
              <a:rPr lang="en-GB" sz="1600" b="0" dirty="0">
                <a:solidFill>
                  <a:srgbClr val="D4D4D4"/>
                </a:solidFill>
                <a:effectLst/>
                <a:latin typeface="Consolas" panose="020B0609020204030204" pitchFamily="49" charset="0"/>
              </a:rPr>
              <a:t> = </a:t>
            </a:r>
            <a:r>
              <a:rPr lang="en-GB" sz="1600" b="0" dirty="0">
                <a:solidFill>
                  <a:srgbClr val="569CD6"/>
                </a:solidFill>
                <a:effectLst/>
                <a:latin typeface="Consolas" panose="020B0609020204030204" pitchFamily="49" charset="0"/>
              </a:rPr>
              <a:t>new</a:t>
            </a: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Cerc</a:t>
            </a:r>
            <a:r>
              <a:rPr lang="en-GB" sz="1600" b="0" dirty="0">
                <a:solidFill>
                  <a:srgbClr val="D4D4D4"/>
                </a:solidFill>
                <a:effectLst/>
                <a:latin typeface="Consolas" panose="020B0609020204030204" pitchFamily="49" charset="0"/>
              </a:rPr>
              <a:t>(</a:t>
            </a:r>
            <a:r>
              <a:rPr lang="en-GB" sz="1600" b="0" dirty="0" err="1">
                <a:solidFill>
                  <a:srgbClr val="9CDCFE"/>
                </a:solidFill>
                <a:effectLst/>
                <a:latin typeface="Consolas" panose="020B0609020204030204" pitchFamily="49" charset="0"/>
              </a:rPr>
              <a:t>cerc1</a:t>
            </a:r>
            <a:r>
              <a:rPr lang="en-GB" sz="1600" b="0" dirty="0">
                <a:solidFill>
                  <a:srgbClr val="D4D4D4"/>
                </a:solidFill>
                <a:effectLst/>
                <a:latin typeface="Consolas" panose="020B0609020204030204" pitchFamily="49" charset="0"/>
              </a:rPr>
              <a:t>);</a:t>
            </a:r>
          </a:p>
          <a:p>
            <a:pPr lvl="2"/>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raza</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lui</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cercCopie</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va</a:t>
            </a:r>
            <a:r>
              <a:rPr lang="en-GB" sz="1600" b="0" dirty="0">
                <a:solidFill>
                  <a:srgbClr val="6A9955"/>
                </a:solidFill>
                <a:effectLst/>
                <a:latin typeface="Consolas" panose="020B0609020204030204" pitchFamily="49" charset="0"/>
              </a:rPr>
              <a:t> fi 30</a:t>
            </a:r>
            <a:endParaRPr lang="en-GB" sz="1600" b="0" dirty="0">
              <a:solidFill>
                <a:srgbClr val="D4D4D4"/>
              </a:solidFill>
              <a:effectLst/>
              <a:latin typeface="Consolas" panose="020B0609020204030204" pitchFamily="49" charset="0"/>
            </a:endParaRPr>
          </a:p>
          <a:p>
            <a:pPr lvl="2"/>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a:t>
            </a:r>
          </a:p>
        </p:txBody>
      </p:sp>
      <p:sp>
        <p:nvSpPr>
          <p:cNvPr id="12"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264F7999-18E9-4BEA-A886-C0A69601FDA2}"/>
              </a:ext>
            </a:extLst>
          </p:cNvPr>
          <p:cNvSpPr txBox="1"/>
          <p:nvPr/>
        </p:nvSpPr>
        <p:spPr>
          <a:xfrm>
            <a:off x="15834060" y="5396411"/>
            <a:ext cx="5122985" cy="808634"/>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pPr lvl="1" indent="0" algn="ctr"/>
            <a:r>
              <a:rPr lang="en-GB" b="1" dirty="0" err="1">
                <a:latin typeface="+mj-lt"/>
              </a:rPr>
              <a:t>Exemplul</a:t>
            </a:r>
            <a:r>
              <a:rPr lang="en-GB" b="1" dirty="0">
                <a:latin typeface="+mj-lt"/>
              </a:rPr>
              <a:t> 4</a:t>
            </a:r>
            <a:endParaRPr b="1" dirty="0">
              <a:latin typeface="+mj-lt"/>
            </a:endParaRPr>
          </a:p>
        </p:txBody>
      </p:sp>
    </p:spTree>
    <p:extLst>
      <p:ext uri="{BB962C8B-B14F-4D97-AF65-F5344CB8AC3E}">
        <p14:creationId xmlns:p14="http://schemas.microsoft.com/office/powerpoint/2010/main" val="212760629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7</a:t>
            </a:fld>
            <a:endParaRPr/>
          </a:p>
        </p:txBody>
      </p:sp>
      <p:sp>
        <p:nvSpPr>
          <p:cNvPr id="79"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p:cNvSpPr txBox="1"/>
          <p:nvPr/>
        </p:nvSpPr>
        <p:spPr>
          <a:xfrm>
            <a:off x="12289258" y="2208622"/>
            <a:ext cx="11218985" cy="3863208"/>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fontScale="92500" lnSpcReduction="20000"/>
          </a:bodyPr>
          <a:lstStyle/>
          <a:p>
            <a:pPr marL="457200" indent="-457200">
              <a:buFont typeface="Wingdings" panose="05000000000000000000" pitchFamily="2" charset="2"/>
              <a:buChar char="v"/>
            </a:pPr>
            <a:r>
              <a:rPr lang="en-GB" sz="3200" b="1" dirty="0">
                <a:latin typeface="+mj-lt"/>
              </a:rPr>
              <a:t> </a:t>
            </a:r>
            <a:r>
              <a:rPr lang="en-GB" sz="3200" b="1" dirty="0" err="1">
                <a:latin typeface="+mj-lt"/>
              </a:rPr>
              <a:t>Destructorii</a:t>
            </a:r>
            <a:r>
              <a:rPr lang="en-GB" sz="3200" b="1" dirty="0">
                <a:latin typeface="+mj-lt"/>
              </a:rPr>
              <a:t> </a:t>
            </a:r>
            <a:r>
              <a:rPr lang="en-GB" sz="3200" dirty="0" err="1">
                <a:latin typeface="+mj-lt"/>
              </a:rPr>
              <a:t>elibereaz</a:t>
            </a:r>
            <a:r>
              <a:rPr lang="ro-RO" sz="3200" dirty="0">
                <a:latin typeface="+mj-lt"/>
              </a:rPr>
              <a:t>ă memoria alocată de constructori.</a:t>
            </a:r>
            <a:endParaRPr lang="en-GB" sz="3200" dirty="0">
              <a:latin typeface="+mj-lt"/>
            </a:endParaRPr>
          </a:p>
          <a:p>
            <a:pPr marL="457200" indent="-457200">
              <a:buFont typeface="Wingdings" panose="05000000000000000000" pitchFamily="2" charset="2"/>
              <a:buChar char="v"/>
            </a:pPr>
            <a:endParaRPr lang="ro-RO" sz="3200" dirty="0">
              <a:latin typeface="+mj-lt"/>
            </a:endParaRPr>
          </a:p>
          <a:p>
            <a:pPr marL="457200" indent="-457200">
              <a:buFont typeface="Arial" panose="020B0604020202020204" pitchFamily="34" charset="0"/>
              <a:buChar char="•"/>
            </a:pPr>
            <a:r>
              <a:rPr lang="ro-RO" sz="3200" dirty="0">
                <a:latin typeface="+mj-lt"/>
              </a:rPr>
              <a:t>Destructorii au poartă numele clasei</a:t>
            </a:r>
            <a:endParaRPr lang="en-GB" sz="3200" dirty="0">
              <a:latin typeface="+mj-lt"/>
            </a:endParaRPr>
          </a:p>
          <a:p>
            <a:pPr marL="457200" indent="-457200">
              <a:buFont typeface="Arial" panose="020B0604020202020204" pitchFamily="34" charset="0"/>
              <a:buChar char="•"/>
            </a:pPr>
            <a:endParaRPr lang="ro-RO" sz="3200" dirty="0">
              <a:latin typeface="+mj-lt"/>
            </a:endParaRPr>
          </a:p>
          <a:p>
            <a:pPr marL="457200" indent="-457200">
              <a:buFont typeface="Arial" panose="020B0604020202020204" pitchFamily="34" charset="0"/>
              <a:buChar char="•"/>
            </a:pPr>
            <a:r>
              <a:rPr lang="ro-RO" sz="3200" dirty="0">
                <a:latin typeface="+mj-lt"/>
              </a:rPr>
              <a:t>Semnătura destructorului este precedat de semnul </a:t>
            </a:r>
            <a:r>
              <a:rPr lang="en-GB" sz="3200" dirty="0">
                <a:latin typeface="+mj-lt"/>
              </a:rPr>
              <a:t>~ (</a:t>
            </a:r>
            <a:r>
              <a:rPr lang="en-GB" sz="3200" dirty="0" err="1">
                <a:latin typeface="+mj-lt"/>
              </a:rPr>
              <a:t>tilda</a:t>
            </a:r>
            <a:r>
              <a:rPr lang="en-GB" sz="3200" dirty="0">
                <a:latin typeface="+mj-lt"/>
              </a:rPr>
              <a:t>)</a:t>
            </a:r>
          </a:p>
          <a:p>
            <a:pPr marL="457200" indent="-457200">
              <a:buFont typeface="Arial" panose="020B0604020202020204" pitchFamily="34" charset="0"/>
              <a:buChar char="•"/>
            </a:pPr>
            <a:endParaRPr lang="en-GB" sz="3200" dirty="0">
              <a:latin typeface="+mj-lt"/>
            </a:endParaRPr>
          </a:p>
          <a:p>
            <a:pPr marL="457200" indent="-457200">
              <a:buFont typeface="Arial" panose="020B0604020202020204" pitchFamily="34" charset="0"/>
              <a:buChar char="•"/>
            </a:pPr>
            <a:r>
              <a:rPr lang="en-GB" sz="3200" dirty="0" err="1">
                <a:latin typeface="+mj-lt"/>
              </a:rPr>
              <a:t>Destructorul</a:t>
            </a:r>
            <a:r>
              <a:rPr lang="en-GB" sz="3200" dirty="0">
                <a:latin typeface="+mj-lt"/>
              </a:rPr>
              <a:t> </a:t>
            </a:r>
            <a:r>
              <a:rPr lang="en-GB" sz="3200" dirty="0" err="1">
                <a:latin typeface="+mj-lt"/>
              </a:rPr>
              <a:t>este</a:t>
            </a:r>
            <a:r>
              <a:rPr lang="en-GB" sz="3200" dirty="0">
                <a:latin typeface="+mj-lt"/>
              </a:rPr>
              <a:t> </a:t>
            </a:r>
            <a:r>
              <a:rPr lang="en-GB" sz="3200" dirty="0" err="1">
                <a:latin typeface="+mj-lt"/>
              </a:rPr>
              <a:t>apelat</a:t>
            </a:r>
            <a:r>
              <a:rPr lang="en-GB" sz="3200" dirty="0">
                <a:latin typeface="+mj-lt"/>
              </a:rPr>
              <a:t> automat la </a:t>
            </a:r>
            <a:r>
              <a:rPr lang="en-GB" sz="3200" dirty="0" err="1">
                <a:latin typeface="+mj-lt"/>
              </a:rPr>
              <a:t>ie</a:t>
            </a:r>
            <a:r>
              <a:rPr lang="ro-RO" sz="3200" dirty="0" err="1">
                <a:latin typeface="+mj-lt"/>
              </a:rPr>
              <a:t>șirea</a:t>
            </a:r>
            <a:r>
              <a:rPr lang="ro-RO" sz="3200" dirty="0">
                <a:latin typeface="+mj-lt"/>
              </a:rPr>
              <a:t> din blocul în care este recunoscut acel obiect.</a:t>
            </a:r>
          </a:p>
          <a:p>
            <a:pPr marL="457200" indent="-457200">
              <a:buFont typeface="Arial" panose="020B0604020202020204" pitchFamily="34" charset="0"/>
              <a:buChar char="•"/>
            </a:pPr>
            <a:endParaRPr lang="ro-RO" sz="3200" dirty="0">
              <a:latin typeface="+mj-lt"/>
            </a:endParaRPr>
          </a:p>
          <a:p>
            <a:pPr marL="457200" indent="-457200">
              <a:buFont typeface="Arial" panose="020B0604020202020204" pitchFamily="34" charset="0"/>
              <a:buChar char="•"/>
            </a:pPr>
            <a:endParaRPr sz="3200" dirty="0">
              <a:latin typeface="+mj-lt"/>
            </a:endParaRPr>
          </a:p>
        </p:txBody>
      </p:sp>
      <p:sp>
        <p:nvSpPr>
          <p:cNvPr id="80" name="Demo information text"/>
          <p:cNvSpPr txBox="1"/>
          <p:nvPr/>
        </p:nvSpPr>
        <p:spPr>
          <a:xfrm>
            <a:off x="1485530" y="4178915"/>
            <a:ext cx="9955366" cy="1333698"/>
          </a:xfrm>
          <a:prstGeom prst="rect">
            <a:avLst/>
          </a:prstGeom>
          <a:ln w="3175">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en-GB" sz="12000" dirty="0" err="1"/>
              <a:t>dESTRUCTORUL</a:t>
            </a:r>
            <a:endParaRPr sz="12000" dirty="0"/>
          </a:p>
        </p:txBody>
      </p:sp>
      <p:sp>
        <p:nvSpPr>
          <p:cNvPr id="8" name="TextBox 7">
            <a:extLst>
              <a:ext uri="{FF2B5EF4-FFF2-40B4-BE49-F238E27FC236}">
                <a16:creationId xmlns:a16="http://schemas.microsoft.com/office/drawing/2014/main" id="{E9FC053C-4E6A-464F-800F-BCCBE0ADE7EF}"/>
              </a:ext>
            </a:extLst>
          </p:cNvPr>
          <p:cNvSpPr txBox="1"/>
          <p:nvPr/>
        </p:nvSpPr>
        <p:spPr>
          <a:xfrm>
            <a:off x="8398159" y="6539038"/>
            <a:ext cx="7105650" cy="6276013"/>
          </a:xfrm>
          <a:prstGeom prst="rect">
            <a:avLst/>
          </a:prstGeom>
          <a:solidFill>
            <a:schemeClr val="tx2">
              <a:lumMod val="1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600" b="0" dirty="0">
                <a:solidFill>
                  <a:srgbClr val="569CD6"/>
                </a:solidFill>
                <a:effectLst/>
                <a:latin typeface="Consolas" panose="020B0609020204030204" pitchFamily="49" charset="0"/>
              </a:rPr>
              <a:t>class</a:t>
            </a: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Cerc</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double</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Constructor</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Cerc</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Console</a:t>
            </a:r>
            <a:r>
              <a:rPr lang="en-GB" sz="1600" b="0" dirty="0" err="1">
                <a:solidFill>
                  <a:srgbClr val="D4D4D4"/>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WriteLine</a:t>
            </a:r>
            <a:r>
              <a:rPr lang="en-GB" sz="1600" b="0" dirty="0">
                <a:solidFill>
                  <a:srgbClr val="D4D4D4"/>
                </a:solidFill>
                <a:effectLst/>
                <a:latin typeface="Consolas" panose="020B0609020204030204" pitchFamily="49" charset="0"/>
              </a:rPr>
              <a:t>(</a:t>
            </a:r>
            <a:r>
              <a:rPr lang="en-GB" sz="1600" b="0" dirty="0">
                <a:solidFill>
                  <a:srgbClr val="CE9178"/>
                </a:solidFill>
                <a:effectLst/>
                <a:latin typeface="Consolas" panose="020B0609020204030204" pitchFamily="49" charset="0"/>
              </a:rPr>
              <a:t>"</a:t>
            </a:r>
            <a:r>
              <a:rPr lang="en-GB" sz="1600" b="0" dirty="0" err="1">
                <a:solidFill>
                  <a:srgbClr val="CE9178"/>
                </a:solidFill>
                <a:effectLst/>
                <a:latin typeface="Consolas" panose="020B0609020204030204" pitchFamily="49" charset="0"/>
              </a:rPr>
              <a:t>Obiectul</a:t>
            </a:r>
            <a:r>
              <a:rPr lang="en-GB" sz="1600" b="0" dirty="0">
                <a:solidFill>
                  <a:srgbClr val="CE9178"/>
                </a:solidFill>
                <a:effectLst/>
                <a:latin typeface="Consolas" panose="020B0609020204030204" pitchFamily="49" charset="0"/>
              </a:rPr>
              <a:t> a </a:t>
            </a:r>
            <a:r>
              <a:rPr lang="en-GB" sz="1600" b="0" dirty="0" err="1">
                <a:solidFill>
                  <a:srgbClr val="CE9178"/>
                </a:solidFill>
                <a:effectLst/>
                <a:latin typeface="Consolas" panose="020B0609020204030204" pitchFamily="49" charset="0"/>
              </a:rPr>
              <a:t>fost</a:t>
            </a:r>
            <a:r>
              <a:rPr lang="en-GB" sz="1600" b="0" dirty="0">
                <a:solidFill>
                  <a:srgbClr val="CE9178"/>
                </a:solidFill>
                <a:effectLst/>
                <a:latin typeface="Consolas" panose="020B0609020204030204" pitchFamily="49" charset="0"/>
              </a:rPr>
              <a:t> </a:t>
            </a:r>
            <a:r>
              <a:rPr lang="en-GB" sz="1600" b="0" dirty="0" err="1">
                <a:solidFill>
                  <a:srgbClr val="CE9178"/>
                </a:solidFill>
                <a:effectLst/>
                <a:latin typeface="Consolas" panose="020B0609020204030204" pitchFamily="49" charset="0"/>
              </a:rPr>
              <a:t>creat</a:t>
            </a:r>
            <a:r>
              <a:rPr lang="en-GB" sz="1600" b="0" dirty="0">
                <a:solidFill>
                  <a:srgbClr val="CE9178"/>
                </a:solidFill>
                <a:effectLst/>
                <a:latin typeface="Consolas" panose="020B0609020204030204" pitchFamily="49" charset="0"/>
              </a:rPr>
              <a:t>"</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Destructor</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Cerc</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Console</a:t>
            </a:r>
            <a:r>
              <a:rPr lang="en-GB" sz="1600" b="0" dirty="0" err="1">
                <a:solidFill>
                  <a:srgbClr val="D4D4D4"/>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WriteLine</a:t>
            </a:r>
            <a:r>
              <a:rPr lang="en-GB" sz="1600" b="0" dirty="0">
                <a:solidFill>
                  <a:srgbClr val="D4D4D4"/>
                </a:solidFill>
                <a:effectLst/>
                <a:latin typeface="Consolas" panose="020B0609020204030204" pitchFamily="49" charset="0"/>
              </a:rPr>
              <a:t>(</a:t>
            </a:r>
            <a:r>
              <a:rPr lang="en-GB" sz="1600" b="0" dirty="0">
                <a:solidFill>
                  <a:srgbClr val="CE9178"/>
                </a:solidFill>
                <a:effectLst/>
                <a:latin typeface="Consolas" panose="020B0609020204030204" pitchFamily="49" charset="0"/>
              </a:rPr>
              <a:t>"</a:t>
            </a:r>
            <a:r>
              <a:rPr lang="en-GB" sz="1600" b="0" dirty="0" err="1">
                <a:solidFill>
                  <a:srgbClr val="CE9178"/>
                </a:solidFill>
                <a:effectLst/>
                <a:latin typeface="Consolas" panose="020B0609020204030204" pitchFamily="49" charset="0"/>
              </a:rPr>
              <a:t>Obiectul</a:t>
            </a:r>
            <a:r>
              <a:rPr lang="en-GB" sz="1600" b="0" dirty="0">
                <a:solidFill>
                  <a:srgbClr val="CE9178"/>
                </a:solidFill>
                <a:effectLst/>
                <a:latin typeface="Consolas" panose="020B0609020204030204" pitchFamily="49" charset="0"/>
              </a:rPr>
              <a:t> a </a:t>
            </a:r>
            <a:r>
              <a:rPr lang="en-GB" sz="1600" b="0" dirty="0" err="1">
                <a:solidFill>
                  <a:srgbClr val="CE9178"/>
                </a:solidFill>
                <a:effectLst/>
                <a:latin typeface="Consolas" panose="020B0609020204030204" pitchFamily="49" charset="0"/>
              </a:rPr>
              <a:t>fost</a:t>
            </a:r>
            <a:r>
              <a:rPr lang="en-GB" sz="1600" b="0" dirty="0">
                <a:solidFill>
                  <a:srgbClr val="CE9178"/>
                </a:solidFill>
                <a:effectLst/>
                <a:latin typeface="Consolas" panose="020B0609020204030204" pitchFamily="49" charset="0"/>
              </a:rPr>
              <a:t> </a:t>
            </a:r>
            <a:r>
              <a:rPr lang="en-GB" sz="1600" b="0" dirty="0" err="1">
                <a:solidFill>
                  <a:srgbClr val="CE9178"/>
                </a:solidFill>
                <a:effectLst/>
                <a:latin typeface="Consolas" panose="020B0609020204030204" pitchFamily="49" charset="0"/>
              </a:rPr>
              <a:t>distrus</a:t>
            </a:r>
            <a:r>
              <a:rPr lang="en-GB" sz="1600" b="0" dirty="0">
                <a:solidFill>
                  <a:srgbClr val="CE9178"/>
                </a:solidFill>
                <a:effectLst/>
                <a:latin typeface="Consolas" panose="020B0609020204030204" pitchFamily="49" charset="0"/>
              </a:rPr>
              <a:t>"</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double</a:t>
            </a:r>
            <a:r>
              <a:rPr lang="en-GB" sz="1600" b="0" dirty="0">
                <a:solidFill>
                  <a:srgbClr val="D4D4D4"/>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Diametru</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a:solidFill>
                  <a:srgbClr val="C586C0"/>
                </a:solidFill>
                <a:effectLst/>
                <a:latin typeface="Consolas" panose="020B0609020204030204" pitchFamily="49" charset="0"/>
              </a:rPr>
              <a:t>return</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 * </a:t>
            </a:r>
            <a:r>
              <a:rPr lang="en-GB" sz="1600" b="0" dirty="0">
                <a:solidFill>
                  <a:srgbClr val="B5CEA8"/>
                </a:solidFill>
                <a:effectLst/>
                <a:latin typeface="Consolas" panose="020B0609020204030204" pitchFamily="49" charset="0"/>
              </a:rPr>
              <a:t>2</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D30EDCC2-C6DE-4233-91FD-AF87673449B7}"/>
              </a:ext>
            </a:extLst>
          </p:cNvPr>
          <p:cNvSpPr txBox="1"/>
          <p:nvPr/>
        </p:nvSpPr>
        <p:spPr>
          <a:xfrm>
            <a:off x="16402593" y="7868633"/>
            <a:ext cx="7105650" cy="3616824"/>
          </a:xfrm>
          <a:prstGeom prst="rect">
            <a:avLst/>
          </a:prstGeom>
          <a:solidFill>
            <a:schemeClr val="tx2">
              <a:lumMod val="1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600" b="0" dirty="0">
                <a:solidFill>
                  <a:srgbClr val="569CD6"/>
                </a:solidFill>
                <a:effectLst/>
                <a:latin typeface="Consolas" panose="020B0609020204030204" pitchFamily="49" charset="0"/>
              </a:rPr>
              <a:t>class</a:t>
            </a:r>
            <a:r>
              <a:rPr lang="en-GB" sz="1600" b="0" dirty="0">
                <a:solidFill>
                  <a:srgbClr val="D4D4D4"/>
                </a:solidFill>
                <a:effectLst/>
                <a:latin typeface="Consolas" panose="020B0609020204030204" pitchFamily="49" charset="0"/>
              </a:rPr>
              <a:t> </a:t>
            </a:r>
            <a:r>
              <a:rPr lang="en-GB" sz="1600" b="0" dirty="0">
                <a:solidFill>
                  <a:srgbClr val="4EC9B0"/>
                </a:solidFill>
                <a:effectLst/>
                <a:latin typeface="Consolas" panose="020B0609020204030204" pitchFamily="49" charset="0"/>
              </a:rPr>
              <a:t>Program</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static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void</a:t>
            </a:r>
            <a:r>
              <a:rPr lang="en-GB" sz="1600" b="0" dirty="0">
                <a:solidFill>
                  <a:srgbClr val="D4D4D4"/>
                </a:solidFill>
                <a:effectLst/>
                <a:latin typeface="Consolas" panose="020B0609020204030204" pitchFamily="49" charset="0"/>
              </a:rPr>
              <a:t> </a:t>
            </a:r>
            <a:r>
              <a:rPr lang="en-GB" sz="1600" b="0" dirty="0">
                <a:solidFill>
                  <a:srgbClr val="DCDCAA"/>
                </a:solidFill>
                <a:effectLst/>
                <a:latin typeface="Consolas" panose="020B0609020204030204" pitchFamily="49" charset="0"/>
              </a:rPr>
              <a:t>Main</a:t>
            </a:r>
            <a:r>
              <a:rPr lang="en-GB" sz="1600" b="0" dirty="0">
                <a:solidFill>
                  <a:srgbClr val="D4D4D4"/>
                </a:solidFill>
                <a:effectLst/>
                <a:latin typeface="Consolas" panose="020B0609020204030204" pitchFamily="49" charset="0"/>
              </a:rPr>
              <a:t>(</a:t>
            </a:r>
            <a:r>
              <a:rPr lang="en-GB" sz="1600" b="0" dirty="0">
                <a:solidFill>
                  <a:srgbClr val="569CD6"/>
                </a:solidFill>
                <a:effectLst/>
                <a:latin typeface="Consolas" panose="020B0609020204030204" pitchFamily="49" charset="0"/>
              </a:rPr>
              <a:t>string</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args</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Cream </a:t>
            </a:r>
            <a:r>
              <a:rPr lang="en-GB" sz="1600" b="0" dirty="0" err="1">
                <a:solidFill>
                  <a:srgbClr val="6A9955"/>
                </a:solidFill>
                <a:effectLst/>
                <a:latin typeface="Consolas" panose="020B0609020204030204" pitchFamily="49" charset="0"/>
              </a:rPr>
              <a:t>obiectul</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cerc1</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Cerc</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cerc1</a:t>
            </a:r>
            <a:r>
              <a:rPr lang="en-GB" sz="1600" b="0" dirty="0">
                <a:solidFill>
                  <a:srgbClr val="D4D4D4"/>
                </a:solidFill>
                <a:effectLst/>
                <a:latin typeface="Consolas" panose="020B0609020204030204" pitchFamily="49" charset="0"/>
              </a:rPr>
              <a:t> = </a:t>
            </a:r>
            <a:r>
              <a:rPr lang="en-GB" sz="1600" b="0" dirty="0">
                <a:solidFill>
                  <a:srgbClr val="569CD6"/>
                </a:solidFill>
                <a:effectLst/>
                <a:latin typeface="Consolas" panose="020B0609020204030204" pitchFamily="49" charset="0"/>
              </a:rPr>
              <a:t>new</a:t>
            </a: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Cerc</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cerc1</a:t>
            </a:r>
            <a:r>
              <a:rPr lang="en-GB" sz="1600" b="0" dirty="0" err="1">
                <a:solidFill>
                  <a:srgbClr val="D4D4D4"/>
                </a:solidFill>
                <a:effectLst/>
                <a:latin typeface="Consolas" panose="020B0609020204030204" pitchFamily="49" charset="0"/>
              </a:rPr>
              <a:t>.</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 = </a:t>
            </a:r>
            <a:r>
              <a:rPr lang="en-GB" sz="1600" b="0" dirty="0">
                <a:solidFill>
                  <a:srgbClr val="B5CEA8"/>
                </a:solidFill>
                <a:effectLst/>
                <a:latin typeface="Consolas" panose="020B0609020204030204" pitchFamily="49" charset="0"/>
              </a:rPr>
              <a:t>30</a:t>
            </a:r>
            <a:r>
              <a:rPr lang="en-GB" sz="1600" b="0" dirty="0">
                <a:solidFill>
                  <a:srgbClr val="D4D4D4"/>
                </a:solidFill>
                <a:effectLst/>
                <a:latin typeface="Consolas" panose="020B0609020204030204" pitchFamily="49" charset="0"/>
              </a:rPr>
              <a:t>;</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Obiectul</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va</a:t>
            </a:r>
            <a:r>
              <a:rPr lang="en-GB" sz="1600" b="0" dirty="0">
                <a:solidFill>
                  <a:srgbClr val="6A9955"/>
                </a:solidFill>
                <a:effectLst/>
                <a:latin typeface="Consolas" panose="020B0609020204030204" pitchFamily="49" charset="0"/>
              </a:rPr>
              <a:t> fi </a:t>
            </a:r>
            <a:r>
              <a:rPr lang="en-GB" sz="1600" b="0" dirty="0" err="1">
                <a:solidFill>
                  <a:srgbClr val="6A9955"/>
                </a:solidFill>
                <a:effectLst/>
                <a:latin typeface="Consolas" panose="020B0609020204030204" pitchFamily="49" charset="0"/>
              </a:rPr>
              <a:t>distrus</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ia</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iesirea</a:t>
            </a:r>
            <a:r>
              <a:rPr lang="en-GB" sz="1600" b="0" dirty="0">
                <a:solidFill>
                  <a:srgbClr val="6A9955"/>
                </a:solidFill>
                <a:effectLst/>
                <a:latin typeface="Consolas" panose="020B0609020204030204" pitchFamily="49" charset="0"/>
              </a:rPr>
              <a:t> din </a:t>
            </a:r>
            <a:r>
              <a:rPr lang="en-GB" sz="1600" b="0" dirty="0" err="1">
                <a:solidFill>
                  <a:srgbClr val="6A9955"/>
                </a:solidFill>
                <a:effectLst/>
                <a:latin typeface="Consolas" panose="020B0609020204030204" pitchFamily="49" charset="0"/>
              </a:rPr>
              <a:t>metoda</a:t>
            </a:r>
            <a:r>
              <a:rPr lang="en-GB" sz="1600" b="0" dirty="0">
                <a:solidFill>
                  <a:srgbClr val="6A9955"/>
                </a:solidFill>
                <a:effectLst/>
                <a:latin typeface="Consolas" panose="020B0609020204030204" pitchFamily="49" charset="0"/>
              </a:rPr>
              <a:t> Main.</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CTRL + </a:t>
            </a:r>
            <a:r>
              <a:rPr lang="en-GB" sz="1600" b="0" dirty="0" err="1">
                <a:solidFill>
                  <a:srgbClr val="6A9955"/>
                </a:solidFill>
                <a:effectLst/>
                <a:latin typeface="Consolas" panose="020B0609020204030204" pitchFamily="49" charset="0"/>
              </a:rPr>
              <a:t>F5</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Pentru</a:t>
            </a:r>
            <a:r>
              <a:rPr lang="en-GB" sz="1600" b="0" dirty="0">
                <a:solidFill>
                  <a:srgbClr val="6A9955"/>
                </a:solidFill>
                <a:effectLst/>
                <a:latin typeface="Consolas" panose="020B0609020204030204" pitchFamily="49" charset="0"/>
              </a:rPr>
              <a:t> a </a:t>
            </a:r>
            <a:r>
              <a:rPr lang="en-GB" sz="1600" b="0" dirty="0" err="1">
                <a:solidFill>
                  <a:srgbClr val="6A9955"/>
                </a:solidFill>
                <a:effectLst/>
                <a:latin typeface="Consolas" panose="020B0609020204030204" pitchFamily="49" charset="0"/>
              </a:rPr>
              <a:t>va</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convinge</a:t>
            </a:r>
            <a:r>
              <a:rPr lang="en-GB" sz="1600" b="0" dirty="0">
                <a:solidFill>
                  <a:srgbClr val="6A9955"/>
                </a:solidFill>
                <a:effectLst/>
                <a:latin typeface="Consolas" panose="020B0609020204030204" pitchFamily="49" charset="0"/>
              </a:rPr>
              <a:t> ;) </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a:t>
            </a:r>
          </a:p>
        </p:txBody>
      </p:sp>
      <p:sp>
        <p:nvSpPr>
          <p:cNvPr id="13"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FC5FF888-3A33-4AB0-A83B-A75453E2DA35}"/>
              </a:ext>
            </a:extLst>
          </p:cNvPr>
          <p:cNvSpPr txBox="1"/>
          <p:nvPr/>
        </p:nvSpPr>
        <p:spPr>
          <a:xfrm>
            <a:off x="14079086" y="6137460"/>
            <a:ext cx="5122985" cy="808634"/>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pPr lvl="1" indent="0" algn="ctr"/>
            <a:r>
              <a:rPr lang="en-GB" b="1" dirty="0" err="1">
                <a:latin typeface="+mj-lt"/>
              </a:rPr>
              <a:t>Exemplul</a:t>
            </a:r>
            <a:r>
              <a:rPr lang="en-GB" b="1" dirty="0">
                <a:latin typeface="+mj-lt"/>
              </a:rPr>
              <a:t> 5</a:t>
            </a:r>
            <a:endParaRPr b="1" dirty="0">
              <a:latin typeface="+mj-lt"/>
            </a:endParaRPr>
          </a:p>
        </p:txBody>
      </p:sp>
    </p:spTree>
    <p:extLst>
      <p:ext uri="{BB962C8B-B14F-4D97-AF65-F5344CB8AC3E}">
        <p14:creationId xmlns:p14="http://schemas.microsoft.com/office/powerpoint/2010/main" val="422766940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8</a:t>
            </a:fld>
            <a:endParaRPr/>
          </a:p>
        </p:txBody>
      </p:sp>
      <p:sp>
        <p:nvSpPr>
          <p:cNvPr id="84"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p:cNvSpPr txBox="1"/>
          <p:nvPr/>
        </p:nvSpPr>
        <p:spPr>
          <a:xfrm>
            <a:off x="12667369" y="5154490"/>
            <a:ext cx="10232966" cy="6428930"/>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r>
              <a:rPr lang="en-GB" sz="3200" dirty="0" err="1">
                <a:latin typeface="+mj-lt"/>
              </a:rPr>
              <a:t>În</a:t>
            </a:r>
            <a:r>
              <a:rPr lang="en-GB" sz="3200" dirty="0">
                <a:latin typeface="+mj-lt"/>
              </a:rPr>
              <a:t> </a:t>
            </a:r>
            <a:r>
              <a:rPr lang="en-GB" sz="3200" dirty="0" err="1">
                <a:latin typeface="+mj-lt"/>
              </a:rPr>
              <a:t>majoritatea</a:t>
            </a:r>
            <a:r>
              <a:rPr lang="en-GB" sz="3200" dirty="0">
                <a:latin typeface="+mj-lt"/>
              </a:rPr>
              <a:t> </a:t>
            </a:r>
            <a:r>
              <a:rPr lang="en-GB" sz="3200" dirty="0" err="1">
                <a:latin typeface="+mj-lt"/>
              </a:rPr>
              <a:t>cazurilor</a:t>
            </a:r>
            <a:r>
              <a:rPr lang="en-GB" sz="3200" dirty="0">
                <a:latin typeface="+mj-lt"/>
              </a:rPr>
              <a:t>, nu </a:t>
            </a:r>
            <a:r>
              <a:rPr lang="en-GB" sz="3200" dirty="0" err="1">
                <a:latin typeface="+mj-lt"/>
              </a:rPr>
              <a:t>există</a:t>
            </a:r>
            <a:r>
              <a:rPr lang="en-GB" sz="3200" dirty="0">
                <a:latin typeface="+mj-lt"/>
              </a:rPr>
              <a:t> </a:t>
            </a:r>
            <a:r>
              <a:rPr lang="en-GB" sz="3200" dirty="0" err="1">
                <a:latin typeface="+mj-lt"/>
              </a:rPr>
              <a:t>necesitatea</a:t>
            </a:r>
            <a:r>
              <a:rPr lang="en-GB" sz="3200" dirty="0">
                <a:latin typeface="+mj-lt"/>
              </a:rPr>
              <a:t> de </a:t>
            </a:r>
            <a:r>
              <a:rPr lang="en-GB" sz="3200" dirty="0" err="1">
                <a:latin typeface="+mj-lt"/>
              </a:rPr>
              <a:t>implementare</a:t>
            </a:r>
            <a:r>
              <a:rPr lang="en-GB" sz="3200" dirty="0">
                <a:latin typeface="+mj-lt"/>
              </a:rPr>
              <a:t> a </a:t>
            </a:r>
            <a:r>
              <a:rPr lang="en-GB" sz="3200" dirty="0" err="1">
                <a:latin typeface="+mj-lt"/>
              </a:rPr>
              <a:t>unui</a:t>
            </a:r>
            <a:r>
              <a:rPr lang="en-GB" sz="3200" dirty="0">
                <a:latin typeface="+mj-lt"/>
              </a:rPr>
              <a:t> destructor, </a:t>
            </a:r>
            <a:r>
              <a:rPr lang="en-GB" sz="3200" dirty="0" err="1">
                <a:latin typeface="+mj-lt"/>
              </a:rPr>
              <a:t>deoarece</a:t>
            </a:r>
            <a:r>
              <a:rPr lang="en-GB" sz="3200" dirty="0">
                <a:latin typeface="+mj-lt"/>
              </a:rPr>
              <a:t> </a:t>
            </a:r>
            <a:r>
              <a:rPr lang="en-GB" sz="3200" dirty="0" err="1">
                <a:latin typeface="+mj-lt"/>
              </a:rPr>
              <a:t>în</a:t>
            </a:r>
            <a:r>
              <a:rPr lang="en-GB" sz="3200" dirty="0">
                <a:latin typeface="+mj-lt"/>
              </a:rPr>
              <a:t> </a:t>
            </a:r>
            <a:r>
              <a:rPr lang="en-GB" sz="3200" dirty="0" err="1">
                <a:latin typeface="+mj-lt"/>
              </a:rPr>
              <a:t>limbajul</a:t>
            </a:r>
            <a:r>
              <a:rPr lang="en-GB" sz="3200" dirty="0">
                <a:latin typeface="+mj-lt"/>
              </a:rPr>
              <a:t> C# </a:t>
            </a:r>
            <a:r>
              <a:rPr lang="en-GB" sz="3200" dirty="0" err="1">
                <a:latin typeface="+mj-lt"/>
              </a:rPr>
              <a:t>este</a:t>
            </a:r>
            <a:r>
              <a:rPr lang="en-GB" sz="3200" dirty="0">
                <a:latin typeface="+mj-lt"/>
              </a:rPr>
              <a:t> </a:t>
            </a:r>
            <a:r>
              <a:rPr lang="en-GB" sz="3200" dirty="0" err="1">
                <a:latin typeface="+mj-lt"/>
              </a:rPr>
              <a:t>realizată</a:t>
            </a:r>
            <a:r>
              <a:rPr lang="en-GB" sz="3200" dirty="0">
                <a:latin typeface="+mj-lt"/>
              </a:rPr>
              <a:t> </a:t>
            </a:r>
            <a:r>
              <a:rPr lang="en-GB" sz="3200" dirty="0" err="1">
                <a:latin typeface="+mj-lt"/>
              </a:rPr>
              <a:t>tehnologia</a:t>
            </a:r>
            <a:r>
              <a:rPr lang="en-GB" sz="3200" dirty="0">
                <a:latin typeface="+mj-lt"/>
              </a:rPr>
              <a:t> </a:t>
            </a:r>
            <a:r>
              <a:rPr lang="en-GB" sz="3200" b="1" dirty="0">
                <a:latin typeface="+mj-lt"/>
              </a:rPr>
              <a:t>Garbage Collector (</a:t>
            </a:r>
            <a:r>
              <a:rPr lang="en-GB" sz="3200" b="1" dirty="0" err="1">
                <a:latin typeface="+mj-lt"/>
              </a:rPr>
              <a:t>Colector</a:t>
            </a:r>
            <a:r>
              <a:rPr lang="en-GB" sz="3200" b="1" dirty="0">
                <a:latin typeface="+mj-lt"/>
              </a:rPr>
              <a:t> de </a:t>
            </a:r>
            <a:r>
              <a:rPr lang="en-GB" sz="3200" b="1" dirty="0" err="1">
                <a:latin typeface="+mj-lt"/>
              </a:rPr>
              <a:t>gunoi</a:t>
            </a:r>
            <a:r>
              <a:rPr lang="en-GB" sz="3200" b="1" dirty="0">
                <a:latin typeface="+mj-lt"/>
              </a:rPr>
              <a:t>), </a:t>
            </a:r>
            <a:r>
              <a:rPr lang="en-GB" sz="3200" dirty="0">
                <a:latin typeface="+mj-lt"/>
              </a:rPr>
              <a:t>care </a:t>
            </a:r>
            <a:r>
              <a:rPr lang="en-GB" sz="3200" dirty="0" err="1">
                <a:latin typeface="+mj-lt"/>
              </a:rPr>
              <a:t>distruge</a:t>
            </a:r>
            <a:r>
              <a:rPr lang="en-GB" sz="3200" dirty="0">
                <a:latin typeface="+mj-lt"/>
              </a:rPr>
              <a:t> </a:t>
            </a:r>
            <a:r>
              <a:rPr lang="en-GB" sz="3200" dirty="0" err="1">
                <a:latin typeface="+mj-lt"/>
              </a:rPr>
              <a:t>obiectele</a:t>
            </a:r>
            <a:r>
              <a:rPr lang="en-GB" sz="3200" dirty="0">
                <a:latin typeface="+mj-lt"/>
              </a:rPr>
              <a:t> </a:t>
            </a:r>
            <a:r>
              <a:rPr lang="en-GB" sz="3200" dirty="0" err="1">
                <a:latin typeface="+mj-lt"/>
              </a:rPr>
              <a:t>nefolosite</a:t>
            </a:r>
            <a:r>
              <a:rPr lang="en-GB" sz="3200" dirty="0">
                <a:latin typeface="+mj-lt"/>
              </a:rPr>
              <a:t> </a:t>
            </a:r>
            <a:r>
              <a:rPr lang="en-GB" sz="3200" dirty="0" err="1">
                <a:latin typeface="+mj-lt"/>
              </a:rPr>
              <a:t>în</a:t>
            </a:r>
            <a:r>
              <a:rPr lang="en-GB" sz="3200" dirty="0">
                <a:latin typeface="+mj-lt"/>
              </a:rPr>
              <a:t> mod automat.</a:t>
            </a:r>
          </a:p>
        </p:txBody>
      </p:sp>
      <p:sp>
        <p:nvSpPr>
          <p:cNvPr id="6" name="Demo information text">
            <a:extLst>
              <a:ext uri="{FF2B5EF4-FFF2-40B4-BE49-F238E27FC236}">
                <a16:creationId xmlns:a16="http://schemas.microsoft.com/office/drawing/2014/main" id="{E062A5AC-A90F-4572-A1ED-9F728919A607}"/>
              </a:ext>
            </a:extLst>
          </p:cNvPr>
          <p:cNvSpPr txBox="1"/>
          <p:nvPr/>
        </p:nvSpPr>
        <p:spPr>
          <a:xfrm>
            <a:off x="12944969" y="1073765"/>
            <a:ext cx="9955366" cy="1333698"/>
          </a:xfrm>
          <a:prstGeom prst="rect">
            <a:avLst/>
          </a:prstGeom>
          <a:ln w="3175">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ro-RO" sz="12000" dirty="0" err="1"/>
              <a:t>Garbage</a:t>
            </a:r>
            <a:r>
              <a:rPr lang="ro-RO" sz="12000" dirty="0"/>
              <a:t> </a:t>
            </a:r>
            <a:r>
              <a:rPr lang="ro-RO" sz="12000" dirty="0" err="1"/>
              <a:t>collector</a:t>
            </a:r>
            <a:endParaRPr sz="12000" dirty="0"/>
          </a:p>
        </p:txBody>
      </p:sp>
      <p:pic>
        <p:nvPicPr>
          <p:cNvPr id="13" name="Picture 12">
            <a:extLst>
              <a:ext uri="{FF2B5EF4-FFF2-40B4-BE49-F238E27FC236}">
                <a16:creationId xmlns:a16="http://schemas.microsoft.com/office/drawing/2014/main" id="{71E3CE62-7C86-44FC-9887-CF29D7EB26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411" y="3429527"/>
            <a:ext cx="9299190" cy="6972266"/>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9</a:t>
            </a:fld>
            <a:endParaRPr/>
          </a:p>
        </p:txBody>
      </p:sp>
      <p:sp>
        <p:nvSpPr>
          <p:cNvPr id="79"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p:cNvSpPr txBox="1"/>
          <p:nvPr/>
        </p:nvSpPr>
        <p:spPr>
          <a:xfrm>
            <a:off x="11440896" y="1744066"/>
            <a:ext cx="11218985" cy="10981334"/>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pPr marL="457200" lvl="1" indent="-457200">
              <a:buFont typeface="Wingdings" panose="05000000000000000000" pitchFamily="2" charset="2"/>
              <a:buChar char="v"/>
            </a:pPr>
            <a:r>
              <a:rPr lang="en-GB" sz="3200" b="1" dirty="0" err="1">
                <a:latin typeface="+mj-lt"/>
              </a:rPr>
              <a:t>Propriet</a:t>
            </a:r>
            <a:r>
              <a:rPr lang="ro-RO" sz="3200" b="1" dirty="0" err="1">
                <a:latin typeface="+mj-lt"/>
              </a:rPr>
              <a:t>ățile</a:t>
            </a:r>
            <a:r>
              <a:rPr lang="ro-RO" sz="3200" b="1" dirty="0">
                <a:latin typeface="+mj-lt"/>
              </a:rPr>
              <a:t> (</a:t>
            </a:r>
            <a:r>
              <a:rPr lang="ro-RO" sz="3200" b="1" dirty="0" err="1">
                <a:latin typeface="+mj-lt"/>
              </a:rPr>
              <a:t>Properties</a:t>
            </a:r>
            <a:r>
              <a:rPr lang="ro-RO" sz="3200" b="1" dirty="0">
                <a:latin typeface="+mj-lt"/>
              </a:rPr>
              <a:t>) </a:t>
            </a:r>
            <a:r>
              <a:rPr lang="ro-RO" sz="3200" dirty="0">
                <a:latin typeface="+mj-lt"/>
              </a:rPr>
              <a:t>în C</a:t>
            </a:r>
            <a:r>
              <a:rPr lang="en-GB" sz="3200" dirty="0">
                <a:latin typeface="+mj-lt"/>
              </a:rPr>
              <a:t>#</a:t>
            </a:r>
            <a:r>
              <a:rPr lang="ru-RU" sz="3200" dirty="0">
                <a:latin typeface="+mj-lt"/>
              </a:rPr>
              <a:t> </a:t>
            </a:r>
            <a:r>
              <a:rPr lang="ro-RO" sz="3200" dirty="0">
                <a:latin typeface="+mj-lt"/>
              </a:rPr>
              <a:t>sunt membri ai clasei ce oferă un mecanism flexibil de expunere a câmpurilor private.</a:t>
            </a:r>
          </a:p>
          <a:p>
            <a:pPr marL="457200" lvl="1" indent="-457200">
              <a:buFont typeface="Wingdings" panose="05000000000000000000" pitchFamily="2" charset="2"/>
              <a:buChar char="v"/>
            </a:pPr>
            <a:endParaRPr lang="ro-RO" sz="3200" b="1" dirty="0">
              <a:latin typeface="+mj-lt"/>
            </a:endParaRPr>
          </a:p>
          <a:p>
            <a:pPr marL="457200" lvl="1" indent="-457200">
              <a:buFont typeface="Wingdings" panose="05000000000000000000" pitchFamily="2" charset="2"/>
              <a:buChar char="v"/>
            </a:pPr>
            <a:r>
              <a:rPr lang="ro-RO" sz="3200" dirty="0">
                <a:latin typeface="+mj-lt"/>
              </a:rPr>
              <a:t>În C</a:t>
            </a:r>
            <a:r>
              <a:rPr lang="en-GB" sz="3200" dirty="0">
                <a:latin typeface="+mj-lt"/>
              </a:rPr>
              <a:t>#</a:t>
            </a:r>
            <a:r>
              <a:rPr lang="ru-RU" sz="3200" dirty="0">
                <a:latin typeface="+mj-lt"/>
              </a:rPr>
              <a:t> </a:t>
            </a:r>
            <a:r>
              <a:rPr lang="ro-RO" sz="3200" dirty="0">
                <a:latin typeface="+mj-lt"/>
              </a:rPr>
              <a:t>proprietățile au 2 </a:t>
            </a:r>
            <a:r>
              <a:rPr lang="ro-RO" sz="3200" dirty="0" err="1">
                <a:latin typeface="+mj-lt"/>
              </a:rPr>
              <a:t>accesori</a:t>
            </a:r>
            <a:r>
              <a:rPr lang="ro-RO" sz="3200" dirty="0">
                <a:latin typeface="+mj-lt"/>
              </a:rPr>
              <a:t>: </a:t>
            </a:r>
            <a:r>
              <a:rPr lang="ro-RO" sz="3200" b="1" dirty="0">
                <a:latin typeface="+mj-lt"/>
              </a:rPr>
              <a:t>get </a:t>
            </a:r>
            <a:r>
              <a:rPr lang="ro-RO" sz="3200" dirty="0">
                <a:latin typeface="+mj-lt"/>
              </a:rPr>
              <a:t>și </a:t>
            </a:r>
            <a:r>
              <a:rPr lang="ro-RO" sz="3200" b="1" dirty="0">
                <a:latin typeface="+mj-lt"/>
              </a:rPr>
              <a:t>set</a:t>
            </a:r>
          </a:p>
          <a:p>
            <a:pPr marL="457200" lvl="1" indent="-457200">
              <a:buFont typeface="Wingdings" panose="05000000000000000000" pitchFamily="2" charset="2"/>
              <a:buChar char="v"/>
            </a:pPr>
            <a:r>
              <a:rPr lang="ro-RO" sz="3200" b="1" dirty="0">
                <a:latin typeface="+mj-lt"/>
              </a:rPr>
              <a:t>get – </a:t>
            </a:r>
            <a:r>
              <a:rPr lang="ro-RO" sz="3200" dirty="0">
                <a:latin typeface="+mj-lt"/>
              </a:rPr>
              <a:t>returnează valoarea proprietății</a:t>
            </a:r>
          </a:p>
          <a:p>
            <a:pPr marL="457200" lvl="1" indent="-457200">
              <a:buFont typeface="Wingdings" panose="05000000000000000000" pitchFamily="2" charset="2"/>
              <a:buChar char="v"/>
            </a:pPr>
            <a:r>
              <a:rPr lang="ro-RO" sz="3200" b="1" dirty="0">
                <a:latin typeface="+mj-lt"/>
              </a:rPr>
              <a:t>set – </a:t>
            </a:r>
            <a:r>
              <a:rPr lang="ro-RO" sz="3200" dirty="0">
                <a:latin typeface="+mj-lt"/>
              </a:rPr>
              <a:t>setează valoarea proprietății</a:t>
            </a:r>
          </a:p>
          <a:p>
            <a:pPr marL="457200" lvl="1" indent="-457200">
              <a:buFont typeface="Wingdings" panose="05000000000000000000" pitchFamily="2" charset="2"/>
              <a:buChar char="v"/>
            </a:pPr>
            <a:endParaRPr lang="ro-RO" sz="3200" b="1" dirty="0">
              <a:latin typeface="+mj-lt"/>
            </a:endParaRPr>
          </a:p>
          <a:p>
            <a:pPr lvl="1" indent="0"/>
            <a:r>
              <a:rPr lang="ro-RO" sz="3200" dirty="0">
                <a:latin typeface="+mj-lt"/>
              </a:rPr>
              <a:t>Proprietățile în C</a:t>
            </a:r>
            <a:r>
              <a:rPr lang="en-GB" sz="3200" dirty="0">
                <a:latin typeface="+mj-lt"/>
              </a:rPr>
              <a:t>#</a:t>
            </a:r>
            <a:r>
              <a:rPr lang="ro-RO" sz="3200" dirty="0">
                <a:latin typeface="+mj-lt"/>
              </a:rPr>
              <a:t> pot avea diferite nivele de acces. Acestea pot fi:</a:t>
            </a:r>
          </a:p>
          <a:p>
            <a:pPr marL="457200" lvl="1" indent="-457200">
              <a:buFont typeface="Wingdings" panose="05000000000000000000" pitchFamily="2" charset="2"/>
              <a:buChar char="v"/>
            </a:pPr>
            <a:r>
              <a:rPr lang="ro-RO" sz="3200" dirty="0">
                <a:latin typeface="+mj-lt"/>
              </a:rPr>
              <a:t>	</a:t>
            </a:r>
            <a:r>
              <a:rPr lang="ro-RO" sz="3200" dirty="0" err="1">
                <a:latin typeface="+mj-lt"/>
              </a:rPr>
              <a:t>read-write</a:t>
            </a:r>
            <a:r>
              <a:rPr lang="ro-RO" sz="3200" dirty="0">
                <a:latin typeface="+mj-lt"/>
              </a:rPr>
              <a:t> (citire și scriere), implementează </a:t>
            </a:r>
            <a:r>
              <a:rPr lang="ro-RO" sz="3200" b="1" dirty="0">
                <a:latin typeface="+mj-lt"/>
              </a:rPr>
              <a:t>get </a:t>
            </a:r>
            <a:r>
              <a:rPr lang="ro-RO" sz="3200" dirty="0">
                <a:latin typeface="+mj-lt"/>
              </a:rPr>
              <a:t>și </a:t>
            </a:r>
            <a:r>
              <a:rPr lang="ro-RO" sz="3200" b="1" dirty="0">
                <a:latin typeface="+mj-lt"/>
              </a:rPr>
              <a:t>set</a:t>
            </a:r>
            <a:endParaRPr lang="ro-RO" sz="3200" dirty="0">
              <a:latin typeface="+mj-lt"/>
            </a:endParaRPr>
          </a:p>
          <a:p>
            <a:pPr marL="457200" lvl="1" indent="-457200">
              <a:buFont typeface="Wingdings" panose="05000000000000000000" pitchFamily="2" charset="2"/>
              <a:buChar char="v"/>
            </a:pPr>
            <a:r>
              <a:rPr lang="ro-RO" sz="3200" dirty="0">
                <a:latin typeface="+mj-lt"/>
              </a:rPr>
              <a:t>	</a:t>
            </a:r>
            <a:r>
              <a:rPr lang="ro-RO" sz="3200" dirty="0" err="1">
                <a:latin typeface="+mj-lt"/>
              </a:rPr>
              <a:t>read-only</a:t>
            </a:r>
            <a:r>
              <a:rPr lang="ro-RO" sz="3200" dirty="0">
                <a:latin typeface="+mj-lt"/>
              </a:rPr>
              <a:t> (Doar citire), implementează </a:t>
            </a:r>
            <a:r>
              <a:rPr lang="ro-RO" sz="3200" b="1" dirty="0">
                <a:latin typeface="+mj-lt"/>
              </a:rPr>
              <a:t>get,</a:t>
            </a:r>
            <a:endParaRPr lang="ro-RO" sz="3200" dirty="0">
              <a:latin typeface="+mj-lt"/>
            </a:endParaRPr>
          </a:p>
          <a:p>
            <a:pPr marL="457200" lvl="1" indent="-457200">
              <a:buFont typeface="Wingdings" panose="05000000000000000000" pitchFamily="2" charset="2"/>
              <a:buChar char="v"/>
            </a:pPr>
            <a:r>
              <a:rPr lang="ro-RO" sz="3200" dirty="0">
                <a:latin typeface="+mj-lt"/>
              </a:rPr>
              <a:t>	</a:t>
            </a:r>
            <a:r>
              <a:rPr lang="ro-RO" sz="3200" dirty="0" err="1">
                <a:latin typeface="+mj-lt"/>
              </a:rPr>
              <a:t>write-only</a:t>
            </a:r>
            <a:r>
              <a:rPr lang="ro-RO" sz="3200" dirty="0">
                <a:latin typeface="+mj-lt"/>
              </a:rPr>
              <a:t> (Doar  scriere), implementează  </a:t>
            </a:r>
            <a:r>
              <a:rPr lang="ro-RO" sz="3200" b="1" dirty="0">
                <a:latin typeface="+mj-lt"/>
              </a:rPr>
              <a:t>set</a:t>
            </a:r>
            <a:r>
              <a:rPr lang="ro-RO" sz="3200" dirty="0">
                <a:latin typeface="+mj-lt"/>
              </a:rPr>
              <a:t>.</a:t>
            </a:r>
            <a:endParaRPr sz="3200" dirty="0">
              <a:latin typeface="+mj-lt"/>
            </a:endParaRPr>
          </a:p>
        </p:txBody>
      </p:sp>
      <p:sp>
        <p:nvSpPr>
          <p:cNvPr id="80" name="Demo information text"/>
          <p:cNvSpPr txBox="1"/>
          <p:nvPr/>
        </p:nvSpPr>
        <p:spPr>
          <a:xfrm>
            <a:off x="1485530" y="4178915"/>
            <a:ext cx="9955366" cy="1333698"/>
          </a:xfrm>
          <a:prstGeom prst="rect">
            <a:avLst/>
          </a:prstGeom>
          <a:ln w="3175">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en-GB" sz="12000" dirty="0" err="1"/>
              <a:t>Propriet</a:t>
            </a:r>
            <a:r>
              <a:rPr lang="ro-RO" sz="12000" dirty="0" err="1"/>
              <a:t>ățile</a:t>
            </a:r>
            <a:endParaRPr sz="12000" dirty="0"/>
          </a:p>
        </p:txBody>
      </p:sp>
      <p:sp>
        <p:nvSpPr>
          <p:cNvPr id="10" name="TextBox 9">
            <a:extLst>
              <a:ext uri="{FF2B5EF4-FFF2-40B4-BE49-F238E27FC236}">
                <a16:creationId xmlns:a16="http://schemas.microsoft.com/office/drawing/2014/main" id="{19D4ED36-318B-45F0-A851-D497CBF5F83F}"/>
              </a:ext>
            </a:extLst>
          </p:cNvPr>
          <p:cNvSpPr txBox="1"/>
          <p:nvPr/>
        </p:nvSpPr>
        <p:spPr>
          <a:xfrm>
            <a:off x="1485530" y="9201954"/>
            <a:ext cx="5810250" cy="2434962"/>
          </a:xfrm>
          <a:prstGeom prst="rect">
            <a:avLst/>
          </a:prstGeom>
          <a:solidFill>
            <a:schemeClr val="tx2">
              <a:lumMod val="1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600" b="0" dirty="0">
                <a:solidFill>
                  <a:srgbClr val="569CD6"/>
                </a:solidFill>
                <a:effectLst/>
                <a:latin typeface="Consolas" panose="020B0609020204030204" pitchFamily="49" charset="0"/>
              </a:rPr>
              <a:t>private</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a:t>
            </a:r>
          </a:p>
          <a:p>
            <a:br>
              <a:rPr lang="en-GB" sz="1600" b="0" dirty="0">
                <a:solidFill>
                  <a:srgbClr val="D4D4D4"/>
                </a:solidFill>
                <a:effectLst/>
                <a:latin typeface="Consolas" panose="020B0609020204030204" pitchFamily="49" charset="0"/>
              </a:rPr>
            </a:b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seteaza</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si</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returneaza</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valoarea</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campului</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raza</a:t>
            </a:r>
            <a:endParaRPr lang="en-GB" sz="1600" b="0" dirty="0">
              <a:solidFill>
                <a:srgbClr val="D4D4D4"/>
              </a:solidFill>
              <a:effectLst/>
              <a:latin typeface="Consolas" panose="020B0609020204030204" pitchFamily="49" charset="0"/>
            </a:endParaRPr>
          </a:p>
          <a:p>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Raza</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get</a:t>
            </a:r>
            <a:r>
              <a:rPr lang="en-GB" sz="1600" b="0" dirty="0">
                <a:solidFill>
                  <a:srgbClr val="D4D4D4"/>
                </a:solidFill>
                <a:effectLst/>
                <a:latin typeface="Consolas" panose="020B0609020204030204" pitchFamily="49" charset="0"/>
              </a:rPr>
              <a:t> { </a:t>
            </a:r>
            <a:r>
              <a:rPr lang="en-GB" sz="1600" b="0" dirty="0">
                <a:solidFill>
                  <a:srgbClr val="C586C0"/>
                </a:solidFill>
                <a:effectLst/>
                <a:latin typeface="Consolas" panose="020B0609020204030204" pitchFamily="49" charset="0"/>
              </a:rPr>
              <a:t>return</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set</a:t>
            </a:r>
            <a:r>
              <a:rPr lang="en-GB" sz="1600" b="0" dirty="0">
                <a:solidFill>
                  <a:srgbClr val="D4D4D4"/>
                </a:solidFill>
                <a:effectLst/>
                <a:latin typeface="Consolas" panose="020B0609020204030204" pitchFamily="49" charset="0"/>
              </a:rPr>
              <a:t> { </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 = </a:t>
            </a:r>
            <a:r>
              <a:rPr lang="en-GB" sz="1600" b="0" dirty="0">
                <a:solidFill>
                  <a:srgbClr val="9CDCFE"/>
                </a:solidFill>
                <a:effectLst/>
                <a:latin typeface="Consolas" panose="020B0609020204030204" pitchFamily="49" charset="0"/>
              </a:rPr>
              <a:t>value</a:t>
            </a:r>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a:t>
            </a:r>
          </a:p>
        </p:txBody>
      </p:sp>
      <p:sp>
        <p:nvSpPr>
          <p:cNvPr id="13" name="TextBox 12">
            <a:extLst>
              <a:ext uri="{FF2B5EF4-FFF2-40B4-BE49-F238E27FC236}">
                <a16:creationId xmlns:a16="http://schemas.microsoft.com/office/drawing/2014/main" id="{B29AD1D9-3E44-4984-9657-9E0FBE7F0E93}"/>
              </a:ext>
            </a:extLst>
          </p:cNvPr>
          <p:cNvSpPr txBox="1"/>
          <p:nvPr/>
        </p:nvSpPr>
        <p:spPr>
          <a:xfrm>
            <a:off x="9754971" y="9497420"/>
            <a:ext cx="4610100" cy="2139496"/>
          </a:xfrm>
          <a:prstGeom prst="rect">
            <a:avLst/>
          </a:prstGeom>
          <a:solidFill>
            <a:schemeClr val="tx2">
              <a:lumMod val="1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600" b="0" dirty="0">
                <a:solidFill>
                  <a:srgbClr val="569CD6"/>
                </a:solidFill>
                <a:effectLst/>
                <a:latin typeface="Consolas" panose="020B0609020204030204" pitchFamily="49" charset="0"/>
              </a:rPr>
              <a:t>private</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a:t>
            </a:r>
          </a:p>
          <a:p>
            <a:br>
              <a:rPr lang="en-GB" sz="1600" b="0" dirty="0">
                <a:solidFill>
                  <a:srgbClr val="D4D4D4"/>
                </a:solidFill>
                <a:effectLst/>
                <a:latin typeface="Consolas" panose="020B0609020204030204" pitchFamily="49" charset="0"/>
              </a:rPr>
            </a:b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doar</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Seteaza</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valoarea</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razei</a:t>
            </a:r>
            <a:endParaRPr lang="en-GB" sz="1600" b="0" dirty="0">
              <a:solidFill>
                <a:srgbClr val="D4D4D4"/>
              </a:solidFill>
              <a:effectLst/>
              <a:latin typeface="Consolas" panose="020B0609020204030204" pitchFamily="49" charset="0"/>
            </a:endParaRPr>
          </a:p>
          <a:p>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Raza</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set</a:t>
            </a:r>
            <a:r>
              <a:rPr lang="en-GB" sz="1600" b="0" dirty="0">
                <a:solidFill>
                  <a:srgbClr val="D4D4D4"/>
                </a:solidFill>
                <a:effectLst/>
                <a:latin typeface="Consolas" panose="020B0609020204030204" pitchFamily="49" charset="0"/>
              </a:rPr>
              <a:t> { </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 = </a:t>
            </a:r>
            <a:r>
              <a:rPr lang="en-GB" sz="1600" b="0" dirty="0">
                <a:solidFill>
                  <a:srgbClr val="9CDCFE"/>
                </a:solidFill>
                <a:effectLst/>
                <a:latin typeface="Consolas" panose="020B0609020204030204" pitchFamily="49" charset="0"/>
              </a:rPr>
              <a:t>value</a:t>
            </a:r>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DB02C7BD-ACF4-4A52-83FF-EAC70DDACF6F}"/>
              </a:ext>
            </a:extLst>
          </p:cNvPr>
          <p:cNvSpPr txBox="1"/>
          <p:nvPr/>
        </p:nvSpPr>
        <p:spPr>
          <a:xfrm>
            <a:off x="17289246" y="9497420"/>
            <a:ext cx="4819650" cy="2139496"/>
          </a:xfrm>
          <a:prstGeom prst="rect">
            <a:avLst/>
          </a:prstGeom>
          <a:solidFill>
            <a:schemeClr val="tx2">
              <a:lumMod val="1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600" b="0" dirty="0">
                <a:solidFill>
                  <a:srgbClr val="569CD6"/>
                </a:solidFill>
                <a:effectLst/>
                <a:latin typeface="Consolas" panose="020B0609020204030204" pitchFamily="49" charset="0"/>
              </a:rPr>
              <a:t>private</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a:t>
            </a:r>
          </a:p>
          <a:p>
            <a:br>
              <a:rPr lang="en-GB" sz="1600" b="0" dirty="0">
                <a:solidFill>
                  <a:srgbClr val="D4D4D4"/>
                </a:solidFill>
                <a:effectLst/>
                <a:latin typeface="Consolas" panose="020B0609020204030204" pitchFamily="49" charset="0"/>
              </a:rPr>
            </a:b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doar</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returneaza</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valoarea</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razei</a:t>
            </a:r>
            <a:endParaRPr lang="en-GB" sz="1600" b="0" dirty="0">
              <a:solidFill>
                <a:srgbClr val="D4D4D4"/>
              </a:solidFill>
              <a:effectLst/>
              <a:latin typeface="Consolas" panose="020B0609020204030204" pitchFamily="49" charset="0"/>
            </a:endParaRPr>
          </a:p>
          <a:p>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Raza</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get</a:t>
            </a:r>
            <a:r>
              <a:rPr lang="en-GB" sz="1600" b="0" dirty="0">
                <a:solidFill>
                  <a:srgbClr val="D4D4D4"/>
                </a:solidFill>
                <a:effectLst/>
                <a:latin typeface="Consolas" panose="020B0609020204030204" pitchFamily="49" charset="0"/>
              </a:rPr>
              <a:t> { </a:t>
            </a:r>
            <a:r>
              <a:rPr lang="en-GB" sz="1600" b="0" dirty="0">
                <a:solidFill>
                  <a:srgbClr val="C586C0"/>
                </a:solidFill>
                <a:effectLst/>
                <a:latin typeface="Consolas" panose="020B0609020204030204" pitchFamily="49" charset="0"/>
              </a:rPr>
              <a:t>return</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raza</a:t>
            </a:r>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a:t>
            </a:r>
          </a:p>
        </p:txBody>
      </p:sp>
      <p:sp>
        <p:nvSpPr>
          <p:cNvPr id="15"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75845639-9FD3-4EF6-8960-85A536A52C98}"/>
              </a:ext>
            </a:extLst>
          </p:cNvPr>
          <p:cNvSpPr txBox="1"/>
          <p:nvPr/>
        </p:nvSpPr>
        <p:spPr>
          <a:xfrm>
            <a:off x="1724119" y="11636916"/>
            <a:ext cx="5122985" cy="808634"/>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pPr lvl="1" indent="0" algn="ctr"/>
            <a:r>
              <a:rPr lang="en-GB" sz="3200" dirty="0">
                <a:latin typeface="+mj-lt"/>
              </a:rPr>
              <a:t>Read-write</a:t>
            </a:r>
            <a:endParaRPr sz="3200" dirty="0">
              <a:latin typeface="+mj-lt"/>
            </a:endParaRPr>
          </a:p>
        </p:txBody>
      </p:sp>
      <p:sp>
        <p:nvSpPr>
          <p:cNvPr id="16"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2F3D6EAA-495A-4F69-9867-E4304ABE78A2}"/>
              </a:ext>
            </a:extLst>
          </p:cNvPr>
          <p:cNvSpPr txBox="1"/>
          <p:nvPr/>
        </p:nvSpPr>
        <p:spPr>
          <a:xfrm>
            <a:off x="9498528" y="11736107"/>
            <a:ext cx="5122985" cy="808634"/>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pPr lvl="1" indent="0" algn="ctr"/>
            <a:r>
              <a:rPr lang="en-GB" sz="3200" dirty="0">
                <a:latin typeface="+mj-lt"/>
              </a:rPr>
              <a:t>Read-only</a:t>
            </a:r>
            <a:endParaRPr sz="3200" dirty="0">
              <a:latin typeface="+mj-lt"/>
            </a:endParaRPr>
          </a:p>
        </p:txBody>
      </p:sp>
      <p:sp>
        <p:nvSpPr>
          <p:cNvPr id="17"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833F6DD9-2F84-44A9-AFF0-CC5A9B583287}"/>
              </a:ext>
            </a:extLst>
          </p:cNvPr>
          <p:cNvSpPr txBox="1"/>
          <p:nvPr/>
        </p:nvSpPr>
        <p:spPr>
          <a:xfrm>
            <a:off x="17050388" y="11736107"/>
            <a:ext cx="5122985" cy="808634"/>
          </a:xfrm>
          <a:prstGeom prst="rect">
            <a:avLst/>
          </a:prstGeom>
          <a:ln w="3175">
            <a:miter lim="400000"/>
          </a:ln>
          <a:extLst>
            <a:ext uri="{C572A759-6A51-4108-AA02-DFA0A04FC94B}">
              <ma14:wrappingTextBoxFlag xmlns="" xmlns:ma14="http://schemas.microsoft.com/office/mac/drawingml/2011/main" val="1"/>
            </a:ext>
          </a:extLst>
        </p:spPr>
        <p:txBody>
          <a:bodyPr lIns="38100" tIns="38100" rIns="38100" bIns="38100">
            <a:normAutofit/>
          </a:bodyPr>
          <a:lstStyle/>
          <a:p>
            <a:pPr lvl="1" indent="0" algn="ctr"/>
            <a:r>
              <a:rPr lang="en-GB" sz="3200" dirty="0">
                <a:latin typeface="+mj-lt"/>
              </a:rPr>
              <a:t>Write-only</a:t>
            </a:r>
            <a:endParaRPr sz="3200" dirty="0">
              <a:latin typeface="+mj-lt"/>
            </a:endParaRPr>
          </a:p>
        </p:txBody>
      </p:sp>
    </p:spTree>
    <p:extLst>
      <p:ext uri="{BB962C8B-B14F-4D97-AF65-F5344CB8AC3E}">
        <p14:creationId xmlns:p14="http://schemas.microsoft.com/office/powerpoint/2010/main" val="619210013"/>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8D4107"/>
      </a:dk1>
      <a:lt1>
        <a:srgbClr val="868A8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2700" dist="12700" dir="5400000" rotWithShape="0">
              <a:srgbClr val="000000">
                <a:alpha val="50000"/>
              </a:srgbClr>
            </a:outerShdw>
          </a:effectLst>
        </a:effectStyle>
        <a:effectStyle>
          <a:effectLst>
            <a:outerShdw blurRad="12700" dist="12700" dir="5400000" rotWithShape="0">
              <a:srgbClr val="000000">
                <a:alpha val="50000"/>
              </a:srgbClr>
            </a:outerShdw>
          </a:effectLst>
        </a:effectStyle>
        <a:effectStyle>
          <a:effectLst>
            <a:outerShdw blurRad="127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12700" dist="12700" dir="5400000" rotWithShape="0">
            <a:srgbClr val="000000">
              <a:alpha val="50000"/>
            </a:srgbClr>
          </a:outerShdw>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Montserrat-Bold"/>
        <a:ea typeface="Montserrat-Bold"/>
        <a:cs typeface="Montserrat-Bold"/>
      </a:majorFont>
      <a:minorFont>
        <a:latin typeface="Montserrat-Bold"/>
        <a:ea typeface="Montserrat-Bold"/>
        <a:cs typeface="Montserrat-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2700" dist="12700" dir="5400000" rotWithShape="0">
              <a:srgbClr val="000000">
                <a:alpha val="50000"/>
              </a:srgbClr>
            </a:outerShdw>
          </a:effectLst>
        </a:effectStyle>
        <a:effectStyle>
          <a:effectLst>
            <a:outerShdw blurRad="12700" dist="12700" dir="5400000" rotWithShape="0">
              <a:srgbClr val="000000">
                <a:alpha val="50000"/>
              </a:srgbClr>
            </a:outerShdw>
          </a:effectLst>
        </a:effectStyle>
        <a:effectStyle>
          <a:effectLst>
            <a:outerShdw blurRad="127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12700" dist="12700" dir="5400000" rotWithShape="0">
            <a:srgbClr val="000000">
              <a:alpha val="50000"/>
            </a:srgbClr>
          </a:outerShdw>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1835</Words>
  <Application>Microsoft Office PowerPoint</Application>
  <PresentationFormat>Custom</PresentationFormat>
  <Paragraphs>258</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Calibri Light</vt:lpstr>
      <vt:lpstr>Consolas</vt:lpstr>
      <vt:lpstr>Helvetica Light</vt:lpstr>
      <vt:lpstr>Helvetica Neue</vt:lpstr>
      <vt:lpstr>Montserrat Light</vt:lpstr>
      <vt:lpstr>Montserrat-Regular</vt:lpstr>
      <vt:lpstr>Wingdings</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Dorin</dc:creator>
  <cp:lastModifiedBy>Dorin</cp:lastModifiedBy>
  <cp:revision>64</cp:revision>
  <dcterms:modified xsi:type="dcterms:W3CDTF">2021-01-18T23:48:38Z</dcterms:modified>
</cp:coreProperties>
</file>