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96" r:id="rId4"/>
    <p:sldId id="297" r:id="rId5"/>
    <p:sldId id="299" r:id="rId6"/>
    <p:sldId id="298" r:id="rId7"/>
    <p:sldId id="300" r:id="rId8"/>
    <p:sldId id="302" r:id="rId9"/>
    <p:sldId id="303" r:id="rId10"/>
    <p:sldId id="305" r:id="rId11"/>
    <p:sldId id="307" r:id="rId12"/>
    <p:sldId id="308" r:id="rId13"/>
    <p:sldId id="309" r:id="rId14"/>
    <p:sldId id="306" r:id="rId15"/>
    <p:sldId id="295"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29"/>
  </p:normalViewPr>
  <p:slideViewPr>
    <p:cSldViewPr snapToGrid="0" snapToObjects="1" showGuides="1">
      <p:cViewPr varScale="1">
        <p:scale>
          <a:sx n="58" d="100"/>
          <a:sy n="58"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ark">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5"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 name="Rectangle 8">
            <a:extLst>
              <a:ext uri="{FF2B5EF4-FFF2-40B4-BE49-F238E27FC236}">
                <a16:creationId xmlns:a16="http://schemas.microsoft.com/office/drawing/2014/main" id="{D34420BF-2188-4F8D-B2B3-C5A4090755F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
        <p:nvSpPr>
          <p:cNvPr id="18" name="Rectangle 17">
            <a:extLst>
              <a:ext uri="{FF2B5EF4-FFF2-40B4-BE49-F238E27FC236}">
                <a16:creationId xmlns:a16="http://schemas.microsoft.com/office/drawing/2014/main" id="{A0C4FE59-9B04-4F83-99E2-31940698EC91}"/>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
        <p:nvSpPr>
          <p:cNvPr id="14" name="Rectangle 13">
            <a:extLst>
              <a:ext uri="{FF2B5EF4-FFF2-40B4-BE49-F238E27FC236}">
                <a16:creationId xmlns:a16="http://schemas.microsoft.com/office/drawing/2014/main" id="{90505597-5317-4975-A70F-2FFBC0497A5A}"/>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
        <p:nvSpPr>
          <p:cNvPr id="9" name="Rectangle 8">
            <a:extLst>
              <a:ext uri="{FF2B5EF4-FFF2-40B4-BE49-F238E27FC236}">
                <a16:creationId xmlns:a16="http://schemas.microsoft.com/office/drawing/2014/main" id="{8683F9F8-611F-4E49-8FDC-0C4BA6C87A2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 bg1="dk1" tx1="lt1" bg2="dk2" tx2="lt2" accent1="accent1" accent2="accent2" accent3="accent3" accent4="accent4" accent5="accent5" accent6="accent6" hlink="hlink" folHlink="folHlink"/>
  <p:sldLayoutIdLst>
    <p:sldLayoutId id="2147483650" r:id="rId1"/>
    <p:sldLayoutId id="2147483653" r:id="rId2"/>
    <p:sldLayoutId id="2147483651" r:id="rId3"/>
    <p:sldLayoutId id="2147483654" r:id="rId4"/>
    <p:sldLayoutId id="2147483655" r:id="rId5"/>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1" name="Modern Template…"/>
          <p:cNvSpPr txBox="1"/>
          <p:nvPr/>
        </p:nvSpPr>
        <p:spPr>
          <a:xfrm>
            <a:off x="2244010" y="4811613"/>
            <a:ext cx="16237420" cy="1333698"/>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lnSpc>
                <a:spcPct val="100000"/>
              </a:lnSpc>
              <a:defRPr sz="9600" cap="all" baseline="12500">
                <a:solidFill>
                  <a:srgbClr val="CBAD69"/>
                </a:solidFill>
                <a:latin typeface="+mn-lt"/>
                <a:ea typeface="+mn-ea"/>
                <a:cs typeface="+mn-cs"/>
                <a:sym typeface="Montserrat-Bold"/>
              </a:defRPr>
            </a:pPr>
            <a:r>
              <a:rPr lang="en-GB" sz="12000" dirty="0" err="1"/>
              <a:t>LaBORATOR</a:t>
            </a:r>
            <a:r>
              <a:rPr lang="ro-RO" sz="12000" dirty="0"/>
              <a:t> </a:t>
            </a:r>
            <a:r>
              <a:rPr lang="en-GB" sz="12000" dirty="0" err="1">
                <a:solidFill>
                  <a:schemeClr val="tx2"/>
                </a:solidFill>
              </a:rPr>
              <a:t>NR.3</a:t>
            </a:r>
            <a:endParaRPr sz="12000" dirty="0">
              <a:solidFill>
                <a:schemeClr val="tx2"/>
              </a:solidFill>
            </a:endParaRPr>
          </a:p>
        </p:txBody>
      </p:sp>
      <p:sp>
        <p:nvSpPr>
          <p:cNvPr id="62" name="PowerPoint and Keynote Templates for business, marketing, education. Support 24/7"/>
          <p:cNvSpPr txBox="1"/>
          <p:nvPr/>
        </p:nvSpPr>
        <p:spPr>
          <a:xfrm>
            <a:off x="14214780" y="10221269"/>
            <a:ext cx="7902312" cy="430887"/>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t>git clone -b </a:t>
            </a:r>
            <a:r>
              <a:rPr lang="en-GB" sz="3200" dirty="0" err="1"/>
              <a:t>laborator</a:t>
            </a:r>
            <a:r>
              <a:rPr lang="ro-RO" sz="3200" dirty="0"/>
              <a:t>3</a:t>
            </a:r>
            <a:r>
              <a:rPr lang="en-GB" sz="3200" dirty="0"/>
              <a:t> https://</a:t>
            </a:r>
            <a:r>
              <a:rPr lang="en-GB" sz="3200" dirty="0" err="1"/>
              <a:t>github.com</a:t>
            </a:r>
            <a:r>
              <a:rPr lang="en-GB" sz="3200" dirty="0"/>
              <a:t>/</a:t>
            </a:r>
            <a:r>
              <a:rPr lang="en-GB" sz="3200" dirty="0" err="1"/>
              <a:t>dorinbaba</a:t>
            </a:r>
            <a:r>
              <a:rPr lang="en-GB" sz="3200" dirty="0"/>
              <a:t>/</a:t>
            </a:r>
            <a:r>
              <a:rPr lang="en-GB" sz="3200" dirty="0" err="1"/>
              <a:t>apoo-aaw</a:t>
            </a:r>
            <a:r>
              <a:rPr lang="ro-RO" sz="3200" dirty="0"/>
              <a:t>192</a:t>
            </a:r>
            <a:r>
              <a:rPr lang="en-GB" sz="3200" dirty="0"/>
              <a:t>2 </a:t>
            </a:r>
            <a:endParaRPr sz="3200" dirty="0"/>
          </a:p>
        </p:txBody>
      </p:sp>
      <p:pic>
        <p:nvPicPr>
          <p:cNvPr id="3" name="Picture 2">
            <a:extLst>
              <a:ext uri="{FF2B5EF4-FFF2-40B4-BE49-F238E27FC236}">
                <a16:creationId xmlns:a16="http://schemas.microsoft.com/office/drawing/2014/main" id="{5689DB02-3390-4906-A8C9-5717B4A3C0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8452" y="9828152"/>
            <a:ext cx="610700" cy="610700"/>
          </a:xfrm>
          <a:prstGeom prst="rect">
            <a:avLst/>
          </a:prstGeom>
        </p:spPr>
      </p:pic>
      <p:pic>
        <p:nvPicPr>
          <p:cNvPr id="6" name="Picture 5">
            <a:extLst>
              <a:ext uri="{FF2B5EF4-FFF2-40B4-BE49-F238E27FC236}">
                <a16:creationId xmlns:a16="http://schemas.microsoft.com/office/drawing/2014/main" id="{A961651E-E757-4F84-90EF-641509EAB7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2648" y="10707200"/>
            <a:ext cx="1081076" cy="898644"/>
          </a:xfrm>
          <a:prstGeom prst="rect">
            <a:avLst/>
          </a:prstGeom>
        </p:spPr>
      </p:pic>
      <p:pic>
        <p:nvPicPr>
          <p:cNvPr id="8" name="Picture 7">
            <a:extLst>
              <a:ext uri="{FF2B5EF4-FFF2-40B4-BE49-F238E27FC236}">
                <a16:creationId xmlns:a16="http://schemas.microsoft.com/office/drawing/2014/main" id="{B237FEEC-4A4C-4147-9E84-9D8B6028B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31497" y="12032453"/>
            <a:ext cx="703378" cy="703378"/>
          </a:xfrm>
          <a:prstGeom prst="rect">
            <a:avLst/>
          </a:prstGeom>
        </p:spPr>
      </p:pic>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sp>
        <p:nvSpPr>
          <p:cNvPr id="28" name="PowerPoint and Keynote Templates for business, marketing, education. Support 24/7">
            <a:extLst>
              <a:ext uri="{FF2B5EF4-FFF2-40B4-BE49-F238E27FC236}">
                <a16:creationId xmlns:a16="http://schemas.microsoft.com/office/drawing/2014/main" id="{584EF31D-A3E4-4945-B23B-E11D14A6F1ED}"/>
              </a:ext>
            </a:extLst>
          </p:cNvPr>
          <p:cNvSpPr txBox="1"/>
          <p:nvPr/>
        </p:nvSpPr>
        <p:spPr>
          <a:xfrm>
            <a:off x="14615160" y="11388261"/>
            <a:ext cx="7501931" cy="430887"/>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github.com</a:t>
            </a:r>
            <a:r>
              <a:rPr lang="en-GB" sz="3200" dirty="0">
                <a:latin typeface="+mj-lt"/>
              </a:rPr>
              <a:t>/</a:t>
            </a:r>
            <a:r>
              <a:rPr lang="en-GB" sz="3200" dirty="0" err="1">
                <a:latin typeface="+mj-lt"/>
              </a:rPr>
              <a:t>dorinbaba</a:t>
            </a:r>
            <a:r>
              <a:rPr lang="en-GB" sz="3200" dirty="0">
                <a:latin typeface="+mj-lt"/>
              </a:rPr>
              <a:t>/</a:t>
            </a:r>
            <a:r>
              <a:rPr lang="en-GB" sz="3200" dirty="0" err="1">
                <a:latin typeface="+mj-lt"/>
              </a:rPr>
              <a:t>apoo-aaw</a:t>
            </a:r>
            <a:r>
              <a:rPr lang="ro-RO" sz="3200" dirty="0">
                <a:latin typeface="+mj-lt"/>
              </a:rPr>
              <a:t>192</a:t>
            </a:r>
            <a:r>
              <a:rPr lang="en-GB" sz="3200" dirty="0">
                <a:latin typeface="+mj-lt"/>
              </a:rPr>
              <a:t>2/tree/</a:t>
            </a:r>
            <a:r>
              <a:rPr lang="en-GB" sz="3200" dirty="0" err="1">
                <a:latin typeface="+mj-lt"/>
              </a:rPr>
              <a:t>laborator</a:t>
            </a:r>
            <a:r>
              <a:rPr lang="ro-RO" sz="3200" dirty="0">
                <a:latin typeface="+mj-lt"/>
              </a:rPr>
              <a:t>3</a:t>
            </a:r>
            <a:r>
              <a:rPr lang="en-GB" sz="3200" dirty="0">
                <a:latin typeface="+mj-lt"/>
              </a:rPr>
              <a:t> </a:t>
            </a:r>
            <a:endParaRPr sz="3200" dirty="0">
              <a:latin typeface="+mj-lt"/>
            </a:endParaRPr>
          </a:p>
        </p:txBody>
      </p:sp>
      <p:sp>
        <p:nvSpPr>
          <p:cNvPr id="31" name="PowerPoint and Keynote Templates for business, marketing, education. Support 24/7">
            <a:extLst>
              <a:ext uri="{FF2B5EF4-FFF2-40B4-BE49-F238E27FC236}">
                <a16:creationId xmlns:a16="http://schemas.microsoft.com/office/drawing/2014/main" id="{55BA9492-88E1-49A8-B145-7F2B2B28407B}"/>
              </a:ext>
            </a:extLst>
          </p:cNvPr>
          <p:cNvSpPr txBox="1"/>
          <p:nvPr/>
        </p:nvSpPr>
        <p:spPr>
          <a:xfrm>
            <a:off x="14590735" y="12500209"/>
            <a:ext cx="7501931" cy="430887"/>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repl.it</a:t>
            </a:r>
            <a:r>
              <a:rPr lang="en-GB" sz="3200" dirty="0">
                <a:latin typeface="+mj-lt"/>
              </a:rPr>
              <a:t>/join/</a:t>
            </a:r>
            <a:r>
              <a:rPr lang="en-GB" sz="3200" dirty="0" err="1">
                <a:latin typeface="+mj-lt"/>
              </a:rPr>
              <a:t>slfsbstl-dorinbaba</a:t>
            </a:r>
            <a:endParaRPr sz="3200" dirty="0">
              <a:latin typeface="+mj-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6</a:t>
            </a:r>
            <a:endParaRPr sz="12000" dirty="0"/>
          </a:p>
        </p:txBody>
      </p:sp>
      <p:pic>
        <p:nvPicPr>
          <p:cNvPr id="16" name="Picture 15">
            <a:extLst>
              <a:ext uri="{FF2B5EF4-FFF2-40B4-BE49-F238E27FC236}">
                <a16:creationId xmlns:a16="http://schemas.microsoft.com/office/drawing/2014/main" id="{180F65DE-479A-43E6-926A-43EC26B7E80A}"/>
              </a:ext>
            </a:extLst>
          </p:cNvPr>
          <p:cNvPicPr>
            <a:picLocks noChangeAspect="1"/>
          </p:cNvPicPr>
          <p:nvPr/>
        </p:nvPicPr>
        <p:blipFill>
          <a:blip r:embed="rId2"/>
          <a:stretch>
            <a:fillRect/>
          </a:stretch>
        </p:blipFill>
        <p:spPr>
          <a:xfrm>
            <a:off x="1644164" y="7251050"/>
            <a:ext cx="2181529" cy="1181265"/>
          </a:xfrm>
          <a:prstGeom prst="rect">
            <a:avLst/>
          </a:prstGeom>
          <a:ln>
            <a:noFill/>
          </a:ln>
          <a:effectLst>
            <a:outerShdw blurRad="292100" dist="139700" dir="2700000" algn="tl" rotWithShape="0">
              <a:srgbClr val="333333">
                <a:alpha val="65000"/>
              </a:srgbClr>
            </a:outerShdw>
          </a:effectLst>
        </p:spPr>
      </p:pic>
      <p:sp>
        <p:nvSpPr>
          <p:cNvPr id="1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74383B50-138B-4261-9784-A00141C20A67}"/>
              </a:ext>
            </a:extLst>
          </p:cNvPr>
          <p:cNvSpPr txBox="1"/>
          <p:nvPr/>
        </p:nvSpPr>
        <p:spPr>
          <a:xfrm>
            <a:off x="11599530" y="598517"/>
            <a:ext cx="11218985" cy="129844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fontScale="77500" lnSpcReduction="20000"/>
          </a:bodyPr>
          <a:lstStyle/>
          <a:p>
            <a:r>
              <a:rPr lang="en-GB" sz="3600" dirty="0" err="1">
                <a:latin typeface="+mj-lt"/>
              </a:rPr>
              <a:t>Crea</a:t>
            </a:r>
            <a:r>
              <a:rPr lang="ro-RO" sz="3600" dirty="0">
                <a:latin typeface="+mj-lt"/>
              </a:rPr>
              <a:t>ți clasa </a:t>
            </a:r>
            <a:r>
              <a:rPr lang="ro-RO" sz="3600" b="1" dirty="0" err="1">
                <a:latin typeface="+mj-lt"/>
              </a:rPr>
              <a:t>Sofer</a:t>
            </a:r>
            <a:r>
              <a:rPr lang="ro-RO" sz="3600" dirty="0">
                <a:latin typeface="+mj-lt"/>
              </a:rPr>
              <a:t> cu următoarele proprietăți</a:t>
            </a:r>
          </a:p>
          <a:p>
            <a:pPr marL="571500" indent="-571500">
              <a:buFont typeface="Arial" panose="020B0604020202020204" pitchFamily="34" charset="0"/>
              <a:buChar char="•"/>
            </a:pPr>
            <a:r>
              <a:rPr lang="ro-RO" sz="3600" dirty="0">
                <a:latin typeface="+mj-lt"/>
              </a:rPr>
              <a:t>Nume</a:t>
            </a:r>
          </a:p>
          <a:p>
            <a:pPr marL="571500" indent="-571500">
              <a:buFont typeface="Arial" panose="020B0604020202020204" pitchFamily="34" charset="0"/>
              <a:buChar char="•"/>
            </a:pPr>
            <a:r>
              <a:rPr lang="ro-RO" sz="3600" dirty="0">
                <a:latin typeface="+mj-lt"/>
              </a:rPr>
              <a:t>Anul </a:t>
            </a:r>
            <a:r>
              <a:rPr lang="ro-RO" sz="3600" dirty="0" err="1">
                <a:latin typeface="+mj-lt"/>
              </a:rPr>
              <a:t>Nasterii</a:t>
            </a:r>
            <a:endParaRPr lang="ro-RO" sz="3600" dirty="0">
              <a:latin typeface="+mj-lt"/>
            </a:endParaRPr>
          </a:p>
          <a:p>
            <a:pPr marL="571500" indent="-571500">
              <a:buFont typeface="Arial" panose="020B0604020202020204" pitchFamily="34" charset="0"/>
              <a:buChar char="•"/>
            </a:pPr>
            <a:r>
              <a:rPr lang="ro-RO" sz="3600" dirty="0">
                <a:latin typeface="+mj-lt"/>
              </a:rPr>
              <a:t>Distanta parcursă (km)</a:t>
            </a:r>
          </a:p>
          <a:p>
            <a:pPr marL="571500" indent="-571500">
              <a:buFont typeface="Arial" panose="020B0604020202020204" pitchFamily="34" charset="0"/>
              <a:buChar char="•"/>
            </a:pPr>
            <a:r>
              <a:rPr lang="ro-RO" sz="3600" dirty="0">
                <a:latin typeface="+mj-lt"/>
              </a:rPr>
              <a:t>Plata per km</a:t>
            </a:r>
          </a:p>
          <a:p>
            <a:endParaRPr lang="ro-RO" sz="3600" dirty="0">
              <a:latin typeface="+mj-lt"/>
            </a:endParaRPr>
          </a:p>
          <a:p>
            <a:r>
              <a:rPr lang="ro-RO" sz="3600" dirty="0">
                <a:latin typeface="+mj-lt"/>
              </a:rPr>
              <a:t>Aceasta va conține </a:t>
            </a:r>
            <a:r>
              <a:rPr lang="en-GB" sz="3600" dirty="0" err="1">
                <a:latin typeface="+mj-lt"/>
              </a:rPr>
              <a:t>urm</a:t>
            </a:r>
            <a:r>
              <a:rPr lang="ro-RO" sz="3600" dirty="0" err="1">
                <a:latin typeface="+mj-lt"/>
              </a:rPr>
              <a:t>ătoarele</a:t>
            </a:r>
            <a:r>
              <a:rPr lang="ro-RO" sz="3600" dirty="0">
                <a:latin typeface="+mj-lt"/>
              </a:rPr>
              <a:t> metode</a:t>
            </a:r>
          </a:p>
          <a:p>
            <a:pPr marL="571500" indent="-571500">
              <a:buFont typeface="Arial" panose="020B0604020202020204" pitchFamily="34" charset="0"/>
              <a:buChar char="•"/>
            </a:pPr>
            <a:r>
              <a:rPr lang="en-GB" sz="3600" dirty="0" err="1">
                <a:latin typeface="+mj-lt"/>
              </a:rPr>
              <a:t>Citirea</a:t>
            </a:r>
            <a:r>
              <a:rPr lang="en-GB" sz="3600" dirty="0">
                <a:latin typeface="+mj-lt"/>
              </a:rPr>
              <a:t> </a:t>
            </a:r>
            <a:r>
              <a:rPr lang="en-GB" sz="3600" dirty="0" err="1">
                <a:latin typeface="+mj-lt"/>
              </a:rPr>
              <a:t>datelor</a:t>
            </a:r>
            <a:endParaRPr lang="ro-RO" sz="3600" dirty="0">
              <a:latin typeface="+mj-lt"/>
            </a:endParaRPr>
          </a:p>
          <a:p>
            <a:pPr marL="571500" indent="-571500">
              <a:buFont typeface="Arial" panose="020B0604020202020204" pitchFamily="34" charset="0"/>
              <a:buChar char="•"/>
            </a:pPr>
            <a:r>
              <a:rPr lang="ro-RO" sz="3600" dirty="0">
                <a:latin typeface="+mj-lt"/>
              </a:rPr>
              <a:t>Constructorul </a:t>
            </a:r>
            <a:r>
              <a:rPr lang="ro-RO" sz="3600" dirty="0" err="1">
                <a:latin typeface="+mj-lt"/>
              </a:rPr>
              <a:t>fara</a:t>
            </a:r>
            <a:r>
              <a:rPr lang="ro-RO" sz="3600" dirty="0">
                <a:latin typeface="+mj-lt"/>
              </a:rPr>
              <a:t> parametri</a:t>
            </a:r>
          </a:p>
          <a:p>
            <a:pPr marL="571500" indent="-571500">
              <a:buFont typeface="Arial" panose="020B0604020202020204" pitchFamily="34" charset="0"/>
              <a:buChar char="•"/>
            </a:pPr>
            <a:r>
              <a:rPr lang="ro-RO" sz="3600" dirty="0">
                <a:latin typeface="+mj-lt"/>
              </a:rPr>
              <a:t>Constructorul cu parametri</a:t>
            </a:r>
            <a:endParaRPr lang="en-GB" sz="3600" dirty="0">
              <a:latin typeface="+mj-lt"/>
            </a:endParaRPr>
          </a:p>
          <a:p>
            <a:pPr marL="571500" indent="-571500">
              <a:buFont typeface="Arial" panose="020B0604020202020204" pitchFamily="34" charset="0"/>
              <a:buChar char="•"/>
            </a:pPr>
            <a:r>
              <a:rPr lang="en-GB" sz="3600" dirty="0" err="1">
                <a:latin typeface="+mj-lt"/>
              </a:rPr>
              <a:t>Calcularea</a:t>
            </a:r>
            <a:r>
              <a:rPr lang="en-GB" sz="3600" dirty="0">
                <a:latin typeface="+mj-lt"/>
              </a:rPr>
              <a:t> </a:t>
            </a:r>
            <a:r>
              <a:rPr lang="en-GB" sz="3600" dirty="0" err="1">
                <a:latin typeface="+mj-lt"/>
              </a:rPr>
              <a:t>salariului</a:t>
            </a:r>
            <a:r>
              <a:rPr lang="en-GB" sz="3600" dirty="0">
                <a:latin typeface="+mj-lt"/>
              </a:rPr>
              <a:t> total</a:t>
            </a:r>
            <a:endParaRPr lang="ro-RO" sz="3600" dirty="0">
              <a:latin typeface="+mj-lt"/>
            </a:endParaRPr>
          </a:p>
          <a:p>
            <a:pPr marL="571500" indent="-571500">
              <a:buFont typeface="Arial" panose="020B0604020202020204" pitchFamily="34" charset="0"/>
              <a:buChar char="•"/>
            </a:pPr>
            <a:r>
              <a:rPr lang="ro-RO" sz="3600" dirty="0">
                <a:latin typeface="+mj-lt"/>
              </a:rPr>
              <a:t>Calcularea </a:t>
            </a:r>
            <a:r>
              <a:rPr lang="ro-RO" sz="3600" dirty="0" err="1">
                <a:latin typeface="+mj-lt"/>
              </a:rPr>
              <a:t>vărstei</a:t>
            </a:r>
            <a:endParaRPr lang="en-GB" sz="3600" dirty="0">
              <a:latin typeface="+mj-lt"/>
            </a:endParaRPr>
          </a:p>
          <a:p>
            <a:pPr marL="571500" indent="-571500">
              <a:buFont typeface="Arial" panose="020B0604020202020204" pitchFamily="34" charset="0"/>
              <a:buChar char="•"/>
            </a:pPr>
            <a:r>
              <a:rPr lang="en-GB" sz="3600" dirty="0" err="1">
                <a:latin typeface="+mj-lt"/>
              </a:rPr>
              <a:t>Afisare</a:t>
            </a:r>
            <a:r>
              <a:rPr lang="en-GB" sz="3600" dirty="0">
                <a:latin typeface="+mj-lt"/>
              </a:rPr>
              <a:t> (</a:t>
            </a:r>
            <a:r>
              <a:rPr lang="en-GB" sz="3600" dirty="0" err="1">
                <a:latin typeface="+mj-lt"/>
              </a:rPr>
              <a:t>Va</a:t>
            </a:r>
            <a:r>
              <a:rPr lang="en-GB" sz="3600" dirty="0">
                <a:latin typeface="+mj-lt"/>
              </a:rPr>
              <a:t> </a:t>
            </a:r>
            <a:r>
              <a:rPr lang="en-GB" sz="3600" dirty="0" err="1">
                <a:latin typeface="+mj-lt"/>
              </a:rPr>
              <a:t>afisa</a:t>
            </a:r>
            <a:r>
              <a:rPr lang="en-GB" sz="3600" dirty="0">
                <a:latin typeface="+mj-lt"/>
              </a:rPr>
              <a:t> </a:t>
            </a:r>
            <a:r>
              <a:rPr lang="en-GB" sz="3600" dirty="0" err="1">
                <a:latin typeface="+mj-lt"/>
              </a:rPr>
              <a:t>Numele</a:t>
            </a:r>
            <a:r>
              <a:rPr lang="ro-RO" sz="3600" dirty="0">
                <a:latin typeface="+mj-lt"/>
              </a:rPr>
              <a:t>, </a:t>
            </a:r>
            <a:r>
              <a:rPr lang="en-GB" sz="3600" dirty="0" err="1">
                <a:latin typeface="+mj-lt"/>
              </a:rPr>
              <a:t>salariul</a:t>
            </a:r>
            <a:r>
              <a:rPr lang="en-GB" sz="3600" dirty="0">
                <a:latin typeface="+mj-lt"/>
              </a:rPr>
              <a:t> total</a:t>
            </a:r>
            <a:r>
              <a:rPr lang="ro-RO" sz="3600" dirty="0">
                <a:latin typeface="+mj-lt"/>
              </a:rPr>
              <a:t> și vârsta</a:t>
            </a:r>
            <a:r>
              <a:rPr lang="en-GB" sz="3600" dirty="0">
                <a:latin typeface="+mj-lt"/>
              </a:rPr>
              <a:t>)</a:t>
            </a:r>
          </a:p>
          <a:p>
            <a:pPr marL="571500" indent="-571500">
              <a:buFont typeface="Arial" panose="020B0604020202020204" pitchFamily="34" charset="0"/>
              <a:buChar char="•"/>
            </a:pPr>
            <a:endParaRPr lang="en-GB" sz="3600" dirty="0">
              <a:latin typeface="+mj-lt"/>
            </a:endParaRPr>
          </a:p>
          <a:p>
            <a:r>
              <a:rPr lang="en-GB" sz="3600" b="1" dirty="0" err="1">
                <a:latin typeface="+mj-lt"/>
              </a:rPr>
              <a:t>Utilizatorul</a:t>
            </a:r>
            <a:r>
              <a:rPr lang="en-GB" sz="3600" b="1" dirty="0">
                <a:latin typeface="+mj-lt"/>
              </a:rPr>
              <a:t> </a:t>
            </a:r>
            <a:r>
              <a:rPr lang="en-GB" sz="3600" b="1" dirty="0" err="1">
                <a:latin typeface="+mj-lt"/>
              </a:rPr>
              <a:t>clasei</a:t>
            </a:r>
            <a:r>
              <a:rPr lang="en-GB" sz="3600" b="1" dirty="0">
                <a:latin typeface="+mj-lt"/>
              </a:rPr>
              <a:t> </a:t>
            </a:r>
            <a:r>
              <a:rPr lang="en-GB" sz="3600" b="1" dirty="0" err="1">
                <a:latin typeface="+mj-lt"/>
              </a:rPr>
              <a:t>va</a:t>
            </a:r>
            <a:r>
              <a:rPr lang="en-GB" sz="3600" b="1" dirty="0">
                <a:latin typeface="+mj-lt"/>
              </a:rPr>
              <a:t> </a:t>
            </a:r>
            <a:r>
              <a:rPr lang="en-GB" sz="3600" b="1" dirty="0" err="1">
                <a:latin typeface="+mj-lt"/>
              </a:rPr>
              <a:t>avea</a:t>
            </a:r>
            <a:r>
              <a:rPr lang="en-GB" sz="3600" b="1" dirty="0">
                <a:latin typeface="+mj-lt"/>
              </a:rPr>
              <a:t> </a:t>
            </a:r>
            <a:r>
              <a:rPr lang="en-GB" sz="3600" b="1" dirty="0" err="1">
                <a:latin typeface="+mj-lt"/>
              </a:rPr>
              <a:t>acces</a:t>
            </a:r>
            <a:r>
              <a:rPr lang="en-GB" sz="3600" b="1" dirty="0">
                <a:latin typeface="+mj-lt"/>
              </a:rPr>
              <a:t> </a:t>
            </a:r>
            <a:r>
              <a:rPr lang="en-GB" sz="3600" b="1" dirty="0" err="1">
                <a:latin typeface="+mj-lt"/>
              </a:rPr>
              <a:t>doar</a:t>
            </a:r>
            <a:r>
              <a:rPr lang="en-GB" sz="3600" b="1" dirty="0">
                <a:latin typeface="+mj-lt"/>
              </a:rPr>
              <a:t> la </a:t>
            </a:r>
            <a:r>
              <a:rPr lang="en-GB" sz="3600" b="1" dirty="0" err="1">
                <a:latin typeface="+mj-lt"/>
              </a:rPr>
              <a:t>proprietatea</a:t>
            </a:r>
            <a:endParaRPr lang="en-GB" sz="3600" b="1" dirty="0">
              <a:latin typeface="+mj-lt"/>
            </a:endParaRPr>
          </a:p>
          <a:p>
            <a:pPr marL="571500" indent="-571500">
              <a:buFont typeface="Arial" panose="020B0604020202020204" pitchFamily="34" charset="0"/>
              <a:buChar char="•"/>
            </a:pPr>
            <a:r>
              <a:rPr lang="en-GB" sz="3600" b="1" dirty="0" err="1">
                <a:latin typeface="+mj-lt"/>
              </a:rPr>
              <a:t>Nume</a:t>
            </a:r>
            <a:endParaRPr lang="ro-RO" sz="3600" b="1" dirty="0">
              <a:latin typeface="+mj-lt"/>
            </a:endParaRPr>
          </a:p>
          <a:p>
            <a:pPr marL="571500" indent="-571500">
              <a:buFont typeface="Arial" panose="020B0604020202020204" pitchFamily="34" charset="0"/>
              <a:buChar char="•"/>
            </a:pPr>
            <a:r>
              <a:rPr lang="ro-RO" sz="3600" b="1" dirty="0">
                <a:latin typeface="+mj-lt"/>
              </a:rPr>
              <a:t>Distanța Parcursă</a:t>
            </a:r>
          </a:p>
          <a:p>
            <a:pPr marL="571500" indent="-571500">
              <a:buFont typeface="Arial" panose="020B0604020202020204" pitchFamily="34" charset="0"/>
              <a:buChar char="•"/>
            </a:pPr>
            <a:endParaRPr lang="en-GB" sz="3600" b="1" dirty="0">
              <a:latin typeface="+mj-lt"/>
            </a:endParaRPr>
          </a:p>
          <a:p>
            <a:r>
              <a:rPr lang="en-GB" sz="3600" b="1" dirty="0">
                <a:latin typeface="+mj-lt"/>
              </a:rPr>
              <a:t>Si la </a:t>
            </a:r>
            <a:r>
              <a:rPr lang="en-GB" sz="3600" b="1" dirty="0" err="1">
                <a:latin typeface="+mj-lt"/>
              </a:rPr>
              <a:t>metodele</a:t>
            </a:r>
            <a:endParaRPr lang="en-GB" sz="3600" b="1" dirty="0">
              <a:latin typeface="+mj-lt"/>
            </a:endParaRPr>
          </a:p>
          <a:p>
            <a:pPr marL="571500" indent="-571500">
              <a:buFont typeface="Arial" panose="020B0604020202020204" pitchFamily="34" charset="0"/>
              <a:buChar char="•"/>
            </a:pPr>
            <a:r>
              <a:rPr lang="en-GB" sz="3600" b="1" dirty="0" err="1">
                <a:latin typeface="+mj-lt"/>
              </a:rPr>
              <a:t>Citire</a:t>
            </a:r>
            <a:endParaRPr lang="en-GB" sz="3600" b="1" dirty="0">
              <a:latin typeface="+mj-lt"/>
            </a:endParaRPr>
          </a:p>
          <a:p>
            <a:pPr marL="571500" indent="-571500">
              <a:buFont typeface="Arial" panose="020B0604020202020204" pitchFamily="34" charset="0"/>
              <a:buChar char="•"/>
            </a:pPr>
            <a:r>
              <a:rPr lang="en-GB" sz="3600" b="1" dirty="0" err="1">
                <a:latin typeface="+mj-lt"/>
              </a:rPr>
              <a:t>Afisare</a:t>
            </a:r>
            <a:endParaRPr lang="en-GB" sz="3600" b="1" dirty="0">
              <a:latin typeface="+mj-lt"/>
            </a:endParaRPr>
          </a:p>
          <a:p>
            <a:pPr marL="571500" indent="-571500">
              <a:buFont typeface="Arial" panose="020B0604020202020204" pitchFamily="34" charset="0"/>
              <a:buChar char="•"/>
            </a:pPr>
            <a:r>
              <a:rPr lang="en-GB" sz="3600" b="1" dirty="0">
                <a:latin typeface="+mj-lt"/>
              </a:rPr>
              <a:t>Constructor cu </a:t>
            </a:r>
            <a:r>
              <a:rPr lang="en-GB" sz="3600" b="1" dirty="0" err="1">
                <a:latin typeface="+mj-lt"/>
              </a:rPr>
              <a:t>parametri</a:t>
            </a:r>
            <a:endParaRPr lang="en-GB" sz="3600" b="1" dirty="0">
              <a:latin typeface="+mj-lt"/>
            </a:endParaRPr>
          </a:p>
          <a:p>
            <a:pPr marL="571500" indent="-571500">
              <a:buFont typeface="Arial" panose="020B0604020202020204" pitchFamily="34" charset="0"/>
              <a:buChar char="•"/>
            </a:pPr>
            <a:r>
              <a:rPr lang="en-GB" sz="3600" b="1" dirty="0">
                <a:latin typeface="+mj-lt"/>
              </a:rPr>
              <a:t>Constructor </a:t>
            </a:r>
            <a:r>
              <a:rPr lang="en-GB" sz="3600" b="1" dirty="0" err="1">
                <a:latin typeface="+mj-lt"/>
              </a:rPr>
              <a:t>fara</a:t>
            </a:r>
            <a:r>
              <a:rPr lang="en-GB" sz="3600" b="1" dirty="0">
                <a:latin typeface="+mj-lt"/>
              </a:rPr>
              <a:t> </a:t>
            </a:r>
            <a:r>
              <a:rPr lang="en-GB" sz="3600" b="1" dirty="0" err="1">
                <a:latin typeface="+mj-lt"/>
              </a:rPr>
              <a:t>parametri</a:t>
            </a:r>
            <a:endParaRPr lang="ro-RO" sz="3600" b="1" dirty="0">
              <a:latin typeface="+mj-lt"/>
            </a:endParaRPr>
          </a:p>
          <a:p>
            <a:endParaRPr lang="ro-RO" sz="3600" dirty="0">
              <a:latin typeface="+mj-lt"/>
            </a:endParaRPr>
          </a:p>
          <a:p>
            <a:r>
              <a:rPr lang="en-GB" sz="3600" dirty="0" err="1">
                <a:latin typeface="+mj-lt"/>
              </a:rPr>
              <a:t>Crea</a:t>
            </a:r>
            <a:r>
              <a:rPr lang="ro-RO" sz="3600" dirty="0">
                <a:latin typeface="+mj-lt"/>
              </a:rPr>
              <a:t>ți un obiect de tip </a:t>
            </a:r>
            <a:r>
              <a:rPr lang="ro-RO" sz="3600" dirty="0" err="1">
                <a:latin typeface="+mj-lt"/>
              </a:rPr>
              <a:t>Sofer</a:t>
            </a:r>
            <a:r>
              <a:rPr lang="ro-RO" sz="3600" dirty="0">
                <a:latin typeface="+mj-lt"/>
              </a:rPr>
              <a:t>, </a:t>
            </a:r>
            <a:r>
              <a:rPr lang="ro-RO" sz="3600" dirty="0" err="1">
                <a:latin typeface="+mj-lt"/>
              </a:rPr>
              <a:t>cititi</a:t>
            </a:r>
            <a:r>
              <a:rPr lang="ro-RO" sz="3600" dirty="0">
                <a:latin typeface="+mj-lt"/>
              </a:rPr>
              <a:t> datele, iar mai apoi </a:t>
            </a:r>
            <a:r>
              <a:rPr lang="ro-RO" sz="3600" dirty="0" err="1">
                <a:latin typeface="+mj-lt"/>
              </a:rPr>
              <a:t>afisati</a:t>
            </a:r>
            <a:r>
              <a:rPr lang="ro-RO" sz="3600" dirty="0">
                <a:latin typeface="+mj-lt"/>
              </a:rPr>
              <a:t> datele despre angajat.</a:t>
            </a:r>
          </a:p>
          <a:p>
            <a:endParaRPr lang="ro-RO" sz="3600" dirty="0">
              <a:latin typeface="+mj-lt"/>
            </a:endParaRPr>
          </a:p>
          <a:p>
            <a:endParaRPr lang="ro-RO" sz="3600" dirty="0">
              <a:latin typeface="+mj-lt"/>
            </a:endParaRPr>
          </a:p>
          <a:p>
            <a:r>
              <a:rPr lang="ro-RO" sz="3600" dirty="0">
                <a:latin typeface="+mj-lt"/>
              </a:rPr>
              <a:t>*Dacă utilizați constructorul cu parametri nu mai este nevoie să citiți datele.</a:t>
            </a:r>
          </a:p>
          <a:p>
            <a:endParaRPr lang="ro-RO" sz="3600" dirty="0">
              <a:latin typeface="+mj-lt"/>
            </a:endParaRPr>
          </a:p>
        </p:txBody>
      </p:sp>
    </p:spTree>
    <p:extLst>
      <p:ext uri="{BB962C8B-B14F-4D97-AF65-F5344CB8AC3E}">
        <p14:creationId xmlns:p14="http://schemas.microsoft.com/office/powerpoint/2010/main" val="3329875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a:t>
            </a:r>
            <a:r>
              <a:rPr lang="ro-RO" sz="12000" dirty="0"/>
              <a:t>7</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681350" y="365760"/>
            <a:ext cx="11218985" cy="129844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ro-RO" sz="3600" dirty="0">
                <a:latin typeface="+mj-lt"/>
              </a:rPr>
              <a:t>Creați clasa </a:t>
            </a:r>
            <a:r>
              <a:rPr lang="ro-RO" sz="3600" b="1" dirty="0">
                <a:latin typeface="+mj-lt"/>
              </a:rPr>
              <a:t>Automobil </a:t>
            </a:r>
            <a:r>
              <a:rPr lang="ro-RO" sz="3600" dirty="0">
                <a:latin typeface="+mj-lt"/>
              </a:rPr>
              <a:t>cu următoarele proprietăți:</a:t>
            </a:r>
          </a:p>
          <a:p>
            <a:pPr marL="571500" indent="-571500">
              <a:buFont typeface="Arial" panose="020B0604020202020204" pitchFamily="34" charset="0"/>
              <a:buChar char="•"/>
            </a:pPr>
            <a:r>
              <a:rPr lang="ro-RO" sz="3600" dirty="0">
                <a:latin typeface="+mj-lt"/>
              </a:rPr>
              <a:t>Marcă</a:t>
            </a:r>
          </a:p>
          <a:p>
            <a:pPr marL="571500" indent="-571500">
              <a:buFont typeface="Arial" panose="020B0604020202020204" pitchFamily="34" charset="0"/>
              <a:buChar char="•"/>
            </a:pPr>
            <a:r>
              <a:rPr lang="ro-RO" sz="3600" dirty="0">
                <a:latin typeface="+mj-lt"/>
              </a:rPr>
              <a:t>Model</a:t>
            </a:r>
          </a:p>
          <a:p>
            <a:pPr marL="571500" indent="-571500">
              <a:buFont typeface="Arial" panose="020B0604020202020204" pitchFamily="34" charset="0"/>
              <a:buChar char="•"/>
            </a:pPr>
            <a:r>
              <a:rPr lang="ro-RO" sz="3600" dirty="0">
                <a:latin typeface="+mj-lt"/>
              </a:rPr>
              <a:t>Preț</a:t>
            </a:r>
          </a:p>
          <a:p>
            <a:pPr marL="571500" indent="-571500">
              <a:buFont typeface="Arial" panose="020B0604020202020204" pitchFamily="34" charset="0"/>
              <a:buChar char="•"/>
            </a:pPr>
            <a:endParaRPr lang="ro-RO" sz="3600" dirty="0">
              <a:latin typeface="+mj-lt"/>
            </a:endParaRPr>
          </a:p>
          <a:p>
            <a:r>
              <a:rPr lang="en-GB" sz="3600" dirty="0" err="1">
                <a:latin typeface="+mj-lt"/>
              </a:rPr>
              <a:t>Creati</a:t>
            </a:r>
            <a:r>
              <a:rPr lang="en-GB" sz="3600" dirty="0">
                <a:latin typeface="+mj-lt"/>
              </a:rPr>
              <a:t> </a:t>
            </a:r>
            <a:r>
              <a:rPr lang="en-GB" sz="3600" dirty="0" err="1">
                <a:latin typeface="+mj-lt"/>
              </a:rPr>
              <a:t>clasa</a:t>
            </a:r>
            <a:r>
              <a:rPr lang="en-GB" sz="3600" dirty="0">
                <a:latin typeface="+mj-lt"/>
              </a:rPr>
              <a:t> </a:t>
            </a:r>
            <a:r>
              <a:rPr lang="ro-RO" sz="3600" b="1" dirty="0" err="1">
                <a:latin typeface="+mj-lt"/>
              </a:rPr>
              <a:t>DealerAuto</a:t>
            </a:r>
            <a:r>
              <a:rPr lang="en-GB" sz="3600" b="1" dirty="0">
                <a:latin typeface="+mj-lt"/>
              </a:rPr>
              <a:t> </a:t>
            </a:r>
            <a:r>
              <a:rPr lang="en-GB" sz="3600" dirty="0" err="1">
                <a:latin typeface="+mj-lt"/>
              </a:rPr>
              <a:t>ce</a:t>
            </a:r>
            <a:r>
              <a:rPr lang="en-GB" sz="3600" dirty="0">
                <a:latin typeface="+mj-lt"/>
              </a:rPr>
              <a:t> </a:t>
            </a:r>
            <a:r>
              <a:rPr lang="en-GB" sz="3600" dirty="0" err="1">
                <a:latin typeface="+mj-lt"/>
              </a:rPr>
              <a:t>va</a:t>
            </a:r>
            <a:r>
              <a:rPr lang="en-GB" sz="3600" dirty="0">
                <a:latin typeface="+mj-lt"/>
              </a:rPr>
              <a:t> </a:t>
            </a:r>
            <a:r>
              <a:rPr lang="en-GB" sz="3600" dirty="0" err="1">
                <a:latin typeface="+mj-lt"/>
              </a:rPr>
              <a:t>avea</a:t>
            </a:r>
            <a:r>
              <a:rPr lang="en-GB" sz="3600" dirty="0">
                <a:latin typeface="+mj-lt"/>
              </a:rPr>
              <a:t> </a:t>
            </a:r>
            <a:r>
              <a:rPr lang="en-GB" sz="3600" dirty="0" err="1">
                <a:latin typeface="+mj-lt"/>
              </a:rPr>
              <a:t>urm</a:t>
            </a:r>
            <a:r>
              <a:rPr lang="ro-RO" sz="3600" dirty="0" err="1">
                <a:latin typeface="+mj-lt"/>
              </a:rPr>
              <a:t>ătoarele</a:t>
            </a:r>
            <a:r>
              <a:rPr lang="ro-RO" sz="3600" dirty="0">
                <a:latin typeface="+mj-lt"/>
              </a:rPr>
              <a:t> proprietăți:</a:t>
            </a:r>
          </a:p>
          <a:p>
            <a:pPr marL="571500" indent="-571500">
              <a:buFont typeface="Arial" panose="020B0604020202020204" pitchFamily="34" charset="0"/>
              <a:buChar char="•"/>
            </a:pPr>
            <a:r>
              <a:rPr lang="ro-RO" sz="3600" dirty="0">
                <a:latin typeface="+mj-lt"/>
              </a:rPr>
              <a:t>Adresa</a:t>
            </a:r>
          </a:p>
          <a:p>
            <a:pPr marL="571500" indent="-571500">
              <a:buFont typeface="Arial" panose="020B0604020202020204" pitchFamily="34" charset="0"/>
              <a:buChar char="•"/>
            </a:pPr>
            <a:r>
              <a:rPr lang="ro-RO" sz="3600" dirty="0">
                <a:latin typeface="+mj-lt"/>
              </a:rPr>
              <a:t>O listă de </a:t>
            </a:r>
            <a:r>
              <a:rPr lang="ro-RO" sz="3600" b="1" dirty="0">
                <a:latin typeface="+mj-lt"/>
              </a:rPr>
              <a:t>Automobile</a:t>
            </a:r>
            <a:r>
              <a:rPr lang="ro-RO" sz="3600" dirty="0">
                <a:latin typeface="+mj-lt"/>
              </a:rPr>
              <a:t>.</a:t>
            </a:r>
          </a:p>
          <a:p>
            <a:endParaRPr lang="ro-RO" sz="3600" dirty="0">
              <a:latin typeface="+mj-lt"/>
            </a:endParaRPr>
          </a:p>
          <a:p>
            <a:r>
              <a:rPr lang="ro-RO" sz="3600" dirty="0">
                <a:latin typeface="+mj-lt"/>
              </a:rPr>
              <a:t>Și următoarele metode</a:t>
            </a:r>
          </a:p>
          <a:p>
            <a:pPr marL="571500" indent="-571500">
              <a:buFont typeface="Arial" panose="020B0604020202020204" pitchFamily="34" charset="0"/>
              <a:buChar char="•"/>
            </a:pPr>
            <a:r>
              <a:rPr lang="ro-RO" sz="3600" dirty="0">
                <a:latin typeface="+mj-lt"/>
              </a:rPr>
              <a:t>Citire (Va citi mai </a:t>
            </a:r>
            <a:r>
              <a:rPr lang="ro-RO" sz="3600" dirty="0" err="1">
                <a:latin typeface="+mj-lt"/>
              </a:rPr>
              <a:t>intai</a:t>
            </a:r>
            <a:r>
              <a:rPr lang="ro-RO" sz="3600" dirty="0">
                <a:latin typeface="+mj-lt"/>
              </a:rPr>
              <a:t> Adresa, după care – un </a:t>
            </a:r>
            <a:r>
              <a:rPr lang="ro-RO" sz="3600" dirty="0" err="1">
                <a:latin typeface="+mj-lt"/>
              </a:rPr>
              <a:t>numar</a:t>
            </a:r>
            <a:r>
              <a:rPr lang="ro-RO" sz="3600" dirty="0">
                <a:latin typeface="+mj-lt"/>
              </a:rPr>
              <a:t> n, ce va reprezenta numărul de automobile ce urmează sa fie citite de la tastatură).</a:t>
            </a:r>
          </a:p>
          <a:p>
            <a:pPr marL="571500" indent="-571500">
              <a:buFont typeface="Arial" panose="020B0604020202020204" pitchFamily="34" charset="0"/>
              <a:buChar char="•"/>
            </a:pPr>
            <a:r>
              <a:rPr lang="ro-RO" sz="3600" dirty="0" err="1">
                <a:latin typeface="+mj-lt"/>
              </a:rPr>
              <a:t>Afisare</a:t>
            </a:r>
            <a:r>
              <a:rPr lang="ro-RO" sz="3600" dirty="0">
                <a:latin typeface="+mj-lt"/>
              </a:rPr>
              <a:t> (Va </a:t>
            </a:r>
            <a:r>
              <a:rPr lang="ro-RO" sz="3600" dirty="0" err="1">
                <a:latin typeface="+mj-lt"/>
              </a:rPr>
              <a:t>afisa</a:t>
            </a:r>
            <a:r>
              <a:rPr lang="ro-RO" sz="3600" dirty="0">
                <a:latin typeface="+mj-lt"/>
              </a:rPr>
              <a:t> </a:t>
            </a:r>
            <a:r>
              <a:rPr lang="ro-RO" sz="3600" dirty="0" err="1">
                <a:latin typeface="+mj-lt"/>
              </a:rPr>
              <a:t>informatiile</a:t>
            </a:r>
            <a:r>
              <a:rPr lang="ro-RO" sz="3600" dirty="0">
                <a:latin typeface="+mj-lt"/>
              </a:rPr>
              <a:t> despre Dealer-</a:t>
            </a:r>
            <a:r>
              <a:rPr lang="ro-RO" sz="3600" dirty="0" err="1">
                <a:latin typeface="+mj-lt"/>
              </a:rPr>
              <a:t>ul</a:t>
            </a:r>
            <a:r>
              <a:rPr lang="ro-RO" sz="3600" dirty="0">
                <a:latin typeface="+mj-lt"/>
              </a:rPr>
              <a:t> Auto (Adresa si automobilele deținute)).</a:t>
            </a:r>
          </a:p>
          <a:p>
            <a:pPr marL="571500" indent="-571500">
              <a:buFont typeface="Arial" panose="020B0604020202020204" pitchFamily="34" charset="0"/>
              <a:buChar char="•"/>
            </a:pPr>
            <a:endParaRPr lang="ro-RO" sz="3600" dirty="0">
              <a:latin typeface="+mj-lt"/>
            </a:endParaRPr>
          </a:p>
          <a:p>
            <a:r>
              <a:rPr lang="ro-RO" sz="3600" dirty="0">
                <a:latin typeface="+mj-lt"/>
              </a:rPr>
              <a:t>Creați un obiect de tip </a:t>
            </a:r>
            <a:r>
              <a:rPr lang="ro-RO" sz="3600" dirty="0" err="1">
                <a:latin typeface="+mj-lt"/>
              </a:rPr>
              <a:t>DealerAuto</a:t>
            </a:r>
            <a:r>
              <a:rPr lang="ro-RO" sz="3600" dirty="0">
                <a:latin typeface="+mj-lt"/>
              </a:rPr>
              <a:t>, citiți iar mai apoi afișați datele despre obiect.</a:t>
            </a:r>
          </a:p>
        </p:txBody>
      </p:sp>
      <p:pic>
        <p:nvPicPr>
          <p:cNvPr id="5" name="Picture 4">
            <a:extLst>
              <a:ext uri="{FF2B5EF4-FFF2-40B4-BE49-F238E27FC236}">
                <a16:creationId xmlns:a16="http://schemas.microsoft.com/office/drawing/2014/main" id="{0FD99367-AF05-4811-9AE5-AF0300D27248}"/>
              </a:ext>
            </a:extLst>
          </p:cNvPr>
          <p:cNvPicPr>
            <a:picLocks noChangeAspect="1"/>
          </p:cNvPicPr>
          <p:nvPr/>
        </p:nvPicPr>
        <p:blipFill>
          <a:blip r:embed="rId2"/>
          <a:stretch>
            <a:fillRect/>
          </a:stretch>
        </p:blipFill>
        <p:spPr>
          <a:xfrm>
            <a:off x="1644164" y="7251050"/>
            <a:ext cx="2245379" cy="1181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43058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80" name="Demo information text"/>
          <p:cNvSpPr txBox="1"/>
          <p:nvPr/>
        </p:nvSpPr>
        <p:spPr>
          <a:xfrm>
            <a:off x="264251" y="415013"/>
            <a:ext cx="9955366" cy="1764586"/>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dirty="0" err="1"/>
              <a:t>Sarcina</a:t>
            </a:r>
            <a:r>
              <a:rPr lang="en-GB" dirty="0"/>
              <a:t> 7</a:t>
            </a:r>
          </a:p>
          <a:p>
            <a:pPr>
              <a:lnSpc>
                <a:spcPct val="100000"/>
              </a:lnSpc>
            </a:pPr>
            <a:r>
              <a:rPr lang="en-GB" sz="6600" dirty="0" err="1"/>
              <a:t>Rezolvare</a:t>
            </a:r>
            <a:endParaRPr sz="66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5818405" y="0"/>
            <a:ext cx="11139558" cy="13849004"/>
          </a:xfrm>
          <a:prstGeom prst="rect">
            <a:avLst/>
          </a:prstGeom>
          <a:solidFill>
            <a:schemeClr val="tx2">
              <a:lumMod val="10000"/>
            </a:schemeClr>
          </a:solidFill>
          <a:ln w="3175">
            <a:miter lim="400000"/>
          </a:ln>
          <a:extLst>
            <a:ext uri="{C572A759-6A51-4108-AA02-DFA0A04FC94B}">
              <ma14:wrappingTextBoxFlag xmlns="" xmlns:ma14="http://schemas.microsoft.com/office/mac/drawingml/2011/main" val="1"/>
            </a:ext>
          </a:extLst>
        </p:spPr>
        <p:txBody>
          <a:bodyPr lIns="38100" tIns="38100" rIns="38100" bIns="38100">
            <a:normAutofit lnSpcReduction="10000"/>
          </a:bodyPr>
          <a:lstStyle/>
          <a:p>
            <a:r>
              <a:rPr lang="en-GB" sz="1400" b="0" dirty="0">
                <a:solidFill>
                  <a:srgbClr val="C586C0"/>
                </a:solidFill>
                <a:effectLst/>
                <a:latin typeface="Consolas" panose="020B0609020204030204" pitchFamily="49" charset="0"/>
              </a:rPr>
              <a:t>using</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System</a:t>
            </a:r>
            <a:r>
              <a:rPr lang="en-GB" sz="1400" b="0" dirty="0">
                <a:solidFill>
                  <a:srgbClr val="D4D4D4"/>
                </a:solidFill>
                <a:effectLst/>
                <a:latin typeface="Consolas" panose="020B0609020204030204" pitchFamily="49" charset="0"/>
              </a:rPr>
              <a:t>;</a:t>
            </a:r>
          </a:p>
          <a:p>
            <a:r>
              <a:rPr lang="en-GB" sz="1400" b="0" dirty="0">
                <a:solidFill>
                  <a:srgbClr val="C586C0"/>
                </a:solidFill>
                <a:effectLst/>
                <a:latin typeface="Consolas" panose="020B0609020204030204" pitchFamily="49" charset="0"/>
              </a:rPr>
              <a:t>using</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System</a:t>
            </a:r>
            <a:r>
              <a:rPr lang="en-GB" sz="1400" b="0" dirty="0" err="1">
                <a:solidFill>
                  <a:srgbClr val="D4D4D4"/>
                </a:solidFill>
                <a:effectLst/>
                <a:latin typeface="Consolas" panose="020B0609020204030204" pitchFamily="49" charset="0"/>
              </a:rPr>
              <a:t>.</a:t>
            </a:r>
            <a:r>
              <a:rPr lang="en-GB" sz="1400" b="0" dirty="0" err="1">
                <a:solidFill>
                  <a:srgbClr val="4EC9B0"/>
                </a:solidFill>
                <a:effectLst/>
                <a:latin typeface="Consolas" panose="020B0609020204030204" pitchFamily="49" charset="0"/>
              </a:rPr>
              <a:t>Collections</a:t>
            </a:r>
            <a:r>
              <a:rPr lang="en-GB" sz="1400" b="0" dirty="0" err="1">
                <a:solidFill>
                  <a:srgbClr val="D4D4D4"/>
                </a:solidFill>
                <a:effectLst/>
                <a:latin typeface="Consolas" panose="020B0609020204030204" pitchFamily="49" charset="0"/>
              </a:rPr>
              <a:t>.</a:t>
            </a:r>
            <a:r>
              <a:rPr lang="en-GB" sz="1400" b="0" dirty="0" err="1">
                <a:solidFill>
                  <a:srgbClr val="4EC9B0"/>
                </a:solidFill>
                <a:effectLst/>
                <a:latin typeface="Consolas" panose="020B0609020204030204" pitchFamily="49" charset="0"/>
              </a:rPr>
              <a:t>Generic</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class</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Automobil</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Marca</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Model</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Pret</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class</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DealerAuto</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Adresa</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List</a:t>
            </a:r>
            <a:r>
              <a:rPr lang="en-GB" sz="1400" b="0" dirty="0">
                <a:solidFill>
                  <a:srgbClr val="D4D4D4"/>
                </a:solidFill>
                <a:effectLst/>
                <a:latin typeface="Consolas" panose="020B0609020204030204" pitchFamily="49" charset="0"/>
              </a:rPr>
              <a:t>&lt;</a:t>
            </a:r>
            <a:r>
              <a:rPr lang="en-GB" sz="1400" b="0" dirty="0" err="1">
                <a:solidFill>
                  <a:srgbClr val="4EC9B0"/>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&gt; </a:t>
            </a:r>
            <a:r>
              <a:rPr lang="en-GB" sz="1400" b="0" dirty="0">
                <a:solidFill>
                  <a:srgbClr val="9CDCFE"/>
                </a:solidFill>
                <a:effectLst/>
                <a:latin typeface="Consolas" panose="020B0609020204030204" pitchFamily="49" charset="0"/>
              </a:rPr>
              <a:t>Automobile</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Citire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Citirea</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datelor</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despre</a:t>
            </a:r>
            <a:r>
              <a:rPr lang="en-GB" sz="1400" b="0" dirty="0">
                <a:solidFill>
                  <a:srgbClr val="CE9178"/>
                </a:solidFill>
                <a:effectLst/>
                <a:latin typeface="Consolas" panose="020B0609020204030204" pitchFamily="49" charset="0"/>
              </a:rPr>
              <a:t> dealer-ul auto:</a:t>
            </a:r>
            <a:r>
              <a:rPr lang="en-GB" sz="1400" b="0" dirty="0">
                <a:solidFill>
                  <a:srgbClr val="D7BA7D"/>
                </a:solidFill>
                <a:effectLst/>
                <a:latin typeface="Consolas" panose="020B0609020204030204" pitchFamily="49" charset="0"/>
              </a:rPr>
              <a:t>\n</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Adresa</a:t>
            </a:r>
            <a:r>
              <a:rPr lang="en-GB" sz="1400" b="0" dirty="0">
                <a:solidFill>
                  <a:srgbClr val="CE9178"/>
                </a:solidFill>
                <a:effectLst/>
                <a:latin typeface="Consolas" panose="020B0609020204030204" pitchFamily="49" charset="0"/>
              </a:rPr>
              <a:t> dealer-</a:t>
            </a:r>
            <a:r>
              <a:rPr lang="en-GB" sz="1400" b="0" dirty="0" err="1">
                <a:solidFill>
                  <a:srgbClr val="CE9178"/>
                </a:solidFill>
                <a:effectLst/>
                <a:latin typeface="Consolas" panose="020B0609020204030204" pitchFamily="49" charset="0"/>
              </a:rPr>
              <a:t>ului</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Adresa</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Numarul</a:t>
            </a:r>
            <a:r>
              <a:rPr lang="en-GB" sz="1400" b="0" dirty="0">
                <a:solidFill>
                  <a:srgbClr val="CE9178"/>
                </a:solidFill>
                <a:effectLst/>
                <a:latin typeface="Consolas" panose="020B0609020204030204" pitchFamily="49" charset="0"/>
              </a:rPr>
              <a:t> de automobile: "</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int</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n</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int</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Automobile</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new</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List</a:t>
            </a:r>
            <a:r>
              <a:rPr lang="en-GB" sz="1400" b="0" dirty="0">
                <a:solidFill>
                  <a:srgbClr val="D4D4D4"/>
                </a:solidFill>
                <a:effectLst/>
                <a:latin typeface="Consolas" panose="020B0609020204030204" pitchFamily="49" charset="0"/>
              </a:rPr>
              <a:t>&lt;</a:t>
            </a:r>
            <a:r>
              <a:rPr lang="en-GB" sz="1400" b="0" dirty="0" err="1">
                <a:solidFill>
                  <a:srgbClr val="4EC9B0"/>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&gt;();</a:t>
            </a:r>
          </a:p>
          <a:p>
            <a:r>
              <a:rPr lang="en-GB" sz="1400" b="0" dirty="0">
                <a:solidFill>
                  <a:srgbClr val="D4D4D4"/>
                </a:solidFill>
                <a:effectLst/>
                <a:latin typeface="Consolas" panose="020B0609020204030204" pitchFamily="49" charset="0"/>
              </a:rPr>
              <a:t>        </a:t>
            </a:r>
            <a:r>
              <a:rPr lang="en-GB" sz="1400" b="0" dirty="0">
                <a:solidFill>
                  <a:srgbClr val="C586C0"/>
                </a:solidFill>
                <a:effectLst/>
                <a:latin typeface="Consolas" panose="020B0609020204030204" pitchFamily="49" charset="0"/>
              </a:rPr>
              <a:t>for</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int</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a:t>
            </a:r>
            <a:r>
              <a:rPr lang="en-GB" sz="1400" b="0" dirty="0">
                <a:solidFill>
                  <a:srgbClr val="D4D4D4"/>
                </a:solidFill>
                <a:effectLst/>
                <a:latin typeface="Consolas" panose="020B0609020204030204" pitchFamily="49" charset="0"/>
              </a:rPr>
              <a:t> = </a:t>
            </a:r>
            <a:r>
              <a:rPr lang="en-GB" sz="1400" b="0" dirty="0">
                <a:solidFill>
                  <a:srgbClr val="B5CEA8"/>
                </a:solidFill>
                <a:effectLst/>
                <a:latin typeface="Consolas" panose="020B0609020204030204" pitchFamily="49" charset="0"/>
              </a:rPr>
              <a:t>0</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a:t>
            </a:r>
            <a:r>
              <a:rPr lang="en-GB" sz="1400" b="0" dirty="0">
                <a:solidFill>
                  <a:srgbClr val="D4D4D4"/>
                </a:solidFill>
                <a:effectLst/>
                <a:latin typeface="Consolas" panose="020B0609020204030204" pitchFamily="49" charset="0"/>
              </a:rPr>
              <a:t> &lt; </a:t>
            </a:r>
            <a:r>
              <a:rPr lang="en-GB" sz="1400" b="0" dirty="0">
                <a:solidFill>
                  <a:srgbClr val="9CDCFE"/>
                </a:solidFill>
                <a:effectLst/>
                <a:latin typeface="Consolas" panose="020B0609020204030204" pitchFamily="49" charset="0"/>
              </a:rPr>
              <a:t>n</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7BA7D"/>
                </a:solidFill>
                <a:effectLst/>
                <a:latin typeface="Consolas" panose="020B0609020204030204" pitchFamily="49" charset="0"/>
              </a:rPr>
              <a:t>\</a:t>
            </a:r>
            <a:r>
              <a:rPr lang="en-GB" sz="1400" b="0" dirty="0" err="1">
                <a:solidFill>
                  <a:srgbClr val="D7BA7D"/>
                </a:solidFill>
                <a:effectLst/>
                <a:latin typeface="Consolas" panose="020B0609020204030204" pitchFamily="49" charset="0"/>
              </a:rPr>
              <a:t>n</a:t>
            </a:r>
            <a:r>
              <a:rPr lang="en-GB" sz="1400" b="0" dirty="0" err="1">
                <a:solidFill>
                  <a:srgbClr val="CE9178"/>
                </a:solidFill>
                <a:effectLst/>
                <a:latin typeface="Consolas" panose="020B0609020204030204" pitchFamily="49" charset="0"/>
              </a:rPr>
              <a:t>Automobilul</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i</a:t>
            </a:r>
            <a:r>
              <a:rPr lang="en-GB" sz="1400" b="0" dirty="0" err="1">
                <a:solidFill>
                  <a:srgbClr val="D4D4D4"/>
                </a:solidFill>
                <a:effectLst/>
                <a:latin typeface="Consolas" panose="020B0609020204030204" pitchFamily="49" charset="0"/>
              </a:rPr>
              <a:t>+</a:t>
            </a:r>
            <a:r>
              <a:rPr lang="en-GB" sz="1400" b="0" dirty="0" err="1">
                <a:solidFill>
                  <a:srgbClr val="B5CEA8"/>
                </a:solidFill>
                <a:effectLst/>
                <a:latin typeface="Consolas" panose="020B0609020204030204" pitchFamily="49" charset="0"/>
              </a:rPr>
              <a:t>1</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Cream un </a:t>
            </a:r>
            <a:r>
              <a:rPr lang="en-GB" sz="1400" b="0" dirty="0" err="1">
                <a:solidFill>
                  <a:srgbClr val="6A9955"/>
                </a:solidFill>
                <a:effectLst/>
                <a:latin typeface="Consolas" panose="020B0609020204030204" pitchFamily="49" charset="0"/>
              </a:rPr>
              <a:t>obiect</a:t>
            </a:r>
            <a:r>
              <a:rPr lang="en-GB" sz="1400" b="0" dirty="0">
                <a:solidFill>
                  <a:srgbClr val="6A9955"/>
                </a:solidFill>
                <a:effectLst/>
                <a:latin typeface="Consolas" panose="020B0609020204030204" pitchFamily="49" charset="0"/>
              </a:rPr>
              <a:t> de tip </a:t>
            </a:r>
            <a:r>
              <a:rPr lang="en-GB" sz="1400" b="0" dirty="0" err="1">
                <a:solidFill>
                  <a:srgbClr val="6A9955"/>
                </a:solidFill>
                <a:effectLst/>
                <a:latin typeface="Consolas" panose="020B0609020204030204" pitchFamily="49" charset="0"/>
              </a:rPr>
              <a:t>Automobil</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si</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citim</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datele</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new</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"Marca: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Marca</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"Model: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Model</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Pret</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Pret</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double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Introducem</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obiectul</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citit</a:t>
            </a:r>
            <a:r>
              <a:rPr lang="en-GB" sz="1400" b="0" dirty="0">
                <a:solidFill>
                  <a:srgbClr val="6A9955"/>
                </a:solidFill>
                <a:effectLst/>
                <a:latin typeface="Consolas" panose="020B0609020204030204" pitchFamily="49" charset="0"/>
              </a:rPr>
              <a:t> in </a:t>
            </a:r>
            <a:r>
              <a:rPr lang="en-GB" sz="1400" b="0" dirty="0" err="1">
                <a:solidFill>
                  <a:srgbClr val="6A9955"/>
                </a:solidFill>
                <a:effectLst/>
                <a:latin typeface="Consolas" panose="020B0609020204030204" pitchFamily="49" charset="0"/>
              </a:rPr>
              <a:t>lista</a:t>
            </a:r>
            <a:r>
              <a:rPr lang="en-GB" sz="1400" b="0" dirty="0">
                <a:solidFill>
                  <a:srgbClr val="6A9955"/>
                </a:solidFill>
                <a:effectLst/>
                <a:latin typeface="Consolas" panose="020B0609020204030204" pitchFamily="49" charset="0"/>
              </a:rPr>
              <a:t> de automobile</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Add</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Datele</a:t>
            </a:r>
            <a:r>
              <a:rPr lang="en-GB" sz="1400" b="0" dirty="0">
                <a:solidFill>
                  <a:srgbClr val="CE9178"/>
                </a:solidFill>
                <a:effectLst/>
                <a:latin typeface="Consolas" panose="020B0609020204030204" pitchFamily="49" charset="0"/>
              </a:rPr>
              <a:t> au </a:t>
            </a:r>
            <a:r>
              <a:rPr lang="en-GB" sz="1400" b="0" dirty="0" err="1">
                <a:solidFill>
                  <a:srgbClr val="CE9178"/>
                </a:solidFill>
                <a:effectLst/>
                <a:latin typeface="Consolas" panose="020B0609020204030204" pitchFamily="49" charset="0"/>
              </a:rPr>
              <a:t>fost</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citite</a:t>
            </a:r>
            <a:r>
              <a:rPr lang="en-GB" sz="1400" b="0" dirty="0">
                <a:solidFill>
                  <a:srgbClr val="CE9178"/>
                </a:solidFill>
                <a:effectLst/>
                <a:latin typeface="Consolas" panose="020B0609020204030204" pitchFamily="49" charset="0"/>
              </a:rPr>
              <a:t> cu </a:t>
            </a:r>
            <a:r>
              <a:rPr lang="en-GB" sz="1400" b="0" dirty="0" err="1">
                <a:solidFill>
                  <a:srgbClr val="CE9178"/>
                </a:solidFill>
                <a:effectLst/>
                <a:latin typeface="Consolas" panose="020B0609020204030204" pitchFamily="49" charset="0"/>
              </a:rPr>
              <a:t>succes</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Afisare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7BA7D"/>
                </a:solidFill>
                <a:effectLst/>
                <a:latin typeface="Consolas" panose="020B0609020204030204" pitchFamily="49" charset="0"/>
              </a:rPr>
              <a:t>\n</a:t>
            </a:r>
            <a:r>
              <a:rPr lang="en-GB" sz="1400" b="0" dirty="0">
                <a:solidFill>
                  <a:srgbClr val="CE9178"/>
                </a:solidFill>
                <a:effectLst/>
                <a:latin typeface="Consolas" panose="020B0609020204030204" pitchFamily="49" charset="0"/>
              </a:rPr>
              <a:t>------------------------&lt; </a:t>
            </a:r>
            <a:r>
              <a:rPr lang="en-GB" sz="1400" b="0" dirty="0" err="1">
                <a:solidFill>
                  <a:srgbClr val="CE9178"/>
                </a:solidFill>
                <a:effectLst/>
                <a:latin typeface="Consolas" panose="020B0609020204030204" pitchFamily="49" charset="0"/>
              </a:rPr>
              <a:t>Detaliile</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despre</a:t>
            </a:r>
            <a:r>
              <a:rPr lang="en-GB" sz="1400" b="0" dirty="0">
                <a:solidFill>
                  <a:srgbClr val="CE9178"/>
                </a:solidFill>
                <a:effectLst/>
                <a:latin typeface="Consolas" panose="020B0609020204030204" pitchFamily="49" charset="0"/>
              </a:rPr>
              <a:t> Dealer-ul auto &gt;----------------------"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Adresa</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Adresa</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7BA7D"/>
                </a:solidFill>
                <a:effectLst/>
                <a:latin typeface="Consolas" panose="020B0609020204030204" pitchFamily="49" charset="0"/>
              </a:rPr>
              <a:t>\</a:t>
            </a:r>
            <a:r>
              <a:rPr lang="en-GB" sz="1400" b="0" dirty="0" err="1">
                <a:solidFill>
                  <a:srgbClr val="D7BA7D"/>
                </a:solidFill>
                <a:effectLst/>
                <a:latin typeface="Consolas" panose="020B0609020204030204" pitchFamily="49" charset="0"/>
              </a:rPr>
              <a:t>n</a:t>
            </a:r>
            <a:r>
              <a:rPr lang="en-GB" sz="1400" b="0" dirty="0" err="1">
                <a:solidFill>
                  <a:srgbClr val="CE9178"/>
                </a:solidFill>
                <a:effectLst/>
                <a:latin typeface="Consolas" panose="020B0609020204030204" pitchFamily="49" charset="0"/>
              </a:rPr>
              <a:t>Automobilel</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detinute</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ForEach</a:t>
            </a:r>
            <a:r>
              <a:rPr lang="en-GB" sz="1400" b="0" dirty="0">
                <a:solidFill>
                  <a:srgbClr val="D4D4D4"/>
                </a:solidFill>
                <a:effectLst/>
                <a:latin typeface="Consolas" panose="020B0609020204030204" pitchFamily="49" charset="0"/>
              </a:rPr>
              <a:t>(</a:t>
            </a:r>
            <a:r>
              <a:rPr lang="en-GB" sz="1400" b="0" dirty="0">
                <a:solidFill>
                  <a:srgbClr val="9CDCFE"/>
                </a:solidFill>
                <a:effectLst/>
                <a:latin typeface="Consolas" panose="020B0609020204030204" pitchFamily="49" charset="0"/>
              </a:rPr>
              <a:t>q</a:t>
            </a:r>
            <a:r>
              <a:rPr lang="en-GB" sz="1400" b="0" dirty="0">
                <a:solidFill>
                  <a:srgbClr val="D4D4D4"/>
                </a:solidFill>
                <a:effectLst/>
                <a:latin typeface="Consolas" panose="020B0609020204030204" pitchFamily="49" charset="0"/>
              </a:rPr>
              <a:t> =&gt;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7BA7D"/>
                </a:solidFill>
                <a:effectLst/>
                <a:latin typeface="Consolas" panose="020B0609020204030204" pitchFamily="49" charset="0"/>
              </a:rPr>
              <a:t>\</a:t>
            </a:r>
            <a:r>
              <a:rPr lang="en-GB" sz="1400" b="0" dirty="0" err="1">
                <a:solidFill>
                  <a:srgbClr val="D7BA7D"/>
                </a:solidFill>
                <a:effectLst/>
                <a:latin typeface="Consolas" panose="020B0609020204030204" pitchFamily="49" charset="0"/>
              </a:rPr>
              <a:t>n</a:t>
            </a:r>
            <a:r>
              <a:rPr lang="en-GB" sz="1400" b="0" dirty="0" err="1">
                <a:solidFill>
                  <a:srgbClr val="CE9178"/>
                </a:solidFill>
                <a:effectLst/>
                <a:latin typeface="Consolas" panose="020B0609020204030204" pitchFamily="49" charset="0"/>
              </a:rPr>
              <a:t>Marca</a:t>
            </a:r>
            <a:r>
              <a:rPr lang="en-GB" sz="1400" b="0" dirty="0">
                <a:solidFill>
                  <a:srgbClr val="CE9178"/>
                </a:solidFill>
                <a:effectLst/>
                <a:latin typeface="Consolas" panose="020B0609020204030204" pitchFamily="49" charset="0"/>
              </a:rPr>
              <a:t> Model: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q</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Marca</a:t>
            </a:r>
            <a:r>
              <a:rPr lang="en-GB" sz="1400" b="0" dirty="0">
                <a:solidFill>
                  <a:srgbClr val="D4D4D4"/>
                </a:solidFill>
                <a:effectLst/>
                <a:latin typeface="Consolas" panose="020B0609020204030204" pitchFamily="49" charset="0"/>
              </a:rPr>
              <a:t> + </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q</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Model</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Pret</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q</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Pret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1218F88-8EA5-4935-8D85-5CE5EAA77206}"/>
              </a:ext>
            </a:extLst>
          </p:cNvPr>
          <p:cNvSpPr txBox="1"/>
          <p:nvPr/>
        </p:nvSpPr>
        <p:spPr>
          <a:xfrm>
            <a:off x="18004863" y="4738077"/>
            <a:ext cx="6080383" cy="3616824"/>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var</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dealer</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DealerAuto</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dealer</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Citire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dealer</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ReadKey</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945416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8</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681350" y="365760"/>
            <a:ext cx="11218985" cy="129844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ro-RO" sz="3600" dirty="0">
                <a:latin typeface="+mj-lt"/>
              </a:rPr>
              <a:t>Creați clasa </a:t>
            </a:r>
            <a:r>
              <a:rPr lang="en-GB" sz="3600" b="1" dirty="0">
                <a:latin typeface="+mj-lt"/>
              </a:rPr>
              <a:t>Carte</a:t>
            </a:r>
            <a:r>
              <a:rPr lang="ro-RO" sz="3600" b="1" dirty="0">
                <a:latin typeface="+mj-lt"/>
              </a:rPr>
              <a:t> </a:t>
            </a:r>
            <a:r>
              <a:rPr lang="ro-RO" sz="3600" dirty="0">
                <a:latin typeface="+mj-lt"/>
              </a:rPr>
              <a:t>cu următoarele proprietăți:</a:t>
            </a:r>
          </a:p>
          <a:p>
            <a:pPr marL="571500" indent="-571500">
              <a:buFont typeface="Arial" panose="020B0604020202020204" pitchFamily="34" charset="0"/>
              <a:buChar char="•"/>
            </a:pPr>
            <a:r>
              <a:rPr lang="en-GB" sz="3600" dirty="0">
                <a:latin typeface="+mj-lt"/>
              </a:rPr>
              <a:t>Autor</a:t>
            </a:r>
            <a:endParaRPr lang="ro-RO" sz="3600" dirty="0">
              <a:latin typeface="+mj-lt"/>
            </a:endParaRPr>
          </a:p>
          <a:p>
            <a:pPr marL="571500" indent="-571500">
              <a:buFont typeface="Arial" panose="020B0604020202020204" pitchFamily="34" charset="0"/>
              <a:buChar char="•"/>
            </a:pPr>
            <a:r>
              <a:rPr lang="en-GB" sz="3600" dirty="0" err="1">
                <a:latin typeface="+mj-lt"/>
              </a:rPr>
              <a:t>Titlu</a:t>
            </a:r>
            <a:endParaRPr lang="ro-RO" sz="3600" dirty="0">
              <a:latin typeface="+mj-lt"/>
            </a:endParaRPr>
          </a:p>
          <a:p>
            <a:pPr marL="571500" indent="-571500">
              <a:buFont typeface="Arial" panose="020B0604020202020204" pitchFamily="34" charset="0"/>
              <a:buChar char="•"/>
            </a:pPr>
            <a:endParaRPr lang="ro-RO" sz="3600" dirty="0">
              <a:latin typeface="+mj-lt"/>
            </a:endParaRPr>
          </a:p>
          <a:p>
            <a:r>
              <a:rPr lang="en-GB" sz="3600" dirty="0" err="1">
                <a:latin typeface="+mj-lt"/>
              </a:rPr>
              <a:t>Creati</a:t>
            </a:r>
            <a:r>
              <a:rPr lang="en-GB" sz="3600" dirty="0">
                <a:latin typeface="+mj-lt"/>
              </a:rPr>
              <a:t> </a:t>
            </a:r>
            <a:r>
              <a:rPr lang="en-GB" sz="3600" dirty="0" err="1">
                <a:latin typeface="+mj-lt"/>
              </a:rPr>
              <a:t>clasa</a:t>
            </a:r>
            <a:r>
              <a:rPr lang="en-GB" sz="3600" dirty="0">
                <a:latin typeface="+mj-lt"/>
              </a:rPr>
              <a:t> </a:t>
            </a:r>
            <a:r>
              <a:rPr lang="en-GB" sz="3600" b="1" dirty="0" err="1">
                <a:latin typeface="+mj-lt"/>
              </a:rPr>
              <a:t>Biblioteca</a:t>
            </a:r>
            <a:r>
              <a:rPr lang="en-GB" sz="3600" b="1" dirty="0">
                <a:latin typeface="+mj-lt"/>
              </a:rPr>
              <a:t> </a:t>
            </a:r>
            <a:r>
              <a:rPr lang="en-GB" sz="3600" dirty="0" err="1">
                <a:latin typeface="+mj-lt"/>
              </a:rPr>
              <a:t>ce</a:t>
            </a:r>
            <a:r>
              <a:rPr lang="en-GB" sz="3600" dirty="0">
                <a:latin typeface="+mj-lt"/>
              </a:rPr>
              <a:t> </a:t>
            </a:r>
            <a:r>
              <a:rPr lang="en-GB" sz="3600" dirty="0" err="1">
                <a:latin typeface="+mj-lt"/>
              </a:rPr>
              <a:t>va</a:t>
            </a:r>
            <a:r>
              <a:rPr lang="en-GB" sz="3600" dirty="0">
                <a:latin typeface="+mj-lt"/>
              </a:rPr>
              <a:t> </a:t>
            </a:r>
            <a:r>
              <a:rPr lang="en-GB" sz="3600" dirty="0" err="1">
                <a:latin typeface="+mj-lt"/>
              </a:rPr>
              <a:t>avea</a:t>
            </a:r>
            <a:r>
              <a:rPr lang="en-GB" sz="3600" dirty="0">
                <a:latin typeface="+mj-lt"/>
              </a:rPr>
              <a:t> </a:t>
            </a:r>
            <a:r>
              <a:rPr lang="en-GB" sz="3600" dirty="0" err="1">
                <a:latin typeface="+mj-lt"/>
              </a:rPr>
              <a:t>urm</a:t>
            </a:r>
            <a:r>
              <a:rPr lang="ro-RO" sz="3600" dirty="0" err="1">
                <a:latin typeface="+mj-lt"/>
              </a:rPr>
              <a:t>ătoarele</a:t>
            </a:r>
            <a:r>
              <a:rPr lang="ro-RO" sz="3600" dirty="0">
                <a:latin typeface="+mj-lt"/>
              </a:rPr>
              <a:t> proprietăți:</a:t>
            </a:r>
          </a:p>
          <a:p>
            <a:pPr marL="571500" indent="-571500">
              <a:buFont typeface="Arial" panose="020B0604020202020204" pitchFamily="34" charset="0"/>
              <a:buChar char="•"/>
            </a:pPr>
            <a:r>
              <a:rPr lang="en-GB" sz="3600" dirty="0" err="1">
                <a:latin typeface="+mj-lt"/>
              </a:rPr>
              <a:t>Adresa</a:t>
            </a:r>
            <a:endParaRPr lang="ro-RO" sz="3600" dirty="0">
              <a:latin typeface="+mj-lt"/>
            </a:endParaRPr>
          </a:p>
          <a:p>
            <a:pPr marL="571500" indent="-571500">
              <a:buFont typeface="Arial" panose="020B0604020202020204" pitchFamily="34" charset="0"/>
              <a:buChar char="•"/>
            </a:pPr>
            <a:r>
              <a:rPr lang="ro-RO" sz="3600" dirty="0">
                <a:latin typeface="+mj-lt"/>
              </a:rPr>
              <a:t>O listă de </a:t>
            </a:r>
            <a:r>
              <a:rPr lang="en-GB" sz="3600" b="1" dirty="0" err="1">
                <a:latin typeface="+mj-lt"/>
              </a:rPr>
              <a:t>Carti</a:t>
            </a:r>
            <a:r>
              <a:rPr lang="ro-RO" sz="3600" dirty="0">
                <a:latin typeface="+mj-lt"/>
              </a:rPr>
              <a:t>.</a:t>
            </a:r>
          </a:p>
          <a:p>
            <a:endParaRPr lang="ro-RO" sz="3600" dirty="0">
              <a:latin typeface="+mj-lt"/>
            </a:endParaRPr>
          </a:p>
          <a:p>
            <a:r>
              <a:rPr lang="ro-RO" sz="3600" dirty="0">
                <a:latin typeface="+mj-lt"/>
              </a:rPr>
              <a:t>Și următoarele metode</a:t>
            </a:r>
          </a:p>
          <a:p>
            <a:pPr marL="571500" indent="-571500">
              <a:buFont typeface="Arial" panose="020B0604020202020204" pitchFamily="34" charset="0"/>
              <a:buChar char="•"/>
            </a:pPr>
            <a:r>
              <a:rPr lang="ro-RO" sz="3600" dirty="0">
                <a:latin typeface="+mj-lt"/>
              </a:rPr>
              <a:t>Citire (Va citi mai </a:t>
            </a:r>
            <a:r>
              <a:rPr lang="ro-RO" sz="3600" dirty="0" err="1">
                <a:latin typeface="+mj-lt"/>
              </a:rPr>
              <a:t>intai</a:t>
            </a:r>
            <a:r>
              <a:rPr lang="ro-RO" sz="3600" dirty="0">
                <a:latin typeface="+mj-lt"/>
              </a:rPr>
              <a:t> Adresa, după care – un </a:t>
            </a:r>
            <a:r>
              <a:rPr lang="ro-RO" sz="3600" dirty="0" err="1">
                <a:latin typeface="+mj-lt"/>
              </a:rPr>
              <a:t>numar</a:t>
            </a:r>
            <a:r>
              <a:rPr lang="ro-RO" sz="3600" dirty="0">
                <a:latin typeface="+mj-lt"/>
              </a:rPr>
              <a:t> n, ce va reprezenta numărul de </a:t>
            </a:r>
            <a:r>
              <a:rPr lang="en-GB" sz="3600" dirty="0" err="1">
                <a:latin typeface="+mj-lt"/>
              </a:rPr>
              <a:t>carti</a:t>
            </a:r>
            <a:r>
              <a:rPr lang="ro-RO" sz="3600" dirty="0">
                <a:latin typeface="+mj-lt"/>
              </a:rPr>
              <a:t> ce urmează sa fie citite de la tastatură).</a:t>
            </a:r>
          </a:p>
          <a:p>
            <a:pPr marL="571500" indent="-571500">
              <a:buFont typeface="Arial" panose="020B0604020202020204" pitchFamily="34" charset="0"/>
              <a:buChar char="•"/>
            </a:pPr>
            <a:r>
              <a:rPr lang="ro-RO" sz="3600" dirty="0" err="1">
                <a:latin typeface="+mj-lt"/>
              </a:rPr>
              <a:t>Afisare</a:t>
            </a:r>
            <a:r>
              <a:rPr lang="ro-RO" sz="3600" dirty="0">
                <a:latin typeface="+mj-lt"/>
              </a:rPr>
              <a:t> (Va </a:t>
            </a:r>
            <a:r>
              <a:rPr lang="ro-RO" sz="3600" dirty="0" err="1">
                <a:latin typeface="+mj-lt"/>
              </a:rPr>
              <a:t>afisa</a:t>
            </a:r>
            <a:r>
              <a:rPr lang="ro-RO" sz="3600" dirty="0">
                <a:latin typeface="+mj-lt"/>
              </a:rPr>
              <a:t> </a:t>
            </a:r>
            <a:r>
              <a:rPr lang="ro-RO" sz="3600" dirty="0" err="1">
                <a:latin typeface="+mj-lt"/>
              </a:rPr>
              <a:t>informatiile</a:t>
            </a:r>
            <a:r>
              <a:rPr lang="ro-RO" sz="3600" dirty="0">
                <a:latin typeface="+mj-lt"/>
              </a:rPr>
              <a:t> despre </a:t>
            </a:r>
            <a:r>
              <a:rPr lang="en-GB" sz="3600" dirty="0" err="1">
                <a:latin typeface="+mj-lt"/>
              </a:rPr>
              <a:t>Biblioteca</a:t>
            </a:r>
            <a:r>
              <a:rPr lang="ro-RO" sz="3600" dirty="0">
                <a:latin typeface="+mj-lt"/>
              </a:rPr>
              <a:t> (Adresa si </a:t>
            </a:r>
            <a:r>
              <a:rPr lang="en-GB" sz="3600" dirty="0" err="1">
                <a:latin typeface="+mj-lt"/>
              </a:rPr>
              <a:t>cartile</a:t>
            </a:r>
            <a:r>
              <a:rPr lang="en-GB" sz="3600" dirty="0">
                <a:latin typeface="+mj-lt"/>
              </a:rPr>
              <a:t> </a:t>
            </a:r>
            <a:r>
              <a:rPr lang="ro-RO" sz="3600" dirty="0">
                <a:latin typeface="+mj-lt"/>
              </a:rPr>
              <a:t>deținute)).</a:t>
            </a:r>
          </a:p>
          <a:p>
            <a:pPr marL="571500" indent="-571500">
              <a:buFont typeface="Arial" panose="020B0604020202020204" pitchFamily="34" charset="0"/>
              <a:buChar char="•"/>
            </a:pPr>
            <a:endParaRPr lang="ro-RO" sz="3600" dirty="0">
              <a:latin typeface="+mj-lt"/>
            </a:endParaRPr>
          </a:p>
          <a:p>
            <a:r>
              <a:rPr lang="ro-RO" sz="3600" dirty="0">
                <a:latin typeface="+mj-lt"/>
              </a:rPr>
              <a:t>Creați un obiect de tip </a:t>
            </a:r>
            <a:r>
              <a:rPr lang="en-GB" sz="3600" dirty="0" err="1">
                <a:latin typeface="+mj-lt"/>
              </a:rPr>
              <a:t>Biblioteca</a:t>
            </a:r>
            <a:r>
              <a:rPr lang="ro-RO" sz="3600" dirty="0">
                <a:latin typeface="+mj-lt"/>
              </a:rPr>
              <a:t>, citiți iar mai apoi afișați datele despre obiect.</a:t>
            </a:r>
          </a:p>
        </p:txBody>
      </p:sp>
      <p:pic>
        <p:nvPicPr>
          <p:cNvPr id="5" name="Picture 4">
            <a:extLst>
              <a:ext uri="{FF2B5EF4-FFF2-40B4-BE49-F238E27FC236}">
                <a16:creationId xmlns:a16="http://schemas.microsoft.com/office/drawing/2014/main" id="{0FD99367-AF05-4811-9AE5-AF0300D27248}"/>
              </a:ext>
            </a:extLst>
          </p:cNvPr>
          <p:cNvPicPr>
            <a:picLocks noChangeAspect="1"/>
          </p:cNvPicPr>
          <p:nvPr/>
        </p:nvPicPr>
        <p:blipFill>
          <a:blip r:embed="rId2"/>
          <a:stretch>
            <a:fillRect/>
          </a:stretch>
        </p:blipFill>
        <p:spPr>
          <a:xfrm>
            <a:off x="1644164" y="7251050"/>
            <a:ext cx="2245379" cy="1181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64031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9</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681350" y="365760"/>
            <a:ext cx="11218985" cy="129844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fontScale="85000" lnSpcReduction="20000"/>
          </a:bodyPr>
          <a:lstStyle/>
          <a:p>
            <a:r>
              <a:rPr lang="ro-RO" sz="3600" dirty="0">
                <a:latin typeface="+mj-lt"/>
              </a:rPr>
              <a:t>Creați clasa </a:t>
            </a:r>
            <a:r>
              <a:rPr lang="ro-RO" sz="3600" b="1" dirty="0">
                <a:latin typeface="+mj-lt"/>
              </a:rPr>
              <a:t>Calculator </a:t>
            </a:r>
            <a:r>
              <a:rPr lang="ro-RO" sz="3600" dirty="0">
                <a:latin typeface="+mj-lt"/>
              </a:rPr>
              <a:t>cu următoarele proprietăți:</a:t>
            </a:r>
          </a:p>
          <a:p>
            <a:pPr marL="571500" indent="-571500">
              <a:buFont typeface="Arial" panose="020B0604020202020204" pitchFamily="34" charset="0"/>
              <a:buChar char="•"/>
            </a:pPr>
            <a:r>
              <a:rPr lang="ro-RO" sz="3600" dirty="0">
                <a:latin typeface="+mj-lt"/>
              </a:rPr>
              <a:t>Număr de identificare</a:t>
            </a:r>
          </a:p>
          <a:p>
            <a:pPr marL="571500" indent="-571500">
              <a:buFont typeface="Arial" panose="020B0604020202020204" pitchFamily="34" charset="0"/>
              <a:buChar char="•"/>
            </a:pPr>
            <a:r>
              <a:rPr lang="ro-RO" sz="3600" dirty="0">
                <a:latin typeface="+mj-lt"/>
              </a:rPr>
              <a:t>Model</a:t>
            </a:r>
          </a:p>
          <a:p>
            <a:pPr marL="571500" indent="-571500">
              <a:buFont typeface="Arial" panose="020B0604020202020204" pitchFamily="34" charset="0"/>
              <a:buChar char="•"/>
            </a:pPr>
            <a:r>
              <a:rPr lang="ro-RO" sz="3600" dirty="0" err="1">
                <a:latin typeface="+mj-lt"/>
              </a:rPr>
              <a:t>Pret</a:t>
            </a:r>
            <a:endParaRPr lang="ro-RO" sz="3600" dirty="0">
              <a:latin typeface="+mj-lt"/>
            </a:endParaRPr>
          </a:p>
          <a:p>
            <a:endParaRPr lang="ro-RO" sz="3600" dirty="0">
              <a:latin typeface="+mj-lt"/>
            </a:endParaRPr>
          </a:p>
          <a:p>
            <a:r>
              <a:rPr lang="ro-RO" sz="3600" dirty="0">
                <a:latin typeface="+mj-lt"/>
              </a:rPr>
              <a:t>Metode:</a:t>
            </a:r>
          </a:p>
          <a:p>
            <a:pPr marL="571500" indent="-571500">
              <a:buFont typeface="Arial" panose="020B0604020202020204" pitchFamily="34" charset="0"/>
              <a:buChar char="•"/>
            </a:pPr>
            <a:r>
              <a:rPr lang="ro-RO" sz="3600" dirty="0">
                <a:latin typeface="+mj-lt"/>
              </a:rPr>
              <a:t>Constructorul cu parametri</a:t>
            </a:r>
          </a:p>
          <a:p>
            <a:endParaRPr lang="ro-RO" sz="3600" dirty="0">
              <a:latin typeface="+mj-lt"/>
            </a:endParaRPr>
          </a:p>
          <a:p>
            <a:r>
              <a:rPr lang="en-GB" sz="3600" dirty="0" err="1">
                <a:latin typeface="+mj-lt"/>
              </a:rPr>
              <a:t>Creati</a:t>
            </a:r>
            <a:r>
              <a:rPr lang="en-GB" sz="3600" dirty="0">
                <a:latin typeface="+mj-lt"/>
              </a:rPr>
              <a:t> </a:t>
            </a:r>
            <a:r>
              <a:rPr lang="en-GB" sz="3600" dirty="0" err="1">
                <a:latin typeface="+mj-lt"/>
              </a:rPr>
              <a:t>clasa</a:t>
            </a:r>
            <a:r>
              <a:rPr lang="en-GB" sz="3600" dirty="0">
                <a:latin typeface="+mj-lt"/>
              </a:rPr>
              <a:t> </a:t>
            </a:r>
            <a:r>
              <a:rPr lang="en-GB" sz="3600" b="1" dirty="0" err="1">
                <a:latin typeface="+mj-lt"/>
              </a:rPr>
              <a:t>DepozitCalculatoare</a:t>
            </a:r>
            <a:r>
              <a:rPr lang="en-GB" sz="3600" b="1" dirty="0">
                <a:latin typeface="+mj-lt"/>
              </a:rPr>
              <a:t> </a:t>
            </a:r>
            <a:r>
              <a:rPr lang="en-GB" sz="3600" dirty="0" err="1">
                <a:latin typeface="+mj-lt"/>
              </a:rPr>
              <a:t>ce</a:t>
            </a:r>
            <a:r>
              <a:rPr lang="en-GB" sz="3600" dirty="0">
                <a:latin typeface="+mj-lt"/>
              </a:rPr>
              <a:t> </a:t>
            </a:r>
            <a:r>
              <a:rPr lang="en-GB" sz="3600" dirty="0" err="1">
                <a:latin typeface="+mj-lt"/>
              </a:rPr>
              <a:t>va</a:t>
            </a:r>
            <a:r>
              <a:rPr lang="en-GB" sz="3600" dirty="0">
                <a:latin typeface="+mj-lt"/>
              </a:rPr>
              <a:t> </a:t>
            </a:r>
            <a:r>
              <a:rPr lang="en-GB" sz="3600" dirty="0" err="1">
                <a:latin typeface="+mj-lt"/>
              </a:rPr>
              <a:t>avea</a:t>
            </a:r>
            <a:r>
              <a:rPr lang="en-GB" sz="3600" dirty="0">
                <a:latin typeface="+mj-lt"/>
              </a:rPr>
              <a:t> </a:t>
            </a:r>
            <a:r>
              <a:rPr lang="en-GB" sz="3600" dirty="0" err="1">
                <a:latin typeface="+mj-lt"/>
              </a:rPr>
              <a:t>urm</a:t>
            </a:r>
            <a:r>
              <a:rPr lang="ro-RO" sz="3600" dirty="0" err="1">
                <a:latin typeface="+mj-lt"/>
              </a:rPr>
              <a:t>ătoarele</a:t>
            </a:r>
            <a:r>
              <a:rPr lang="ro-RO" sz="3600" dirty="0">
                <a:latin typeface="+mj-lt"/>
              </a:rPr>
              <a:t> proprietăți:</a:t>
            </a:r>
          </a:p>
          <a:p>
            <a:pPr marL="571500" indent="-571500">
              <a:buFont typeface="Arial" panose="020B0604020202020204" pitchFamily="34" charset="0"/>
              <a:buChar char="•"/>
            </a:pPr>
            <a:r>
              <a:rPr lang="ro-RO" sz="3600" dirty="0">
                <a:latin typeface="+mj-lt"/>
              </a:rPr>
              <a:t>Adresa</a:t>
            </a:r>
          </a:p>
          <a:p>
            <a:pPr marL="571500" indent="-571500">
              <a:buFont typeface="Arial" panose="020B0604020202020204" pitchFamily="34" charset="0"/>
              <a:buChar char="•"/>
            </a:pPr>
            <a:r>
              <a:rPr lang="ro-RO" sz="3600" dirty="0">
                <a:latin typeface="+mj-lt"/>
              </a:rPr>
              <a:t>Data când a fost efectuată ultima modificare (a fost exclus sau inclus un calculator în depozit)</a:t>
            </a:r>
          </a:p>
          <a:p>
            <a:pPr marL="571500" indent="-571500">
              <a:buFont typeface="Arial" panose="020B0604020202020204" pitchFamily="34" charset="0"/>
              <a:buChar char="•"/>
            </a:pPr>
            <a:r>
              <a:rPr lang="ro-RO" sz="3600" dirty="0">
                <a:latin typeface="+mj-lt"/>
              </a:rPr>
              <a:t>O listă generică de </a:t>
            </a:r>
            <a:r>
              <a:rPr lang="ro-RO" sz="3600" b="1" dirty="0">
                <a:latin typeface="+mj-lt"/>
              </a:rPr>
              <a:t>Calculatoare </a:t>
            </a:r>
            <a:r>
              <a:rPr lang="ro-RO" sz="3600" dirty="0">
                <a:latin typeface="+mj-lt"/>
              </a:rPr>
              <a:t>(membru privat).</a:t>
            </a:r>
          </a:p>
          <a:p>
            <a:endParaRPr lang="ro-RO" sz="3600" dirty="0">
              <a:latin typeface="+mj-lt"/>
            </a:endParaRPr>
          </a:p>
          <a:p>
            <a:r>
              <a:rPr lang="ro-RO" sz="3600" dirty="0">
                <a:latin typeface="+mj-lt"/>
              </a:rPr>
              <a:t>Și următoarele metode</a:t>
            </a:r>
          </a:p>
          <a:p>
            <a:pPr marL="571500" indent="-571500">
              <a:buFont typeface="Arial" panose="020B0604020202020204" pitchFamily="34" charset="0"/>
              <a:buChar char="•"/>
            </a:pPr>
            <a:r>
              <a:rPr lang="ro-RO" sz="3600" dirty="0">
                <a:latin typeface="+mj-lt"/>
              </a:rPr>
              <a:t>Adaugă un calculator (va primi ca parametru un obiect de tip Calculator, pe care îl va introduce în listă)</a:t>
            </a:r>
          </a:p>
          <a:p>
            <a:pPr marL="571500" indent="-571500">
              <a:buFont typeface="Arial" panose="020B0604020202020204" pitchFamily="34" charset="0"/>
              <a:buChar char="•"/>
            </a:pPr>
            <a:r>
              <a:rPr lang="ro-RO" sz="3600" dirty="0">
                <a:latin typeface="+mj-lt"/>
              </a:rPr>
              <a:t>Afișează informații despre toate calculatoarele</a:t>
            </a:r>
          </a:p>
          <a:p>
            <a:pPr marL="571500" indent="-571500">
              <a:buFont typeface="Arial" panose="020B0604020202020204" pitchFamily="34" charset="0"/>
              <a:buChar char="•"/>
            </a:pPr>
            <a:r>
              <a:rPr lang="ro-RO" sz="3600" dirty="0">
                <a:latin typeface="+mj-lt"/>
              </a:rPr>
              <a:t>Afișează informații despre calculatorul cu numărul de identificare transmis ca parametru</a:t>
            </a:r>
          </a:p>
          <a:p>
            <a:pPr marL="571500" indent="-571500">
              <a:buFont typeface="Arial" panose="020B0604020202020204" pitchFamily="34" charset="0"/>
              <a:buChar char="•"/>
            </a:pPr>
            <a:r>
              <a:rPr lang="ro-RO" sz="3600" dirty="0">
                <a:latin typeface="+mj-lt"/>
              </a:rPr>
              <a:t>Elimină un calculator după numărul de identificare</a:t>
            </a:r>
          </a:p>
          <a:p>
            <a:pPr marL="571500" indent="-571500">
              <a:buFont typeface="Arial" panose="020B0604020202020204" pitchFamily="34" charset="0"/>
              <a:buChar char="•"/>
            </a:pPr>
            <a:r>
              <a:rPr lang="ro-RO" sz="3600" dirty="0">
                <a:latin typeface="+mj-lt"/>
              </a:rPr>
              <a:t>Elimină calculatorul transmis ca parametru.</a:t>
            </a:r>
          </a:p>
          <a:p>
            <a:pPr marL="571500" indent="-571500">
              <a:buFont typeface="Arial" panose="020B0604020202020204" pitchFamily="34" charset="0"/>
              <a:buChar char="•"/>
            </a:pPr>
            <a:endParaRPr lang="ro-RO" sz="3600" dirty="0">
              <a:latin typeface="+mj-lt"/>
            </a:endParaRPr>
          </a:p>
          <a:p>
            <a:r>
              <a:rPr lang="ro-RO" sz="3600" dirty="0">
                <a:latin typeface="+mj-lt"/>
              </a:rPr>
              <a:t>Creați un obiect de tip </a:t>
            </a:r>
            <a:r>
              <a:rPr lang="ro-RO" sz="3600" dirty="0" err="1">
                <a:latin typeface="+mj-lt"/>
              </a:rPr>
              <a:t>DepozitCalculator</a:t>
            </a:r>
            <a:r>
              <a:rPr lang="ro-RO" sz="3600" dirty="0">
                <a:latin typeface="+mj-lt"/>
              </a:rPr>
              <a:t>, adăugați 4 calculatoare și verificați funcționalitatea metodelor implementate (de afișare / eliminare). </a:t>
            </a:r>
          </a:p>
        </p:txBody>
      </p:sp>
      <p:pic>
        <p:nvPicPr>
          <p:cNvPr id="3" name="Picture 2">
            <a:extLst>
              <a:ext uri="{FF2B5EF4-FFF2-40B4-BE49-F238E27FC236}">
                <a16:creationId xmlns:a16="http://schemas.microsoft.com/office/drawing/2014/main" id="{F6BEFA6B-E249-4422-9B22-0432B395188F}"/>
              </a:ext>
            </a:extLst>
          </p:cNvPr>
          <p:cNvPicPr>
            <a:picLocks noChangeAspect="1"/>
          </p:cNvPicPr>
          <p:nvPr/>
        </p:nvPicPr>
        <p:blipFill>
          <a:blip r:embed="rId2"/>
          <a:stretch>
            <a:fillRect/>
          </a:stretch>
        </p:blipFill>
        <p:spPr>
          <a:xfrm>
            <a:off x="1644164" y="7251050"/>
            <a:ext cx="2257740" cy="1200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63976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pic>
        <p:nvPicPr>
          <p:cNvPr id="4" name="Picture 3">
            <a:extLst>
              <a:ext uri="{FF2B5EF4-FFF2-40B4-BE49-F238E27FC236}">
                <a16:creationId xmlns:a16="http://schemas.microsoft.com/office/drawing/2014/main" id="{6D308EE8-53C5-4919-B2F5-7EE8AFC8D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009" y="2201877"/>
            <a:ext cx="12443981" cy="9312246"/>
          </a:xfrm>
          <a:prstGeom prst="rect">
            <a:avLst/>
          </a:prstGeom>
        </p:spPr>
      </p:pic>
    </p:spTree>
    <p:extLst>
      <p:ext uri="{BB962C8B-B14F-4D97-AF65-F5344CB8AC3E}">
        <p14:creationId xmlns:p14="http://schemas.microsoft.com/office/powerpoint/2010/main" val="16618961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80" name="Demo information text"/>
          <p:cNvSpPr txBox="1"/>
          <p:nvPr/>
        </p:nvSpPr>
        <p:spPr>
          <a:xfrm>
            <a:off x="1644164" y="5917352"/>
            <a:ext cx="5737538" cy="1333698"/>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1</a:t>
            </a:r>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2420376"/>
            <a:ext cx="11218985" cy="887524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GB" sz="3600" dirty="0" err="1">
                <a:latin typeface="+mj-lt"/>
              </a:rPr>
              <a:t>Crea</a:t>
            </a:r>
            <a:r>
              <a:rPr lang="ro-RO" sz="3600" dirty="0">
                <a:latin typeface="+mj-lt"/>
              </a:rPr>
              <a:t>ți clasa </a:t>
            </a:r>
            <a:r>
              <a:rPr lang="ro-RO" sz="3600" b="1" dirty="0">
                <a:latin typeface="+mj-lt"/>
              </a:rPr>
              <a:t>Triunghi</a:t>
            </a:r>
            <a:r>
              <a:rPr lang="ro-RO" sz="3600" dirty="0">
                <a:latin typeface="+mj-lt"/>
              </a:rPr>
              <a:t> cu următoarele proprietăți</a:t>
            </a:r>
          </a:p>
          <a:p>
            <a:pPr marL="571500" indent="-571500">
              <a:buFont typeface="Arial" panose="020B0604020202020204" pitchFamily="34" charset="0"/>
              <a:buChar char="•"/>
            </a:pPr>
            <a:r>
              <a:rPr lang="ro-RO" sz="3600" dirty="0" err="1">
                <a:latin typeface="+mj-lt"/>
              </a:rPr>
              <a:t>latura1</a:t>
            </a:r>
            <a:endParaRPr lang="ro-RO" sz="3600" dirty="0">
              <a:latin typeface="+mj-lt"/>
            </a:endParaRPr>
          </a:p>
          <a:p>
            <a:pPr marL="571500" indent="-571500">
              <a:buFont typeface="Arial" panose="020B0604020202020204" pitchFamily="34" charset="0"/>
              <a:buChar char="•"/>
            </a:pPr>
            <a:r>
              <a:rPr lang="ro-RO" sz="3600" dirty="0" err="1">
                <a:latin typeface="+mj-lt"/>
              </a:rPr>
              <a:t>latura2</a:t>
            </a:r>
            <a:endParaRPr lang="ro-RO" sz="3600" dirty="0">
              <a:latin typeface="+mj-lt"/>
            </a:endParaRPr>
          </a:p>
          <a:p>
            <a:pPr marL="571500" indent="-571500">
              <a:buFont typeface="Arial" panose="020B0604020202020204" pitchFamily="34" charset="0"/>
              <a:buChar char="•"/>
            </a:pPr>
            <a:r>
              <a:rPr lang="ro-RO" sz="3600" dirty="0" err="1">
                <a:latin typeface="+mj-lt"/>
              </a:rPr>
              <a:t>latura3</a:t>
            </a:r>
            <a:endParaRPr lang="ro-RO" sz="3600" dirty="0">
              <a:latin typeface="+mj-lt"/>
            </a:endParaRPr>
          </a:p>
          <a:p>
            <a:endParaRPr lang="ro-RO" sz="3600" dirty="0">
              <a:latin typeface="+mj-lt"/>
            </a:endParaRPr>
          </a:p>
          <a:p>
            <a:r>
              <a:rPr lang="ro-RO" sz="3600" dirty="0">
                <a:latin typeface="+mj-lt"/>
              </a:rPr>
              <a:t>Aceasta va conține două metode:</a:t>
            </a:r>
          </a:p>
          <a:p>
            <a:pPr marL="571500" indent="-571500">
              <a:buFont typeface="Arial" panose="020B0604020202020204" pitchFamily="34" charset="0"/>
              <a:buChar char="•"/>
            </a:pPr>
            <a:r>
              <a:rPr lang="ro-RO" sz="3600" dirty="0">
                <a:latin typeface="+mj-lt"/>
              </a:rPr>
              <a:t>Metodă pentru calcularea perimetrului</a:t>
            </a:r>
          </a:p>
          <a:p>
            <a:pPr marL="571500" indent="-571500">
              <a:buFont typeface="Arial" panose="020B0604020202020204" pitchFamily="34" charset="0"/>
              <a:buChar char="•"/>
            </a:pPr>
            <a:r>
              <a:rPr lang="ro-RO" sz="3600" dirty="0">
                <a:latin typeface="+mj-lt"/>
              </a:rPr>
              <a:t>Metodă pentru calcularea ariei</a:t>
            </a:r>
          </a:p>
          <a:p>
            <a:pPr lvl="1" indent="0"/>
            <a:r>
              <a:rPr lang="ro-RO" sz="3600" dirty="0">
                <a:latin typeface="+mj-lt"/>
              </a:rPr>
              <a:t>				</a:t>
            </a:r>
          </a:p>
          <a:p>
            <a:pPr lvl="1" indent="0"/>
            <a:endParaRPr lang="ro-RO" sz="3600" dirty="0">
              <a:latin typeface="+mj-lt"/>
            </a:endParaRPr>
          </a:p>
          <a:p>
            <a:pPr lvl="1" indent="0"/>
            <a:endParaRPr lang="ro-RO" sz="3600" dirty="0">
              <a:latin typeface="+mj-lt"/>
            </a:endParaRPr>
          </a:p>
          <a:p>
            <a:pPr lvl="1" indent="0"/>
            <a:endParaRPr lang="ro-RO" sz="3600" dirty="0">
              <a:latin typeface="+mj-lt"/>
            </a:endParaRPr>
          </a:p>
          <a:p>
            <a:pPr lvl="1" indent="0"/>
            <a:r>
              <a:rPr lang="ro-RO" sz="3600" dirty="0">
                <a:latin typeface="+mj-lt"/>
              </a:rPr>
              <a:t>unde </a:t>
            </a:r>
          </a:p>
        </p:txBody>
      </p:sp>
      <p:pic>
        <p:nvPicPr>
          <p:cNvPr id="3" name="Picture 2">
            <a:extLst>
              <a:ext uri="{FF2B5EF4-FFF2-40B4-BE49-F238E27FC236}">
                <a16:creationId xmlns:a16="http://schemas.microsoft.com/office/drawing/2014/main" id="{C0472BB8-035E-4EEC-805F-3E3AA6BCF222}"/>
              </a:ext>
            </a:extLst>
          </p:cNvPr>
          <p:cNvPicPr>
            <a:picLocks noChangeAspect="1"/>
          </p:cNvPicPr>
          <p:nvPr/>
        </p:nvPicPr>
        <p:blipFill>
          <a:blip r:embed="rId2"/>
          <a:stretch>
            <a:fillRect/>
          </a:stretch>
        </p:blipFill>
        <p:spPr>
          <a:xfrm>
            <a:off x="13411553" y="7964768"/>
            <a:ext cx="8631953" cy="1427437"/>
          </a:xfrm>
          <a:prstGeom prst="rect">
            <a:avLst/>
          </a:prstGeom>
        </p:spPr>
      </p:pic>
      <p:pic>
        <p:nvPicPr>
          <p:cNvPr id="5" name="Picture 4">
            <a:extLst>
              <a:ext uri="{FF2B5EF4-FFF2-40B4-BE49-F238E27FC236}">
                <a16:creationId xmlns:a16="http://schemas.microsoft.com/office/drawing/2014/main" id="{0DEA58C1-644B-46DC-A7D6-898D802115E3}"/>
              </a:ext>
            </a:extLst>
          </p:cNvPr>
          <p:cNvPicPr>
            <a:picLocks noChangeAspect="1"/>
          </p:cNvPicPr>
          <p:nvPr/>
        </p:nvPicPr>
        <p:blipFill>
          <a:blip r:embed="rId3"/>
          <a:stretch>
            <a:fillRect/>
          </a:stretch>
        </p:blipFill>
        <p:spPr>
          <a:xfrm>
            <a:off x="13106729" y="9961926"/>
            <a:ext cx="2791874" cy="1333698"/>
          </a:xfrm>
          <a:prstGeom prst="rect">
            <a:avLst/>
          </a:prstGeom>
        </p:spPr>
      </p:pic>
      <p:pic>
        <p:nvPicPr>
          <p:cNvPr id="7" name="Picture 6">
            <a:extLst>
              <a:ext uri="{FF2B5EF4-FFF2-40B4-BE49-F238E27FC236}">
                <a16:creationId xmlns:a16="http://schemas.microsoft.com/office/drawing/2014/main" id="{451FD5DE-9E5A-4EB1-BFF3-3D9D01CA3CC7}"/>
              </a:ext>
            </a:extLst>
          </p:cNvPr>
          <p:cNvPicPr>
            <a:picLocks noChangeAspect="1"/>
          </p:cNvPicPr>
          <p:nvPr/>
        </p:nvPicPr>
        <p:blipFill>
          <a:blip r:embed="rId4"/>
          <a:stretch>
            <a:fillRect/>
          </a:stretch>
        </p:blipFill>
        <p:spPr>
          <a:xfrm>
            <a:off x="1673641" y="7381392"/>
            <a:ext cx="2248131" cy="11667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80" name="Demo information text"/>
          <p:cNvSpPr txBox="1"/>
          <p:nvPr/>
        </p:nvSpPr>
        <p:spPr>
          <a:xfrm>
            <a:off x="397255" y="179051"/>
            <a:ext cx="9955366" cy="2236510"/>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1</a:t>
            </a:r>
          </a:p>
          <a:p>
            <a:pPr>
              <a:lnSpc>
                <a:spcPct val="100000"/>
              </a:lnSpc>
            </a:pPr>
            <a:r>
              <a:rPr lang="en-GB" sz="8000" dirty="0" err="1"/>
              <a:t>Rezolvare</a:t>
            </a:r>
            <a:endParaRPr sz="8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9775767" y="0"/>
            <a:ext cx="14608233" cy="13716000"/>
          </a:xfrm>
          <a:prstGeom prst="rect">
            <a:avLst/>
          </a:prstGeom>
          <a:solidFill>
            <a:schemeClr val="tx2">
              <a:lumMod val="10000"/>
            </a:schemeClr>
          </a:solidFill>
          <a:ln w="3175">
            <a:miter lim="400000"/>
          </a:ln>
          <a:extLst>
            <a:ext uri="{C572A759-6A51-4108-AA02-DFA0A04FC94B}">
              <ma14:wrappingTextBoxFlag xmlns="" xmlns:ma14="http://schemas.microsoft.com/office/mac/drawingml/2011/main" val="1"/>
            </a:ext>
          </a:extLst>
        </p:spPr>
        <p:txBody>
          <a:bodyPr lIns="38100" tIns="38100" rIns="38100" bIns="38100">
            <a:normAutofit fontScale="92500" lnSpcReduction="20000"/>
          </a:bodyPr>
          <a:lstStyle/>
          <a:p>
            <a:endParaRPr lang="en-GB" sz="1800" b="0" dirty="0">
              <a:solidFill>
                <a:srgbClr val="C586C0"/>
              </a:solidFill>
              <a:effectLst/>
              <a:latin typeface="Consolas" panose="020B0609020204030204" pitchFamily="49" charset="0"/>
            </a:endParaRPr>
          </a:p>
          <a:p>
            <a:endParaRPr lang="en-GB" sz="1800" dirty="0">
              <a:solidFill>
                <a:srgbClr val="C586C0"/>
              </a:solidFill>
              <a:latin typeface="Consolas" panose="020B0609020204030204" pitchFamily="49" charset="0"/>
            </a:endParaRPr>
          </a:p>
          <a:p>
            <a:r>
              <a:rPr lang="en-GB" sz="1800" b="0" dirty="0">
                <a:solidFill>
                  <a:srgbClr val="C586C0"/>
                </a:solidFill>
                <a:effectLst/>
                <a:latin typeface="Consolas" panose="020B0609020204030204" pitchFamily="49" charset="0"/>
              </a:rPr>
              <a:t>using</a:t>
            </a:r>
            <a:r>
              <a:rPr lang="en-GB" sz="1800" b="0" dirty="0">
                <a:solidFill>
                  <a:srgbClr val="D4D4D4"/>
                </a:solidFill>
                <a:effectLst/>
                <a:latin typeface="Consolas" panose="020B0609020204030204" pitchFamily="49" charset="0"/>
              </a:rPr>
              <a:t> </a:t>
            </a:r>
            <a:r>
              <a:rPr lang="en-GB" sz="1800" b="0" dirty="0">
                <a:solidFill>
                  <a:srgbClr val="4EC9B0"/>
                </a:solidFill>
                <a:effectLst/>
                <a:latin typeface="Consolas" panose="020B0609020204030204" pitchFamily="49" charset="0"/>
              </a:rPr>
              <a:t>System</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569CD6"/>
                </a:solidFill>
                <a:effectLst/>
                <a:latin typeface="Consolas" panose="020B0609020204030204" pitchFamily="49" charset="0"/>
              </a:rPr>
              <a:t>namespace</a:t>
            </a:r>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Sarcina_1</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class</a:t>
            </a:r>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Triunghi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Proprietatile</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clasei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get</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set</a:t>
            </a:r>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get</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set</a:t>
            </a:r>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get</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set</a:t>
            </a:r>
            <a:r>
              <a:rPr lang="en-GB" sz="1800" b="0" dirty="0">
                <a:solidFill>
                  <a:srgbClr val="D4D4D4"/>
                </a:solidFill>
                <a:effectLst/>
                <a:latin typeface="Consolas" panose="020B0609020204030204" pitchFamily="49" charset="0"/>
              </a:rPr>
              <a:t>; }</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Metodele</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clasei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a:solidFill>
                  <a:srgbClr val="DCDCAA"/>
                </a:solidFill>
                <a:effectLst/>
                <a:latin typeface="Consolas" panose="020B0609020204030204" pitchFamily="49" charset="0"/>
              </a:rPr>
              <a:t>Aria</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 / </a:t>
            </a:r>
            <a:r>
              <a:rPr lang="en-GB" sz="1800" b="0" dirty="0">
                <a:solidFill>
                  <a:srgbClr val="B5CEA8"/>
                </a:solidFill>
                <a:effectLst/>
                <a:latin typeface="Consolas" panose="020B0609020204030204" pitchFamily="49" charset="0"/>
              </a:rPr>
              <a:t>2</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a:solidFill>
                  <a:srgbClr val="C586C0"/>
                </a:solidFill>
                <a:effectLst/>
                <a:latin typeface="Consolas" panose="020B0609020204030204" pitchFamily="49" charset="0"/>
              </a:rPr>
              <a:t>return</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Math</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Sqrt</a:t>
            </a:r>
            <a:r>
              <a:rPr lang="en-GB" sz="1800" b="0" dirty="0">
                <a:solidFill>
                  <a:srgbClr val="D4D4D4"/>
                </a:solidFill>
                <a:effectLst/>
                <a:latin typeface="Consolas" panose="020B0609020204030204" pitchFamily="49" charset="0"/>
              </a:rPr>
              <a:t>(</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err="1">
                <a:solidFill>
                  <a:srgbClr val="DCDCAA"/>
                </a:solidFill>
                <a:effectLst/>
                <a:latin typeface="Consolas" panose="020B0609020204030204" pitchFamily="49" charset="0"/>
              </a:rPr>
              <a:t>Perimetru</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C586C0"/>
                </a:solidFill>
                <a:effectLst/>
                <a:latin typeface="Consolas" panose="020B0609020204030204" pitchFamily="49" charset="0"/>
              </a:rPr>
              <a:t>return</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class</a:t>
            </a:r>
            <a:r>
              <a:rPr lang="en-GB" sz="1800" b="0" dirty="0">
                <a:solidFill>
                  <a:srgbClr val="D4D4D4"/>
                </a:solidFill>
                <a:effectLst/>
                <a:latin typeface="Consolas" panose="020B0609020204030204" pitchFamily="49" charset="0"/>
              </a:rPr>
              <a:t> </a:t>
            </a:r>
            <a:r>
              <a:rPr lang="en-GB" sz="1800" b="0" dirty="0">
                <a:solidFill>
                  <a:srgbClr val="4EC9B0"/>
                </a:solidFill>
                <a:effectLst/>
                <a:latin typeface="Consolas" panose="020B0609020204030204" pitchFamily="49" charset="0"/>
              </a:rPr>
              <a:t>Program</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static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void</a:t>
            </a:r>
            <a:r>
              <a:rPr lang="en-GB" sz="1800" b="0" dirty="0">
                <a:solidFill>
                  <a:srgbClr val="D4D4D4"/>
                </a:solidFill>
                <a:effectLst/>
                <a:latin typeface="Consolas" panose="020B0609020204030204" pitchFamily="49" charset="0"/>
              </a:rPr>
              <a:t> </a:t>
            </a:r>
            <a:r>
              <a:rPr lang="en-GB" sz="1800" b="0" dirty="0">
                <a:solidFill>
                  <a:srgbClr val="DCDCAA"/>
                </a:solidFill>
                <a:effectLst/>
                <a:latin typeface="Consolas" panose="020B0609020204030204" pitchFamily="49" charset="0"/>
              </a:rPr>
              <a:t>Main</a:t>
            </a:r>
            <a:r>
              <a:rPr lang="en-GB" sz="1800" b="0" dirty="0">
                <a:solidFill>
                  <a:srgbClr val="D4D4D4"/>
                </a:solidFill>
                <a:effectLst/>
                <a:latin typeface="Consolas" panose="020B0609020204030204" pitchFamily="49" charset="0"/>
              </a:rPr>
              <a:t>(</a:t>
            </a:r>
            <a:r>
              <a:rPr lang="en-GB" sz="1800" b="0" dirty="0">
                <a:solidFill>
                  <a:srgbClr val="569CD6"/>
                </a:solidFill>
                <a:effectLst/>
                <a:latin typeface="Consolas" panose="020B0609020204030204" pitchFamily="49" charset="0"/>
              </a:rPr>
              <a:t>string</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args</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Cream un </a:t>
            </a:r>
            <a:r>
              <a:rPr lang="en-GB" sz="1800" b="0" dirty="0" err="1">
                <a:solidFill>
                  <a:srgbClr val="6A9955"/>
                </a:solidFill>
                <a:effectLst/>
                <a:latin typeface="Consolas" panose="020B0609020204030204" pitchFamily="49" charset="0"/>
              </a:rPr>
              <a:t>obiect</a:t>
            </a:r>
            <a:r>
              <a:rPr lang="en-GB" sz="1800" b="0" dirty="0">
                <a:solidFill>
                  <a:srgbClr val="6A9955"/>
                </a:solidFill>
                <a:effectLst/>
                <a:latin typeface="Consolas" panose="020B0609020204030204" pitchFamily="49" charset="0"/>
              </a:rPr>
              <a:t> de tip </a:t>
            </a:r>
            <a:r>
              <a:rPr lang="en-GB" sz="1800" b="0" dirty="0" err="1">
                <a:solidFill>
                  <a:srgbClr val="6A9955"/>
                </a:solidFill>
                <a:effectLst/>
                <a:latin typeface="Consolas" panose="020B0609020204030204" pitchFamily="49" charset="0"/>
              </a:rPr>
              <a:t>Triunghi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Triunghi</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new</a:t>
            </a:r>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Triunghi</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Setam</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valori</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pentru</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proprietatile</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triunghiului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err="1">
                <a:solidFill>
                  <a:srgbClr val="D4D4D4"/>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a:solidFill>
                  <a:srgbClr val="B5CEA8"/>
                </a:solidFill>
                <a:effectLst/>
                <a:latin typeface="Consolas" panose="020B0609020204030204" pitchFamily="49" charset="0"/>
              </a:rPr>
              <a:t>3</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err="1">
                <a:solidFill>
                  <a:srgbClr val="D4D4D4"/>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a:solidFill>
                  <a:srgbClr val="B5CEA8"/>
                </a:solidFill>
                <a:effectLst/>
                <a:latin typeface="Consolas" panose="020B0609020204030204" pitchFamily="49" charset="0"/>
              </a:rPr>
              <a:t>4</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err="1">
                <a:solidFill>
                  <a:srgbClr val="D4D4D4"/>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 = </a:t>
            </a:r>
            <a:r>
              <a:rPr lang="en-GB" sz="1800" b="0" dirty="0">
                <a:solidFill>
                  <a:srgbClr val="B5CEA8"/>
                </a:solidFill>
                <a:effectLst/>
                <a:latin typeface="Consolas" panose="020B0609020204030204" pitchFamily="49" charset="0"/>
              </a:rPr>
              <a:t>5</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Afisam</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datele</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Datele</a:t>
            </a:r>
            <a:r>
              <a:rPr lang="en-GB" sz="1800" b="0" dirty="0">
                <a:solidFill>
                  <a:srgbClr val="CE9178"/>
                </a:solidFill>
                <a:effectLst/>
                <a:latin typeface="Consolas" panose="020B0609020204030204" pitchFamily="49" charset="0"/>
              </a:rPr>
              <a:t> </a:t>
            </a:r>
            <a:r>
              <a:rPr lang="en-GB" sz="1800" b="0" dirty="0" err="1">
                <a:solidFill>
                  <a:srgbClr val="CE9178"/>
                </a:solidFill>
                <a:effectLst/>
                <a:latin typeface="Consolas" panose="020B0609020204030204" pitchFamily="49" charset="0"/>
              </a:rPr>
              <a:t>despre</a:t>
            </a:r>
            <a:r>
              <a:rPr lang="en-GB" sz="1800" b="0" dirty="0">
                <a:solidFill>
                  <a:srgbClr val="CE9178"/>
                </a:solidFill>
                <a:effectLst/>
                <a:latin typeface="Consolas" panose="020B0609020204030204" pitchFamily="49" charset="0"/>
              </a:rPr>
              <a:t> </a:t>
            </a:r>
            <a:r>
              <a:rPr lang="en-GB" sz="1800" b="0" dirty="0" err="1">
                <a:solidFill>
                  <a:srgbClr val="CE9178"/>
                </a:solidFill>
                <a:effectLst/>
                <a:latin typeface="Consolas" panose="020B0609020204030204" pitchFamily="49" charset="0"/>
              </a:rPr>
              <a:t>triunghi</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Latura</a:t>
            </a:r>
            <a:r>
              <a:rPr lang="en-GB" sz="1800" b="0" dirty="0">
                <a:solidFill>
                  <a:srgbClr val="CE9178"/>
                </a:solidFill>
                <a:effectLst/>
                <a:latin typeface="Consolas" panose="020B0609020204030204" pitchFamily="49" charset="0"/>
              </a:rPr>
              <a:t> 1: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Latura1</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Latura</a:t>
            </a:r>
            <a:r>
              <a:rPr lang="en-GB" sz="1800" b="0" dirty="0">
                <a:solidFill>
                  <a:srgbClr val="CE9178"/>
                </a:solidFill>
                <a:effectLst/>
                <a:latin typeface="Consolas" panose="020B0609020204030204" pitchFamily="49" charset="0"/>
              </a:rPr>
              <a:t> 2: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Latura2</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Latura</a:t>
            </a:r>
            <a:r>
              <a:rPr lang="en-GB" sz="1800" b="0" dirty="0">
                <a:solidFill>
                  <a:srgbClr val="CE9178"/>
                </a:solidFill>
                <a:effectLst/>
                <a:latin typeface="Consolas" panose="020B0609020204030204" pitchFamily="49" charset="0"/>
              </a:rPr>
              <a:t> 3: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Latura3</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Perimetrul</a:t>
            </a:r>
            <a:r>
              <a:rPr lang="en-GB" sz="1800" b="0" dirty="0">
                <a:solidFill>
                  <a:srgbClr val="CE9178"/>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Perimetru</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$"Aria: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Aria</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ReadKey</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a:t>
            </a:r>
          </a:p>
          <a:p>
            <a:pPr algn="l"/>
            <a:endParaRPr lang="en-GB"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343165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2</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2420376"/>
            <a:ext cx="11218985" cy="887524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GB" sz="3600" dirty="0" err="1">
                <a:latin typeface="+mj-lt"/>
              </a:rPr>
              <a:t>Crea</a:t>
            </a:r>
            <a:r>
              <a:rPr lang="ro-RO" sz="3600" dirty="0">
                <a:latin typeface="+mj-lt"/>
              </a:rPr>
              <a:t>ți clasa </a:t>
            </a:r>
            <a:r>
              <a:rPr lang="en-GB" sz="3600" b="1" dirty="0" err="1">
                <a:latin typeface="+mj-lt"/>
              </a:rPr>
              <a:t>Dreptunghi</a:t>
            </a:r>
            <a:r>
              <a:rPr lang="ro-RO" sz="3600" dirty="0">
                <a:latin typeface="+mj-lt"/>
              </a:rPr>
              <a:t> cu următoarele proprietăți</a:t>
            </a:r>
          </a:p>
          <a:p>
            <a:pPr marL="571500" indent="-571500">
              <a:buFont typeface="Arial" panose="020B0604020202020204" pitchFamily="34" charset="0"/>
              <a:buChar char="•"/>
            </a:pPr>
            <a:r>
              <a:rPr lang="en-GB" sz="3600" dirty="0" err="1">
                <a:latin typeface="+mj-lt"/>
              </a:rPr>
              <a:t>Lungime</a:t>
            </a:r>
            <a:endParaRPr lang="ro-RO" sz="3600" dirty="0">
              <a:latin typeface="+mj-lt"/>
            </a:endParaRPr>
          </a:p>
          <a:p>
            <a:pPr marL="571500" indent="-571500">
              <a:buFont typeface="Arial" panose="020B0604020202020204" pitchFamily="34" charset="0"/>
              <a:buChar char="•"/>
            </a:pPr>
            <a:r>
              <a:rPr lang="en-GB" sz="3600" dirty="0" err="1">
                <a:latin typeface="+mj-lt"/>
              </a:rPr>
              <a:t>Latime</a:t>
            </a:r>
            <a:endParaRPr lang="ro-RO" sz="3600" dirty="0">
              <a:latin typeface="+mj-lt"/>
            </a:endParaRPr>
          </a:p>
          <a:p>
            <a:endParaRPr lang="ro-RO" sz="3600" dirty="0">
              <a:latin typeface="+mj-lt"/>
            </a:endParaRPr>
          </a:p>
          <a:p>
            <a:r>
              <a:rPr lang="ro-RO" sz="3600" dirty="0">
                <a:latin typeface="+mj-lt"/>
              </a:rPr>
              <a:t>Aceasta va conține două metode:</a:t>
            </a:r>
          </a:p>
          <a:p>
            <a:pPr marL="571500" indent="-571500">
              <a:buFont typeface="Arial" panose="020B0604020202020204" pitchFamily="34" charset="0"/>
              <a:buChar char="•"/>
            </a:pPr>
            <a:r>
              <a:rPr lang="ro-RO" sz="3600" dirty="0">
                <a:latin typeface="+mj-lt"/>
              </a:rPr>
              <a:t>Metodă pentru calcularea perimetrului</a:t>
            </a:r>
          </a:p>
          <a:p>
            <a:pPr marL="571500" indent="-571500">
              <a:buFont typeface="Arial" panose="020B0604020202020204" pitchFamily="34" charset="0"/>
              <a:buChar char="•"/>
            </a:pPr>
            <a:r>
              <a:rPr lang="ro-RO" sz="3600" dirty="0">
                <a:latin typeface="+mj-lt"/>
              </a:rPr>
              <a:t>Metodă pentru calcularea ariei</a:t>
            </a:r>
            <a:endParaRPr lang="en-GB" sz="3600" dirty="0">
              <a:latin typeface="+mj-lt"/>
            </a:endParaRPr>
          </a:p>
          <a:p>
            <a:endParaRPr lang="ro-RO" sz="3600" dirty="0">
              <a:latin typeface="+mj-lt"/>
            </a:endParaRPr>
          </a:p>
          <a:p>
            <a:r>
              <a:rPr lang="ro-RO" sz="3600" dirty="0">
                <a:latin typeface="+mj-lt"/>
              </a:rPr>
              <a:t>Creați un obiect de tip dreptunghi, setați valori pentru Lungime și Lățime, afișați la ecran datele despre dreptunghi.</a:t>
            </a:r>
            <a:endParaRPr lang="en-GB" sz="3600" dirty="0">
              <a:latin typeface="+mj-lt"/>
            </a:endParaRPr>
          </a:p>
        </p:txBody>
      </p:sp>
      <p:pic>
        <p:nvPicPr>
          <p:cNvPr id="7" name="Picture 6">
            <a:extLst>
              <a:ext uri="{FF2B5EF4-FFF2-40B4-BE49-F238E27FC236}">
                <a16:creationId xmlns:a16="http://schemas.microsoft.com/office/drawing/2014/main" id="{1EC1DA79-BA9A-4064-9ED4-AD31C7EE5125}"/>
              </a:ext>
            </a:extLst>
          </p:cNvPr>
          <p:cNvPicPr>
            <a:picLocks noChangeAspect="1"/>
          </p:cNvPicPr>
          <p:nvPr/>
        </p:nvPicPr>
        <p:blipFill>
          <a:blip r:embed="rId2"/>
          <a:stretch>
            <a:fillRect/>
          </a:stretch>
        </p:blipFill>
        <p:spPr>
          <a:xfrm>
            <a:off x="1673641" y="7381392"/>
            <a:ext cx="2248131" cy="1166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785129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3</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2420376"/>
            <a:ext cx="11218985" cy="887524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lnSpcReduction="10000"/>
          </a:bodyPr>
          <a:lstStyle/>
          <a:p>
            <a:r>
              <a:rPr lang="en-GB" sz="3600" dirty="0" err="1">
                <a:latin typeface="+mj-lt"/>
              </a:rPr>
              <a:t>Crea</a:t>
            </a:r>
            <a:r>
              <a:rPr lang="ro-RO" sz="3600" dirty="0">
                <a:latin typeface="+mj-lt"/>
              </a:rPr>
              <a:t>ți clasa </a:t>
            </a:r>
            <a:r>
              <a:rPr lang="en-GB" sz="3600" b="1" dirty="0">
                <a:latin typeface="+mj-lt"/>
              </a:rPr>
              <a:t>Frac</a:t>
            </a:r>
            <a:r>
              <a:rPr lang="ro-RO" sz="3600" b="1" dirty="0">
                <a:latin typeface="+mj-lt"/>
              </a:rPr>
              <a:t>ție</a:t>
            </a:r>
            <a:r>
              <a:rPr lang="ro-RO" sz="3600" dirty="0">
                <a:latin typeface="+mj-lt"/>
              </a:rPr>
              <a:t> cu următoarele proprietăți</a:t>
            </a:r>
          </a:p>
          <a:p>
            <a:pPr marL="571500" indent="-571500">
              <a:buFont typeface="Arial" panose="020B0604020202020204" pitchFamily="34" charset="0"/>
              <a:buChar char="•"/>
            </a:pPr>
            <a:r>
              <a:rPr lang="en-GB" sz="3600" dirty="0" err="1">
                <a:latin typeface="+mj-lt"/>
              </a:rPr>
              <a:t>Numarator</a:t>
            </a:r>
            <a:endParaRPr lang="ro-RO" sz="3600" dirty="0">
              <a:latin typeface="+mj-lt"/>
            </a:endParaRPr>
          </a:p>
          <a:p>
            <a:pPr marL="571500" indent="-571500">
              <a:buFont typeface="Arial" panose="020B0604020202020204" pitchFamily="34" charset="0"/>
              <a:buChar char="•"/>
            </a:pPr>
            <a:r>
              <a:rPr lang="en-GB" sz="3600" dirty="0" err="1">
                <a:latin typeface="+mj-lt"/>
              </a:rPr>
              <a:t>Numitor</a:t>
            </a:r>
            <a:endParaRPr lang="ro-RO" sz="3600" dirty="0">
              <a:latin typeface="+mj-lt"/>
            </a:endParaRPr>
          </a:p>
          <a:p>
            <a:endParaRPr lang="ro-RO" sz="3600" dirty="0">
              <a:latin typeface="+mj-lt"/>
            </a:endParaRPr>
          </a:p>
          <a:p>
            <a:r>
              <a:rPr lang="ro-RO" sz="3600" dirty="0">
                <a:latin typeface="+mj-lt"/>
              </a:rPr>
              <a:t>Aceasta va conține </a:t>
            </a:r>
            <a:r>
              <a:rPr lang="en-GB" sz="3600" dirty="0" err="1">
                <a:latin typeface="+mj-lt"/>
              </a:rPr>
              <a:t>urm</a:t>
            </a:r>
            <a:r>
              <a:rPr lang="ro-RO" sz="3600" dirty="0" err="1">
                <a:latin typeface="+mj-lt"/>
              </a:rPr>
              <a:t>ătoarele</a:t>
            </a:r>
            <a:r>
              <a:rPr lang="ro-RO" sz="3600" dirty="0">
                <a:latin typeface="+mj-lt"/>
              </a:rPr>
              <a:t> metode</a:t>
            </a:r>
          </a:p>
          <a:p>
            <a:pPr marL="571500" indent="-571500">
              <a:buFont typeface="Arial" panose="020B0604020202020204" pitchFamily="34" charset="0"/>
              <a:buChar char="•"/>
            </a:pPr>
            <a:r>
              <a:rPr lang="ro-RO" sz="3600" dirty="0">
                <a:latin typeface="+mj-lt"/>
              </a:rPr>
              <a:t>Calcularea fracției (</a:t>
            </a:r>
            <a:r>
              <a:rPr lang="ro-RO" sz="3600" dirty="0" err="1">
                <a:latin typeface="+mj-lt"/>
              </a:rPr>
              <a:t>Numarator</a:t>
            </a:r>
            <a:r>
              <a:rPr lang="ro-RO" sz="3600" dirty="0">
                <a:latin typeface="+mj-lt"/>
              </a:rPr>
              <a:t> / Numitor)</a:t>
            </a:r>
          </a:p>
          <a:p>
            <a:pPr marL="571500" indent="-571500">
              <a:buFont typeface="Arial" panose="020B0604020202020204" pitchFamily="34" charset="0"/>
              <a:buChar char="•"/>
            </a:pPr>
            <a:r>
              <a:rPr lang="ro-RO" sz="3600" dirty="0">
                <a:latin typeface="+mj-lt"/>
              </a:rPr>
              <a:t>Constructorul </a:t>
            </a:r>
            <a:r>
              <a:rPr lang="ro-RO" sz="3600" dirty="0" err="1">
                <a:latin typeface="+mj-lt"/>
              </a:rPr>
              <a:t>fara</a:t>
            </a:r>
            <a:r>
              <a:rPr lang="ro-RO" sz="3600" dirty="0">
                <a:latin typeface="+mj-lt"/>
              </a:rPr>
              <a:t> parametri</a:t>
            </a:r>
          </a:p>
          <a:p>
            <a:pPr marL="571500" indent="-571500">
              <a:buFont typeface="Arial" panose="020B0604020202020204" pitchFamily="34" charset="0"/>
              <a:buChar char="•"/>
            </a:pPr>
            <a:r>
              <a:rPr lang="ro-RO" sz="3600" dirty="0">
                <a:latin typeface="+mj-lt"/>
              </a:rPr>
              <a:t>Constructorul cu parametri</a:t>
            </a:r>
          </a:p>
          <a:p>
            <a:pPr marL="571500" indent="-571500">
              <a:buFont typeface="Arial" panose="020B0604020202020204" pitchFamily="34" charset="0"/>
              <a:buChar char="•"/>
            </a:pPr>
            <a:r>
              <a:rPr lang="ro-RO" sz="3600" dirty="0">
                <a:latin typeface="+mj-lt"/>
              </a:rPr>
              <a:t>Constructorul de copiere</a:t>
            </a:r>
            <a:endParaRPr lang="en-GB" sz="3600" dirty="0">
              <a:latin typeface="+mj-lt"/>
            </a:endParaRPr>
          </a:p>
          <a:p>
            <a:pPr marL="571500" indent="-571500">
              <a:buFont typeface="Arial" panose="020B0604020202020204" pitchFamily="34" charset="0"/>
              <a:buChar char="•"/>
            </a:pPr>
            <a:r>
              <a:rPr lang="en-GB" sz="3600" dirty="0" err="1">
                <a:latin typeface="+mj-lt"/>
              </a:rPr>
              <a:t>Metoda</a:t>
            </a:r>
            <a:r>
              <a:rPr lang="en-GB" sz="3600" dirty="0">
                <a:latin typeface="+mj-lt"/>
              </a:rPr>
              <a:t> de </a:t>
            </a:r>
            <a:r>
              <a:rPr lang="en-GB" sz="3600" dirty="0" err="1">
                <a:latin typeface="+mj-lt"/>
              </a:rPr>
              <a:t>afisare</a:t>
            </a:r>
            <a:endParaRPr lang="ro-RO" sz="3600" dirty="0">
              <a:latin typeface="+mj-lt"/>
            </a:endParaRPr>
          </a:p>
          <a:p>
            <a:pPr marL="571500" indent="-571500">
              <a:buFont typeface="Arial" panose="020B0604020202020204" pitchFamily="34" charset="0"/>
              <a:buChar char="•"/>
            </a:pPr>
            <a:endParaRPr lang="ro-RO" sz="3600" dirty="0">
              <a:latin typeface="+mj-lt"/>
            </a:endParaRPr>
          </a:p>
          <a:p>
            <a:r>
              <a:rPr lang="en-GB" sz="3600" dirty="0" err="1">
                <a:latin typeface="+mj-lt"/>
              </a:rPr>
              <a:t>Crea</a:t>
            </a:r>
            <a:r>
              <a:rPr lang="ro-RO" sz="3600" dirty="0">
                <a:latin typeface="+mj-lt"/>
              </a:rPr>
              <a:t>ți 3 fracții utilizând de fiecare dată câte un constructor diferit.</a:t>
            </a:r>
          </a:p>
          <a:p>
            <a:r>
              <a:rPr lang="ro-RO" sz="3600" dirty="0">
                <a:latin typeface="+mj-lt"/>
              </a:rPr>
              <a:t>Afișați la ecran datele despre toate cele 3 fracții create.</a:t>
            </a:r>
          </a:p>
          <a:p>
            <a:endParaRPr lang="ro-RO" sz="3600" dirty="0">
              <a:latin typeface="+mj-lt"/>
            </a:endParaRPr>
          </a:p>
        </p:txBody>
      </p:sp>
      <p:pic>
        <p:nvPicPr>
          <p:cNvPr id="8" name="Picture 7">
            <a:extLst>
              <a:ext uri="{FF2B5EF4-FFF2-40B4-BE49-F238E27FC236}">
                <a16:creationId xmlns:a16="http://schemas.microsoft.com/office/drawing/2014/main" id="{F17DC3D0-F6D7-41BA-A431-89EA23B4306D}"/>
              </a:ext>
            </a:extLst>
          </p:cNvPr>
          <p:cNvPicPr>
            <a:picLocks noChangeAspect="1"/>
          </p:cNvPicPr>
          <p:nvPr/>
        </p:nvPicPr>
        <p:blipFill>
          <a:blip r:embed="rId2"/>
          <a:stretch>
            <a:fillRect/>
          </a:stretch>
        </p:blipFill>
        <p:spPr>
          <a:xfrm>
            <a:off x="1644164" y="7338849"/>
            <a:ext cx="2162477" cy="1143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42760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80" name="Demo information text"/>
          <p:cNvSpPr txBox="1"/>
          <p:nvPr/>
        </p:nvSpPr>
        <p:spPr>
          <a:xfrm>
            <a:off x="397255" y="179051"/>
            <a:ext cx="9955366" cy="2236510"/>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a:t>
            </a:r>
            <a:r>
              <a:rPr lang="ro-RO" sz="12000" dirty="0"/>
              <a:t>3</a:t>
            </a:r>
            <a:endParaRPr lang="en-GB" sz="12000" dirty="0"/>
          </a:p>
          <a:p>
            <a:pPr>
              <a:lnSpc>
                <a:spcPct val="100000"/>
              </a:lnSpc>
            </a:pPr>
            <a:r>
              <a:rPr lang="en-GB" sz="8000" dirty="0" err="1"/>
              <a:t>Rezolvare</a:t>
            </a:r>
            <a:endParaRPr sz="8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4272743" y="1528732"/>
            <a:ext cx="9260377" cy="11030069"/>
          </a:xfrm>
          <a:prstGeom prst="rect">
            <a:avLst/>
          </a:prstGeom>
          <a:solidFill>
            <a:schemeClr val="tx2">
              <a:lumMod val="10000"/>
            </a:schemeClr>
          </a:solidFill>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GB" sz="1600" b="0" dirty="0">
                <a:solidFill>
                  <a:srgbClr val="C586C0"/>
                </a:solidFill>
                <a:effectLst/>
                <a:latin typeface="Consolas" panose="020B0609020204030204" pitchFamily="49" charset="0"/>
              </a:rPr>
              <a:t>using</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System</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fara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cu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copiere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altaFractie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altaFractie</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altaFractie</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RezultatFractie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CE9178"/>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Numitor</a:t>
            </a:r>
            <a:r>
              <a:rPr lang="en-GB" sz="1600" b="0" dirty="0">
                <a:solidFill>
                  <a:srgbClr val="CE9178"/>
                </a:solidFill>
                <a:effectLst/>
                <a:latin typeface="Consolas" panose="020B0609020204030204" pitchFamily="49" charset="0"/>
              </a:rPr>
              <a:t>} = {</a:t>
            </a:r>
            <a:r>
              <a:rPr lang="en-GB" sz="1600" b="0" dirty="0" err="1">
                <a:solidFill>
                  <a:srgbClr val="DCDCAA"/>
                </a:solidFill>
                <a:effectLst/>
                <a:latin typeface="Consolas" panose="020B0609020204030204" pitchFamily="49" charset="0"/>
              </a:rPr>
              <a:t>RezultatFractie</a:t>
            </a:r>
            <a:r>
              <a:rPr lang="en-GB" sz="1600" b="0" dirty="0">
                <a:solidFill>
                  <a:srgbClr val="CE9178"/>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f2</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1218F88-8EA5-4935-8D85-5CE5EAA77206}"/>
              </a:ext>
            </a:extLst>
          </p:cNvPr>
          <p:cNvSpPr txBox="1"/>
          <p:nvPr/>
        </p:nvSpPr>
        <p:spPr>
          <a:xfrm>
            <a:off x="14031379" y="2280699"/>
            <a:ext cx="9955366" cy="9526134"/>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Prima </a:t>
            </a:r>
            <a:r>
              <a:rPr lang="en-GB" sz="1600" b="0" dirty="0" err="1">
                <a:solidFill>
                  <a:srgbClr val="6A9955"/>
                </a:solidFill>
                <a:effectLst/>
                <a:latin typeface="Consolas" panose="020B0609020204030204" pitchFamily="49" charset="0"/>
              </a:rPr>
              <a:t>fractie</a:t>
            </a:r>
            <a:r>
              <a:rPr lang="en-GB" sz="1600" b="0" dirty="0">
                <a:solidFill>
                  <a:srgbClr val="6A9955"/>
                </a:solidFill>
                <a:effectLst/>
                <a:latin typeface="Consolas" panose="020B0609020204030204" pitchFamily="49" charset="0"/>
              </a:rPr>
              <a:t> - </a:t>
            </a:r>
            <a:r>
              <a:rPr lang="en-GB" sz="1600" b="0" dirty="0" err="1">
                <a:solidFill>
                  <a:srgbClr val="6A9955"/>
                </a:solidFill>
                <a:effectLst/>
                <a:latin typeface="Consolas" panose="020B0609020204030204" pitchFamily="49" charset="0"/>
              </a:rPr>
              <a:t>utilizam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fara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fractie1</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fractie1</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10</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fractie1</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Afisam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datele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despre</a:t>
            </a:r>
            <a:r>
              <a:rPr lang="en-GB" sz="1600" b="0" dirty="0">
                <a:solidFill>
                  <a:srgbClr val="6A9955"/>
                </a:solidFill>
                <a:effectLst/>
                <a:latin typeface="Consolas" panose="020B0609020204030204" pitchFamily="49" charset="0"/>
              </a:rPr>
              <a:t> prima </a:t>
            </a:r>
            <a:r>
              <a:rPr lang="en-GB" sz="1600" b="0" dirty="0" err="1">
                <a:solidFill>
                  <a:srgbClr val="6A9955"/>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Datele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despre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fractia</a:t>
            </a:r>
            <a:r>
              <a:rPr lang="en-GB" sz="1600" b="0" dirty="0">
                <a:solidFill>
                  <a:srgbClr val="CE9178"/>
                </a:solidFill>
                <a:effectLst/>
                <a:latin typeface="Consolas" panose="020B0609020204030204" pitchFamily="49" charset="0"/>
              </a:rPr>
              <a:t> 1: "</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fractie1</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 </a:t>
            </a:r>
            <a:r>
              <a:rPr lang="en-GB" sz="1600" b="0" dirty="0" err="1">
                <a:solidFill>
                  <a:srgbClr val="6A9955"/>
                </a:solidFill>
                <a:effectLst/>
                <a:latin typeface="Consolas" panose="020B0609020204030204" pitchFamily="49" charset="0"/>
              </a:rPr>
              <a:t>doua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fractie</a:t>
            </a:r>
            <a:r>
              <a:rPr lang="en-GB" sz="1600" b="0" dirty="0">
                <a:solidFill>
                  <a:srgbClr val="6A9955"/>
                </a:solidFill>
                <a:effectLst/>
                <a:latin typeface="Consolas" panose="020B0609020204030204" pitchFamily="49" charset="0"/>
              </a:rPr>
              <a:t> - </a:t>
            </a:r>
            <a:r>
              <a:rPr lang="en-GB" sz="1600" b="0" dirty="0" err="1">
                <a:solidFill>
                  <a:srgbClr val="6A9955"/>
                </a:solidFill>
                <a:effectLst/>
                <a:latin typeface="Consolas" panose="020B0609020204030204" pitchFamily="49" charset="0"/>
              </a:rPr>
              <a:t>utilizam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cu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fractie2</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100</a:t>
            </a:r>
            <a:r>
              <a:rPr lang="en-GB" sz="1600" b="0" dirty="0">
                <a:solidFill>
                  <a:srgbClr val="D4D4D4"/>
                </a:solidFill>
                <a:effectLst/>
                <a:latin typeface="Consolas" panose="020B0609020204030204" pitchFamily="49" charset="0"/>
              </a:rPr>
              <a:t>, </a:t>
            </a:r>
            <a:r>
              <a:rPr lang="en-GB" sz="1600" b="0" dirty="0">
                <a:solidFill>
                  <a:srgbClr val="B5CEA8"/>
                </a:solidFill>
                <a:effectLst/>
                <a:latin typeface="Consolas" panose="020B0609020204030204" pitchFamily="49" charset="0"/>
              </a:rPr>
              <a:t>50</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Afisam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datele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despre</a:t>
            </a:r>
            <a:r>
              <a:rPr lang="en-GB" sz="1600" b="0" dirty="0">
                <a:solidFill>
                  <a:srgbClr val="6A9955"/>
                </a:solidFill>
                <a:effectLst/>
                <a:latin typeface="Consolas" panose="020B0609020204030204" pitchFamily="49" charset="0"/>
              </a:rPr>
              <a:t> a 2-a </a:t>
            </a:r>
            <a:r>
              <a:rPr lang="en-GB" sz="1600" b="0" dirty="0" err="1">
                <a:solidFill>
                  <a:srgbClr val="6A9955"/>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a:solidFill>
                  <a:srgbClr val="D7BA7D"/>
                </a:solidFill>
                <a:effectLst/>
                <a:latin typeface="Consolas" panose="020B0609020204030204" pitchFamily="49" charset="0"/>
              </a:rPr>
              <a:t>\</a:t>
            </a:r>
            <a:r>
              <a:rPr lang="en-GB" sz="1600" b="0" dirty="0" err="1">
                <a:solidFill>
                  <a:srgbClr val="D7BA7D"/>
                </a:solidFill>
                <a:effectLst/>
                <a:latin typeface="Consolas" panose="020B0609020204030204" pitchFamily="49" charset="0"/>
              </a:rPr>
              <a:t>n</a:t>
            </a:r>
            <a:r>
              <a:rPr lang="en-GB" sz="1600" b="0" dirty="0" err="1">
                <a:solidFill>
                  <a:srgbClr val="CE9178"/>
                </a:solidFill>
                <a:effectLst/>
                <a:latin typeface="Consolas" panose="020B0609020204030204" pitchFamily="49" charset="0"/>
              </a:rPr>
              <a:t>Datele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despre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fractia</a:t>
            </a:r>
            <a:r>
              <a:rPr lang="en-GB" sz="1600" b="0" dirty="0">
                <a:solidFill>
                  <a:srgbClr val="CE9178"/>
                </a:solidFill>
                <a:effectLst/>
                <a:latin typeface="Consolas" panose="020B0609020204030204" pitchFamily="49" charset="0"/>
              </a:rPr>
              <a:t> 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fractie2</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 3-a </a:t>
            </a:r>
            <a:r>
              <a:rPr lang="en-GB" sz="1600" b="0" dirty="0" err="1">
                <a:solidFill>
                  <a:srgbClr val="6A9955"/>
                </a:solidFill>
                <a:effectLst/>
                <a:latin typeface="Consolas" panose="020B0609020204030204" pitchFamily="49" charset="0"/>
              </a:rPr>
              <a:t>fractie</a:t>
            </a:r>
            <a:r>
              <a:rPr lang="en-GB" sz="1600" b="0" dirty="0">
                <a:solidFill>
                  <a:srgbClr val="6A9955"/>
                </a:solidFill>
                <a:effectLst/>
                <a:latin typeface="Consolas" panose="020B0609020204030204" pitchFamily="49" charset="0"/>
              </a:rPr>
              <a:t> - </a:t>
            </a:r>
            <a:r>
              <a:rPr lang="en-GB" sz="1600" b="0" dirty="0" err="1">
                <a:solidFill>
                  <a:srgbClr val="6A9955"/>
                </a:solidFill>
                <a:effectLst/>
                <a:latin typeface="Consolas" panose="020B0609020204030204" pitchFamily="49" charset="0"/>
              </a:rPr>
              <a:t>utilizam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copiere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vom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copia</a:t>
            </a:r>
            <a:r>
              <a:rPr lang="en-GB" sz="1600" b="0" dirty="0">
                <a:solidFill>
                  <a:srgbClr val="6A9955"/>
                </a:solidFill>
                <a:effectLst/>
                <a:latin typeface="Consolas" panose="020B0609020204030204" pitchFamily="49" charset="0"/>
              </a:rPr>
              <a:t> prima </a:t>
            </a:r>
            <a:r>
              <a:rPr lang="en-GB" sz="1600" b="0" dirty="0" err="1">
                <a:solidFill>
                  <a:srgbClr val="6A9955"/>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fractie3</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fractie1</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Afisam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datele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despre</a:t>
            </a:r>
            <a:r>
              <a:rPr lang="en-GB" sz="1600" b="0" dirty="0">
                <a:solidFill>
                  <a:srgbClr val="6A9955"/>
                </a:solidFill>
                <a:effectLst/>
                <a:latin typeface="Consolas" panose="020B0609020204030204" pitchFamily="49" charset="0"/>
              </a:rPr>
              <a:t> a 2-a </a:t>
            </a:r>
            <a:r>
              <a:rPr lang="en-GB" sz="1600" b="0" dirty="0" err="1">
                <a:solidFill>
                  <a:srgbClr val="6A9955"/>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a:solidFill>
                  <a:srgbClr val="D7BA7D"/>
                </a:solidFill>
                <a:effectLst/>
                <a:latin typeface="Consolas" panose="020B0609020204030204" pitchFamily="49" charset="0"/>
              </a:rPr>
              <a:t>\</a:t>
            </a:r>
            <a:r>
              <a:rPr lang="en-GB" sz="1600" b="0" dirty="0" err="1">
                <a:solidFill>
                  <a:srgbClr val="D7BA7D"/>
                </a:solidFill>
                <a:effectLst/>
                <a:latin typeface="Consolas" panose="020B0609020204030204" pitchFamily="49" charset="0"/>
              </a:rPr>
              <a:t>n</a:t>
            </a:r>
            <a:r>
              <a:rPr lang="en-GB" sz="1600" b="0" dirty="0" err="1">
                <a:solidFill>
                  <a:srgbClr val="CE9178"/>
                </a:solidFill>
                <a:effectLst/>
                <a:latin typeface="Consolas" panose="020B0609020204030204" pitchFamily="49" charset="0"/>
              </a:rPr>
              <a:t>Datele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despre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fractia</a:t>
            </a:r>
            <a:r>
              <a:rPr lang="en-GB" sz="1600" b="0" dirty="0">
                <a:solidFill>
                  <a:srgbClr val="CE9178"/>
                </a:solidFill>
                <a:effectLst/>
                <a:latin typeface="Consolas" panose="020B0609020204030204" pitchFamily="49" charset="0"/>
              </a:rPr>
              <a:t> 3:"</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fractie3</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ReadKey</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endParaRPr lang="en-GB"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1601019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4</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2420376"/>
            <a:ext cx="11218985" cy="995635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GB" sz="3600" dirty="0" err="1">
                <a:latin typeface="+mj-lt"/>
              </a:rPr>
              <a:t>Crea</a:t>
            </a:r>
            <a:r>
              <a:rPr lang="ro-RO" sz="3600" dirty="0">
                <a:latin typeface="+mj-lt"/>
              </a:rPr>
              <a:t>ți clasa </a:t>
            </a:r>
            <a:r>
              <a:rPr lang="en-GB" sz="3600" b="1" dirty="0" err="1">
                <a:latin typeface="+mj-lt"/>
              </a:rPr>
              <a:t>Putere</a:t>
            </a:r>
            <a:r>
              <a:rPr lang="ro-RO" sz="3600" dirty="0">
                <a:latin typeface="+mj-lt"/>
              </a:rPr>
              <a:t> cu următoarele proprietăți</a:t>
            </a:r>
          </a:p>
          <a:p>
            <a:pPr marL="571500" indent="-571500">
              <a:buFont typeface="Arial" panose="020B0604020202020204" pitchFamily="34" charset="0"/>
              <a:buChar char="•"/>
            </a:pPr>
            <a:r>
              <a:rPr lang="en-GB" sz="3600" dirty="0" err="1">
                <a:latin typeface="+mj-lt"/>
              </a:rPr>
              <a:t>Baza</a:t>
            </a:r>
            <a:endParaRPr lang="ro-RO" sz="3600" dirty="0">
              <a:latin typeface="+mj-lt"/>
            </a:endParaRPr>
          </a:p>
          <a:p>
            <a:pPr marL="571500" indent="-571500">
              <a:buFont typeface="Arial" panose="020B0604020202020204" pitchFamily="34" charset="0"/>
              <a:buChar char="•"/>
            </a:pPr>
            <a:r>
              <a:rPr lang="en-GB" sz="3600" dirty="0">
                <a:latin typeface="+mj-lt"/>
              </a:rPr>
              <a:t>Exponent</a:t>
            </a:r>
            <a:endParaRPr lang="ro-RO" sz="3600" dirty="0">
              <a:latin typeface="+mj-lt"/>
            </a:endParaRPr>
          </a:p>
          <a:p>
            <a:endParaRPr lang="ro-RO" sz="3600" dirty="0">
              <a:latin typeface="+mj-lt"/>
            </a:endParaRPr>
          </a:p>
          <a:p>
            <a:r>
              <a:rPr lang="ro-RO" sz="3600" dirty="0">
                <a:latin typeface="+mj-lt"/>
              </a:rPr>
              <a:t>Aceasta va conține </a:t>
            </a:r>
            <a:r>
              <a:rPr lang="en-GB" sz="3600" dirty="0" err="1">
                <a:latin typeface="+mj-lt"/>
              </a:rPr>
              <a:t>urm</a:t>
            </a:r>
            <a:r>
              <a:rPr lang="ro-RO" sz="3600" dirty="0" err="1">
                <a:latin typeface="+mj-lt"/>
              </a:rPr>
              <a:t>ătoarele</a:t>
            </a:r>
            <a:r>
              <a:rPr lang="ro-RO" sz="3600" dirty="0">
                <a:latin typeface="+mj-lt"/>
              </a:rPr>
              <a:t> metode</a:t>
            </a:r>
          </a:p>
          <a:p>
            <a:pPr marL="571500" indent="-571500">
              <a:buFont typeface="Arial" panose="020B0604020202020204" pitchFamily="34" charset="0"/>
              <a:buChar char="•"/>
            </a:pPr>
            <a:r>
              <a:rPr lang="ro-RO" sz="3600" dirty="0">
                <a:latin typeface="+mj-lt"/>
              </a:rPr>
              <a:t>Calcularea </a:t>
            </a:r>
            <a:r>
              <a:rPr lang="en-GB" sz="3600" dirty="0" err="1">
                <a:latin typeface="+mj-lt"/>
              </a:rPr>
              <a:t>puterii</a:t>
            </a:r>
            <a:r>
              <a:rPr lang="ro-RO" sz="3600" dirty="0">
                <a:latin typeface="+mj-lt"/>
              </a:rPr>
              <a:t> (</a:t>
            </a:r>
            <a:r>
              <a:rPr lang="en-GB" sz="3600" dirty="0" err="1">
                <a:latin typeface="+mj-lt"/>
              </a:rPr>
              <a:t>Baza^Exponent</a:t>
            </a:r>
            <a:r>
              <a:rPr lang="ro-RO" sz="3600" dirty="0">
                <a:latin typeface="+mj-lt"/>
              </a:rPr>
              <a:t>)</a:t>
            </a:r>
          </a:p>
          <a:p>
            <a:pPr marL="571500" indent="-571500">
              <a:buFont typeface="Arial" panose="020B0604020202020204" pitchFamily="34" charset="0"/>
              <a:buChar char="•"/>
            </a:pPr>
            <a:r>
              <a:rPr lang="ro-RO" sz="3600" dirty="0">
                <a:latin typeface="+mj-lt"/>
              </a:rPr>
              <a:t>Constructorul </a:t>
            </a:r>
            <a:r>
              <a:rPr lang="ro-RO" sz="3600" dirty="0" err="1">
                <a:latin typeface="+mj-lt"/>
              </a:rPr>
              <a:t>fara</a:t>
            </a:r>
            <a:r>
              <a:rPr lang="ro-RO" sz="3600" dirty="0">
                <a:latin typeface="+mj-lt"/>
              </a:rPr>
              <a:t> parametri</a:t>
            </a:r>
          </a:p>
          <a:p>
            <a:pPr marL="571500" indent="-571500">
              <a:buFont typeface="Arial" panose="020B0604020202020204" pitchFamily="34" charset="0"/>
              <a:buChar char="•"/>
            </a:pPr>
            <a:r>
              <a:rPr lang="ro-RO" sz="3600" dirty="0">
                <a:latin typeface="+mj-lt"/>
              </a:rPr>
              <a:t>Constructorul cu parametri</a:t>
            </a:r>
          </a:p>
          <a:p>
            <a:pPr marL="571500" indent="-571500">
              <a:buFont typeface="Arial" panose="020B0604020202020204" pitchFamily="34" charset="0"/>
              <a:buChar char="•"/>
            </a:pPr>
            <a:r>
              <a:rPr lang="ro-RO" sz="3600" dirty="0">
                <a:latin typeface="+mj-lt"/>
              </a:rPr>
              <a:t>Constructorul de copiere</a:t>
            </a:r>
            <a:endParaRPr lang="en-GB" sz="3600" dirty="0">
              <a:latin typeface="+mj-lt"/>
            </a:endParaRPr>
          </a:p>
          <a:p>
            <a:pPr marL="571500" indent="-571500">
              <a:buFont typeface="Arial" panose="020B0604020202020204" pitchFamily="34" charset="0"/>
              <a:buChar char="•"/>
            </a:pPr>
            <a:r>
              <a:rPr lang="en-GB" sz="3600" dirty="0" err="1">
                <a:latin typeface="+mj-lt"/>
              </a:rPr>
              <a:t>Metoda</a:t>
            </a:r>
            <a:r>
              <a:rPr lang="en-GB" sz="3600" dirty="0">
                <a:latin typeface="+mj-lt"/>
              </a:rPr>
              <a:t> de </a:t>
            </a:r>
            <a:r>
              <a:rPr lang="en-GB" sz="3600" dirty="0" err="1">
                <a:latin typeface="+mj-lt"/>
              </a:rPr>
              <a:t>afisare</a:t>
            </a:r>
            <a:endParaRPr lang="ro-RO" sz="3600" dirty="0">
              <a:latin typeface="+mj-lt"/>
            </a:endParaRPr>
          </a:p>
          <a:p>
            <a:pPr marL="571500" indent="-571500">
              <a:buFont typeface="Arial" panose="020B0604020202020204" pitchFamily="34" charset="0"/>
              <a:buChar char="•"/>
            </a:pPr>
            <a:endParaRPr lang="ro-RO" sz="3600" dirty="0">
              <a:latin typeface="+mj-lt"/>
            </a:endParaRPr>
          </a:p>
          <a:p>
            <a:r>
              <a:rPr lang="en-GB" sz="3600" dirty="0" err="1">
                <a:latin typeface="+mj-lt"/>
              </a:rPr>
              <a:t>Crea</a:t>
            </a:r>
            <a:r>
              <a:rPr lang="ro-RO" sz="3600" dirty="0">
                <a:latin typeface="+mj-lt"/>
              </a:rPr>
              <a:t>ți 3 </a:t>
            </a:r>
            <a:r>
              <a:rPr lang="en-GB" sz="3600" dirty="0" err="1">
                <a:latin typeface="+mj-lt"/>
              </a:rPr>
              <a:t>obiecte</a:t>
            </a:r>
            <a:r>
              <a:rPr lang="en-GB" sz="3600" dirty="0">
                <a:latin typeface="+mj-lt"/>
              </a:rPr>
              <a:t> de tip </a:t>
            </a:r>
            <a:r>
              <a:rPr lang="en-GB" sz="3600" dirty="0" err="1">
                <a:latin typeface="+mj-lt"/>
              </a:rPr>
              <a:t>Putere</a:t>
            </a:r>
            <a:r>
              <a:rPr lang="ro-RO" sz="3600" dirty="0">
                <a:latin typeface="+mj-lt"/>
              </a:rPr>
              <a:t> utilizând de fiecare dată câte un constructor diferit.</a:t>
            </a:r>
            <a:endParaRPr lang="en-GB" sz="3600" dirty="0">
              <a:latin typeface="+mj-lt"/>
            </a:endParaRPr>
          </a:p>
          <a:p>
            <a:endParaRPr lang="ro-RO" sz="3600" dirty="0">
              <a:latin typeface="+mj-lt"/>
            </a:endParaRPr>
          </a:p>
          <a:p>
            <a:r>
              <a:rPr lang="ro-RO" sz="3600" dirty="0">
                <a:latin typeface="+mj-lt"/>
              </a:rPr>
              <a:t>Afișați la ecran datele despre toate cele 3 </a:t>
            </a:r>
            <a:r>
              <a:rPr lang="en-GB" sz="3600" dirty="0" err="1">
                <a:latin typeface="+mj-lt"/>
              </a:rPr>
              <a:t>obiecte</a:t>
            </a:r>
            <a:r>
              <a:rPr lang="ro-RO" sz="3600" dirty="0">
                <a:latin typeface="+mj-lt"/>
              </a:rPr>
              <a:t> create.</a:t>
            </a:r>
          </a:p>
          <a:p>
            <a:endParaRPr lang="ro-RO" sz="3600" dirty="0">
              <a:latin typeface="+mj-lt"/>
            </a:endParaRPr>
          </a:p>
        </p:txBody>
      </p:sp>
      <p:pic>
        <p:nvPicPr>
          <p:cNvPr id="6" name="Picture 5">
            <a:extLst>
              <a:ext uri="{FF2B5EF4-FFF2-40B4-BE49-F238E27FC236}">
                <a16:creationId xmlns:a16="http://schemas.microsoft.com/office/drawing/2014/main" id="{E64A956A-A14B-4065-A7B0-687C7B27F6C3}"/>
              </a:ext>
            </a:extLst>
          </p:cNvPr>
          <p:cNvPicPr>
            <a:picLocks noChangeAspect="1"/>
          </p:cNvPicPr>
          <p:nvPr/>
        </p:nvPicPr>
        <p:blipFill>
          <a:blip r:embed="rId2"/>
          <a:stretch>
            <a:fillRect/>
          </a:stretch>
        </p:blipFill>
        <p:spPr>
          <a:xfrm>
            <a:off x="1644164" y="7338849"/>
            <a:ext cx="2162477" cy="1143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6809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5</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598517"/>
            <a:ext cx="11218985" cy="129844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fontScale="77500" lnSpcReduction="20000"/>
          </a:bodyPr>
          <a:lstStyle/>
          <a:p>
            <a:r>
              <a:rPr lang="en-GB" sz="3600" dirty="0" err="1">
                <a:latin typeface="+mj-lt"/>
              </a:rPr>
              <a:t>Crea</a:t>
            </a:r>
            <a:r>
              <a:rPr lang="ro-RO" sz="3600" dirty="0">
                <a:latin typeface="+mj-lt"/>
              </a:rPr>
              <a:t>ți clasa </a:t>
            </a:r>
            <a:r>
              <a:rPr lang="en-GB" sz="3600" b="1" dirty="0" err="1">
                <a:latin typeface="+mj-lt"/>
              </a:rPr>
              <a:t>Angajat</a:t>
            </a:r>
            <a:r>
              <a:rPr lang="ro-RO" sz="3600" dirty="0">
                <a:latin typeface="+mj-lt"/>
              </a:rPr>
              <a:t> cu următoarele proprietăți</a:t>
            </a:r>
          </a:p>
          <a:p>
            <a:pPr marL="571500" indent="-571500">
              <a:buFont typeface="Arial" panose="020B0604020202020204" pitchFamily="34" charset="0"/>
              <a:buChar char="•"/>
            </a:pPr>
            <a:r>
              <a:rPr lang="en-GB" sz="3600" dirty="0" err="1">
                <a:latin typeface="+mj-lt"/>
              </a:rPr>
              <a:t>Nume</a:t>
            </a:r>
            <a:endParaRPr lang="ro-RO" sz="3600" dirty="0">
              <a:latin typeface="+mj-lt"/>
            </a:endParaRPr>
          </a:p>
          <a:p>
            <a:pPr marL="571500" indent="-571500">
              <a:buFont typeface="Arial" panose="020B0604020202020204" pitchFamily="34" charset="0"/>
              <a:buChar char="•"/>
            </a:pPr>
            <a:r>
              <a:rPr lang="en-GB" sz="3600" dirty="0">
                <a:latin typeface="+mj-lt"/>
              </a:rPr>
              <a:t>Ore </a:t>
            </a:r>
            <a:r>
              <a:rPr lang="en-GB" sz="3600" dirty="0" err="1">
                <a:latin typeface="+mj-lt"/>
              </a:rPr>
              <a:t>lucrate</a:t>
            </a:r>
            <a:endParaRPr lang="en-GB" sz="3600" dirty="0">
              <a:latin typeface="+mj-lt"/>
            </a:endParaRPr>
          </a:p>
          <a:p>
            <a:pPr marL="571500" indent="-571500">
              <a:buFont typeface="Arial" panose="020B0604020202020204" pitchFamily="34" charset="0"/>
              <a:buChar char="•"/>
            </a:pPr>
            <a:r>
              <a:rPr lang="en-GB" sz="3600" dirty="0">
                <a:latin typeface="+mj-lt"/>
              </a:rPr>
              <a:t>Plata per </a:t>
            </a:r>
            <a:r>
              <a:rPr lang="en-GB" sz="3600" dirty="0" err="1">
                <a:latin typeface="+mj-lt"/>
              </a:rPr>
              <a:t>ora</a:t>
            </a:r>
            <a:endParaRPr lang="en-GB" sz="3600" dirty="0">
              <a:latin typeface="+mj-lt"/>
            </a:endParaRPr>
          </a:p>
          <a:p>
            <a:pPr marL="571500" indent="-571500">
              <a:buFont typeface="Arial" panose="020B0604020202020204" pitchFamily="34" charset="0"/>
              <a:buChar char="•"/>
            </a:pPr>
            <a:r>
              <a:rPr lang="en-GB" sz="3600" dirty="0" err="1">
                <a:latin typeface="+mj-lt"/>
              </a:rPr>
              <a:t>IDNP</a:t>
            </a:r>
            <a:endParaRPr lang="ro-RO" sz="3600" dirty="0">
              <a:latin typeface="+mj-lt"/>
            </a:endParaRPr>
          </a:p>
          <a:p>
            <a:endParaRPr lang="ro-RO" sz="3600" dirty="0">
              <a:latin typeface="+mj-lt"/>
            </a:endParaRPr>
          </a:p>
          <a:p>
            <a:r>
              <a:rPr lang="ro-RO" sz="3600" dirty="0">
                <a:latin typeface="+mj-lt"/>
              </a:rPr>
              <a:t>Aceasta va conține </a:t>
            </a:r>
            <a:r>
              <a:rPr lang="en-GB" sz="3600" dirty="0" err="1">
                <a:latin typeface="+mj-lt"/>
              </a:rPr>
              <a:t>urm</a:t>
            </a:r>
            <a:r>
              <a:rPr lang="ro-RO" sz="3600" dirty="0" err="1">
                <a:latin typeface="+mj-lt"/>
              </a:rPr>
              <a:t>ătoarele</a:t>
            </a:r>
            <a:r>
              <a:rPr lang="ro-RO" sz="3600" dirty="0">
                <a:latin typeface="+mj-lt"/>
              </a:rPr>
              <a:t> metode</a:t>
            </a:r>
          </a:p>
          <a:p>
            <a:pPr marL="571500" indent="-571500">
              <a:buFont typeface="Arial" panose="020B0604020202020204" pitchFamily="34" charset="0"/>
              <a:buChar char="•"/>
            </a:pPr>
            <a:r>
              <a:rPr lang="en-GB" sz="3600" dirty="0" err="1">
                <a:latin typeface="+mj-lt"/>
              </a:rPr>
              <a:t>Citirea</a:t>
            </a:r>
            <a:r>
              <a:rPr lang="en-GB" sz="3600" dirty="0">
                <a:latin typeface="+mj-lt"/>
              </a:rPr>
              <a:t> </a:t>
            </a:r>
            <a:r>
              <a:rPr lang="en-GB" sz="3600" dirty="0" err="1">
                <a:latin typeface="+mj-lt"/>
              </a:rPr>
              <a:t>datelor</a:t>
            </a:r>
            <a:endParaRPr lang="ro-RO" sz="3600" dirty="0">
              <a:latin typeface="+mj-lt"/>
            </a:endParaRPr>
          </a:p>
          <a:p>
            <a:pPr marL="571500" indent="-571500">
              <a:buFont typeface="Arial" panose="020B0604020202020204" pitchFamily="34" charset="0"/>
              <a:buChar char="•"/>
            </a:pPr>
            <a:r>
              <a:rPr lang="ro-RO" sz="3600" dirty="0">
                <a:latin typeface="+mj-lt"/>
              </a:rPr>
              <a:t>Constructorul </a:t>
            </a:r>
            <a:r>
              <a:rPr lang="ro-RO" sz="3600" dirty="0" err="1">
                <a:latin typeface="+mj-lt"/>
              </a:rPr>
              <a:t>fara</a:t>
            </a:r>
            <a:r>
              <a:rPr lang="ro-RO" sz="3600" dirty="0">
                <a:latin typeface="+mj-lt"/>
              </a:rPr>
              <a:t> parametri</a:t>
            </a:r>
          </a:p>
          <a:p>
            <a:pPr marL="571500" indent="-571500">
              <a:buFont typeface="Arial" panose="020B0604020202020204" pitchFamily="34" charset="0"/>
              <a:buChar char="•"/>
            </a:pPr>
            <a:r>
              <a:rPr lang="ro-RO" sz="3600" dirty="0">
                <a:latin typeface="+mj-lt"/>
              </a:rPr>
              <a:t>Constructorul cu parametri</a:t>
            </a:r>
            <a:endParaRPr lang="en-GB" sz="3600" dirty="0">
              <a:latin typeface="+mj-lt"/>
            </a:endParaRPr>
          </a:p>
          <a:p>
            <a:pPr marL="571500" indent="-571500">
              <a:buFont typeface="Arial" panose="020B0604020202020204" pitchFamily="34" charset="0"/>
              <a:buChar char="•"/>
            </a:pPr>
            <a:r>
              <a:rPr lang="en-GB" sz="3600" dirty="0" err="1">
                <a:latin typeface="+mj-lt"/>
              </a:rPr>
              <a:t>Calcularea</a:t>
            </a:r>
            <a:r>
              <a:rPr lang="en-GB" sz="3600" dirty="0">
                <a:latin typeface="+mj-lt"/>
              </a:rPr>
              <a:t> </a:t>
            </a:r>
            <a:r>
              <a:rPr lang="en-GB" sz="3600" dirty="0" err="1">
                <a:latin typeface="+mj-lt"/>
              </a:rPr>
              <a:t>salariului</a:t>
            </a:r>
            <a:r>
              <a:rPr lang="en-GB" sz="3600" dirty="0">
                <a:latin typeface="+mj-lt"/>
              </a:rPr>
              <a:t> total</a:t>
            </a:r>
          </a:p>
          <a:p>
            <a:pPr marL="571500" indent="-571500">
              <a:buFont typeface="Arial" panose="020B0604020202020204" pitchFamily="34" charset="0"/>
              <a:buChar char="•"/>
            </a:pPr>
            <a:r>
              <a:rPr lang="en-GB" sz="3600" dirty="0" err="1">
                <a:latin typeface="+mj-lt"/>
              </a:rPr>
              <a:t>Afisare</a:t>
            </a:r>
            <a:r>
              <a:rPr lang="en-GB" sz="3600" dirty="0">
                <a:latin typeface="+mj-lt"/>
              </a:rPr>
              <a:t> (</a:t>
            </a:r>
            <a:r>
              <a:rPr lang="en-GB" sz="3600" dirty="0" err="1">
                <a:latin typeface="+mj-lt"/>
              </a:rPr>
              <a:t>Va</a:t>
            </a:r>
            <a:r>
              <a:rPr lang="en-GB" sz="3600" dirty="0">
                <a:latin typeface="+mj-lt"/>
              </a:rPr>
              <a:t> </a:t>
            </a:r>
            <a:r>
              <a:rPr lang="en-GB" sz="3600" dirty="0" err="1">
                <a:latin typeface="+mj-lt"/>
              </a:rPr>
              <a:t>afisa</a:t>
            </a:r>
            <a:r>
              <a:rPr lang="en-GB" sz="3600" dirty="0">
                <a:latin typeface="+mj-lt"/>
              </a:rPr>
              <a:t> </a:t>
            </a:r>
            <a:r>
              <a:rPr lang="en-GB" sz="3600" dirty="0" err="1">
                <a:latin typeface="+mj-lt"/>
              </a:rPr>
              <a:t>doar</a:t>
            </a:r>
            <a:r>
              <a:rPr lang="en-GB" sz="3600" dirty="0">
                <a:latin typeface="+mj-lt"/>
              </a:rPr>
              <a:t> </a:t>
            </a:r>
            <a:r>
              <a:rPr lang="en-GB" sz="3600" dirty="0" err="1">
                <a:latin typeface="+mj-lt"/>
              </a:rPr>
              <a:t>Numele</a:t>
            </a:r>
            <a:r>
              <a:rPr lang="en-GB" sz="3600" dirty="0">
                <a:latin typeface="+mj-lt"/>
              </a:rPr>
              <a:t> </a:t>
            </a:r>
            <a:r>
              <a:rPr lang="en-GB" sz="3600" dirty="0" err="1">
                <a:latin typeface="+mj-lt"/>
              </a:rPr>
              <a:t>si</a:t>
            </a:r>
            <a:r>
              <a:rPr lang="en-GB" sz="3600" dirty="0">
                <a:latin typeface="+mj-lt"/>
              </a:rPr>
              <a:t> </a:t>
            </a:r>
            <a:r>
              <a:rPr lang="en-GB" sz="3600" dirty="0" err="1">
                <a:latin typeface="+mj-lt"/>
              </a:rPr>
              <a:t>salariul</a:t>
            </a:r>
            <a:r>
              <a:rPr lang="en-GB" sz="3600" dirty="0">
                <a:latin typeface="+mj-lt"/>
              </a:rPr>
              <a:t> total)</a:t>
            </a:r>
          </a:p>
          <a:p>
            <a:pPr marL="571500" indent="-571500">
              <a:buFont typeface="Arial" panose="020B0604020202020204" pitchFamily="34" charset="0"/>
              <a:buChar char="•"/>
            </a:pPr>
            <a:endParaRPr lang="en-GB" sz="3600" dirty="0">
              <a:latin typeface="+mj-lt"/>
            </a:endParaRPr>
          </a:p>
          <a:p>
            <a:r>
              <a:rPr lang="en-GB" sz="3600" b="1" dirty="0" err="1">
                <a:latin typeface="+mj-lt"/>
              </a:rPr>
              <a:t>Utilizatorul</a:t>
            </a:r>
            <a:r>
              <a:rPr lang="en-GB" sz="3600" b="1" dirty="0">
                <a:latin typeface="+mj-lt"/>
              </a:rPr>
              <a:t> </a:t>
            </a:r>
            <a:r>
              <a:rPr lang="en-GB" sz="3600" b="1" dirty="0" err="1">
                <a:latin typeface="+mj-lt"/>
              </a:rPr>
              <a:t>clasei</a:t>
            </a:r>
            <a:r>
              <a:rPr lang="en-GB" sz="3600" b="1" dirty="0">
                <a:latin typeface="+mj-lt"/>
              </a:rPr>
              <a:t> </a:t>
            </a:r>
            <a:r>
              <a:rPr lang="en-GB" sz="3600" b="1" dirty="0" err="1">
                <a:latin typeface="+mj-lt"/>
              </a:rPr>
              <a:t>va</a:t>
            </a:r>
            <a:r>
              <a:rPr lang="en-GB" sz="3600" b="1" dirty="0">
                <a:latin typeface="+mj-lt"/>
              </a:rPr>
              <a:t> </a:t>
            </a:r>
            <a:r>
              <a:rPr lang="en-GB" sz="3600" b="1" dirty="0" err="1">
                <a:latin typeface="+mj-lt"/>
              </a:rPr>
              <a:t>avea</a:t>
            </a:r>
            <a:r>
              <a:rPr lang="en-GB" sz="3600" b="1" dirty="0">
                <a:latin typeface="+mj-lt"/>
              </a:rPr>
              <a:t> </a:t>
            </a:r>
            <a:r>
              <a:rPr lang="en-GB" sz="3600" b="1" dirty="0" err="1">
                <a:latin typeface="+mj-lt"/>
              </a:rPr>
              <a:t>acces</a:t>
            </a:r>
            <a:r>
              <a:rPr lang="en-GB" sz="3600" b="1" dirty="0">
                <a:latin typeface="+mj-lt"/>
              </a:rPr>
              <a:t> </a:t>
            </a:r>
            <a:r>
              <a:rPr lang="en-GB" sz="3600" b="1" dirty="0" err="1">
                <a:latin typeface="+mj-lt"/>
              </a:rPr>
              <a:t>doar</a:t>
            </a:r>
            <a:r>
              <a:rPr lang="en-GB" sz="3600" b="1" dirty="0">
                <a:latin typeface="+mj-lt"/>
              </a:rPr>
              <a:t> la </a:t>
            </a:r>
            <a:r>
              <a:rPr lang="en-GB" sz="3600" b="1" dirty="0" err="1">
                <a:latin typeface="+mj-lt"/>
              </a:rPr>
              <a:t>proprietatea</a:t>
            </a:r>
            <a:endParaRPr lang="en-GB" sz="3600" b="1" dirty="0">
              <a:latin typeface="+mj-lt"/>
            </a:endParaRPr>
          </a:p>
          <a:p>
            <a:pPr marL="571500" indent="-571500">
              <a:buFont typeface="Arial" panose="020B0604020202020204" pitchFamily="34" charset="0"/>
              <a:buChar char="•"/>
            </a:pPr>
            <a:r>
              <a:rPr lang="en-GB" sz="3600" b="1" dirty="0" err="1">
                <a:latin typeface="+mj-lt"/>
              </a:rPr>
              <a:t>Nume</a:t>
            </a:r>
            <a:endParaRPr lang="ro-RO" sz="3600" b="1" dirty="0">
              <a:latin typeface="+mj-lt"/>
            </a:endParaRPr>
          </a:p>
          <a:p>
            <a:pPr marL="571500" indent="-571500">
              <a:buFont typeface="Arial" panose="020B0604020202020204" pitchFamily="34" charset="0"/>
              <a:buChar char="•"/>
            </a:pPr>
            <a:endParaRPr lang="en-GB" sz="3600" b="1" dirty="0">
              <a:latin typeface="+mj-lt"/>
            </a:endParaRPr>
          </a:p>
          <a:p>
            <a:r>
              <a:rPr lang="en-GB" sz="3600" b="1" dirty="0">
                <a:latin typeface="+mj-lt"/>
              </a:rPr>
              <a:t>Si la </a:t>
            </a:r>
            <a:r>
              <a:rPr lang="en-GB" sz="3600" b="1" dirty="0" err="1">
                <a:latin typeface="+mj-lt"/>
              </a:rPr>
              <a:t>metodele</a:t>
            </a:r>
            <a:endParaRPr lang="en-GB" sz="3600" b="1" dirty="0">
              <a:latin typeface="+mj-lt"/>
            </a:endParaRPr>
          </a:p>
          <a:p>
            <a:pPr marL="571500" indent="-571500">
              <a:buFont typeface="Arial" panose="020B0604020202020204" pitchFamily="34" charset="0"/>
              <a:buChar char="•"/>
            </a:pPr>
            <a:r>
              <a:rPr lang="en-GB" sz="3600" b="1" dirty="0" err="1">
                <a:latin typeface="+mj-lt"/>
              </a:rPr>
              <a:t>Citire</a:t>
            </a:r>
            <a:endParaRPr lang="en-GB" sz="3600" b="1" dirty="0">
              <a:latin typeface="+mj-lt"/>
            </a:endParaRPr>
          </a:p>
          <a:p>
            <a:pPr marL="571500" indent="-571500">
              <a:buFont typeface="Arial" panose="020B0604020202020204" pitchFamily="34" charset="0"/>
              <a:buChar char="•"/>
            </a:pPr>
            <a:r>
              <a:rPr lang="en-GB" sz="3600" b="1" dirty="0" err="1">
                <a:latin typeface="+mj-lt"/>
              </a:rPr>
              <a:t>Afisare</a:t>
            </a:r>
            <a:endParaRPr lang="en-GB" sz="3600" b="1" dirty="0">
              <a:latin typeface="+mj-lt"/>
            </a:endParaRPr>
          </a:p>
          <a:p>
            <a:pPr marL="571500" indent="-571500">
              <a:buFont typeface="Arial" panose="020B0604020202020204" pitchFamily="34" charset="0"/>
              <a:buChar char="•"/>
            </a:pPr>
            <a:r>
              <a:rPr lang="en-GB" sz="3600" b="1" dirty="0">
                <a:latin typeface="+mj-lt"/>
              </a:rPr>
              <a:t>Constructor cu </a:t>
            </a:r>
            <a:r>
              <a:rPr lang="en-GB" sz="3600" b="1" dirty="0" err="1">
                <a:latin typeface="+mj-lt"/>
              </a:rPr>
              <a:t>parametri</a:t>
            </a:r>
            <a:endParaRPr lang="en-GB" sz="3600" b="1" dirty="0">
              <a:latin typeface="+mj-lt"/>
            </a:endParaRPr>
          </a:p>
          <a:p>
            <a:pPr marL="571500" indent="-571500">
              <a:buFont typeface="Arial" panose="020B0604020202020204" pitchFamily="34" charset="0"/>
              <a:buChar char="•"/>
            </a:pPr>
            <a:r>
              <a:rPr lang="en-GB" sz="3600" b="1" dirty="0">
                <a:latin typeface="+mj-lt"/>
              </a:rPr>
              <a:t>Constructor </a:t>
            </a:r>
            <a:r>
              <a:rPr lang="en-GB" sz="3600" b="1" dirty="0" err="1">
                <a:latin typeface="+mj-lt"/>
              </a:rPr>
              <a:t>fara</a:t>
            </a:r>
            <a:r>
              <a:rPr lang="en-GB" sz="3600" b="1" dirty="0">
                <a:latin typeface="+mj-lt"/>
              </a:rPr>
              <a:t> </a:t>
            </a:r>
            <a:r>
              <a:rPr lang="en-GB" sz="3600" b="1" dirty="0" err="1">
                <a:latin typeface="+mj-lt"/>
              </a:rPr>
              <a:t>parametri</a:t>
            </a:r>
            <a:endParaRPr lang="ro-RO" sz="3600" b="1" dirty="0">
              <a:latin typeface="+mj-lt"/>
            </a:endParaRPr>
          </a:p>
          <a:p>
            <a:endParaRPr lang="ro-RO" sz="3600" dirty="0">
              <a:latin typeface="+mj-lt"/>
            </a:endParaRPr>
          </a:p>
          <a:p>
            <a:r>
              <a:rPr lang="en-GB" sz="3600" dirty="0" err="1">
                <a:latin typeface="+mj-lt"/>
              </a:rPr>
              <a:t>Crea</a:t>
            </a:r>
            <a:r>
              <a:rPr lang="ro-RO" sz="3600" dirty="0">
                <a:latin typeface="+mj-lt"/>
              </a:rPr>
              <a:t>ți un obiect de tip Angajat, </a:t>
            </a:r>
            <a:r>
              <a:rPr lang="ro-RO" sz="3600" dirty="0" err="1">
                <a:latin typeface="+mj-lt"/>
              </a:rPr>
              <a:t>cititi</a:t>
            </a:r>
            <a:r>
              <a:rPr lang="ro-RO" sz="3600" dirty="0">
                <a:latin typeface="+mj-lt"/>
              </a:rPr>
              <a:t> datele, iar mai apoi </a:t>
            </a:r>
            <a:r>
              <a:rPr lang="ro-RO" sz="3600" dirty="0" err="1">
                <a:latin typeface="+mj-lt"/>
              </a:rPr>
              <a:t>afisati</a:t>
            </a:r>
            <a:r>
              <a:rPr lang="ro-RO" sz="3600" dirty="0">
                <a:latin typeface="+mj-lt"/>
              </a:rPr>
              <a:t> datele despre angajat.</a:t>
            </a:r>
          </a:p>
          <a:p>
            <a:endParaRPr lang="ro-RO" sz="3600" dirty="0">
              <a:latin typeface="+mj-lt"/>
            </a:endParaRPr>
          </a:p>
          <a:p>
            <a:endParaRPr lang="ro-RO" sz="3600" dirty="0">
              <a:latin typeface="+mj-lt"/>
            </a:endParaRPr>
          </a:p>
          <a:p>
            <a:r>
              <a:rPr lang="ro-RO" sz="3600" dirty="0">
                <a:latin typeface="+mj-lt"/>
              </a:rPr>
              <a:t>*Dacă utilizați constructorul cu parametri nu mai este nevoie să citiți datele.</a:t>
            </a:r>
          </a:p>
          <a:p>
            <a:endParaRPr lang="ro-RO" sz="3600" dirty="0">
              <a:latin typeface="+mj-lt"/>
            </a:endParaRPr>
          </a:p>
        </p:txBody>
      </p:sp>
      <p:pic>
        <p:nvPicPr>
          <p:cNvPr id="8" name="Picture 7">
            <a:extLst>
              <a:ext uri="{FF2B5EF4-FFF2-40B4-BE49-F238E27FC236}">
                <a16:creationId xmlns:a16="http://schemas.microsoft.com/office/drawing/2014/main" id="{A52C5AEA-8172-4C3D-B073-B3E76E85F84F}"/>
              </a:ext>
            </a:extLst>
          </p:cNvPr>
          <p:cNvPicPr>
            <a:picLocks noChangeAspect="1"/>
          </p:cNvPicPr>
          <p:nvPr/>
        </p:nvPicPr>
        <p:blipFill>
          <a:blip r:embed="rId2"/>
          <a:stretch>
            <a:fillRect/>
          </a:stretch>
        </p:blipFill>
        <p:spPr>
          <a:xfrm>
            <a:off x="1682269" y="7309057"/>
            <a:ext cx="2181529" cy="1181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91179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80" name="Demo information text"/>
          <p:cNvSpPr txBox="1"/>
          <p:nvPr/>
        </p:nvSpPr>
        <p:spPr>
          <a:xfrm>
            <a:off x="264251" y="415013"/>
            <a:ext cx="9955366" cy="1764586"/>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dirty="0" err="1"/>
              <a:t>Sarcina</a:t>
            </a:r>
            <a:r>
              <a:rPr lang="en-GB" dirty="0"/>
              <a:t> 5</a:t>
            </a:r>
          </a:p>
          <a:p>
            <a:pPr>
              <a:lnSpc>
                <a:spcPct val="100000"/>
              </a:lnSpc>
            </a:pPr>
            <a:r>
              <a:rPr lang="en-GB" sz="6600" dirty="0" err="1"/>
              <a:t>Rezolvare</a:t>
            </a:r>
            <a:endParaRPr sz="66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4272239" y="523644"/>
            <a:ext cx="9260377" cy="12187268"/>
          </a:xfrm>
          <a:prstGeom prst="rect">
            <a:avLst/>
          </a:prstGeom>
          <a:solidFill>
            <a:schemeClr val="tx2">
              <a:lumMod val="10000"/>
            </a:schemeClr>
          </a:solidFill>
          <a:ln w="3175">
            <a:miter lim="400000"/>
          </a:ln>
          <a:extLst>
            <a:ext uri="{C572A759-6A51-4108-AA02-DFA0A04FC94B}">
              <ma14:wrappingTextBoxFlag xmlns="" xmlns:ma14="http://schemas.microsoft.com/office/mac/drawingml/2011/main" val="1"/>
            </a:ext>
          </a:extLst>
        </p:spPr>
        <p:txBody>
          <a:bodyPr lIns="38100" tIns="38100" rIns="38100" bIns="38100">
            <a:normAutofit lnSpcReduction="10000"/>
          </a:bodyPr>
          <a:lstStyle/>
          <a:p>
            <a:r>
              <a:rPr lang="en-GB" sz="1400" b="0" dirty="0">
                <a:solidFill>
                  <a:srgbClr val="C586C0"/>
                </a:solidFill>
                <a:effectLst/>
                <a:latin typeface="Consolas" panose="020B0609020204030204" pitchFamily="49" charset="0"/>
              </a:rPr>
              <a:t>using</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System</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class</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Angajat</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Proprietatile</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clasei</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Constructorul</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fara</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parametri</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Angajat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Constructorul</a:t>
            </a:r>
            <a:r>
              <a:rPr lang="en-GB" sz="1400" b="0" dirty="0">
                <a:solidFill>
                  <a:srgbClr val="6A9955"/>
                </a:solidFill>
                <a:effectLst/>
                <a:latin typeface="Consolas" panose="020B0609020204030204" pitchFamily="49" charset="0"/>
              </a:rPr>
              <a:t> cu </a:t>
            </a:r>
            <a:r>
              <a:rPr lang="en-GB" sz="1400" b="0" dirty="0" err="1">
                <a:solidFill>
                  <a:srgbClr val="6A9955"/>
                </a:solidFill>
                <a:effectLst/>
                <a:latin typeface="Consolas" panose="020B0609020204030204" pitchFamily="49" charset="0"/>
              </a:rPr>
              <a:t>parametri</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Angajat</a:t>
            </a:r>
            <a:r>
              <a:rPr lang="en-GB" sz="1400" b="0" dirty="0">
                <a:solidFill>
                  <a:srgbClr val="D4D4D4"/>
                </a:solidFill>
                <a:effectLst/>
                <a:latin typeface="Consolas" panose="020B0609020204030204" pitchFamily="49" charset="0"/>
              </a:rPr>
              <a:t>(</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this</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this</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this</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this</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Citire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Nume</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IDNP</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$"Ore </a:t>
            </a:r>
            <a:r>
              <a:rPr lang="en-GB" sz="1400" b="0" dirty="0" err="1">
                <a:solidFill>
                  <a:srgbClr val="CE9178"/>
                </a:solidFill>
                <a:effectLst/>
                <a:latin typeface="Consolas" panose="020B0609020204030204" pitchFamily="49" charset="0"/>
              </a:rPr>
              <a:t>Lucrate</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double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$"Plata per </a:t>
            </a:r>
            <a:r>
              <a:rPr lang="en-GB" sz="1400" b="0" dirty="0" err="1">
                <a:solidFill>
                  <a:srgbClr val="CE9178"/>
                </a:solidFill>
                <a:effectLst/>
                <a:latin typeface="Consolas" panose="020B0609020204030204" pitchFamily="49" charset="0"/>
              </a:rPr>
              <a:t>ora</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double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Datele</a:t>
            </a:r>
            <a:r>
              <a:rPr lang="en-GB" sz="1400" b="0" dirty="0">
                <a:solidFill>
                  <a:srgbClr val="CE9178"/>
                </a:solidFill>
                <a:effectLst/>
                <a:latin typeface="Consolas" panose="020B0609020204030204" pitchFamily="49" charset="0"/>
              </a:rPr>
              <a:t> au </a:t>
            </a:r>
            <a:r>
              <a:rPr lang="en-GB" sz="1400" b="0" dirty="0" err="1">
                <a:solidFill>
                  <a:srgbClr val="CE9178"/>
                </a:solidFill>
                <a:effectLst/>
                <a:latin typeface="Consolas" panose="020B0609020204030204" pitchFamily="49" charset="0"/>
              </a:rPr>
              <a:t>fost</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citite</a:t>
            </a:r>
            <a:r>
              <a:rPr lang="en-GB" sz="1400" b="0" dirty="0">
                <a:solidFill>
                  <a:srgbClr val="CE9178"/>
                </a:solidFill>
                <a:effectLst/>
                <a:latin typeface="Consolas" panose="020B0609020204030204" pitchFamily="49" charset="0"/>
              </a:rPr>
              <a:t> cu </a:t>
            </a:r>
            <a:r>
              <a:rPr lang="en-GB" sz="1400" b="0" dirty="0" err="1">
                <a:solidFill>
                  <a:srgbClr val="CE9178"/>
                </a:solidFill>
                <a:effectLst/>
                <a:latin typeface="Consolas" panose="020B0609020204030204" pitchFamily="49" charset="0"/>
              </a:rPr>
              <a:t>succes</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Afisare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Nume</a:t>
            </a:r>
            <a:r>
              <a:rPr lang="en-GB" sz="1400" b="0" dirty="0">
                <a:solidFill>
                  <a:srgbClr val="CE9178"/>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Nume</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Salariu</a:t>
            </a:r>
            <a:r>
              <a:rPr lang="en-GB" sz="1400" b="0" dirty="0">
                <a:solidFill>
                  <a:srgbClr val="CE9178"/>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SalariulTotal</a:t>
            </a:r>
            <a:r>
              <a:rPr lang="en-GB" sz="1400" b="0" dirty="0">
                <a:solidFill>
                  <a:srgbClr val="CE9178"/>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f2</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Metoda</a:t>
            </a:r>
            <a:r>
              <a:rPr lang="en-GB" sz="1400" b="0" dirty="0">
                <a:solidFill>
                  <a:srgbClr val="6A9955"/>
                </a:solidFill>
                <a:effectLst/>
                <a:latin typeface="Consolas" panose="020B0609020204030204" pitchFamily="49" charset="0"/>
              </a:rPr>
              <a:t> de </a:t>
            </a:r>
            <a:r>
              <a:rPr lang="en-GB" sz="1400" b="0" dirty="0" err="1">
                <a:solidFill>
                  <a:srgbClr val="6A9955"/>
                </a:solidFill>
                <a:effectLst/>
                <a:latin typeface="Consolas" panose="020B0609020204030204" pitchFamily="49" charset="0"/>
              </a:rPr>
              <a:t>calculare</a:t>
            </a:r>
            <a:r>
              <a:rPr lang="en-GB" sz="1400" b="0" dirty="0">
                <a:solidFill>
                  <a:srgbClr val="6A9955"/>
                </a:solidFill>
                <a:effectLst/>
                <a:latin typeface="Consolas" panose="020B0609020204030204" pitchFamily="49" charset="0"/>
              </a:rPr>
              <a:t> a </a:t>
            </a:r>
            <a:r>
              <a:rPr lang="en-GB" sz="1400" b="0" dirty="0" err="1">
                <a:solidFill>
                  <a:srgbClr val="6A9955"/>
                </a:solidFill>
                <a:effectLst/>
                <a:latin typeface="Consolas" panose="020B0609020204030204" pitchFamily="49" charset="0"/>
              </a:rPr>
              <a:t>salariului</a:t>
            </a:r>
            <a:r>
              <a:rPr lang="en-GB" sz="1400" b="0" dirty="0">
                <a:solidFill>
                  <a:srgbClr val="6A9955"/>
                </a:solidFill>
                <a:effectLst/>
                <a:latin typeface="Consolas" panose="020B0609020204030204" pitchFamily="49" charset="0"/>
              </a:rPr>
              <a:t> total</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SalariulTotal</a:t>
            </a:r>
            <a:r>
              <a:rPr lang="en-GB" sz="1400" b="0" dirty="0">
                <a:solidFill>
                  <a:srgbClr val="D4D4D4"/>
                </a:solidFill>
                <a:effectLst/>
                <a:latin typeface="Consolas" panose="020B0609020204030204" pitchFamily="49" charset="0"/>
              </a:rPr>
              <a:t>() =&gt;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1218F88-8EA5-4935-8D85-5CE5EAA77206}"/>
              </a:ext>
            </a:extLst>
          </p:cNvPr>
          <p:cNvSpPr txBox="1"/>
          <p:nvPr/>
        </p:nvSpPr>
        <p:spPr>
          <a:xfrm>
            <a:off x="14031379" y="4588581"/>
            <a:ext cx="9955366" cy="405739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b="0" dirty="0">
                <a:solidFill>
                  <a:srgbClr val="569CD6"/>
                </a:solidFill>
                <a:effectLst/>
                <a:latin typeface="Consolas" panose="020B0609020204030204" pitchFamily="49" charset="0"/>
              </a:rPr>
              <a:t>class</a:t>
            </a:r>
            <a:r>
              <a:rPr lang="en-GB" sz="1800" b="0" dirty="0">
                <a:solidFill>
                  <a:srgbClr val="D4D4D4"/>
                </a:solidFill>
                <a:effectLst/>
                <a:latin typeface="Consolas" panose="020B0609020204030204" pitchFamily="49" charset="0"/>
              </a:rPr>
              <a:t> </a:t>
            </a:r>
            <a:r>
              <a:rPr lang="en-GB" sz="1800" b="0" dirty="0">
                <a:solidFill>
                  <a:srgbClr val="4EC9B0"/>
                </a:solidFill>
                <a:effectLst/>
                <a:latin typeface="Consolas" panose="020B0609020204030204" pitchFamily="49" charset="0"/>
              </a:rPr>
              <a:t>Program</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static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void</a:t>
            </a:r>
            <a:r>
              <a:rPr lang="en-GB" sz="1800" b="0" dirty="0">
                <a:solidFill>
                  <a:srgbClr val="D4D4D4"/>
                </a:solidFill>
                <a:effectLst/>
                <a:latin typeface="Consolas" panose="020B0609020204030204" pitchFamily="49" charset="0"/>
              </a:rPr>
              <a:t> </a:t>
            </a:r>
            <a:r>
              <a:rPr lang="en-GB" sz="1800" b="0" dirty="0">
                <a:solidFill>
                  <a:srgbClr val="DCDCAA"/>
                </a:solidFill>
                <a:effectLst/>
                <a:latin typeface="Consolas" panose="020B0609020204030204" pitchFamily="49" charset="0"/>
              </a:rPr>
              <a:t>Main</a:t>
            </a:r>
            <a:r>
              <a:rPr lang="en-GB" sz="1800" b="0" dirty="0">
                <a:solidFill>
                  <a:srgbClr val="D4D4D4"/>
                </a:solidFill>
                <a:effectLst/>
                <a:latin typeface="Consolas" panose="020B0609020204030204" pitchFamily="49" charset="0"/>
              </a:rPr>
              <a:t>(</a:t>
            </a:r>
            <a:r>
              <a:rPr lang="en-GB" sz="1800" b="0" dirty="0">
                <a:solidFill>
                  <a:srgbClr val="569CD6"/>
                </a:solidFill>
                <a:effectLst/>
                <a:latin typeface="Consolas" panose="020B0609020204030204" pitchFamily="49" charset="0"/>
              </a:rPr>
              <a:t>string</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args</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Cream un </a:t>
            </a:r>
            <a:r>
              <a:rPr lang="en-GB" sz="1800" b="0" dirty="0" err="1">
                <a:solidFill>
                  <a:srgbClr val="6A9955"/>
                </a:solidFill>
                <a:effectLst/>
                <a:latin typeface="Consolas" panose="020B0609020204030204" pitchFamily="49" charset="0"/>
              </a:rPr>
              <a:t>obiect</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utilizand</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constructorul</a:t>
            </a:r>
            <a:r>
              <a:rPr lang="en-GB" sz="1800" b="0" dirty="0">
                <a:solidFill>
                  <a:srgbClr val="6A9955"/>
                </a:solidFill>
                <a:effectLst/>
                <a:latin typeface="Consolas" panose="020B0609020204030204" pitchFamily="49" charset="0"/>
              </a:rPr>
              <a:t> cu </a:t>
            </a:r>
            <a:r>
              <a:rPr lang="en-GB" sz="1800" b="0" dirty="0" err="1">
                <a:solidFill>
                  <a:srgbClr val="6A9955"/>
                </a:solidFill>
                <a:effectLst/>
                <a:latin typeface="Consolas" panose="020B0609020204030204" pitchFamily="49" charset="0"/>
              </a:rPr>
              <a:t>parametri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var</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angajat</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new</a:t>
            </a:r>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Angajat</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"Michael Rosen"</a:t>
            </a:r>
            <a:r>
              <a:rPr lang="en-GB" sz="1800" b="0" dirty="0">
                <a:solidFill>
                  <a:srgbClr val="D4D4D4"/>
                </a:solidFill>
                <a:effectLst/>
                <a:latin typeface="Consolas" panose="020B0609020204030204" pitchFamily="49" charset="0"/>
              </a:rPr>
              <a:t>, </a:t>
            </a:r>
            <a:r>
              <a:rPr lang="en-GB" sz="1800" b="0" dirty="0">
                <a:solidFill>
                  <a:srgbClr val="CE9178"/>
                </a:solidFill>
                <a:effectLst/>
                <a:latin typeface="Consolas" panose="020B0609020204030204" pitchFamily="49" charset="0"/>
              </a:rPr>
              <a:t>"200123988441"</a:t>
            </a:r>
            <a:r>
              <a:rPr lang="en-GB" sz="1800" b="0" dirty="0">
                <a:solidFill>
                  <a:srgbClr val="D4D4D4"/>
                </a:solidFill>
                <a:effectLst/>
                <a:latin typeface="Consolas" panose="020B0609020204030204" pitchFamily="49" charset="0"/>
              </a:rPr>
              <a:t>, </a:t>
            </a:r>
            <a:r>
              <a:rPr lang="en-GB" sz="1800" b="0" dirty="0">
                <a:solidFill>
                  <a:srgbClr val="B5CEA8"/>
                </a:solidFill>
                <a:effectLst/>
                <a:latin typeface="Consolas" panose="020B0609020204030204" pitchFamily="49" charset="0"/>
              </a:rPr>
              <a:t>400</a:t>
            </a:r>
            <a:r>
              <a:rPr lang="en-GB" sz="1800" b="0" dirty="0">
                <a:solidFill>
                  <a:srgbClr val="D4D4D4"/>
                </a:solidFill>
                <a:effectLst/>
                <a:latin typeface="Consolas" panose="020B0609020204030204" pitchFamily="49" charset="0"/>
              </a:rPr>
              <a:t>, </a:t>
            </a:r>
            <a:r>
              <a:rPr lang="en-GB" sz="1800" b="0" dirty="0">
                <a:solidFill>
                  <a:srgbClr val="B5CEA8"/>
                </a:solidFill>
                <a:effectLst/>
                <a:latin typeface="Consolas" panose="020B0609020204030204" pitchFamily="49" charset="0"/>
              </a:rPr>
              <a:t>75</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angajat</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Afisare</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ReadKey</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8939683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8D4107"/>
      </a:dk1>
      <a:lt1>
        <a:srgbClr val="868A8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3214</Words>
  <Application>Microsoft Office PowerPoint</Application>
  <PresentationFormat>Custom</PresentationFormat>
  <Paragraphs>394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Consolas</vt:lpstr>
      <vt:lpstr>Helvetica Light</vt:lpstr>
      <vt:lpstr>Helvetica Neue</vt:lpstr>
      <vt:lpstr>Montserrat Light</vt:lpstr>
      <vt:lpstr>Montserrat-Regular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Dorin</dc:creator>
  <cp:lastModifiedBy>Dorin</cp:lastModifiedBy>
  <cp:revision>172</cp:revision>
  <dcterms:modified xsi:type="dcterms:W3CDTF">2021-01-26T20:36:30Z</dcterms:modified>
</cp:coreProperties>
</file>