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61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22" r:id="rId12"/>
    <p:sldId id="323" r:id="rId13"/>
    <p:sldId id="324" r:id="rId14"/>
    <p:sldId id="325" r:id="rId15"/>
    <p:sldId id="318" r:id="rId16"/>
    <p:sldId id="320" r:id="rId17"/>
    <p:sldId id="321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5" r:id="rId26"/>
    <p:sldId id="333" r:id="rId27"/>
    <p:sldId id="334" r:id="rId28"/>
    <p:sldId id="336" r:id="rId29"/>
    <p:sldId id="337" r:id="rId30"/>
    <p:sldId id="338" r:id="rId31"/>
    <p:sldId id="339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>
        <p:scale>
          <a:sx n="100" d="100"/>
          <a:sy n="100" d="100"/>
        </p:scale>
        <p:origin x="99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56AA2-E349-4BDB-AAB0-0CA1106DFEDA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76C44-7451-4A5E-B545-106F8A7E044C}"/>
              </a:ext>
            </a:extLst>
          </p:cNvPr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7DA94-F6DF-48EE-A055-76D5BDEC169D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2C759-84B1-48B7-BF98-A28CAFF934F4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F9F82-E243-49ED-98C9-E39143C5FEAF}"/>
              </a:ext>
            </a:extLst>
          </p:cNvPr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2DE7-A817-484C-8F53-3EB63F30893F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5FA-BD26-459B-9256-703AA6C114D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FDDF4-2E8C-4762-9226-E129AAF3C50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59B32-AE40-4A30-9CB2-0EB0FE1E5BB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09F09-56C0-4DBE-A4A1-7516CA633C5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B5028-ED75-4B07-8F0D-ECA3DBD6DF7E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6266-4EBD-42BE-9C44-B00AA07A83EC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rinbaba/apv-aaw1922/tree/lectia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FAD8D-EF70-4A74-A492-E0FC564CE034}"/>
              </a:ext>
            </a:extLst>
          </p:cNvPr>
          <p:cNvSpPr/>
          <p:nvPr/>
        </p:nvSpPr>
        <p:spPr>
          <a:xfrm>
            <a:off x="4007926" y="4561788"/>
            <a:ext cx="4176143" cy="84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Box 87"/>
          <p:cNvSpPr txBox="1"/>
          <p:nvPr/>
        </p:nvSpPr>
        <p:spPr>
          <a:xfrm>
            <a:off x="3392602" y="1821253"/>
            <a:ext cx="54068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</a:p>
          <a:p>
            <a:pPr algn="ctr"/>
            <a:r>
              <a:rPr lang="en-US" sz="4400" spc="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frecvent utilizate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31134" y="3976350"/>
            <a:ext cx="27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200">
                <a:solidFill>
                  <a:schemeClr val="accent1"/>
                </a:solidFill>
              </a:rPr>
              <a:t>Asistența pentru Programarea Vizuală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4E77E-0DF6-4FC0-9760-74351A6F3E79}"/>
              </a:ext>
            </a:extLst>
          </p:cNvPr>
          <p:cNvSpPr txBox="1"/>
          <p:nvPr/>
        </p:nvSpPr>
        <p:spPr>
          <a:xfrm>
            <a:off x="4023154" y="4680272"/>
            <a:ext cx="4145687" cy="6232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o-MD" sz="1200" dirty="0" err="1">
                <a:latin typeface="+mj-lt"/>
              </a:rPr>
              <a:t>git</a:t>
            </a:r>
            <a:r>
              <a:rPr lang="ro-MD" sz="1200" dirty="0">
                <a:latin typeface="+mj-lt"/>
              </a:rPr>
              <a:t> clone </a:t>
            </a:r>
            <a:r>
              <a:rPr lang="en-US" sz="1200" dirty="0">
                <a:latin typeface="+mj-lt"/>
              </a:rPr>
              <a:t>-</a:t>
            </a:r>
            <a:r>
              <a:rPr lang="ro-MD" sz="1200">
                <a:latin typeface="+mj-lt"/>
              </a:rPr>
              <a:t>b lectia</a:t>
            </a:r>
            <a:r>
              <a:rPr lang="en-US" sz="1200">
                <a:latin typeface="+mj-lt"/>
              </a:rPr>
              <a:t>3</a:t>
            </a:r>
            <a:r>
              <a:rPr lang="ro-MD" sz="1200">
                <a:latin typeface="+mj-lt"/>
              </a:rPr>
              <a:t> </a:t>
            </a:r>
            <a:r>
              <a:rPr lang="ro-MD" sz="1200" dirty="0" err="1">
                <a:latin typeface="+mj-lt"/>
              </a:rPr>
              <a:t>https</a:t>
            </a:r>
            <a:r>
              <a:rPr lang="ro-MD" sz="1200" dirty="0">
                <a:latin typeface="+mj-lt"/>
              </a:rPr>
              <a:t>://</a:t>
            </a:r>
            <a:r>
              <a:rPr lang="ro-MD" sz="1200" dirty="0" err="1">
                <a:latin typeface="+mj-lt"/>
              </a:rPr>
              <a:t>github.com</a:t>
            </a:r>
            <a:r>
              <a:rPr lang="ro-MD" sz="1200" dirty="0">
                <a:latin typeface="+mj-lt"/>
              </a:rPr>
              <a:t>/</a:t>
            </a:r>
            <a:r>
              <a:rPr lang="ro-MD" sz="1200" dirty="0" err="1">
                <a:latin typeface="+mj-lt"/>
              </a:rPr>
              <a:t>dorinbaba</a:t>
            </a:r>
            <a:r>
              <a:rPr lang="ro-MD" sz="1200" dirty="0">
                <a:latin typeface="+mj-lt"/>
              </a:rPr>
              <a:t>/</a:t>
            </a:r>
            <a:r>
              <a:rPr lang="ro-MD" sz="1200" dirty="0" err="1">
                <a:latin typeface="+mj-lt"/>
              </a:rPr>
              <a:t>apv-aaw1922</a:t>
            </a:r>
            <a:endParaRPr lang="en-GB" sz="1200" dirty="0">
              <a:latin typeface="+mj-lt"/>
            </a:endParaRPr>
          </a:p>
          <a:p>
            <a:pPr algn="ctr"/>
            <a:endParaRPr lang="en-GB" sz="1200" dirty="0">
              <a:latin typeface="+mj-lt"/>
            </a:endParaRPr>
          </a:p>
          <a:p>
            <a:pPr algn="ctr"/>
            <a:r>
              <a:rPr lang="en-GB" sz="1050" dirty="0">
                <a:latin typeface="+mj-lt"/>
                <a:hlinkClick r:id="rId2"/>
              </a:rPr>
              <a:t>https://</a:t>
            </a:r>
            <a:r>
              <a:rPr lang="en-GB" sz="1050" dirty="0" err="1">
                <a:latin typeface="+mj-lt"/>
                <a:hlinkClick r:id="rId2"/>
              </a:rPr>
              <a:t>github.com</a:t>
            </a:r>
            <a:r>
              <a:rPr lang="en-GB" sz="1050" dirty="0">
                <a:latin typeface="+mj-lt"/>
                <a:hlinkClick r:id="rId2"/>
              </a:rPr>
              <a:t>/</a:t>
            </a:r>
            <a:r>
              <a:rPr lang="en-GB" sz="1050" dirty="0" err="1">
                <a:latin typeface="+mj-lt"/>
                <a:hlinkClick r:id="rId2"/>
              </a:rPr>
              <a:t>dorinbaba</a:t>
            </a:r>
            <a:r>
              <a:rPr lang="en-GB" sz="1050" dirty="0">
                <a:latin typeface="+mj-lt"/>
                <a:hlinkClick r:id="rId2"/>
              </a:rPr>
              <a:t>/</a:t>
            </a:r>
            <a:r>
              <a:rPr lang="en-GB" sz="1050" dirty="0" err="1">
                <a:latin typeface="+mj-lt"/>
                <a:hlinkClick r:id="rId2"/>
              </a:rPr>
              <a:t>apv-aaw1922</a:t>
            </a:r>
            <a:r>
              <a:rPr lang="en-GB" sz="1050" dirty="0">
                <a:latin typeface="+mj-lt"/>
                <a:hlinkClick r:id="rId2"/>
              </a:rPr>
              <a:t>/tree</a:t>
            </a:r>
            <a:r>
              <a:rPr lang="en-GB" sz="1050">
                <a:latin typeface="+mj-lt"/>
                <a:hlinkClick r:id="rId2"/>
              </a:rPr>
              <a:t>/lectia3</a:t>
            </a:r>
            <a:r>
              <a:rPr lang="en-GB" sz="1050" dirty="0">
                <a:latin typeface="+mj-lt"/>
              </a:rPr>
              <a:t> </a:t>
            </a:r>
            <a:endParaRPr lang="en-GB" sz="1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RichTextBox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Amplasăm pe suprafața ferestrei două controlere de tip RichTextBox, dintre care unul va zi dezactivat. În RichTextBox-ul dezactivat va apărea textul pe care îl introduce utilizatorul în RichTextBox-ul activ.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6BF5-91DF-4585-9307-E4866EC9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428999"/>
            <a:ext cx="4722867" cy="2773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C7EA-4B27-4162-9075-4F6F286B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98" y="3279552"/>
            <a:ext cx="2914927" cy="2711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FD20C-5491-499E-8252-3469EC12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986" y="4005859"/>
            <a:ext cx="3930960" cy="15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Panel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Panel</a:t>
            </a: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 utilizat pe post de container pentru a grupa elemente. Avantajul acest controler este c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ă poate avea bare de derulare (scroll bars)</a:t>
            </a:r>
            <a:endParaRPr lang="ro-MD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2301E-FFA7-4457-AE2D-CA5E6A93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18" y="2338187"/>
            <a:ext cx="3981682" cy="34439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9B4C56-B44B-436D-AF72-587B64F5A510}"/>
              </a:ext>
            </a:extLst>
          </p:cNvPr>
          <p:cNvCxnSpPr/>
          <p:nvPr/>
        </p:nvCxnSpPr>
        <p:spPr>
          <a:xfrm flipH="1">
            <a:off x="10477500" y="1579019"/>
            <a:ext cx="247650" cy="14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D2C605-91BE-4EC0-842C-3A7B27EADB3E}"/>
              </a:ext>
            </a:extLst>
          </p:cNvPr>
          <p:cNvCxnSpPr/>
          <p:nvPr/>
        </p:nvCxnSpPr>
        <p:spPr>
          <a:xfrm>
            <a:off x="8181975" y="1952625"/>
            <a:ext cx="200025" cy="122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56AEF9-4F48-4128-AEE3-93B266C0C601}"/>
              </a:ext>
            </a:extLst>
          </p:cNvPr>
          <p:cNvCxnSpPr/>
          <p:nvPr/>
        </p:nvCxnSpPr>
        <p:spPr>
          <a:xfrm flipV="1">
            <a:off x="10306050" y="5038725"/>
            <a:ext cx="2952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B17868-CE71-48D9-AF32-DC360C648475}"/>
              </a:ext>
            </a:extLst>
          </p:cNvPr>
          <p:cNvSpPr txBox="1"/>
          <p:nvPr/>
        </p:nvSpPr>
        <p:spPr>
          <a:xfrm>
            <a:off x="10011621" y="1201224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/>
              <a:t>Panel părinte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A9779-495B-400A-BF61-A52C9ABD3203}"/>
              </a:ext>
            </a:extLst>
          </p:cNvPr>
          <p:cNvSpPr txBox="1"/>
          <p:nvPr/>
        </p:nvSpPr>
        <p:spPr>
          <a:xfrm>
            <a:off x="7468446" y="1591408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/>
              <a:t>Panel copil 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02B59-2482-418B-9884-D31EADC9C2BA}"/>
              </a:ext>
            </a:extLst>
          </p:cNvPr>
          <p:cNvSpPr txBox="1"/>
          <p:nvPr/>
        </p:nvSpPr>
        <p:spPr>
          <a:xfrm>
            <a:off x="9576036" y="6124575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/>
              <a:t>Panel copil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Panel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Dorim să construim interfața unei aplicații ce are un meniu amplasat în partea stângă. Secțiunea pentru meniu să fie de culoare închisă, iar restul ferestrei – de culoare deschisă.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7415E-C7EA-4E88-935C-0E239683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4" y="3429000"/>
            <a:ext cx="4653621" cy="28832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431659-8941-4751-BC48-720302170E26}"/>
              </a:ext>
            </a:extLst>
          </p:cNvPr>
          <p:cNvSpPr/>
          <p:nvPr/>
        </p:nvSpPr>
        <p:spPr>
          <a:xfrm>
            <a:off x="5313588" y="3694588"/>
            <a:ext cx="619261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Adăugam un panel și îi setăm proprietatea Dock cu valoarea DockStyle.Left pentru a alipi panel-ul de margina din stânga a ferestrei.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6FD46-4809-4A20-B6D0-CCEADA80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70" y="4782838"/>
            <a:ext cx="2807867" cy="1442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14505-4A16-4015-9121-C923C626E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07" y="4533257"/>
            <a:ext cx="1790993" cy="19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GroupBox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GroupBox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 utilizat pe post de container pentru a grupa elemente.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Spre deosebire de panel, acesta are un titlu / legendă.</a:t>
            </a:r>
            <a:endParaRPr lang="ro-MD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BFCE8-A49A-4CBE-BA36-24F15D2D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05" y="1985758"/>
            <a:ext cx="4401853" cy="38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GroupBox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Dorim să contruim un formular de logare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31659-8941-4751-BC48-720302170E26}"/>
              </a:ext>
            </a:extLst>
          </p:cNvPr>
          <p:cNvSpPr/>
          <p:nvPr/>
        </p:nvSpPr>
        <p:spPr>
          <a:xfrm>
            <a:off x="4742088" y="3389030"/>
            <a:ext cx="619261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Adăugăm un GroupBox în care înserăm controlerele formularului de logare. Valoarea proprietății </a:t>
            </a:r>
            <a:r>
              <a:rPr lang="ro-MD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</a:t>
            </a:r>
            <a:r>
              <a:rPr lang="ro-M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va fi titlul / legenda GroupBox-ului.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5FC7C-978E-4301-A582-EAFE7270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89030"/>
            <a:ext cx="3891471" cy="27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RadioButton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7" y="2409019"/>
            <a:ext cx="6453887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ce îi permite utilizatorului să selecteze un singur element dintr-un grup de selecții.</a:t>
            </a:r>
          </a:p>
          <a:p>
            <a:pPr>
              <a:lnSpc>
                <a:spcPct val="150000"/>
              </a:lnSpc>
            </a:pPr>
            <a:endParaRPr lang="ro-MD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NOTĂ: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Dacă avem nevoie de mai multe grupuri de selecție, de ex: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Primul grup: Genul (masculin / feminin)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Al doilea grup: Starea civilă (căsătorit / necăsătorit)</a:t>
            </a: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Atunci fiecare grup trebuie să fie plasat într-un container separat. Cele mai des folosite controlere pe post de container sunt </a:t>
            </a: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Panel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și </a:t>
            </a: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GroupBox</a:t>
            </a: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CCCCE-7454-467B-A3D1-68988FB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3201800"/>
            <a:ext cx="3120663" cy="19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RadioButton</a:t>
            </a:r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Creăm un formular de înregistrare utilizând mai multe grupuri de selecție și afișăm rezumatul formularului într-un MessageBox.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F1A48-2E62-4A72-A450-BB9DE1C8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5" y="3218621"/>
            <a:ext cx="4420115" cy="29010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29E743-6217-42C9-8DDC-D0647657D2AD}"/>
              </a:ext>
            </a:extLst>
          </p:cNvPr>
          <p:cNvSpPr/>
          <p:nvPr/>
        </p:nvSpPr>
        <p:spPr>
          <a:xfrm>
            <a:off x="5132613" y="3218621"/>
            <a:ext cx="6402162" cy="283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Am amplasat un TextBox cu numele tbNumePrenume 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și două grupuri de selecție – Genul și Starea Civilă.</a:t>
            </a:r>
          </a:p>
          <a:p>
            <a:pPr>
              <a:lnSpc>
                <a:spcPct val="150000"/>
              </a:lnSpc>
            </a:pPr>
            <a:endParaRPr lang="ro-MD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Evenimentul default (CheckedChanged) al RadioButton-urilor din grupul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Genul 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sunt tratate de event-handlerul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rbGen_CheckedChanged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iar cele din grupul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StareaCivilă – 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rbStareCivila_CheckedChanged</a:t>
            </a:r>
          </a:p>
          <a:p>
            <a:pPr>
              <a:lnSpc>
                <a:spcPct val="150000"/>
              </a:lnSpc>
            </a:pPr>
            <a:endParaRPr lang="en-CA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Dac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ă un radioBox a fost selectat, atunci proprietatea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Checked 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 acestuia devine </a:t>
            </a:r>
            <a:r>
              <a:rPr lang="ro-MD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o-MD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o-MD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o-MD" sz="1200">
                <a:solidFill>
                  <a:schemeClr val="tx1">
                    <a:lumMod val="75000"/>
                    <a:lumOff val="25000"/>
                  </a:schemeClr>
                </a:solidFill>
              </a:rPr>
              <a:t>Un click pe butonul Submit (btSubmit) va afișa datele despre participantul formularului.</a:t>
            </a:r>
          </a:p>
        </p:txBody>
      </p:sp>
    </p:spTree>
    <p:extLst>
      <p:ext uri="{BB962C8B-B14F-4D97-AF65-F5344CB8AC3E}">
        <p14:creationId xmlns:p14="http://schemas.microsoft.com/office/powerpoint/2010/main" val="15875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270396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RadioButton</a:t>
            </a:r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49782" y="2024722"/>
            <a:ext cx="11183098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Creăm un formular de înregistrare utilizând mai multe grupuri de selecție și afișăm rezumatul formularului într-un MessageBox.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26B5C-F46C-4DFC-B1CC-050DE92920C8}"/>
              </a:ext>
            </a:extLst>
          </p:cNvPr>
          <p:cNvSpPr txBox="1"/>
          <p:nvPr/>
        </p:nvSpPr>
        <p:spPr>
          <a:xfrm>
            <a:off x="338137" y="2648064"/>
            <a:ext cx="3438525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ParticipantFormular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Genul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StareaCivila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9B971-7133-4019-B428-2B6F7C56970E}"/>
              </a:ext>
            </a:extLst>
          </p:cNvPr>
          <p:cNvSpPr txBox="1"/>
          <p:nvPr/>
        </p:nvSpPr>
        <p:spPr>
          <a:xfrm>
            <a:off x="3850531" y="2648064"/>
            <a:ext cx="4636244" cy="355481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ParticipantFormular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ParticipantFormular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Form1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InitializeComponent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rbGen_CheckedChanged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Genul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RadioButton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rbStareCivila_CheckedChanged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StareaCivila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RadioButton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btSubmit_Click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tbNumePrenume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$"Participant: {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9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$"Genul: {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Genul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$"Starea Civila: {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StareaCivila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AAED3-D4CA-4AB1-A7A3-D47965F8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93" y="2794953"/>
            <a:ext cx="3057411" cy="27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7" y="2409019"/>
            <a:ext cx="645388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ce îi permite utilizatorului să selecteze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una sau mai multe op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țiuni dintr-un grup de selecție.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F123E-AB8B-41A2-B1FC-8D5C538F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13" y="2843509"/>
            <a:ext cx="3305337" cy="23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D5AA-9D64-4075-9DF3-EA8A02A0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69" y="2642746"/>
            <a:ext cx="5630061" cy="3610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7309228" y="2864990"/>
            <a:ext cx="442198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Dac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ă un CheckBox a fost selectat, atunci proprietatea </a:t>
            </a:r>
            <a:r>
              <a:rPr lang="ro-M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Checked 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 acestuia devine </a:t>
            </a:r>
            <a:r>
              <a:rPr lang="ro-M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o-MD" sz="1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900000">
            <a:off x="2608322" y="-1574872"/>
            <a:ext cx="6945729" cy="8166562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56661" y="475751"/>
            <a:ext cx="4878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400" spc="600">
                <a:solidFill>
                  <a:schemeClr val="bg1"/>
                </a:solidFill>
                <a:latin typeface="+mj-lt"/>
              </a:rPr>
              <a:t>CE VOI STUDIA?</a:t>
            </a:r>
            <a:endParaRPr lang="en-US" sz="4400" spc="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5915" y="1036185"/>
            <a:ext cx="6160169" cy="652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>
                <a:solidFill>
                  <a:schemeClr val="bg1"/>
                </a:solidFill>
              </a:rPr>
              <a:t>Gestionarea urm</a:t>
            </a:r>
            <a:r>
              <a:rPr lang="ro-MD">
                <a:solidFill>
                  <a:schemeClr val="bg1"/>
                </a:solidFill>
              </a:rPr>
              <a:t>ătoarelor tipuri de componente:</a:t>
            </a:r>
          </a:p>
          <a:p>
            <a:pPr algn="ctr">
              <a:lnSpc>
                <a:spcPct val="150000"/>
              </a:lnSpc>
            </a:pPr>
            <a:r>
              <a:rPr lang="ro-MD">
                <a:solidFill>
                  <a:schemeClr val="bg1"/>
                </a:solidFill>
              </a:rPr>
              <a:t>Button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Label</a:t>
            </a:r>
            <a:endParaRPr lang="ro-MD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o-MD">
                <a:solidFill>
                  <a:schemeClr val="bg1"/>
                </a:solidFill>
              </a:rPr>
              <a:t>TextBox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RichTextBox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Panel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GroupBox</a:t>
            </a:r>
          </a:p>
          <a:p>
            <a:pPr algn="ctr">
              <a:lnSpc>
                <a:spcPct val="150000"/>
              </a:lnSpc>
            </a:pPr>
            <a:r>
              <a:rPr lang="ro-MD">
                <a:solidFill>
                  <a:schemeClr val="bg1"/>
                </a:solidFill>
              </a:rPr>
              <a:t>RadioButton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CheckBox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PictureBox</a:t>
            </a:r>
            <a:endParaRPr lang="ro-MD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ListBox</a:t>
            </a:r>
          </a:p>
          <a:p>
            <a:pPr algn="ctr">
              <a:lnSpc>
                <a:spcPct val="150000"/>
              </a:lnSpc>
            </a:pPr>
            <a:r>
              <a:rPr lang="ro-MD">
                <a:solidFill>
                  <a:schemeClr val="bg1"/>
                </a:solidFill>
              </a:rPr>
              <a:t>ComboBox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MouthCalendar</a:t>
            </a:r>
          </a:p>
          <a:p>
            <a:pPr algn="ctr">
              <a:lnSpc>
                <a:spcPct val="150000"/>
              </a:lnSpc>
            </a:pPr>
            <a:endParaRPr lang="ro-MD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ro-MD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D36A5-C507-49D3-8723-E1BCBB12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97" y="4636163"/>
            <a:ext cx="2511804" cy="25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2CA3-CC21-4AAB-ABE7-BC5F75F0313B}"/>
              </a:ext>
            </a:extLst>
          </p:cNvPr>
          <p:cNvSpPr/>
          <p:nvPr/>
        </p:nvSpPr>
        <p:spPr>
          <a:xfrm>
            <a:off x="566037" y="2409019"/>
            <a:ext cx="645388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PictureBox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folosit pentru adăugarea imaginilor sau a altor resurse de tip bitmap.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B674F-AA51-440D-9C4C-B6934FFA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43" y="2428069"/>
            <a:ext cx="3996269" cy="3101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67C45-2D57-4F6B-AB70-DE3667AA9335}"/>
              </a:ext>
            </a:extLst>
          </p:cNvPr>
          <p:cNvCxnSpPr>
            <a:cxnSpLocks/>
          </p:cNvCxnSpPr>
          <p:nvPr/>
        </p:nvCxnSpPr>
        <p:spPr>
          <a:xfrm flipH="1">
            <a:off x="9708402" y="1579019"/>
            <a:ext cx="778623" cy="103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660C02-1B99-4045-87AC-F10DF03D69D1}"/>
              </a:ext>
            </a:extLst>
          </p:cNvPr>
          <p:cNvSpPr txBox="1"/>
          <p:nvPr/>
        </p:nvSpPr>
        <p:spPr>
          <a:xfrm>
            <a:off x="9893497" y="1174516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/>
              <a:t>PictureBox</a:t>
            </a:r>
          </a:p>
        </p:txBody>
      </p:sp>
    </p:spTree>
    <p:extLst>
      <p:ext uri="{BB962C8B-B14F-4D97-AF65-F5344CB8AC3E}">
        <p14:creationId xmlns:p14="http://schemas.microsoft.com/office/powerpoint/2010/main" val="3967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323975" y="2410015"/>
            <a:ext cx="102679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Dorim să creăm fereastra de afișare a informațiilor despre un utilizator, împreună cu poza acestuia de profil.</a:t>
            </a:r>
            <a:endParaRPr lang="ro-MD" sz="1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1D696-CE05-4442-92BB-396C77E9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8" y="2976393"/>
            <a:ext cx="4567459" cy="3430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D4003F-3E67-4DCF-B255-4D3ABFE18E93}"/>
              </a:ext>
            </a:extLst>
          </p:cNvPr>
          <p:cNvSpPr txBox="1"/>
          <p:nvPr/>
        </p:nvSpPr>
        <p:spPr>
          <a:xfrm>
            <a:off x="1085543" y="3542930"/>
            <a:ext cx="442198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Amplasăm pe suprafața ferestrei un controler de tip PictureBox, </a:t>
            </a:r>
          </a:p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alegem imaginea (Proprietatea </a:t>
            </a:r>
            <a:r>
              <a:rPr lang="ro-M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și modul de afișare (Proprietatea </a:t>
            </a:r>
            <a:r>
              <a:rPr lang="ro-M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SizeMode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o-MD" sz="1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2CA3-CC21-4AAB-ABE7-BC5F75F0313B}"/>
              </a:ext>
            </a:extLst>
          </p:cNvPr>
          <p:cNvSpPr/>
          <p:nvPr/>
        </p:nvSpPr>
        <p:spPr>
          <a:xfrm>
            <a:off x="566037" y="2409019"/>
            <a:ext cx="645388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ListBox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Afişează o listă de articole din care utilizatorul poate alege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una sau mai multe opțiuni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9B28D-97E9-4DFD-98FB-52F2FCEF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46" y="2409019"/>
            <a:ext cx="3572504" cy="2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323975" y="2253020"/>
            <a:ext cx="1026795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Dorim să creăm un ListBox cu ajutorul căruia utilizatorul să poată alege un oraș. Cand va da click pe una din opțiuni, orașul selectat va fi afișat într-un MessageBox.</a:t>
            </a:r>
            <a:endParaRPr lang="ro-MD" sz="1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EB23D-7DC5-4805-8A68-3D66C5806CB0}"/>
              </a:ext>
            </a:extLst>
          </p:cNvPr>
          <p:cNvSpPr txBox="1"/>
          <p:nvPr/>
        </p:nvSpPr>
        <p:spPr>
          <a:xfrm>
            <a:off x="5681580" y="3429000"/>
            <a:ext cx="593892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ăugăm pe suprafața ferestrei un ListBox și tratăm evenimentul default al acestuia – </a:t>
            </a:r>
            <a:r>
              <a:rPr lang="ro-MD" b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SelectedIndexChanged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, ce este lansat de fiecare dată când utilizatorul selectează vreo opțiune.</a:t>
            </a:r>
            <a:endParaRPr lang="ro-M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72E5C-E983-4159-AA66-9C349E6F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308103"/>
            <a:ext cx="4555096" cy="2941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F5176-5AED-447E-BF46-BE3B0636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11" y="5362498"/>
            <a:ext cx="5243828" cy="9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EB23D-7DC5-4805-8A68-3D66C5806CB0}"/>
              </a:ext>
            </a:extLst>
          </p:cNvPr>
          <p:cNvSpPr txBox="1"/>
          <p:nvPr/>
        </p:nvSpPr>
        <p:spPr>
          <a:xfrm>
            <a:off x="2567002" y="2410015"/>
            <a:ext cx="773914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Există diverse modalități prin care putem introduce date în ListBox </a:t>
            </a:r>
            <a:endParaRPr lang="ro-M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60A9F-52C9-4537-882E-289B418ABF2A}"/>
              </a:ext>
            </a:extLst>
          </p:cNvPr>
          <p:cNvSpPr txBox="1"/>
          <p:nvPr/>
        </p:nvSpPr>
        <p:spPr>
          <a:xfrm>
            <a:off x="645326" y="2964129"/>
            <a:ext cx="2993224" cy="73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Utilizând interfa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ța grafică</a:t>
            </a:r>
          </a:p>
          <a:p>
            <a:pPr>
              <a:lnSpc>
                <a:spcPct val="150000"/>
              </a:lnSpc>
            </a:pPr>
            <a:r>
              <a:rPr lang="ro-MD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Proprietatea </a:t>
            </a:r>
            <a:r>
              <a:rPr lang="ro-MD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Items, </a:t>
            </a:r>
            <a:r>
              <a:rPr lang="ro-MD" sz="1100">
                <a:solidFill>
                  <a:schemeClr val="tx1">
                    <a:lumMod val="75000"/>
                    <a:lumOff val="25000"/>
                  </a:schemeClr>
                </a:solidFill>
              </a:rPr>
              <a:t>construim colecția de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56F9-FF20-4107-A69C-CA5000EA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8" y="3788894"/>
            <a:ext cx="2953162" cy="2391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C9B691-0999-4F1C-88DB-CDF60D32BAE1}"/>
              </a:ext>
            </a:extLst>
          </p:cNvPr>
          <p:cNvSpPr txBox="1"/>
          <p:nvPr/>
        </p:nvSpPr>
        <p:spPr>
          <a:xfrm>
            <a:off x="4330299" y="2964129"/>
            <a:ext cx="29932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2.   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Code Behind – Adăugam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opțiunile una câte una</a:t>
            </a:r>
            <a:endParaRPr lang="ro-MD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6C9077-AD86-4801-8A09-0076F8AB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76" y="3983115"/>
            <a:ext cx="3381847" cy="2562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FC32FC-ECF6-4EA8-9C05-9FCCB24150C2}"/>
              </a:ext>
            </a:extLst>
          </p:cNvPr>
          <p:cNvSpPr txBox="1"/>
          <p:nvPr/>
        </p:nvSpPr>
        <p:spPr>
          <a:xfrm>
            <a:off x="8921349" y="2964128"/>
            <a:ext cx="29932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  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Code Behind –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ăm sursa de date</a:t>
            </a:r>
            <a:endParaRPr lang="ro-MD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9F13C1-3058-40BE-9F7D-7DBE299D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349" y="3970899"/>
            <a:ext cx="3086378" cy="27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BFEDD-6DBE-46BB-B71B-545006BD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52" y="2646286"/>
            <a:ext cx="426779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ComboBox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2CA3-CC21-4AAB-ABE7-BC5F75F0313B}"/>
              </a:ext>
            </a:extLst>
          </p:cNvPr>
          <p:cNvSpPr/>
          <p:nvPr/>
        </p:nvSpPr>
        <p:spPr>
          <a:xfrm>
            <a:off x="566037" y="2409019"/>
            <a:ext cx="645388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ComboBox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Afişează o listă de articole din care utilizatorul poate alege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una sau mai multe opțiuni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600"/>
              <a:t>contine un control de editare single line </a:t>
            </a:r>
            <a:r>
              <a:rPr lang="ro-MD" sz="1600"/>
              <a:t>ș</a:t>
            </a:r>
            <a:r>
              <a:rPr lang="it-IT" sz="1600"/>
              <a:t>i un control ListBox.</a:t>
            </a: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81F67-D606-4884-A839-D8A42C0A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563" y="3560801"/>
            <a:ext cx="3258005" cy="1514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815B9-C807-4889-90A2-8D41EAF3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32" y="2168685"/>
            <a:ext cx="3172268" cy="77163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066A7-900C-470E-91F1-CE8B30C09CDA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9934566" y="2940318"/>
            <a:ext cx="0" cy="6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ComboBox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323975" y="2253020"/>
            <a:ext cx="102679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Schimb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ăm font-ul și mărimea textului dintr-un RichTextBox cu ajutorul a două controlere de tip ComboBox</a:t>
            </a:r>
            <a:endParaRPr lang="ro-M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EB23D-7DC5-4805-8A68-3D66C5806CB0}"/>
              </a:ext>
            </a:extLst>
          </p:cNvPr>
          <p:cNvSpPr txBox="1"/>
          <p:nvPr/>
        </p:nvSpPr>
        <p:spPr>
          <a:xfrm>
            <a:off x="5826911" y="3492176"/>
            <a:ext cx="593892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ăugăm pe suprafața ferestrei un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RichTextBox 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și două ComboBox-uri și le tratăm evenimentele default (</a:t>
            </a:r>
            <a:r>
              <a:rPr lang="ro-MD" b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SelectedIndexChanged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ro-M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A4ACE-CB5B-4697-8928-FA078609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9" y="2898213"/>
            <a:ext cx="5308794" cy="28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ComboBox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323975" y="2253020"/>
            <a:ext cx="102679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Schimb</a:t>
            </a:r>
            <a:r>
              <a:rPr lang="ro-MD">
                <a:solidFill>
                  <a:schemeClr val="tx1">
                    <a:lumMod val="75000"/>
                    <a:lumOff val="25000"/>
                  </a:schemeClr>
                </a:solidFill>
              </a:rPr>
              <a:t>ăm font-ul și mărimea textului dintr-un RichTextBox cu ajutorul a două controlere de tip ComboBox</a:t>
            </a:r>
            <a:endParaRPr lang="ro-M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CC69B-E8E5-4F89-BFC6-9A8D0B5B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" y="3076403"/>
            <a:ext cx="4665280" cy="2991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53DC7-7C3C-4C71-8B2E-F8CDFBDD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05" y="2838216"/>
            <a:ext cx="2938854" cy="1846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510F2-B6AC-4E2E-8810-071615B7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947" y="4684355"/>
            <a:ext cx="3333296" cy="21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MouthCalendar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2CA3-CC21-4AAB-ABE7-BC5F75F0313B}"/>
              </a:ext>
            </a:extLst>
          </p:cNvPr>
          <p:cNvSpPr/>
          <p:nvPr/>
        </p:nvSpPr>
        <p:spPr>
          <a:xfrm>
            <a:off x="566037" y="2409019"/>
            <a:ext cx="6739638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MouthCalendar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Controler utilizat pentru selectarea unei dăți calendaristice. Acesta afişează implicit un mic calendar al lunii curente ce poate fi derulat înainte şi înapoi la celelalte luni calendaristice.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3C33C-CD11-42D7-8F01-25246259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64" y="2428006"/>
            <a:ext cx="3617467" cy="25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Button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-ul este un controler utilizat pentru a executa o secven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ță de instrucțiuni în momentul activării lui de către utilizator.</a:t>
            </a: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31C3-C6EB-4F3D-AF0B-8BE6EED1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55" y="3030362"/>
            <a:ext cx="4738807" cy="15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ComboBox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159125" y="2253789"/>
            <a:ext cx="1060670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Cu ajutorul unui MouthCalendar vom alege o dat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ă, iar programul ne va afișa câte zile au rămas până la revelion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EABE1-61F6-4728-B167-8592742B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3" y="3182554"/>
            <a:ext cx="4747058" cy="301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9B9DD-C413-4B6B-834F-A3BD75FC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05" y="3291281"/>
            <a:ext cx="5191248" cy="2707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A2D65E-A2A9-4399-917C-592C7611CFB4}"/>
              </a:ext>
            </a:extLst>
          </p:cNvPr>
          <p:cNvSpPr txBox="1"/>
          <p:nvPr/>
        </p:nvSpPr>
        <p:spPr>
          <a:xfrm>
            <a:off x="410433" y="2751667"/>
            <a:ext cx="59389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Dorim ca utilizatorul sa selecteze o singura data, setam MaxSelectionCount = 1</a:t>
            </a:r>
          </a:p>
          <a:p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pentru MouthCalendar.</a:t>
            </a:r>
            <a:endParaRPr lang="ro-MD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8825" y="655689"/>
            <a:ext cx="7596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ComboBox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EA3-8FB2-4707-B0BA-609509220CDB}"/>
              </a:ext>
            </a:extLst>
          </p:cNvPr>
          <p:cNvSpPr txBox="1"/>
          <p:nvPr/>
        </p:nvSpPr>
        <p:spPr>
          <a:xfrm>
            <a:off x="1159125" y="2253789"/>
            <a:ext cx="1060670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Cu ajutorul unui MouthCalendar vom alege o dat</a:t>
            </a:r>
            <a:r>
              <a:rPr lang="ro-M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ă, iar programul ne va afișa câte zile au rămas până la revelion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F70D-7403-49FE-926E-F74BE217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75" y="2742709"/>
            <a:ext cx="398200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A48ED-EE0C-4446-94E1-2BDBF3D50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4" y="637436"/>
            <a:ext cx="7994932" cy="5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Button</a:t>
            </a:r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DC8D0-5235-4EDC-A062-D7A5561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0" y="3371680"/>
            <a:ext cx="4296399" cy="283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Amplasăm pe suprafața ferestrei un buton și tratăm evenimentul </a:t>
            </a: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asupra acestuia. La efectuarea unui asupra butonului va apărea un MessageBox cu textul </a:t>
            </a: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Hello World!</a:t>
            </a: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29BFF-3B76-4E27-A494-65C0FE48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57" y="4059093"/>
            <a:ext cx="3201482" cy="1455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F78BB-8560-461A-869E-418D3327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440" y="3053756"/>
            <a:ext cx="3364377" cy="29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Label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/>
              <a:t>Label-</a:t>
            </a:r>
            <a:r>
              <a:rPr lang="ro-MD" sz="1600"/>
              <a:t>ul este folosit </a:t>
            </a:r>
            <a:r>
              <a:rPr lang="en-US" sz="1600"/>
              <a:t>pentru afişarea etichetelor de text şi a pentru a eticheta </a:t>
            </a:r>
            <a:r>
              <a:rPr lang="ro-MD" sz="1600"/>
              <a:t>alte controale</a:t>
            </a:r>
            <a:r>
              <a:rPr lang="en-US" sz="1600"/>
              <a:t>. </a:t>
            </a: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992C5-11F4-4887-A494-BFA96241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40" y="3061411"/>
            <a:ext cx="3219916" cy="13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Label</a:t>
            </a:r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Amplas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ăm pe suprafața ferestrei două butoane (+1, -1) și un label care va afișa valoarea unui contor. Când modificăm valoarea contorului, actualizăm și text-ul label-ului.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40D1-877A-4C94-B01B-0C42C978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2" y="3311787"/>
            <a:ext cx="4565984" cy="2950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1FD145-B4A3-4839-A437-9D31A3AE2BBB}"/>
              </a:ext>
            </a:extLst>
          </p:cNvPr>
          <p:cNvSpPr txBox="1"/>
          <p:nvPr/>
        </p:nvSpPr>
        <p:spPr>
          <a:xfrm>
            <a:off x="5373366" y="3509722"/>
            <a:ext cx="3424259" cy="25545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Form1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InitializeComponent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valoareContor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btDecrement_Click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valoareContor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endParaRPr lang="ro-MD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MD" sz="80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US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Actualizam text-ul label-ului</a:t>
            </a:r>
            <a:endParaRPr lang="en-US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lblContor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$"Contor: {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valoareContor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btIncrement_Click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valoareContor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  <a:endParaRPr lang="ro-MD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MD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Actualizam text-ul label-ului</a:t>
            </a:r>
            <a:endParaRPr lang="en-US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lblContor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$"Contor: {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valoareContor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6B5F1-DA8B-4ABA-9F49-B61542A2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405" y="3498189"/>
            <a:ext cx="2576838" cy="23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TextBox-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ul este utilizat pentru a afișa text sau pentru a primi datele introduse de la tastatură de către utilizator</a:t>
            </a:r>
            <a:endParaRPr lang="ro-MD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o-M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8719C-AE56-446B-94B8-121E237A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37" y="3114614"/>
            <a:ext cx="4276925" cy="13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TextBox – Exemplu de utilizare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4EC3A-9F9E-489A-9557-EC249F029F0C}"/>
              </a:ext>
            </a:extLst>
          </p:cNvPr>
          <p:cNvSpPr/>
          <p:nvPr/>
        </p:nvSpPr>
        <p:spPr>
          <a:xfrm>
            <a:off x="830732" y="2494457"/>
            <a:ext cx="1118309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Amplasăm pe suprafața ferestrei un TextBox și un Label ce va afișa numărul de caractere introduse în TextBox.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Num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ărul va fi actualizat de fiecare dată când utilizatorul introduce sau elimină caractere,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C4108-E69B-40D7-945D-2A9DB72F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661" y="3109651"/>
            <a:ext cx="2912127" cy="2757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F62AC3-018F-4DB8-896D-19E820E8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3" y="3371680"/>
            <a:ext cx="4626653" cy="2605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C432A-65AD-4364-AE5A-054EE3BE3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167" y="4036761"/>
            <a:ext cx="4067267" cy="14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002" y="655689"/>
            <a:ext cx="705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RichTextBox</a:t>
            </a:r>
            <a:endParaRPr 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8E0DF-7349-4CCB-B2EF-11BC544768D8}"/>
              </a:ext>
            </a:extLst>
          </p:cNvPr>
          <p:cNvSpPr/>
          <p:nvPr/>
        </p:nvSpPr>
        <p:spPr>
          <a:xfrm>
            <a:off x="566038" y="2409019"/>
            <a:ext cx="597296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MD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RichTextBox 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controler similar cu 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TextBox</a:t>
            </a:r>
            <a:r>
              <a:rPr lang="en-CA" sz="1600">
                <a:solidFill>
                  <a:schemeClr val="tx1">
                    <a:lumMod val="75000"/>
                    <a:lumOff val="25000"/>
                  </a:schemeClr>
                </a:solidFill>
              </a:rPr>
              <a:t>-ul</a:t>
            </a:r>
            <a:r>
              <a:rPr lang="ro-MD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însă permite din start introducerea mai multor linii de text și oferă mai mult control asupra textului.</a:t>
            </a:r>
            <a:endParaRPr lang="ro-MD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71FA6-4DED-4127-AF86-C6719E7C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25" y="2723343"/>
            <a:ext cx="4368145" cy="30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1380</Words>
  <Application>Microsoft Office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Maria</cp:lastModifiedBy>
  <cp:revision>226</cp:revision>
  <dcterms:created xsi:type="dcterms:W3CDTF">2018-05-05T03:43:01Z</dcterms:created>
  <dcterms:modified xsi:type="dcterms:W3CDTF">2021-01-24T22:43:44Z</dcterms:modified>
</cp:coreProperties>
</file>