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4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2" r:id="rId11"/>
    <p:sldId id="323" r:id="rId12"/>
    <p:sldId id="324" r:id="rId13"/>
    <p:sldId id="325" r:id="rId14"/>
    <p:sldId id="326" r:id="rId15"/>
    <p:sldId id="3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1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F422E-D74D-46B9-AB01-15178AF3AA1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A856-5844-46C3-8DB5-778B7F0B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7DB0-F6FF-4338-AD0C-60E32880752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FAD16-93C4-4128-912C-A06D0861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56AA2-E349-4BDB-AAB0-0CA1106DFEDA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76C44-7451-4A5E-B545-106F8A7E044C}"/>
              </a:ext>
            </a:extLst>
          </p:cNvPr>
          <p:cNvSpPr/>
          <p:nvPr userDrawn="1"/>
        </p:nvSpPr>
        <p:spPr>
          <a:xfrm>
            <a:off x="11463697" y="6400892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63697" y="6400892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>
              <a:latin typeface="+mn-lt"/>
            </a:endParaRP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C0F3B5B-451D-41B7-840D-C3136C470C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or Drag Here to Add Picture</a:t>
            </a:r>
            <a:endParaRPr lang="id-ID"/>
          </a:p>
          <a:p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7DA94-F6DF-48EE-A055-76D5BDEC169D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04190" y="6354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2C759-84B1-48B7-BF98-A28CAFF934F4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9F9F82-E243-49ED-98C9-E39143C5FEAF}"/>
              </a:ext>
            </a:extLst>
          </p:cNvPr>
          <p:cNvSpPr/>
          <p:nvPr userDrawn="1"/>
        </p:nvSpPr>
        <p:spPr>
          <a:xfrm>
            <a:off x="11404190" y="6354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32DE7-A817-484C-8F53-3EB63F30893F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bg1"/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bg1"/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bg1"/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752DFED-9BE1-46A5-81AE-B0130748EE73}"/>
              </a:ext>
            </a:extLst>
          </p:cNvPr>
          <p:cNvSpPr/>
          <p:nvPr userDrawn="1"/>
        </p:nvSpPr>
        <p:spPr>
          <a:xfrm>
            <a:off x="1719473" y="932990"/>
            <a:ext cx="3989645" cy="3989645"/>
          </a:xfrm>
          <a:prstGeom prst="frame">
            <a:avLst>
              <a:gd name="adj1" fmla="val 14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1904CE9-FC93-4C19-8291-B3B6C853B9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0764" y="1475302"/>
            <a:ext cx="3989645" cy="3989645"/>
          </a:xfrm>
          <a:solidFill>
            <a:schemeClr val="accent2"/>
          </a:solidFill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5F5FA-BD26-459B-9256-703AA6C114D0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34" name="Rectangle 33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FDDF4-2E8C-4762-9226-E129AAF3C506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59B32-AE40-4A30-9CB2-0EB0FE1E5BB0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31" name="Rectangle 30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09F09-56C0-4DBE-A4A1-7516CA633C56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9B5028-ED75-4B07-8F0D-ECA3DBD6DF7E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6266-4EBD-42BE-9C44-B00AA07A83EC}"/>
              </a:ext>
            </a:extLst>
          </p:cNvPr>
          <p:cNvSpPr/>
          <p:nvPr userDrawn="1"/>
        </p:nvSpPr>
        <p:spPr>
          <a:xfrm>
            <a:off x="415592" y="6400892"/>
            <a:ext cx="22108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D" sz="900" b="0" i="0">
                <a:solidFill>
                  <a:schemeClr val="bg1"/>
                </a:solidFill>
                <a:effectLst/>
                <a:latin typeface="+mn-lt"/>
              </a:rPr>
              <a:t>Asistență pentru </a:t>
            </a:r>
            <a:r>
              <a:rPr lang="ro-MD" sz="900" b="1" i="0">
                <a:solidFill>
                  <a:schemeClr val="bg1"/>
                </a:solidFill>
                <a:effectLst/>
                <a:latin typeface="+mn-lt"/>
              </a:rPr>
              <a:t>Programarea Vizuală</a:t>
            </a:r>
            <a:r>
              <a:rPr lang="en-US" sz="900" b="0" i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ro-MD" sz="900" b="0" i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ro-MD" sz="600" b="0" i="0">
                <a:solidFill>
                  <a:schemeClr val="bg1"/>
                </a:solidFill>
                <a:effectLst/>
                <a:latin typeface="+mj-lt"/>
              </a:rPr>
              <a:t>profesor: Baba Dorin</a:t>
            </a:r>
            <a:endParaRPr lang="en-US" sz="800" b="0" i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rinbaba/apv-aaw1922/tree/lectia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3FAD8D-EF70-4A74-A492-E0FC564CE034}"/>
              </a:ext>
            </a:extLst>
          </p:cNvPr>
          <p:cNvSpPr/>
          <p:nvPr/>
        </p:nvSpPr>
        <p:spPr>
          <a:xfrm>
            <a:off x="4007926" y="4561788"/>
            <a:ext cx="4176143" cy="842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TextBox 87"/>
          <p:cNvSpPr txBox="1"/>
          <p:nvPr/>
        </p:nvSpPr>
        <p:spPr>
          <a:xfrm>
            <a:off x="3216424" y="2173764"/>
            <a:ext cx="5759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Elemente</a:t>
            </a:r>
            <a:r>
              <a:rPr lang="en-US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4000" spc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</a:t>
            </a:r>
            <a:r>
              <a:rPr lang="ro-RO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4000" spc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</a:t>
            </a:r>
            <a:r>
              <a:rPr lang="ro-RO" sz="4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endParaRPr lang="en-US" sz="4000" spc="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31134" y="3976350"/>
            <a:ext cx="272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1200">
                <a:solidFill>
                  <a:schemeClr val="accent1"/>
                </a:solidFill>
              </a:rPr>
              <a:t>Asistența pentru Programarea Vizuală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4E77E-0DF6-4FC0-9760-74351A6F3E79}"/>
              </a:ext>
            </a:extLst>
          </p:cNvPr>
          <p:cNvSpPr txBox="1"/>
          <p:nvPr/>
        </p:nvSpPr>
        <p:spPr>
          <a:xfrm>
            <a:off x="4023154" y="4680272"/>
            <a:ext cx="4145687" cy="6232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o-MD" sz="1200" dirty="0" err="1">
                <a:latin typeface="+mj-lt"/>
              </a:rPr>
              <a:t>git</a:t>
            </a:r>
            <a:r>
              <a:rPr lang="ro-MD" sz="1200" dirty="0">
                <a:latin typeface="+mj-lt"/>
              </a:rPr>
              <a:t> clone </a:t>
            </a:r>
            <a:r>
              <a:rPr lang="en-US" sz="1200" dirty="0">
                <a:latin typeface="+mj-lt"/>
              </a:rPr>
              <a:t>-</a:t>
            </a:r>
            <a:r>
              <a:rPr lang="ro-MD" sz="1200" dirty="0">
                <a:latin typeface="+mj-lt"/>
              </a:rPr>
              <a:t>b </a:t>
            </a:r>
            <a:r>
              <a:rPr lang="ro-MD" sz="1200" dirty="0" err="1">
                <a:latin typeface="+mj-lt"/>
              </a:rPr>
              <a:t>lectia</a:t>
            </a:r>
            <a:r>
              <a:rPr lang="en-GB" sz="1200" dirty="0">
                <a:latin typeface="+mj-lt"/>
              </a:rPr>
              <a:t>7</a:t>
            </a:r>
            <a:r>
              <a:rPr lang="ro-MD" sz="1200" dirty="0">
                <a:latin typeface="+mj-lt"/>
              </a:rPr>
              <a:t> </a:t>
            </a:r>
            <a:r>
              <a:rPr lang="ro-MD" sz="1200" dirty="0" err="1">
                <a:latin typeface="+mj-lt"/>
              </a:rPr>
              <a:t>https</a:t>
            </a:r>
            <a:r>
              <a:rPr lang="ro-MD" sz="1200" dirty="0">
                <a:latin typeface="+mj-lt"/>
              </a:rPr>
              <a:t>://</a:t>
            </a:r>
            <a:r>
              <a:rPr lang="ro-MD" sz="1200" dirty="0" err="1">
                <a:latin typeface="+mj-lt"/>
              </a:rPr>
              <a:t>github.com</a:t>
            </a:r>
            <a:r>
              <a:rPr lang="ro-MD" sz="1200" dirty="0">
                <a:latin typeface="+mj-lt"/>
              </a:rPr>
              <a:t>/</a:t>
            </a:r>
            <a:r>
              <a:rPr lang="ro-MD" sz="1200" dirty="0" err="1">
                <a:latin typeface="+mj-lt"/>
              </a:rPr>
              <a:t>dorinbaba</a:t>
            </a:r>
            <a:r>
              <a:rPr lang="ro-MD" sz="1200" dirty="0">
                <a:latin typeface="+mj-lt"/>
              </a:rPr>
              <a:t>/</a:t>
            </a:r>
            <a:r>
              <a:rPr lang="ro-MD" sz="1200" dirty="0" err="1">
                <a:latin typeface="+mj-lt"/>
              </a:rPr>
              <a:t>apv-aaw1922</a:t>
            </a:r>
            <a:endParaRPr lang="en-GB" sz="1200" dirty="0">
              <a:latin typeface="+mj-lt"/>
            </a:endParaRPr>
          </a:p>
          <a:p>
            <a:pPr algn="ctr"/>
            <a:endParaRPr lang="en-GB" sz="1200" dirty="0">
              <a:latin typeface="+mj-lt"/>
            </a:endParaRPr>
          </a:p>
          <a:p>
            <a:pPr algn="ctr"/>
            <a:r>
              <a:rPr lang="en-GB" sz="1050" dirty="0">
                <a:latin typeface="+mj-lt"/>
                <a:hlinkClick r:id="rId2"/>
              </a:rPr>
              <a:t>https://</a:t>
            </a:r>
            <a:r>
              <a:rPr lang="en-GB" sz="1050" dirty="0" err="1">
                <a:latin typeface="+mj-lt"/>
                <a:hlinkClick r:id="rId2"/>
              </a:rPr>
              <a:t>github.com</a:t>
            </a:r>
            <a:r>
              <a:rPr lang="en-GB" sz="1050" dirty="0">
                <a:latin typeface="+mj-lt"/>
                <a:hlinkClick r:id="rId2"/>
              </a:rPr>
              <a:t>/</a:t>
            </a:r>
            <a:r>
              <a:rPr lang="en-GB" sz="1050" dirty="0" err="1">
                <a:latin typeface="+mj-lt"/>
                <a:hlinkClick r:id="rId2"/>
              </a:rPr>
              <a:t>dorinbaba</a:t>
            </a:r>
            <a:r>
              <a:rPr lang="en-GB" sz="1050" dirty="0">
                <a:latin typeface="+mj-lt"/>
                <a:hlinkClick r:id="rId2"/>
              </a:rPr>
              <a:t>/</a:t>
            </a:r>
            <a:r>
              <a:rPr lang="en-GB" sz="1050" dirty="0" err="1">
                <a:latin typeface="+mj-lt"/>
                <a:hlinkClick r:id="rId2"/>
              </a:rPr>
              <a:t>apv-aaw1922</a:t>
            </a:r>
            <a:r>
              <a:rPr lang="en-GB" sz="1050" dirty="0">
                <a:latin typeface="+mj-lt"/>
                <a:hlinkClick r:id="rId2"/>
              </a:rPr>
              <a:t>/tree/</a:t>
            </a:r>
            <a:r>
              <a:rPr lang="en-GB" sz="1050" dirty="0" err="1">
                <a:latin typeface="+mj-lt"/>
                <a:hlinkClick r:id="rId2"/>
              </a:rPr>
              <a:t>lectia7</a:t>
            </a:r>
            <a:r>
              <a:rPr lang="en-GB" sz="1050" dirty="0">
                <a:latin typeface="+mj-lt"/>
              </a:rPr>
              <a:t> </a:t>
            </a:r>
            <a:r>
              <a:rPr lang="ro-RO" sz="1050" dirty="0">
                <a:latin typeface="+mj-lt"/>
              </a:rPr>
              <a:t>  </a:t>
            </a:r>
            <a:r>
              <a:rPr lang="en-GB" sz="105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674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52531-5215-49F3-ABF0-E00BFAD02B29}"/>
              </a:ext>
            </a:extLst>
          </p:cNvPr>
          <p:cNvSpPr txBox="1"/>
          <p:nvPr/>
        </p:nvSpPr>
        <p:spPr>
          <a:xfrm>
            <a:off x="364978" y="2452483"/>
            <a:ext cx="58974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Pentru a realiza efectele de animație, vom face cunoștință cu o componentă nouă – </a:t>
            </a:r>
            <a:r>
              <a:rPr lang="ro-RO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Timer-</a:t>
            </a:r>
            <a:r>
              <a:rPr lang="ro-RO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ul</a:t>
            </a:r>
            <a:r>
              <a:rPr lang="ro-RO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ro-RO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Timer-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ul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este o componentă a cărui rol este de a lansa un eveniment la intervale definite de utilizator.</a:t>
            </a: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Priprietățile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bază ale timer-ului sunt următoarele:</a:t>
            </a: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Enabled</a:t>
            </a:r>
            <a:r>
              <a:rPr lang="ro-RO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indică dacă 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timerul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este lansat sau 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Interval – 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intervalul la care for fi lansate evenimentele (în milisecunde)</a:t>
            </a: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7FCCD-45E8-419B-9228-57F5A0A98C59}"/>
              </a:ext>
            </a:extLst>
          </p:cNvPr>
          <p:cNvSpPr txBox="1"/>
          <p:nvPr/>
        </p:nvSpPr>
        <p:spPr>
          <a:xfrm>
            <a:off x="756408" y="636638"/>
            <a:ext cx="10679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Efecte de animație</a:t>
            </a:r>
            <a:endParaRPr lang="en-US" sz="4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B137A-FA97-4B9B-80ED-C2A4086E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107" y="2481402"/>
            <a:ext cx="4489915" cy="1585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88D64C-E03A-40F9-AAA7-1A90EE5E11D6}"/>
              </a:ext>
            </a:extLst>
          </p:cNvPr>
          <p:cNvSpPr txBox="1"/>
          <p:nvPr/>
        </p:nvSpPr>
        <p:spPr>
          <a:xfrm>
            <a:off x="7337107" y="2113929"/>
            <a:ext cx="5897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ToolBox</a:t>
            </a:r>
            <a:endParaRPr lang="ro-RO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1464D6-D0E5-4DD5-97FB-63096366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719" y="4281069"/>
            <a:ext cx="332468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1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52531-5215-49F3-ABF0-E00BFAD02B29}"/>
              </a:ext>
            </a:extLst>
          </p:cNvPr>
          <p:cNvSpPr txBox="1"/>
          <p:nvPr/>
        </p:nvSpPr>
        <p:spPr>
          <a:xfrm>
            <a:off x="264310" y="2554648"/>
            <a:ext cx="5897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Evenimentul lansat la fiecare interval este </a:t>
            </a:r>
            <a:r>
              <a:rPr lang="ro-RO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Tick</a:t>
            </a:r>
            <a:r>
              <a:rPr lang="ro-RO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în event-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ul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acestui eveniment sunt incluse instrucțiunile ce vor fi repetate la fiecare interval al timer-ului.</a:t>
            </a:r>
            <a:endParaRPr lang="ro-RO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7FCCD-45E8-419B-9228-57F5A0A98C59}"/>
              </a:ext>
            </a:extLst>
          </p:cNvPr>
          <p:cNvSpPr txBox="1"/>
          <p:nvPr/>
        </p:nvSpPr>
        <p:spPr>
          <a:xfrm>
            <a:off x="756408" y="636638"/>
            <a:ext cx="10679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Efecte de animație</a:t>
            </a:r>
            <a:endParaRPr lang="en-US" sz="4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00FA5-CEE5-4BC3-9DD3-D92D65E5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346" y="2358077"/>
            <a:ext cx="3874574" cy="2141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EC37E-1600-4374-9F3D-36CF7DB22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280" y="4724046"/>
            <a:ext cx="602064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2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52531-5215-49F3-ABF0-E00BFAD02B29}"/>
              </a:ext>
            </a:extLst>
          </p:cNvPr>
          <p:cNvSpPr txBox="1"/>
          <p:nvPr/>
        </p:nvSpPr>
        <p:spPr>
          <a:xfrm>
            <a:off x="264310" y="2554648"/>
            <a:ext cx="58974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Exemplu – Deplasarea unei imagini.</a:t>
            </a: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Vom utiliza exemplul precedent în care am inclus o imagine 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într-PictureBox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Dorim să deplasăm imaginea în dreapta sub formă de animație, pentru aceasta vom include logica de deplasare spre dreapta a 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-ului cu 1 unitate (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pictureBox.Left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+= 1) în blocul event-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-ului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 </a:t>
            </a:r>
            <a:r>
              <a:rPr lang="en-GB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uit</a:t>
            </a:r>
            <a:r>
              <a:rPr lang="ro-RO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ăm</a:t>
            </a:r>
            <a:r>
              <a:rPr lang="ro-RO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să activăm timer-</a:t>
            </a:r>
            <a:r>
              <a:rPr lang="ro-RO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ul</a:t>
            </a:r>
            <a:r>
              <a:rPr lang="ro-RO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7FCCD-45E8-419B-9228-57F5A0A98C59}"/>
              </a:ext>
            </a:extLst>
          </p:cNvPr>
          <p:cNvSpPr txBox="1"/>
          <p:nvPr/>
        </p:nvSpPr>
        <p:spPr>
          <a:xfrm>
            <a:off x="756408" y="636638"/>
            <a:ext cx="10679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Efecte de animație – Exemplu</a:t>
            </a:r>
            <a:endParaRPr lang="en-US" sz="4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79C41-9EC5-4497-9257-9E3EB357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012" y="4773812"/>
            <a:ext cx="2495692" cy="1523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D721B8-B21E-499F-8AC7-2A383DC55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998" y="1493764"/>
            <a:ext cx="5029902" cy="1476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F17943-B35D-4115-8F2F-7AF061FD2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194" y="3238682"/>
            <a:ext cx="2103383" cy="1535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5AF498-05C1-4528-942D-6F04C35B4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194" y="5042149"/>
            <a:ext cx="2103383" cy="15438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476402-40D4-4C24-8DFF-7113887812A2}"/>
              </a:ext>
            </a:extLst>
          </p:cNvPr>
          <p:cNvSpPr txBox="1"/>
          <p:nvPr/>
        </p:nvSpPr>
        <p:spPr>
          <a:xfrm>
            <a:off x="7524413" y="3887656"/>
            <a:ext cx="152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Starea inițială</a:t>
            </a:r>
            <a:endParaRPr lang="ro-RO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2D614-502A-4F8D-AABE-58A6584A3168}"/>
              </a:ext>
            </a:extLst>
          </p:cNvPr>
          <p:cNvSpPr txBox="1"/>
          <p:nvPr/>
        </p:nvSpPr>
        <p:spPr>
          <a:xfrm>
            <a:off x="7524413" y="5555469"/>
            <a:ext cx="152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Peste câteva secunde</a:t>
            </a:r>
            <a:endParaRPr lang="ro-RO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42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52531-5215-49F3-ABF0-E00BFAD02B29}"/>
              </a:ext>
            </a:extLst>
          </p:cNvPr>
          <p:cNvSpPr txBox="1"/>
          <p:nvPr/>
        </p:nvSpPr>
        <p:spPr>
          <a:xfrm>
            <a:off x="264310" y="2554648"/>
            <a:ext cx="5171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Imaginea se va deplasa încontinuu. Haideți să adăugăm o condiție – Aceasta se va opri atunci când va ajunge la limita din dreapta a ferestrei.</a:t>
            </a: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Pentru acest lucru, vom avea nevoie de știut 2 lucruri:</a:t>
            </a: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Cum verificăm dacă am ajuns sau nu la marginea din dreapta</a:t>
            </a:r>
          </a:p>
          <a:p>
            <a:pPr marL="342900" indent="-342900">
              <a:buAutoNum type="arabicParenR"/>
            </a:pP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Cum oprim timer-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ul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7FCCD-45E8-419B-9228-57F5A0A98C59}"/>
              </a:ext>
            </a:extLst>
          </p:cNvPr>
          <p:cNvSpPr txBox="1"/>
          <p:nvPr/>
        </p:nvSpPr>
        <p:spPr>
          <a:xfrm>
            <a:off x="756408" y="636638"/>
            <a:ext cx="10679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Efecte de animație – Exemplu</a:t>
            </a:r>
            <a:endParaRPr lang="en-US" sz="4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22CB9-4DF8-4E13-9295-04896DAA9081}"/>
              </a:ext>
            </a:extLst>
          </p:cNvPr>
          <p:cNvSpPr txBox="1"/>
          <p:nvPr/>
        </p:nvSpPr>
        <p:spPr>
          <a:xfrm>
            <a:off x="6179890" y="1572755"/>
            <a:ext cx="51717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</a:t>
            </a:r>
            <a:r>
              <a:rPr lang="ro-RO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ție</a:t>
            </a:r>
          </a:p>
          <a:p>
            <a:endParaRPr lang="ro-RO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Știind distanța de la marginea din stânga a ferestrei până la marginea din dreapta a imaginii, putem calcula care va fi locația marginii din dreapta =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Left + Width</a:t>
            </a:r>
            <a:r>
              <a:rPr lang="ro-RO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Dacă această valoare este mai mare sau egală cu lățimea ferestrei, atunci oprim timer-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ul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ro-RO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timer1.Stop</a:t>
            </a:r>
            <a:r>
              <a:rPr lang="ro-RO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1CB179-6E61-4004-8C0E-CF340612F990}"/>
              </a:ext>
            </a:extLst>
          </p:cNvPr>
          <p:cNvSpPr/>
          <p:nvPr/>
        </p:nvSpPr>
        <p:spPr>
          <a:xfrm>
            <a:off x="6870583" y="4344622"/>
            <a:ext cx="151002" cy="20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D09919-504F-4230-B51F-75C3E085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316" y="3481414"/>
            <a:ext cx="4021123" cy="286882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C1F307-3924-411B-AFFE-6B0AEB9F8C0D}"/>
              </a:ext>
            </a:extLst>
          </p:cNvPr>
          <p:cNvCxnSpPr/>
          <p:nvPr/>
        </p:nvCxnSpPr>
        <p:spPr>
          <a:xfrm>
            <a:off x="6671316" y="4244829"/>
            <a:ext cx="4844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7C21E1-DEA7-402D-AC65-2B35808BBA2E}"/>
              </a:ext>
            </a:extLst>
          </p:cNvPr>
          <p:cNvSpPr txBox="1"/>
          <p:nvPr/>
        </p:nvSpPr>
        <p:spPr>
          <a:xfrm>
            <a:off x="6671316" y="3939813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Left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3147BD-0A3C-4085-BA29-DB7B160A4819}"/>
              </a:ext>
            </a:extLst>
          </p:cNvPr>
          <p:cNvCxnSpPr>
            <a:cxnSpLocks/>
          </p:cNvCxnSpPr>
          <p:nvPr/>
        </p:nvCxnSpPr>
        <p:spPr>
          <a:xfrm>
            <a:off x="6671316" y="4791512"/>
            <a:ext cx="16925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9A404D-CC5C-4BCD-AD5A-5916D0DA3E16}"/>
              </a:ext>
            </a:extLst>
          </p:cNvPr>
          <p:cNvSpPr txBox="1"/>
          <p:nvPr/>
        </p:nvSpPr>
        <p:spPr>
          <a:xfrm>
            <a:off x="6845976" y="4824253"/>
            <a:ext cx="134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Left + Width</a:t>
            </a:r>
          </a:p>
        </p:txBody>
      </p:sp>
    </p:spTree>
    <p:extLst>
      <p:ext uri="{BB962C8B-B14F-4D97-AF65-F5344CB8AC3E}">
        <p14:creationId xmlns:p14="http://schemas.microsoft.com/office/powerpoint/2010/main" val="111435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7FCCD-45E8-419B-9228-57F5A0A98C59}"/>
              </a:ext>
            </a:extLst>
          </p:cNvPr>
          <p:cNvSpPr txBox="1"/>
          <p:nvPr/>
        </p:nvSpPr>
        <p:spPr>
          <a:xfrm>
            <a:off x="756408" y="636638"/>
            <a:ext cx="10679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Efecte de animație – Exemplu</a:t>
            </a:r>
            <a:endParaRPr lang="en-US" sz="4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7F8EC9-F4F0-443B-B9BB-9F60186D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60" y="1947656"/>
            <a:ext cx="6249272" cy="2962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7E28E-9467-440B-A7EC-3A46C957E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998" y="3682081"/>
            <a:ext cx="3805751" cy="26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9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7FCCD-45E8-419B-9228-57F5A0A98C59}"/>
              </a:ext>
            </a:extLst>
          </p:cNvPr>
          <p:cNvSpPr txBox="1"/>
          <p:nvPr/>
        </p:nvSpPr>
        <p:spPr>
          <a:xfrm>
            <a:off x="756408" y="636638"/>
            <a:ext cx="10679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Sarcin</a:t>
            </a:r>
            <a:r>
              <a:rPr lang="ro-RO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ă</a:t>
            </a:r>
            <a:endParaRPr lang="en-US" sz="4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1FB73-7108-41FF-B24E-57B787DB187E}"/>
              </a:ext>
            </a:extLst>
          </p:cNvPr>
          <p:cNvSpPr txBox="1"/>
          <p:nvPr/>
        </p:nvSpPr>
        <p:spPr>
          <a:xfrm>
            <a:off x="566314" y="2042920"/>
            <a:ext cx="5171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Creați o aplicație Windows 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Forms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Cu ajutorul componentei de tip Timer simulați zborul în cosmos a unei rachete.</a:t>
            </a: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început aceasta se va deplasa cu viteza de un pixel la 100 milisecunde. La fiecare interval, viteza se mărește cu o unitate.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A8C3A-8463-4701-9611-A85CE591E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61" y="3917308"/>
            <a:ext cx="3504787" cy="2420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C0A58C-B43B-46CC-8D29-943A01A0B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640" y="3893544"/>
            <a:ext cx="3504787" cy="25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5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900000">
            <a:off x="2608322" y="-1574872"/>
            <a:ext cx="6945729" cy="8166562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486727" y="475751"/>
            <a:ext cx="5218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MD" sz="4400" spc="600" dirty="0">
                <a:solidFill>
                  <a:schemeClr val="bg1"/>
                </a:solidFill>
                <a:latin typeface="+mj-lt"/>
              </a:rPr>
              <a:t>CE VOM STUDIA?</a:t>
            </a:r>
            <a:endParaRPr lang="en-US" sz="4400" spc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5914" y="2135143"/>
            <a:ext cx="6160169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ro-MD" dirty="0">
                <a:solidFill>
                  <a:schemeClr val="bg1"/>
                </a:solidFill>
              </a:rPr>
              <a:t>Suprafețe pentru desenare</a:t>
            </a:r>
          </a:p>
          <a:p>
            <a:pPr algn="ctr">
              <a:lnSpc>
                <a:spcPct val="200000"/>
              </a:lnSpc>
            </a:pPr>
            <a:r>
              <a:rPr lang="en-GB" dirty="0" err="1">
                <a:solidFill>
                  <a:schemeClr val="bg1"/>
                </a:solidFill>
              </a:rPr>
              <a:t>Modalit</a:t>
            </a:r>
            <a:r>
              <a:rPr lang="ro-RO" dirty="0" err="1">
                <a:solidFill>
                  <a:schemeClr val="bg1"/>
                </a:solidFill>
              </a:rPr>
              <a:t>ăți</a:t>
            </a:r>
            <a:r>
              <a:rPr lang="ro-RO" dirty="0">
                <a:solidFill>
                  <a:schemeClr val="bg1"/>
                </a:solidFill>
              </a:rPr>
              <a:t> de gestiune a imaginilor</a:t>
            </a:r>
          </a:p>
          <a:p>
            <a:pPr algn="ctr">
              <a:lnSpc>
                <a:spcPct val="200000"/>
              </a:lnSpc>
            </a:pPr>
            <a:r>
              <a:rPr lang="ro-RO" dirty="0">
                <a:solidFill>
                  <a:schemeClr val="bg1"/>
                </a:solidFill>
              </a:rPr>
              <a:t>Efecte de animație</a:t>
            </a:r>
          </a:p>
          <a:p>
            <a:pPr algn="ctr">
              <a:lnSpc>
                <a:spcPct val="200000"/>
              </a:lnSpc>
            </a:pPr>
            <a:r>
              <a:rPr lang="ro-RO" dirty="0">
                <a:solidFill>
                  <a:schemeClr val="bg1"/>
                </a:solidFill>
              </a:rPr>
              <a:t>Deplasarea imaginilor</a:t>
            </a:r>
            <a:endParaRPr lang="ro-MD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ro-MD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ro-MD" dirty="0">
                <a:solidFill>
                  <a:schemeClr val="bg1"/>
                </a:solidFill>
              </a:rPr>
              <a:t>Partea practică – Construirea unui joc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D36A5-C507-49D3-8723-E1BCBB12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497" y="4636163"/>
            <a:ext cx="2511804" cy="251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9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2790" y="653037"/>
            <a:ext cx="10679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54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PictureBox</a:t>
            </a:r>
            <a:endParaRPr 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52531-5215-49F3-ABF0-E00BFAD02B29}"/>
              </a:ext>
            </a:extLst>
          </p:cNvPr>
          <p:cNvSpPr txBox="1"/>
          <p:nvPr/>
        </p:nvSpPr>
        <p:spPr>
          <a:xfrm>
            <a:off x="364978" y="2452483"/>
            <a:ext cx="58974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PictureBox-ul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este controlerul destinat pentru afișarea imaginilor pe suprafața ferestrei.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Cele mai importante proprietăți ale unui 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Image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pentru a încărca o imagine din resursele aplicației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ImageLocation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pentru a încărca o imagine după adresă (local sau 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InitialImage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Imaginea inițială ce va fi afișată în timp ce imaginea principală va fi încărcată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ErrorImage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imaginea ce va fi afișată în caz că există careva erori și cea principală nu a putu fi încărcată.</a:t>
            </a: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B4150-1384-4F0D-9596-67F8C2A8A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749" y="2343237"/>
            <a:ext cx="5107668" cy="30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8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2790" y="653037"/>
            <a:ext cx="10679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54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PictureBox</a:t>
            </a:r>
            <a:r>
              <a:rPr lang="ro-RO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52531-5215-49F3-ABF0-E00BFAD02B29}"/>
              </a:ext>
            </a:extLst>
          </p:cNvPr>
          <p:cNvSpPr txBox="1"/>
          <p:nvPr/>
        </p:nvSpPr>
        <p:spPr>
          <a:xfrm>
            <a:off x="364978" y="2452483"/>
            <a:ext cx="58974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Proprietatea 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SizeMode</a:t>
            </a:r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 ajutorul proprietății 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SizeMode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putem seta modul în care imaginea încărcată va fi afișată.</a:t>
            </a: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o-R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Aceasta poate avea următoarele valori:</a:t>
            </a:r>
          </a:p>
          <a:p>
            <a:endParaRPr lang="ro-RO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PictureBoxSizeMode.StretchImage</a:t>
            </a:r>
            <a:r>
              <a:rPr lang="ro-RO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o-R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imaginea este întinsă sau micșorată pentru a se potrivi cu întreaga lățime și înălțime a </a:t>
            </a:r>
            <a:r>
              <a:rPr lang="ro-RO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</a:t>
            </a:r>
            <a:r>
              <a:rPr lang="ro-R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-ului.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PictureBoxSizeMode.Normal</a:t>
            </a:r>
            <a:r>
              <a:rPr lang="ro-RO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o-R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Normal: imaginea este poziționată în colțul din stânga sus al </a:t>
            </a:r>
            <a:r>
              <a:rPr lang="ro-RO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</a:t>
            </a:r>
            <a:r>
              <a:rPr lang="ro-R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și imaginea nu este redimensionată. Dacă </a:t>
            </a:r>
            <a:r>
              <a:rPr lang="ro-RO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</a:t>
            </a:r>
            <a:r>
              <a:rPr lang="ro-R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este mai mare decât dimensiunea imaginii, atunci golurile apar în dreapta și în partea de jos, dacă este mai mică, atunci imaginea este decupată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3B636-3CB0-4913-A5A4-FD831D88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998" y="2380788"/>
            <a:ext cx="5437216" cy="38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2790" y="653037"/>
            <a:ext cx="10679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54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PictureBox</a:t>
            </a:r>
            <a:r>
              <a:rPr lang="ro-RO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52531-5215-49F3-ABF0-E00BFAD02B29}"/>
              </a:ext>
            </a:extLst>
          </p:cNvPr>
          <p:cNvSpPr txBox="1"/>
          <p:nvPr/>
        </p:nvSpPr>
        <p:spPr>
          <a:xfrm>
            <a:off x="364978" y="2896742"/>
            <a:ext cx="5897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PictureBoxSizeMode.AutoSize</a:t>
            </a:r>
            <a:r>
              <a:rPr lang="ro-RO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o-R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ro-RO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PictureBox-ul</a:t>
            </a:r>
            <a:r>
              <a:rPr lang="ro-R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 întinde automat pentru a se potrivi imaginii.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PictureBoxSizeMode</a:t>
            </a:r>
            <a:r>
              <a:rPr lang="ro-RO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o-RO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CenterImage</a:t>
            </a:r>
            <a:r>
              <a:rPr lang="ro-RO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ro-R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Dacă </a:t>
            </a:r>
            <a:r>
              <a:rPr lang="ro-RO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PictureBox-ul</a:t>
            </a:r>
            <a:r>
              <a:rPr lang="ro-R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este mai mic decât imaginea, atunci imaginea este decupată la margini și este afișată doar partea centrală. Dacă </a:t>
            </a:r>
            <a:r>
              <a:rPr lang="ro-RO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</a:t>
            </a:r>
            <a:r>
              <a:rPr lang="ro-R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este mai mare decât imaginea, atunci este poziționată în centru.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PictureBoxSizeMode.Zoom</a:t>
            </a:r>
            <a:r>
              <a:rPr lang="ro-RO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o-R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imaginea se ajustează la dimensiunea </a:t>
            </a:r>
            <a:r>
              <a:rPr lang="ro-RO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</a:t>
            </a:r>
            <a:r>
              <a:rPr lang="ro-RO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-ului, menținând în același timp raportul de aspect </a:t>
            </a:r>
            <a:endParaRPr lang="ro-RO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3B636-3CB0-4913-A5A4-FD831D88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998" y="2380788"/>
            <a:ext cx="5437216" cy="38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7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2790" y="653037"/>
            <a:ext cx="10679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Încărcarea imaginilor într-un </a:t>
            </a:r>
            <a:r>
              <a:rPr lang="ro-RO" sz="44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PictureBox</a:t>
            </a:r>
            <a:r>
              <a:rPr lang="ro-RO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n-US" sz="4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0ED3D-AFB7-4DE5-B281-5B4C3D3E7324}"/>
              </a:ext>
            </a:extLst>
          </p:cNvPr>
          <p:cNvSpPr txBox="1"/>
          <p:nvPr/>
        </p:nvSpPr>
        <p:spPr>
          <a:xfrm>
            <a:off x="641594" y="2751083"/>
            <a:ext cx="58974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Metoda 1: Utilizând interfața grafică</a:t>
            </a: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Adăugați un 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din 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ToolBox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Click pe triunghiul din dreapta sus – 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Choose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image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Importați imaginea dorită – Ok.</a:t>
            </a: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3E3CC-1ED1-4B90-9A7D-F30CDA20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677" y="2229392"/>
            <a:ext cx="3045339" cy="1792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634749-5DE5-4639-ACF0-75D29AE44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181" y="3880276"/>
            <a:ext cx="3842353" cy="259151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E36044-F63D-49E7-B62F-091D4CB85FA4}"/>
              </a:ext>
            </a:extLst>
          </p:cNvPr>
          <p:cNvCxnSpPr/>
          <p:nvPr/>
        </p:nvCxnSpPr>
        <p:spPr>
          <a:xfrm>
            <a:off x="9521505" y="3125527"/>
            <a:ext cx="369115" cy="1025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2790" y="653037"/>
            <a:ext cx="10679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Încărcarea imaginilor într-un </a:t>
            </a:r>
            <a:r>
              <a:rPr lang="ro-RO" sz="44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PictureBox</a:t>
            </a:r>
            <a:r>
              <a:rPr lang="ro-RO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n-US" sz="4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0ED3D-AFB7-4DE5-B281-5B4C3D3E7324}"/>
              </a:ext>
            </a:extLst>
          </p:cNvPr>
          <p:cNvSpPr txBox="1"/>
          <p:nvPr/>
        </p:nvSpPr>
        <p:spPr>
          <a:xfrm>
            <a:off x="641594" y="2751083"/>
            <a:ext cx="58974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 obținut acest rezultat</a:t>
            </a: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 sunt mulțumit, imaginea este decupată,</a:t>
            </a: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Doresc să să fie afișată întreaga imagine, pentru aceasta trebuie să alegem un </a:t>
            </a:r>
            <a:r>
              <a:rPr lang="ro-RO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SizeMode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potrivit. </a:t>
            </a: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 ales 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StrechMode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imaginea a fost deformată astfel încât să încapă în 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pictureBox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A7C52-43AD-4835-9942-18E3B5BE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928" y="1927389"/>
            <a:ext cx="2896004" cy="224821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D6C4-128E-4034-98A2-4047E3583CCE}"/>
              </a:ext>
            </a:extLst>
          </p:cNvPr>
          <p:cNvCxnSpPr>
            <a:cxnSpLocks/>
          </p:cNvCxnSpPr>
          <p:nvPr/>
        </p:nvCxnSpPr>
        <p:spPr>
          <a:xfrm>
            <a:off x="3137483" y="2936147"/>
            <a:ext cx="4689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51925CE-83EE-425A-9A7C-4331CB22F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18" y="4570074"/>
            <a:ext cx="3688995" cy="20645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2B99A9-DBDA-481B-B2FC-9FE4FD56C7BF}"/>
              </a:ext>
            </a:extLst>
          </p:cNvPr>
          <p:cNvCxnSpPr>
            <a:cxnSpLocks/>
          </p:cNvCxnSpPr>
          <p:nvPr/>
        </p:nvCxnSpPr>
        <p:spPr>
          <a:xfrm>
            <a:off x="7155809" y="5782691"/>
            <a:ext cx="14093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F38937E-849F-428E-B187-18D2E1FB3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402" y="4306207"/>
            <a:ext cx="2896004" cy="24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5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2790" y="653037"/>
            <a:ext cx="10679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Încărcarea imaginilor într-un </a:t>
            </a:r>
            <a:r>
              <a:rPr lang="ro-RO" sz="44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PictureBox</a:t>
            </a:r>
            <a:r>
              <a:rPr lang="ro-RO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n-US" sz="4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0ED3D-AFB7-4DE5-B281-5B4C3D3E7324}"/>
              </a:ext>
            </a:extLst>
          </p:cNvPr>
          <p:cNvSpPr txBox="1"/>
          <p:nvPr/>
        </p:nvSpPr>
        <p:spPr>
          <a:xfrm>
            <a:off x="524148" y="2278750"/>
            <a:ext cx="58974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Metoda 2: În mod programat</a:t>
            </a: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o-RO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30ACA-27EC-49BB-AC02-77534CF8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24" y="3339831"/>
            <a:ext cx="5897404" cy="2360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1F47E8-1C8F-4A73-9BF6-D47D30CD9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598" y="2864852"/>
            <a:ext cx="4061040" cy="29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6408" y="3044279"/>
            <a:ext cx="10679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Efecte de animație</a:t>
            </a:r>
            <a:endParaRPr lang="en-US" sz="4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Hexon-Tosc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C6BA"/>
      </a:accent1>
      <a:accent2>
        <a:srgbClr val="3F434D"/>
      </a:accent2>
      <a:accent3>
        <a:srgbClr val="46C6BA"/>
      </a:accent3>
      <a:accent4>
        <a:srgbClr val="3F434D"/>
      </a:accent4>
      <a:accent5>
        <a:srgbClr val="46C6BA"/>
      </a:accent5>
      <a:accent6>
        <a:srgbClr val="3F434D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Dorin</cp:lastModifiedBy>
  <cp:revision>338</cp:revision>
  <dcterms:created xsi:type="dcterms:W3CDTF">2018-05-05T03:43:01Z</dcterms:created>
  <dcterms:modified xsi:type="dcterms:W3CDTF">2021-02-21T23:13:42Z</dcterms:modified>
</cp:coreProperties>
</file>