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Crimson Text" panose="020B0604020202020204" charset="0"/>
      <p:regular r:id="rId22"/>
      <p:bold r:id="rId23"/>
      <p:italic r:id="rId24"/>
      <p:boldItalic r:id="rId25"/>
    </p:embeddedFont>
    <p:embeddedFont>
      <p:font typeface="Josefin Sans" pitchFamily="2" charset="0"/>
      <p:regular r:id="rId26"/>
    </p:embeddedFont>
    <p:embeddedFont>
      <p:font typeface="Lato" panose="020F0502020204030203" pitchFamily="34" charset="0"/>
      <p:regular r:id="rId27"/>
    </p:embeddedFont>
    <p:embeddedFont>
      <p:font typeface="Mako" panose="020B0604020202020204" charset="0"/>
      <p:regular r:id="rId28"/>
    </p:embeddedFont>
    <p:embeddedFont>
      <p:font typeface="Merriweather Light" panose="00000400000000000000" pitchFamily="2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Open Sans SemiBold" panose="020B0706030804020204" pitchFamily="34" charset="0"/>
      <p:regular r:id="rId41"/>
      <p:bold r:id="rId42"/>
      <p:italic r:id="rId43"/>
      <p:boldItalic r:id="rId44"/>
    </p:embeddedFont>
    <p:embeddedFont>
      <p:font typeface="Russo One" panose="020B0604020202020204" charset="0"/>
      <p:regular r:id="rId45"/>
    </p:embeddedFont>
    <p:embeddedFont>
      <p:font typeface="Vidaloka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gXUiaNlYO/d8bQbdKfOirovJmR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2978" autoAdjust="0"/>
  </p:normalViewPr>
  <p:slideViewPr>
    <p:cSldViewPr snapToGrid="0">
      <p:cViewPr varScale="1">
        <p:scale>
          <a:sx n="62" d="100"/>
          <a:sy n="62" d="100"/>
        </p:scale>
        <p:origin x="30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font" Target="fonts/font25.fntdata"/><Relationship Id="rId20" Type="http://schemas.openxmlformats.org/officeDocument/2006/relationships/slide" Target="slides/slide19.xml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Google Shape;5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550450d880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0" name="Google Shape;570;g2550450d880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5" name="Google Shape;58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2" name="Google Shape;59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0" name="Google Shape;61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550450d88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7" name="Google Shape;617;g2550450d88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6" name="Google Shape;5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7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7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27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6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92" name="Google Shape;9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36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36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7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9" name="Google Shape;99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37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8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104" name="Google Shape;104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38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9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39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10" name="Google Shape;110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p3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3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1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18" name="Google Shape;118;p41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1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20" name="Google Shape;120;p41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1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22" name="Google Shape;122;p41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1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24" name="Google Shape;124;p41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1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41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41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41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29" name="Google Shape;129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2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33" name="Google Shape;133;p42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4" name="Google Shape;134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4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3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40" name="Google Shape;140;p43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1" name="Google Shape;141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4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45" name="Google Shape;145;p44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6" name="Google Shape;146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4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" name="Google Shape;149;p4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p4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151;p4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5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4" name="Google Shape;154;p45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55" name="Google Shape;155;p45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45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45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45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45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36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2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2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4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4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4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4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4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2" name="Google Shape;172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8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8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48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8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8" name="Google Shape;178;p48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8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80" name="Google Shape;180;p48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82" name="Google Shape;182;p48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3" name="Google Shape;183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88;p4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189;p4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49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0"/>
          <p:cNvSpPr txBox="1">
            <a:spLocks noGrp="1"/>
          </p:cNvSpPr>
          <p:nvPr>
            <p:ph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93" name="Google Shape;193;p50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94" name="Google Shape;194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" name="Google Shape;195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5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p5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1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0" name="Google Shape;200;p51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201" name="Google Shape;201;p51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2" name="Google Shape;202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p51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2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7" name="Google Shape;207;p52"/>
          <p:cNvSpPr txBox="1">
            <a:spLocks noGrp="1"/>
          </p:cNvSpPr>
          <p:nvPr>
            <p:ph type="title" idx="2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208" name="Google Shape;208;p52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9" name="Google Shape;20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5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5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5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5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3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3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53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4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4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4" name="Google Shape;224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Google Shape;226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8" name="Google Shape;228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p5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5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2" name="Google Shape;232;p55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5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4" name="Google Shape;234;p55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55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55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5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8" name="Google Shape;238;p5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p5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29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29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6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2" name="Google Shape;242;p56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56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4" name="Google Shape;244;p56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6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6" name="Google Shape;246;p56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6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8" name="Google Shape;248;p56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9" name="Google Shape;249;p56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6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1" name="Google Shape;251;p56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6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3" name="Google Shape;253;p56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4" name="Google Shape;254;p5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p5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6" name="Google Shape;256;p5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p5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7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57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57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57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57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57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57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6" name="Google Shape;266;p57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57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8" name="Google Shape;268;p57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7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57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5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72" name="Google Shape;272;p5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5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8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58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58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58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58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0" name="Google Shape;280;p58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58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2" name="Google Shape;282;p58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58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4" name="Google Shape;284;p58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58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6" name="Google Shape;286;p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7" name="Google Shape;287;p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8" name="Google Shape;288;p5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9" name="Google Shape;289;p5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9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92" name="Google Shape;292;p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293;p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294;p5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5" name="Google Shape;295;p5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296;p5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297;p5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0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60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60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2" name="Google Shape;302;p60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60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4" name="Google Shape;304;p60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60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60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8" name="Google Shape;308;p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9" name="Google Shape;309;p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1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2" name="Google Shape;312;p61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61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4" name="Google Shape;314;p61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61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6" name="Google Shape;316;p61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8" name="Google Shape;318;p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9" name="Google Shape;319;p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0" name="Google Shape;320;p6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Google Shape;322;p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3" name="Google Shape;323;p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4" name="Google Shape;324;p6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5" name="Google Shape;325;p6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" name="Google Shape;326;p6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7" name="Google Shape;327;p6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8" name="Google Shape;328;p62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62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0" name="Google Shape;330;p62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62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2" name="Google Shape;332;p62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62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4" name="Google Shape;334;p62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62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6" name="Google Shape;336;p62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62"/>
          <p:cNvSpPr txBox="1">
            <a:spLocks noGrp="1"/>
          </p:cNvSpPr>
          <p:nvPr>
            <p:ph type="title" idx="9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62"/>
          <p:cNvSpPr txBox="1">
            <a:spLocks noGrp="1"/>
          </p:cNvSpPr>
          <p:nvPr>
            <p:ph type="title" idx="13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62"/>
          <p:cNvSpPr txBox="1">
            <a:spLocks noGrp="1"/>
          </p:cNvSpPr>
          <p:nvPr>
            <p:ph type="title" idx="14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62"/>
          <p:cNvSpPr txBox="1">
            <a:spLocks noGrp="1"/>
          </p:cNvSpPr>
          <p:nvPr>
            <p:ph type="title" idx="15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3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3" name="Google Shape;343;p63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63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5" name="Google Shape;345;p63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63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63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6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9" name="Google Shape;349;p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64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64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5" name="Google Shape;355;p64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64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7" name="Google Shape;357;p64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64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9" name="Google Shape;359;p64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6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61" name="Google Shape;361;p6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2" name="Google Shape;362;p6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p6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5" name="Google Shape;365;p6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6" name="Google Shape;366;p6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7" name="Google Shape;367;p6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6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6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0" name="Google Shape;370;p65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1" name="Google Shape;371;p65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65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3" name="Google Shape;373;p65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65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75" name="Google Shape;375;p65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6" name="Google Shape;376;p65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0" name="Google Shape;50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51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6"/>
          <p:cNvSpPr txBox="1">
            <a:spLocks noGrp="1"/>
          </p:cNvSpPr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79" name="Google Shape;379;p66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66"/>
          <p:cNvSpPr txBox="1">
            <a:spLocks noGrp="1"/>
          </p:cNvSpPr>
          <p:nvPr>
            <p:ph type="title" idx="2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81" name="Google Shape;381;p66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66"/>
          <p:cNvSpPr txBox="1">
            <a:spLocks noGrp="1"/>
          </p:cNvSpPr>
          <p:nvPr>
            <p:ph type="title" idx="4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83" name="Google Shape;383;p66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4" name="Google Shape;384;p6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5" name="Google Shape;385;p6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8" name="Google Shape;388;p67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67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0" name="Google Shape;390;p67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67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2" name="Google Shape;392;p67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3" name="Google Shape;393;p6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6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5" name="Google Shape;395;p6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6" name="Google Shape;396;p6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97;p6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8" name="Google Shape;398;p67"/>
          <p:cNvSpPr txBox="1">
            <a:spLocks noGrp="1"/>
          </p:cNvSpPr>
          <p:nvPr>
            <p:ph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99" name="Google Shape;399;p67"/>
          <p:cNvSpPr txBox="1">
            <a:spLocks noGrp="1"/>
          </p:cNvSpPr>
          <p:nvPr>
            <p:ph type="title" idx="7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00" name="Google Shape;400;p67"/>
          <p:cNvSpPr txBox="1">
            <a:spLocks noGrp="1"/>
          </p:cNvSpPr>
          <p:nvPr>
            <p:ph type="title" idx="8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8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68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4" name="Google Shape;404;p6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p6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9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8" name="Google Shape;408;p69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9" name="Google Shape;409;p6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0" name="Google Shape;410;p6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0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7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14" name="Google Shape;414;p7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5" name="Google Shape;415;p7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6" name="Google Shape;416;p70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8" name="Google Shape;418;p7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9" name="Google Shape;419;p7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p7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7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7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3" name="Google Shape;423;p7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4" name="Google Shape;424;p71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25" name="Google Shape;425;p71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6" name="Google Shape;426;p71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2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9" name="Google Shape;429;p72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72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1" name="Google Shape;431;p72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33" name="Google Shape;433;p7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4" name="Google Shape;434;p7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3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7" name="Google Shape;437;p73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73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9" name="Google Shape;439;p7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0" name="Google Shape;440;p73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1" name="Google Shape;441;p7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2" name="Google Shape;442;p73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4" name="Google Shape;444;p7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5" name="Google Shape;445;p7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7" name="Google Shape;447;p7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8" name="Google Shape;448;p7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9" name="Google Shape;449;p75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0" name="Google Shape;450;p75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2" name="Google Shape;452;p7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3" name="Google Shape;453;p7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4" name="Google Shape;454;p76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7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7" name="Google Shape;457;p7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8" name="Google Shape;458;p7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9" name="Google Shape;459;p7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0" name="Google Shape;460;p7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1" name="Google Shape;461;p7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7" name="Google Shape;67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3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3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74" name="Google Shape;74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Google Shape;75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33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34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89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Dorin.hila.bachar@e.braude.ac.i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Moshe.Moalem@e.braude.ac.i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"/>
          <p:cNvSpPr txBox="1">
            <a:spLocks noGrp="1"/>
          </p:cNvSpPr>
          <p:nvPr>
            <p:ph type="ctrTitle"/>
          </p:nvPr>
        </p:nvSpPr>
        <p:spPr>
          <a:xfrm>
            <a:off x="524050" y="1364400"/>
            <a:ext cx="8470800" cy="1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380" b="1">
                <a:solidFill>
                  <a:srgbClr val="3F3533"/>
                </a:solidFill>
              </a:rPr>
              <a:t>Transfer Learning for Sentiment Analysis Using BERT Based Supervised Fine-Tunin</a:t>
            </a:r>
            <a:r>
              <a:rPr lang="en" sz="3380" b="1"/>
              <a:t>g.</a:t>
            </a:r>
            <a:endParaRPr sz="6600" b="1"/>
          </a:p>
        </p:txBody>
      </p:sp>
      <p:sp>
        <p:nvSpPr>
          <p:cNvPr id="467" name="Google Shape;467;p1"/>
          <p:cNvSpPr txBox="1"/>
          <p:nvPr/>
        </p:nvSpPr>
        <p:spPr>
          <a:xfrm>
            <a:off x="3385800" y="714900"/>
            <a:ext cx="2372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chemeClr val="accent6"/>
                </a:solidFill>
                <a:latin typeface="Vidaloka"/>
                <a:ea typeface="Vidaloka"/>
                <a:cs typeface="Vidaloka"/>
                <a:sym typeface="Vidaloka"/>
              </a:rPr>
              <a:t>Project part A </a:t>
            </a:r>
            <a:endParaRPr sz="2500" b="0" i="0" u="none" strike="noStrike" cap="none">
              <a:solidFill>
                <a:schemeClr val="accent6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chemeClr val="accent6"/>
                </a:solidFill>
                <a:latin typeface="Vidaloka"/>
                <a:ea typeface="Vidaloka"/>
                <a:cs typeface="Vidaloka"/>
                <a:sym typeface="Vidaloka"/>
              </a:rPr>
              <a:t> </a:t>
            </a:r>
            <a:endParaRPr sz="2500" b="0" i="0" u="none" strike="noStrike" cap="none">
              <a:solidFill>
                <a:schemeClr val="accent6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468" name="Google Shape;468;p1"/>
          <p:cNvSpPr txBox="1"/>
          <p:nvPr/>
        </p:nvSpPr>
        <p:spPr>
          <a:xfrm>
            <a:off x="1359250" y="3322575"/>
            <a:ext cx="68004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Students: </a:t>
            </a:r>
            <a:r>
              <a:rPr lang="en" sz="1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Dorin Bachar 313603367  Moshe Moalem 205802945</a:t>
            </a:r>
            <a:endParaRPr sz="1800" b="0" i="0" u="none" strike="noStrike" cap="none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Supervisors:</a:t>
            </a:r>
            <a:r>
              <a:rPr lang="en" sz="19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 Dr. Renata Avros 	      Prof. Zeev Volkovich</a:t>
            </a:r>
            <a:endParaRPr sz="1800" b="0" i="0" u="none" strike="noStrike" cap="none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469" name="Google Shape;46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6784" y="399125"/>
            <a:ext cx="2831016" cy="6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1"/>
          <p:cNvSpPr txBox="1"/>
          <p:nvPr/>
        </p:nvSpPr>
        <p:spPr>
          <a:xfrm>
            <a:off x="3586350" y="26007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   23-2-R9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5"/>
          <p:cNvSpPr txBox="1">
            <a:spLocks noGrp="1"/>
          </p:cNvSpPr>
          <p:nvPr>
            <p:ph type="title"/>
          </p:nvPr>
        </p:nvSpPr>
        <p:spPr>
          <a:xfrm>
            <a:off x="-112550" y="309950"/>
            <a:ext cx="861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300">
                <a:solidFill>
                  <a:schemeClr val="accent6"/>
                </a:solidFill>
              </a:rPr>
              <a:t>BERT</a:t>
            </a:r>
            <a:endParaRPr sz="4300">
              <a:solidFill>
                <a:schemeClr val="accent6"/>
              </a:solidFill>
            </a:endParaRPr>
          </a:p>
        </p:txBody>
      </p:sp>
      <p:sp>
        <p:nvSpPr>
          <p:cNvPr id="555" name="Google Shape;555;p15"/>
          <p:cNvSpPr txBox="1"/>
          <p:nvPr/>
        </p:nvSpPr>
        <p:spPr>
          <a:xfrm>
            <a:off x="101250" y="1017725"/>
            <a:ext cx="6653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15"/>
          <p:cNvSpPr txBox="1"/>
          <p:nvPr/>
        </p:nvSpPr>
        <p:spPr>
          <a:xfrm>
            <a:off x="169900" y="1255525"/>
            <a:ext cx="86190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transformer developed by researchers at Google AI Language in 2018.</a:t>
            </a: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BERT</a:t>
            </a: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standing for </a:t>
            </a:r>
            <a:r>
              <a:rPr lang="en"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idirectional </a:t>
            </a:r>
            <a:r>
              <a:rPr lang="en"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ncoder </a:t>
            </a:r>
            <a:r>
              <a:rPr lang="en"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epresentations from </a:t>
            </a:r>
            <a:r>
              <a:rPr lang="en"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ransformers.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BERT reads a text in both directions aiming to understand the context.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bidirectional approach enhances the model's understanding of language semantics. </a:t>
            </a:r>
            <a:b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our project, BERT is applied to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author verification </a:t>
            </a: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task.</a:t>
            </a: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7" name="Google Shape;55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7725" y="139925"/>
            <a:ext cx="2033001" cy="10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6"/>
          <p:cNvSpPr txBox="1"/>
          <p:nvPr/>
        </p:nvSpPr>
        <p:spPr>
          <a:xfrm>
            <a:off x="306300" y="1233600"/>
            <a:ext cx="853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16"/>
          <p:cNvSpPr txBox="1"/>
          <p:nvPr/>
        </p:nvSpPr>
        <p:spPr>
          <a:xfrm>
            <a:off x="405175" y="129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6"/>
          <p:cNvSpPr txBox="1">
            <a:spLocks noGrp="1"/>
          </p:cNvSpPr>
          <p:nvPr>
            <p:ph type="title"/>
          </p:nvPr>
        </p:nvSpPr>
        <p:spPr>
          <a:xfrm>
            <a:off x="292600" y="224300"/>
            <a:ext cx="86979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300">
                <a:solidFill>
                  <a:schemeClr val="accent6"/>
                </a:solidFill>
              </a:rPr>
              <a:t>BERT Training Process</a:t>
            </a:r>
            <a:endParaRPr sz="4300">
              <a:solidFill>
                <a:schemeClr val="accent6"/>
              </a:solidFill>
            </a:endParaRPr>
          </a:p>
        </p:txBody>
      </p:sp>
      <p:sp>
        <p:nvSpPr>
          <p:cNvPr id="565" name="Google Shape;565;p16"/>
          <p:cNvSpPr txBox="1"/>
          <p:nvPr/>
        </p:nvSpPr>
        <p:spPr>
          <a:xfrm>
            <a:off x="101250" y="1017725"/>
            <a:ext cx="6653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16"/>
          <p:cNvSpPr txBox="1"/>
          <p:nvPr/>
        </p:nvSpPr>
        <p:spPr>
          <a:xfrm>
            <a:off x="185800" y="916100"/>
            <a:ext cx="89115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sng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Two-Stage Training Approach:</a:t>
            </a:r>
            <a:endParaRPr sz="1500" b="1" i="0" u="sng" strike="noStrike" cap="none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sng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Pre-training Tasks:</a:t>
            </a:r>
            <a:endParaRPr sz="1300" b="1" i="0" u="sng" strike="noStrike" cap="none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Trained on unlabeled data for learning language representation while using 2 methods:</a:t>
            </a:r>
            <a:endParaRPr sz="13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Masked Language Modeling (MLM) to understand the correlation between words in the same sentence.</a:t>
            </a:r>
            <a:endParaRPr sz="13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Next Sentence Prediction (NSP) is to understand the correlation between different sentences.</a:t>
            </a:r>
            <a:br>
              <a:rPr lang="en"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3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sng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Fine-tuning Process:</a:t>
            </a:r>
            <a:endParaRPr sz="1400" b="1" i="0" u="sng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 the model with labeled examples related to the specific task such as classification while potentially adding additional layers to help with that task. </a:t>
            </a:r>
            <a:br>
              <a:rPr lang="en"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While Fine-Tuning process all the weights is updated including the pre-trained weights, using backpropagation and optimization techniques.</a:t>
            </a:r>
            <a:endParaRPr sz="13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7" name="Google Shape;56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9825" y="3185200"/>
            <a:ext cx="4180676" cy="16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550450d880_0_965"/>
          <p:cNvSpPr txBox="1">
            <a:spLocks noGrp="1"/>
          </p:cNvSpPr>
          <p:nvPr>
            <p:ph type="title"/>
          </p:nvPr>
        </p:nvSpPr>
        <p:spPr>
          <a:xfrm>
            <a:off x="257450" y="290525"/>
            <a:ext cx="81750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300">
                <a:solidFill>
                  <a:schemeClr val="accent6"/>
                </a:solidFill>
              </a:rPr>
              <a:t>CNN-BiLSTM </a:t>
            </a:r>
            <a:endParaRPr sz="4300">
              <a:solidFill>
                <a:schemeClr val="accent6"/>
              </a:solidFill>
            </a:endParaRPr>
          </a:p>
        </p:txBody>
      </p:sp>
      <p:sp>
        <p:nvSpPr>
          <p:cNvPr id="573" name="Google Shape;573;g2550450d880_0_965"/>
          <p:cNvSpPr txBox="1"/>
          <p:nvPr/>
        </p:nvSpPr>
        <p:spPr>
          <a:xfrm>
            <a:off x="41475" y="981975"/>
            <a:ext cx="88425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Char char="●"/>
            </a:pPr>
            <a:r>
              <a:rPr lang="en" sz="1600" b="1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CNN-BiLSTM</a:t>
            </a:r>
            <a:r>
              <a:rPr lang="en" sz="1600" b="0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combines the strengths of Convolutional Neural Networks (CNNs) and Bidirectional Long Short-Term Memory (BiLSTM) networks. </a:t>
            </a:r>
            <a:endParaRPr sz="1600" b="0" i="0" u="none" strike="noStrike" cap="none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Char char="●"/>
            </a:pPr>
            <a:r>
              <a:rPr lang="en" sz="1600" b="1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CNNs</a:t>
            </a:r>
            <a:r>
              <a:rPr lang="en" sz="1600" b="0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excel at identifying local patterns in data.</a:t>
            </a:r>
            <a:endParaRPr sz="1600" b="0" i="0" u="none" strike="noStrike" cap="none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Char char="●"/>
            </a:pPr>
            <a:r>
              <a:rPr lang="en" sz="1600" b="1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BiLSTM</a:t>
            </a:r>
            <a:r>
              <a:rPr lang="en" sz="1600" b="0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- Bidirectional LSTM layers for capturing contextual information in both forward and backward directions.</a:t>
            </a:r>
            <a:endParaRPr sz="1600" b="0" i="0" u="none" strike="noStrike" cap="none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Char char="●"/>
            </a:pPr>
            <a:r>
              <a:rPr lang="en" sz="1600" b="1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Feedforward Neural Network </a:t>
            </a:r>
            <a:r>
              <a:rPr lang="en" sz="16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(FNN)</a:t>
            </a:r>
            <a:r>
              <a:rPr lang="en" sz="1600" b="0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that calculates the loss and makes the authored ve</a:t>
            </a:r>
            <a:r>
              <a:rPr lang="en"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rification</a:t>
            </a:r>
            <a:r>
              <a:rPr lang="en" sz="1600" b="0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900" b="0" i="0" u="none" strike="noStrike" cap="none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74" name="Google Shape;574;g2550450d880_0_965"/>
          <p:cNvGrpSpPr/>
          <p:nvPr/>
        </p:nvGrpSpPr>
        <p:grpSpPr>
          <a:xfrm>
            <a:off x="934404" y="2958132"/>
            <a:ext cx="7056640" cy="1797925"/>
            <a:chOff x="1064150" y="2768000"/>
            <a:chExt cx="7450001" cy="2035925"/>
          </a:xfrm>
        </p:grpSpPr>
        <p:pic>
          <p:nvPicPr>
            <p:cNvPr id="575" name="Google Shape;575;g2550450d880_0_9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4150" y="2917575"/>
              <a:ext cx="3891075" cy="188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6" name="Google Shape;576;g2550450d880_0_96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23950" y="3033274"/>
              <a:ext cx="3090201" cy="1676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7" name="Google Shape;577;g2550450d880_0_965"/>
            <p:cNvSpPr/>
            <p:nvPr/>
          </p:nvSpPr>
          <p:spPr>
            <a:xfrm>
              <a:off x="3643400" y="2768000"/>
              <a:ext cx="3205200" cy="231300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4525" y="511513"/>
            <a:ext cx="4369825" cy="412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2"/>
          <p:cNvSpPr txBox="1"/>
          <p:nvPr/>
        </p:nvSpPr>
        <p:spPr>
          <a:xfrm>
            <a:off x="306300" y="1233600"/>
            <a:ext cx="853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22"/>
          <p:cNvSpPr txBox="1"/>
          <p:nvPr/>
        </p:nvSpPr>
        <p:spPr>
          <a:xfrm>
            <a:off x="405175" y="129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9" name="Google Shape;58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575" y="932625"/>
            <a:ext cx="8196500" cy="34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3"/>
          <p:cNvSpPr txBox="1"/>
          <p:nvPr/>
        </p:nvSpPr>
        <p:spPr>
          <a:xfrm>
            <a:off x="306300" y="1233600"/>
            <a:ext cx="853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23"/>
          <p:cNvSpPr txBox="1"/>
          <p:nvPr/>
        </p:nvSpPr>
        <p:spPr>
          <a:xfrm>
            <a:off x="405175" y="129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6" name="Google Shape;5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0563" y="343575"/>
            <a:ext cx="3542874" cy="20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64650" y="2554338"/>
            <a:ext cx="3629775" cy="21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6425" y="2602260"/>
            <a:ext cx="3629775" cy="213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4"/>
          <p:cNvSpPr txBox="1"/>
          <p:nvPr/>
        </p:nvSpPr>
        <p:spPr>
          <a:xfrm>
            <a:off x="306300" y="1233600"/>
            <a:ext cx="853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24"/>
          <p:cNvSpPr txBox="1"/>
          <p:nvPr/>
        </p:nvSpPr>
        <p:spPr>
          <a:xfrm>
            <a:off x="405175" y="129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5" name="Google Shape;60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2075" y="301263"/>
            <a:ext cx="3987176" cy="234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275" y="2734175"/>
            <a:ext cx="3551901" cy="20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4975" y="2734175"/>
            <a:ext cx="3436974" cy="20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5"/>
          <p:cNvSpPr txBox="1"/>
          <p:nvPr/>
        </p:nvSpPr>
        <p:spPr>
          <a:xfrm>
            <a:off x="306300" y="1233600"/>
            <a:ext cx="853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25"/>
          <p:cNvSpPr txBox="1"/>
          <p:nvPr/>
        </p:nvSpPr>
        <p:spPr>
          <a:xfrm>
            <a:off x="405175" y="129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" name="Google Shape;61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8000" y="664750"/>
            <a:ext cx="6356675" cy="38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550450d880_1_11"/>
          <p:cNvSpPr txBox="1"/>
          <p:nvPr/>
        </p:nvSpPr>
        <p:spPr>
          <a:xfrm>
            <a:off x="306300" y="1233600"/>
            <a:ext cx="853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0" name="Google Shape;620;g2550450d880_1_11"/>
          <p:cNvSpPr txBox="1"/>
          <p:nvPr/>
        </p:nvSpPr>
        <p:spPr>
          <a:xfrm>
            <a:off x="405175" y="129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1" name="Google Shape;621;g2550450d880_1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2350" y="333725"/>
            <a:ext cx="4135925" cy="44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9"/>
          <p:cNvSpPr txBox="1">
            <a:spLocks noGrp="1"/>
          </p:cNvSpPr>
          <p:nvPr>
            <p:ph type="title"/>
          </p:nvPr>
        </p:nvSpPr>
        <p:spPr>
          <a:xfrm>
            <a:off x="946650" y="735525"/>
            <a:ext cx="7250700" cy="26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0">
                <a:solidFill>
                  <a:schemeClr val="accent6"/>
                </a:solidFill>
              </a:rPr>
              <a:t>Thanks for listening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627" name="Google Shape;627;p19"/>
          <p:cNvGrpSpPr/>
          <p:nvPr/>
        </p:nvGrpSpPr>
        <p:grpSpPr>
          <a:xfrm>
            <a:off x="438704" y="541453"/>
            <a:ext cx="1832576" cy="1500278"/>
            <a:chOff x="5381400" y="2809980"/>
            <a:chExt cx="1623329" cy="1462687"/>
          </a:xfrm>
        </p:grpSpPr>
        <p:sp>
          <p:nvSpPr>
            <p:cNvPr id="628" name="Google Shape;628;p19"/>
            <p:cNvSpPr/>
            <p:nvPr/>
          </p:nvSpPr>
          <p:spPr>
            <a:xfrm>
              <a:off x="5381400" y="2809980"/>
              <a:ext cx="795055" cy="711131"/>
            </a:xfrm>
            <a:custGeom>
              <a:avLst/>
              <a:gdLst/>
              <a:ahLst/>
              <a:cxnLst/>
              <a:rect l="l" t="t" r="r" b="b"/>
              <a:pathLst>
                <a:path w="15006" h="13422" extrusionOk="0">
                  <a:moveTo>
                    <a:pt x="1" y="0"/>
                  </a:moveTo>
                  <a:lnTo>
                    <a:pt x="1" y="4738"/>
                  </a:lnTo>
                  <a:cubicBezTo>
                    <a:pt x="1" y="9530"/>
                    <a:pt x="3892" y="13421"/>
                    <a:pt x="8684" y="13421"/>
                  </a:cubicBezTo>
                  <a:lnTo>
                    <a:pt x="15006" y="13421"/>
                  </a:lnTo>
                  <a:lnTo>
                    <a:pt x="15006" y="8670"/>
                  </a:lnTo>
                  <a:cubicBezTo>
                    <a:pt x="15006" y="3878"/>
                    <a:pt x="11115" y="0"/>
                    <a:pt x="6336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6209674" y="2809980"/>
              <a:ext cx="795055" cy="711131"/>
            </a:xfrm>
            <a:custGeom>
              <a:avLst/>
              <a:gdLst/>
              <a:ahLst/>
              <a:cxnLst/>
              <a:rect l="l" t="t" r="r" b="b"/>
              <a:pathLst>
                <a:path w="15006" h="13422" extrusionOk="0">
                  <a:moveTo>
                    <a:pt x="8671" y="0"/>
                  </a:moveTo>
                  <a:cubicBezTo>
                    <a:pt x="3892" y="0"/>
                    <a:pt x="1" y="3878"/>
                    <a:pt x="1" y="8670"/>
                  </a:cubicBezTo>
                  <a:lnTo>
                    <a:pt x="1" y="13421"/>
                  </a:lnTo>
                  <a:lnTo>
                    <a:pt x="6322" y="13421"/>
                  </a:lnTo>
                  <a:cubicBezTo>
                    <a:pt x="11115" y="13421"/>
                    <a:pt x="15006" y="9530"/>
                    <a:pt x="15006" y="4738"/>
                  </a:cubicBezTo>
                  <a:lnTo>
                    <a:pt x="15006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5381400" y="3561536"/>
              <a:ext cx="795055" cy="711131"/>
            </a:xfrm>
            <a:custGeom>
              <a:avLst/>
              <a:gdLst/>
              <a:ahLst/>
              <a:cxnLst/>
              <a:rect l="l" t="t" r="r" b="b"/>
              <a:pathLst>
                <a:path w="15006" h="13422" extrusionOk="0">
                  <a:moveTo>
                    <a:pt x="8684" y="1"/>
                  </a:moveTo>
                  <a:cubicBezTo>
                    <a:pt x="3892" y="1"/>
                    <a:pt x="1" y="3878"/>
                    <a:pt x="1" y="8670"/>
                  </a:cubicBezTo>
                  <a:lnTo>
                    <a:pt x="1" y="13422"/>
                  </a:lnTo>
                  <a:lnTo>
                    <a:pt x="6336" y="13422"/>
                  </a:lnTo>
                  <a:cubicBezTo>
                    <a:pt x="11115" y="13422"/>
                    <a:pt x="15006" y="9531"/>
                    <a:pt x="15006" y="4752"/>
                  </a:cubicBezTo>
                  <a:lnTo>
                    <a:pt x="15006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6209674" y="3561536"/>
              <a:ext cx="795055" cy="711131"/>
            </a:xfrm>
            <a:custGeom>
              <a:avLst/>
              <a:gdLst/>
              <a:ahLst/>
              <a:cxnLst/>
              <a:rect l="l" t="t" r="r" b="b"/>
              <a:pathLst>
                <a:path w="15006" h="13422" extrusionOk="0">
                  <a:moveTo>
                    <a:pt x="1" y="1"/>
                  </a:moveTo>
                  <a:lnTo>
                    <a:pt x="1" y="4752"/>
                  </a:lnTo>
                  <a:cubicBezTo>
                    <a:pt x="1" y="9531"/>
                    <a:pt x="3892" y="13422"/>
                    <a:pt x="8671" y="13422"/>
                  </a:cubicBezTo>
                  <a:lnTo>
                    <a:pt x="15006" y="13422"/>
                  </a:lnTo>
                  <a:lnTo>
                    <a:pt x="15006" y="8670"/>
                  </a:lnTo>
                  <a:cubicBezTo>
                    <a:pt x="15006" y="3878"/>
                    <a:pt x="11115" y="1"/>
                    <a:pt x="6322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5850188" y="3198394"/>
              <a:ext cx="685805" cy="685805"/>
            </a:xfrm>
            <a:custGeom>
              <a:avLst/>
              <a:gdLst/>
              <a:ahLst/>
              <a:cxnLst/>
              <a:rect l="l" t="t" r="r" b="b"/>
              <a:pathLst>
                <a:path w="12944" h="12944" extrusionOk="0">
                  <a:moveTo>
                    <a:pt x="12944" y="6472"/>
                  </a:moveTo>
                  <a:cubicBezTo>
                    <a:pt x="12944" y="10050"/>
                    <a:pt x="10049" y="12944"/>
                    <a:pt x="6472" y="12944"/>
                  </a:cubicBezTo>
                  <a:cubicBezTo>
                    <a:pt x="2895" y="12944"/>
                    <a:pt x="0" y="10050"/>
                    <a:pt x="0" y="6472"/>
                  </a:cubicBezTo>
                  <a:cubicBezTo>
                    <a:pt x="0" y="2895"/>
                    <a:pt x="2895" y="1"/>
                    <a:pt x="6472" y="1"/>
                  </a:cubicBezTo>
                  <a:cubicBezTo>
                    <a:pt x="10049" y="1"/>
                    <a:pt x="12944" y="2895"/>
                    <a:pt x="12944" y="6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p19"/>
          <p:cNvGrpSpPr/>
          <p:nvPr/>
        </p:nvGrpSpPr>
        <p:grpSpPr>
          <a:xfrm>
            <a:off x="7118954" y="3271228"/>
            <a:ext cx="1832576" cy="1500278"/>
            <a:chOff x="5381400" y="2809980"/>
            <a:chExt cx="1623329" cy="1462687"/>
          </a:xfrm>
        </p:grpSpPr>
        <p:sp>
          <p:nvSpPr>
            <p:cNvPr id="634" name="Google Shape;634;p19"/>
            <p:cNvSpPr/>
            <p:nvPr/>
          </p:nvSpPr>
          <p:spPr>
            <a:xfrm>
              <a:off x="5381400" y="2809980"/>
              <a:ext cx="795055" cy="711131"/>
            </a:xfrm>
            <a:custGeom>
              <a:avLst/>
              <a:gdLst/>
              <a:ahLst/>
              <a:cxnLst/>
              <a:rect l="l" t="t" r="r" b="b"/>
              <a:pathLst>
                <a:path w="15006" h="13422" extrusionOk="0">
                  <a:moveTo>
                    <a:pt x="1" y="0"/>
                  </a:moveTo>
                  <a:lnTo>
                    <a:pt x="1" y="4738"/>
                  </a:lnTo>
                  <a:cubicBezTo>
                    <a:pt x="1" y="9530"/>
                    <a:pt x="3892" y="13421"/>
                    <a:pt x="8684" y="13421"/>
                  </a:cubicBezTo>
                  <a:lnTo>
                    <a:pt x="15006" y="13421"/>
                  </a:lnTo>
                  <a:lnTo>
                    <a:pt x="15006" y="8670"/>
                  </a:lnTo>
                  <a:cubicBezTo>
                    <a:pt x="15006" y="3878"/>
                    <a:pt x="11115" y="0"/>
                    <a:pt x="6336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6209674" y="2809980"/>
              <a:ext cx="795055" cy="711131"/>
            </a:xfrm>
            <a:custGeom>
              <a:avLst/>
              <a:gdLst/>
              <a:ahLst/>
              <a:cxnLst/>
              <a:rect l="l" t="t" r="r" b="b"/>
              <a:pathLst>
                <a:path w="15006" h="13422" extrusionOk="0">
                  <a:moveTo>
                    <a:pt x="8671" y="0"/>
                  </a:moveTo>
                  <a:cubicBezTo>
                    <a:pt x="3892" y="0"/>
                    <a:pt x="1" y="3878"/>
                    <a:pt x="1" y="8670"/>
                  </a:cubicBezTo>
                  <a:lnTo>
                    <a:pt x="1" y="13421"/>
                  </a:lnTo>
                  <a:lnTo>
                    <a:pt x="6322" y="13421"/>
                  </a:lnTo>
                  <a:cubicBezTo>
                    <a:pt x="11115" y="13421"/>
                    <a:pt x="15006" y="9530"/>
                    <a:pt x="15006" y="4738"/>
                  </a:cubicBezTo>
                  <a:lnTo>
                    <a:pt x="15006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5381400" y="3561536"/>
              <a:ext cx="795055" cy="711131"/>
            </a:xfrm>
            <a:custGeom>
              <a:avLst/>
              <a:gdLst/>
              <a:ahLst/>
              <a:cxnLst/>
              <a:rect l="l" t="t" r="r" b="b"/>
              <a:pathLst>
                <a:path w="15006" h="13422" extrusionOk="0">
                  <a:moveTo>
                    <a:pt x="8684" y="1"/>
                  </a:moveTo>
                  <a:cubicBezTo>
                    <a:pt x="3892" y="1"/>
                    <a:pt x="1" y="3878"/>
                    <a:pt x="1" y="8670"/>
                  </a:cubicBezTo>
                  <a:lnTo>
                    <a:pt x="1" y="13422"/>
                  </a:lnTo>
                  <a:lnTo>
                    <a:pt x="6336" y="13422"/>
                  </a:lnTo>
                  <a:cubicBezTo>
                    <a:pt x="11115" y="13422"/>
                    <a:pt x="15006" y="9531"/>
                    <a:pt x="15006" y="4752"/>
                  </a:cubicBezTo>
                  <a:lnTo>
                    <a:pt x="15006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6209674" y="3561536"/>
              <a:ext cx="795055" cy="711131"/>
            </a:xfrm>
            <a:custGeom>
              <a:avLst/>
              <a:gdLst/>
              <a:ahLst/>
              <a:cxnLst/>
              <a:rect l="l" t="t" r="r" b="b"/>
              <a:pathLst>
                <a:path w="15006" h="13422" extrusionOk="0">
                  <a:moveTo>
                    <a:pt x="1" y="1"/>
                  </a:moveTo>
                  <a:lnTo>
                    <a:pt x="1" y="4752"/>
                  </a:lnTo>
                  <a:cubicBezTo>
                    <a:pt x="1" y="9531"/>
                    <a:pt x="3892" y="13422"/>
                    <a:pt x="8671" y="13422"/>
                  </a:cubicBezTo>
                  <a:lnTo>
                    <a:pt x="15006" y="13422"/>
                  </a:lnTo>
                  <a:lnTo>
                    <a:pt x="15006" y="8670"/>
                  </a:lnTo>
                  <a:cubicBezTo>
                    <a:pt x="15006" y="3878"/>
                    <a:pt x="11115" y="1"/>
                    <a:pt x="6322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5850188" y="3198394"/>
              <a:ext cx="685805" cy="685805"/>
            </a:xfrm>
            <a:custGeom>
              <a:avLst/>
              <a:gdLst/>
              <a:ahLst/>
              <a:cxnLst/>
              <a:rect l="l" t="t" r="r" b="b"/>
              <a:pathLst>
                <a:path w="12944" h="12944" extrusionOk="0">
                  <a:moveTo>
                    <a:pt x="12944" y="6472"/>
                  </a:moveTo>
                  <a:cubicBezTo>
                    <a:pt x="12944" y="10050"/>
                    <a:pt x="10049" y="12944"/>
                    <a:pt x="6472" y="12944"/>
                  </a:cubicBezTo>
                  <a:cubicBezTo>
                    <a:pt x="2895" y="12944"/>
                    <a:pt x="0" y="10050"/>
                    <a:pt x="0" y="6472"/>
                  </a:cubicBezTo>
                  <a:cubicBezTo>
                    <a:pt x="0" y="2895"/>
                    <a:pt x="2895" y="1"/>
                    <a:pt x="6472" y="1"/>
                  </a:cubicBezTo>
                  <a:cubicBezTo>
                    <a:pt x="10049" y="1"/>
                    <a:pt x="12944" y="2895"/>
                    <a:pt x="12944" y="6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9" name="Google Shape;639;p19"/>
          <p:cNvSpPr txBox="1"/>
          <p:nvPr/>
        </p:nvSpPr>
        <p:spPr>
          <a:xfrm>
            <a:off x="1862350" y="3418125"/>
            <a:ext cx="5764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Dorin Bachar     </a:t>
            </a:r>
            <a:r>
              <a:rPr lang="en" sz="1800" b="0" i="0" u="sng" strike="noStrike" cap="none">
                <a:solidFill>
                  <a:schemeClr val="hlink"/>
                </a:solidFill>
                <a:latin typeface="Vidaloka"/>
                <a:ea typeface="Vidaloka"/>
                <a:cs typeface="Vidaloka"/>
                <a:sym typeface="Vidaloka"/>
                <a:hlinkClick r:id="rId3"/>
              </a:rPr>
              <a:t>Dorin.hila.bachar@e.braude.ac.il</a:t>
            </a:r>
            <a:endParaRPr sz="1800" b="0" i="0" u="none" strike="noStrike" cap="none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Moshe Moalem  </a:t>
            </a:r>
            <a:r>
              <a:rPr lang="en" sz="1800" b="0" i="0" u="sng" strike="noStrike" cap="none">
                <a:solidFill>
                  <a:schemeClr val="hlink"/>
                </a:solidFill>
                <a:latin typeface="Vidaloka"/>
                <a:ea typeface="Vidaloka"/>
                <a:cs typeface="Vidaloka"/>
                <a:sym typeface="Vidaloka"/>
                <a:hlinkClick r:id="rId4"/>
              </a:rPr>
              <a:t>Moshe.Moalem@e.braude.ac.il</a:t>
            </a:r>
            <a:r>
              <a:rPr lang="en" sz="1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"/>
          <p:cNvSpPr txBox="1">
            <a:spLocks noGrp="1"/>
          </p:cNvSpPr>
          <p:nvPr>
            <p:ph type="title"/>
          </p:nvPr>
        </p:nvSpPr>
        <p:spPr>
          <a:xfrm>
            <a:off x="837000" y="1311525"/>
            <a:ext cx="2660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The Project Goal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76" name="Google Shape;476;p2"/>
          <p:cNvSpPr txBox="1">
            <a:spLocks noGrp="1"/>
          </p:cNvSpPr>
          <p:nvPr>
            <p:ph type="title" idx="4"/>
          </p:nvPr>
        </p:nvSpPr>
        <p:spPr>
          <a:xfrm>
            <a:off x="144600" y="1882100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>
                <a:solidFill>
                  <a:schemeClr val="accent6"/>
                </a:solidFill>
              </a:rPr>
              <a:t>02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77" name="Google Shape;477;p2"/>
          <p:cNvSpPr txBox="1">
            <a:spLocks noGrp="1"/>
          </p:cNvSpPr>
          <p:nvPr>
            <p:ph type="title" idx="13"/>
          </p:nvPr>
        </p:nvSpPr>
        <p:spPr>
          <a:xfrm>
            <a:off x="144600" y="3358662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>
                <a:solidFill>
                  <a:schemeClr val="accent6"/>
                </a:solidFill>
              </a:rPr>
              <a:t>04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78" name="Google Shape;478;p2"/>
          <p:cNvSpPr txBox="1">
            <a:spLocks noGrp="1"/>
          </p:cNvSpPr>
          <p:nvPr>
            <p:ph type="title" idx="2"/>
          </p:nvPr>
        </p:nvSpPr>
        <p:spPr>
          <a:xfrm>
            <a:off x="111000" y="113617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>
                <a:solidFill>
                  <a:schemeClr val="accent6"/>
                </a:solidFill>
              </a:rPr>
              <a:t>01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79" name="Google Shape;479;p2"/>
          <p:cNvSpPr txBox="1">
            <a:spLocks noGrp="1"/>
          </p:cNvSpPr>
          <p:nvPr>
            <p:ph type="title" idx="3"/>
          </p:nvPr>
        </p:nvSpPr>
        <p:spPr>
          <a:xfrm>
            <a:off x="837000" y="20797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Introduction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0" name="Google Shape;480;p2"/>
          <p:cNvSpPr txBox="1">
            <a:spLocks noGrp="1"/>
          </p:cNvSpPr>
          <p:nvPr>
            <p:ph type="title" idx="6"/>
          </p:nvPr>
        </p:nvSpPr>
        <p:spPr>
          <a:xfrm>
            <a:off x="922200" y="2777900"/>
            <a:ext cx="29316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Sentiment Analysis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1" name="Google Shape;481;p2"/>
          <p:cNvSpPr txBox="1">
            <a:spLocks noGrp="1"/>
          </p:cNvSpPr>
          <p:nvPr>
            <p:ph type="title" idx="7"/>
          </p:nvPr>
        </p:nvSpPr>
        <p:spPr>
          <a:xfrm>
            <a:off x="144600" y="262037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>
                <a:solidFill>
                  <a:schemeClr val="accent6"/>
                </a:solidFill>
              </a:rPr>
              <a:t>03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2" name="Google Shape;482;p2"/>
          <p:cNvSpPr txBox="1">
            <a:spLocks noGrp="1"/>
          </p:cNvSpPr>
          <p:nvPr>
            <p:ph type="title" idx="9"/>
          </p:nvPr>
        </p:nvSpPr>
        <p:spPr>
          <a:xfrm>
            <a:off x="5158350" y="127562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Bangla-BERT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3" name="Google Shape;483;p2"/>
          <p:cNvSpPr txBox="1">
            <a:spLocks noGrp="1"/>
          </p:cNvSpPr>
          <p:nvPr>
            <p:ph type="title" idx="15"/>
          </p:nvPr>
        </p:nvSpPr>
        <p:spPr>
          <a:xfrm>
            <a:off x="569750" y="3526350"/>
            <a:ext cx="32841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Project Workflow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4" name="Google Shape;484;p2"/>
          <p:cNvSpPr txBox="1">
            <a:spLocks noGrp="1"/>
          </p:cNvSpPr>
          <p:nvPr>
            <p:ph type="title" idx="16"/>
          </p:nvPr>
        </p:nvSpPr>
        <p:spPr>
          <a:xfrm>
            <a:off x="4602125" y="115913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>
                <a:solidFill>
                  <a:schemeClr val="accent6"/>
                </a:solidFill>
              </a:rPr>
              <a:t>05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5" name="Google Shape;485;p2"/>
          <p:cNvSpPr txBox="1">
            <a:spLocks noGrp="1"/>
          </p:cNvSpPr>
          <p:nvPr>
            <p:ph type="title" idx="21"/>
          </p:nvPr>
        </p:nvSpPr>
        <p:spPr>
          <a:xfrm>
            <a:off x="1985250" y="249150"/>
            <a:ext cx="486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600">
                <a:solidFill>
                  <a:srgbClr val="3F3533"/>
                </a:solidFill>
              </a:rPr>
              <a:t>Table of contents</a:t>
            </a:r>
            <a:endParaRPr sz="4600">
              <a:solidFill>
                <a:srgbClr val="3F3533"/>
              </a:solidFill>
            </a:endParaRPr>
          </a:p>
        </p:txBody>
      </p:sp>
      <p:sp>
        <p:nvSpPr>
          <p:cNvPr id="486" name="Google Shape;486;p2"/>
          <p:cNvSpPr txBox="1">
            <a:spLocks noGrp="1"/>
          </p:cNvSpPr>
          <p:nvPr>
            <p:ph type="title" idx="9"/>
          </p:nvPr>
        </p:nvSpPr>
        <p:spPr>
          <a:xfrm>
            <a:off x="5216775" y="1988204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Transformers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7" name="Google Shape;487;p2"/>
          <p:cNvSpPr txBox="1">
            <a:spLocks noGrp="1"/>
          </p:cNvSpPr>
          <p:nvPr>
            <p:ph type="title" idx="16"/>
          </p:nvPr>
        </p:nvSpPr>
        <p:spPr>
          <a:xfrm>
            <a:off x="4602125" y="186883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>
                <a:solidFill>
                  <a:schemeClr val="accent6"/>
                </a:solidFill>
              </a:rPr>
              <a:t>06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8" name="Google Shape;488;p2"/>
          <p:cNvSpPr txBox="1">
            <a:spLocks noGrp="1"/>
          </p:cNvSpPr>
          <p:nvPr>
            <p:ph type="title" idx="9"/>
          </p:nvPr>
        </p:nvSpPr>
        <p:spPr>
          <a:xfrm>
            <a:off x="5310000" y="3495600"/>
            <a:ext cx="20331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CNN-BiLSTM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9" name="Google Shape;489;p2"/>
          <p:cNvSpPr txBox="1">
            <a:spLocks noGrp="1"/>
          </p:cNvSpPr>
          <p:nvPr>
            <p:ph type="title" idx="16"/>
          </p:nvPr>
        </p:nvSpPr>
        <p:spPr>
          <a:xfrm>
            <a:off x="4602125" y="2649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>
                <a:solidFill>
                  <a:schemeClr val="accent6"/>
                </a:solidFill>
              </a:rPr>
              <a:t>07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90" name="Google Shape;490;p2"/>
          <p:cNvSpPr txBox="1">
            <a:spLocks noGrp="1"/>
          </p:cNvSpPr>
          <p:nvPr>
            <p:ph type="title" idx="9"/>
          </p:nvPr>
        </p:nvSpPr>
        <p:spPr>
          <a:xfrm>
            <a:off x="5006525" y="2733175"/>
            <a:ext cx="15645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accent1"/>
                </a:solidFill>
              </a:rPr>
              <a:t>Bert</a:t>
            </a:r>
            <a:endParaRPr sz="2700">
              <a:solidFill>
                <a:schemeClr val="accent6"/>
              </a:solidFill>
            </a:endParaRPr>
          </a:p>
        </p:txBody>
      </p:sp>
      <p:sp>
        <p:nvSpPr>
          <p:cNvPr id="491" name="Google Shape;491;p2"/>
          <p:cNvSpPr txBox="1">
            <a:spLocks noGrp="1"/>
          </p:cNvSpPr>
          <p:nvPr>
            <p:ph type="title" idx="16"/>
          </p:nvPr>
        </p:nvSpPr>
        <p:spPr>
          <a:xfrm>
            <a:off x="4602125" y="33443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>
                <a:solidFill>
                  <a:schemeClr val="accent6"/>
                </a:solidFill>
              </a:rPr>
              <a:t>08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"/>
          <p:cNvSpPr txBox="1">
            <a:spLocks noGrp="1"/>
          </p:cNvSpPr>
          <p:nvPr>
            <p:ph type="ctrTitle"/>
          </p:nvPr>
        </p:nvSpPr>
        <p:spPr>
          <a:xfrm>
            <a:off x="785550" y="444775"/>
            <a:ext cx="75729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000">
                <a:solidFill>
                  <a:schemeClr val="accent6"/>
                </a:solidFill>
              </a:rPr>
              <a:t>The Project Goal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97" name="Google Shape;497;p3"/>
          <p:cNvSpPr txBox="1"/>
          <p:nvPr/>
        </p:nvSpPr>
        <p:spPr>
          <a:xfrm>
            <a:off x="388350" y="1445100"/>
            <a:ext cx="83673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Adaptation of the Transformer model for text authorship attribution.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Leveraging the power of fine-tuning to customize the model for our specific task.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transition from the model's original use-case of sentiment analysis to 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author verification</a:t>
            </a: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example, Two distinct classes for classification: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1.  Authored by Shakespeare.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2. Not authored by Shakespeare.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ultimate goal is to accurately determine if a given text was written by an author, showcasing the benefits of using Transformer architectures.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"/>
          <p:cNvSpPr txBox="1">
            <a:spLocks noGrp="1"/>
          </p:cNvSpPr>
          <p:nvPr>
            <p:ph type="title"/>
          </p:nvPr>
        </p:nvSpPr>
        <p:spPr>
          <a:xfrm>
            <a:off x="2714550" y="329947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6"/>
                </a:solidFill>
              </a:rPr>
              <a:t>Introduction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03" name="Google Shape;503;p4"/>
          <p:cNvSpPr txBox="1"/>
          <p:nvPr/>
        </p:nvSpPr>
        <p:spPr>
          <a:xfrm>
            <a:off x="234750" y="1445525"/>
            <a:ext cx="86745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Exploring Sentiment Analysis: A essential part of Natural Language Processing(NLP) applications.</a:t>
            </a:r>
            <a:endParaRPr sz="16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BERT: A top-notch model partially used also in sentiment analysis.</a:t>
            </a:r>
            <a:endParaRPr sz="16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Power of Fine-Tuning: Using transfer learning to adapt BERT to specific tasks.</a:t>
            </a:r>
            <a:endParaRPr sz="16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Meet Bangla-BERT as a basic model.</a:t>
            </a:r>
            <a:endParaRPr sz="16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"/>
          <p:cNvSpPr txBox="1">
            <a:spLocks noGrp="1"/>
          </p:cNvSpPr>
          <p:nvPr>
            <p:ph type="subTitle" idx="1"/>
          </p:nvPr>
        </p:nvSpPr>
        <p:spPr>
          <a:xfrm>
            <a:off x="1960800" y="355500"/>
            <a:ext cx="52224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4600">
                <a:solidFill>
                  <a:schemeClr val="accent6"/>
                </a:solidFill>
                <a:latin typeface="Vidaloka"/>
                <a:ea typeface="Vidaloka"/>
                <a:cs typeface="Vidaloka"/>
                <a:sym typeface="Vidaloka"/>
              </a:rPr>
              <a:t>Sentiment Analysis</a:t>
            </a:r>
            <a:endParaRPr sz="4600">
              <a:solidFill>
                <a:schemeClr val="accent6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09" name="Google Shape;509;p5"/>
          <p:cNvSpPr txBox="1"/>
          <p:nvPr/>
        </p:nvSpPr>
        <p:spPr>
          <a:xfrm>
            <a:off x="306300" y="1005000"/>
            <a:ext cx="85314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None/>
            </a:pP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Sentiment analysis is a text mining tool that helps to understand emotions and personal opinions expressed in a text. </a:t>
            </a: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is used to enhance different services, for example, reviews of movies, products, and restaurants, and can even help figure out who wrote a text.</a:t>
            </a: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Most frequently, sentiments are sorted into three groups: positive, negative, or neutral.</a:t>
            </a: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0" name="Google Shape;51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3300" y="3536375"/>
            <a:ext cx="2410700" cy="16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"/>
          <p:cNvSpPr txBox="1"/>
          <p:nvPr/>
        </p:nvSpPr>
        <p:spPr>
          <a:xfrm>
            <a:off x="306300" y="1233600"/>
            <a:ext cx="853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6"/>
          <p:cNvSpPr txBox="1"/>
          <p:nvPr/>
        </p:nvSpPr>
        <p:spPr>
          <a:xfrm>
            <a:off x="405175" y="129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6"/>
          <p:cNvSpPr txBox="1">
            <a:spLocks noGrp="1"/>
          </p:cNvSpPr>
          <p:nvPr>
            <p:ph type="title"/>
          </p:nvPr>
        </p:nvSpPr>
        <p:spPr>
          <a:xfrm>
            <a:off x="2483400" y="216050"/>
            <a:ext cx="512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600">
                <a:solidFill>
                  <a:schemeClr val="accent6"/>
                </a:solidFill>
              </a:rPr>
              <a:t>Project Workflow </a:t>
            </a:r>
            <a:endParaRPr sz="4600">
              <a:solidFill>
                <a:schemeClr val="accent6"/>
              </a:solidFill>
            </a:endParaRPr>
          </a:p>
        </p:txBody>
      </p:sp>
      <p:pic>
        <p:nvPicPr>
          <p:cNvPr id="518" name="Google Shape;51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465" y="986425"/>
            <a:ext cx="7023072" cy="3500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9" name="Google Shape;519;p6"/>
          <p:cNvCxnSpPr/>
          <p:nvPr/>
        </p:nvCxnSpPr>
        <p:spPr>
          <a:xfrm rot="10800000" flipH="1">
            <a:off x="1790100" y="874800"/>
            <a:ext cx="131700" cy="40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0" name="Google Shape;520;p6"/>
          <p:cNvCxnSpPr/>
          <p:nvPr/>
        </p:nvCxnSpPr>
        <p:spPr>
          <a:xfrm rot="10800000">
            <a:off x="1131975" y="763575"/>
            <a:ext cx="24300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21" name="Google Shape;521;p6"/>
          <p:cNvSpPr txBox="1"/>
          <p:nvPr/>
        </p:nvSpPr>
        <p:spPr>
          <a:xfrm>
            <a:off x="1648025" y="463225"/>
            <a:ext cx="1077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specific author</a:t>
            </a:r>
            <a:endParaRPr sz="11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6"/>
          <p:cNvSpPr txBox="1"/>
          <p:nvPr/>
        </p:nvSpPr>
        <p:spPr>
          <a:xfrm>
            <a:off x="506425" y="351600"/>
            <a:ext cx="10779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Unknown authors</a:t>
            </a:r>
            <a:endParaRPr sz="11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3" name="Google Shape;523;p6"/>
          <p:cNvCxnSpPr/>
          <p:nvPr/>
        </p:nvCxnSpPr>
        <p:spPr>
          <a:xfrm rot="10800000">
            <a:off x="829625" y="2582400"/>
            <a:ext cx="414000" cy="5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24" name="Google Shape;524;p6"/>
          <p:cNvSpPr txBox="1"/>
          <p:nvPr/>
        </p:nvSpPr>
        <p:spPr>
          <a:xfrm>
            <a:off x="54075" y="2414850"/>
            <a:ext cx="1077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Positive </a:t>
            </a:r>
            <a:endParaRPr sz="11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6"/>
          <p:cNvSpPr txBox="1"/>
          <p:nvPr/>
        </p:nvSpPr>
        <p:spPr>
          <a:xfrm>
            <a:off x="54075" y="2920625"/>
            <a:ext cx="1077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Negative </a:t>
            </a:r>
            <a:endParaRPr sz="11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6" name="Google Shape;526;p6"/>
          <p:cNvCxnSpPr/>
          <p:nvPr/>
        </p:nvCxnSpPr>
        <p:spPr>
          <a:xfrm flipH="1">
            <a:off x="888075" y="2920625"/>
            <a:ext cx="404400" cy="2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7" name="Google Shape;527;p6"/>
          <p:cNvCxnSpPr/>
          <p:nvPr/>
        </p:nvCxnSpPr>
        <p:spPr>
          <a:xfrm flipH="1">
            <a:off x="5973125" y="4281175"/>
            <a:ext cx="81900" cy="30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28" name="Google Shape;528;p6"/>
          <p:cNvSpPr txBox="1"/>
          <p:nvPr/>
        </p:nvSpPr>
        <p:spPr>
          <a:xfrm>
            <a:off x="5156325" y="4509775"/>
            <a:ext cx="1247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Bangla-BERT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0"/>
          <p:cNvSpPr txBox="1"/>
          <p:nvPr/>
        </p:nvSpPr>
        <p:spPr>
          <a:xfrm>
            <a:off x="306300" y="1233600"/>
            <a:ext cx="853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10"/>
          <p:cNvSpPr txBox="1"/>
          <p:nvPr/>
        </p:nvSpPr>
        <p:spPr>
          <a:xfrm>
            <a:off x="405175" y="129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0"/>
          <p:cNvSpPr txBox="1">
            <a:spLocks noGrp="1"/>
          </p:cNvSpPr>
          <p:nvPr>
            <p:ph type="subTitle" idx="4294967295"/>
          </p:nvPr>
        </p:nvSpPr>
        <p:spPr>
          <a:xfrm>
            <a:off x="350725" y="1189525"/>
            <a:ext cx="6387900" cy="3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Word Embedding - BERT converts words from a given dictionary into numeric vectors.</a:t>
            </a:r>
            <a:b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CNN Layer - The model extracts essential information from the numeric vector arrays.</a:t>
            </a:r>
            <a:b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LSTM Layer - The layer extracts sequential text information.</a:t>
            </a:r>
            <a:b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Output Layer – A fully connected layer provides the final text categorization.</a:t>
            </a: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10"/>
          <p:cNvSpPr txBox="1">
            <a:spLocks noGrp="1"/>
          </p:cNvSpPr>
          <p:nvPr>
            <p:ph type="title"/>
          </p:nvPr>
        </p:nvSpPr>
        <p:spPr>
          <a:xfrm>
            <a:off x="314725" y="314700"/>
            <a:ext cx="64599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900">
                <a:solidFill>
                  <a:schemeClr val="accent6"/>
                </a:solidFill>
              </a:rPr>
              <a:t>Bangla-BERT Architecture</a:t>
            </a:r>
            <a:endParaRPr sz="3900">
              <a:solidFill>
                <a:schemeClr val="accent6"/>
              </a:solidFill>
            </a:endParaRPr>
          </a:p>
        </p:txBody>
      </p:sp>
      <p:pic>
        <p:nvPicPr>
          <p:cNvPr id="537" name="Google Shape;537;p10"/>
          <p:cNvPicPr preferRelativeResize="0"/>
          <p:nvPr/>
        </p:nvPicPr>
        <p:blipFill rotWithShape="1">
          <a:blip r:embed="rId3">
            <a:alphaModFix/>
          </a:blip>
          <a:srcRect t="2296"/>
          <a:stretch/>
        </p:blipFill>
        <p:spPr>
          <a:xfrm>
            <a:off x="6859750" y="366112"/>
            <a:ext cx="2173875" cy="44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1"/>
          <p:cNvSpPr txBox="1">
            <a:spLocks noGrp="1"/>
          </p:cNvSpPr>
          <p:nvPr>
            <p:ph type="subTitle" idx="1"/>
          </p:nvPr>
        </p:nvSpPr>
        <p:spPr>
          <a:xfrm>
            <a:off x="446900" y="1103275"/>
            <a:ext cx="8531400" cy="3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 b="1" u="sng">
                <a:solidFill>
                  <a:schemeClr val="accent6"/>
                </a:solidFill>
              </a:rPr>
              <a:t>What is Transformers?</a:t>
            </a:r>
            <a:endParaRPr sz="1700" b="1" u="sng">
              <a:solidFill>
                <a:schemeClr val="accent6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Transformers, introduced in 2017, is an innovative NLP tool that leverages self-attention mechanisms to process text sequences simultaneously, capturing dependencies between words through relevance-based weight assignment.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architecture is built from an Encoder and Decoder, each with multiple identical layers. The Encoder processes the input sequence while the Decoder generates the output sequence.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Transformers have brought advancements in various NLP tasks such as machine translation, sentiment analysis, and question answering.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3" name="Google Shape;543;p11"/>
          <p:cNvSpPr txBox="1">
            <a:spLocks noGrp="1"/>
          </p:cNvSpPr>
          <p:nvPr>
            <p:ph type="title"/>
          </p:nvPr>
        </p:nvSpPr>
        <p:spPr>
          <a:xfrm>
            <a:off x="543000" y="373075"/>
            <a:ext cx="8058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300">
                <a:solidFill>
                  <a:schemeClr val="accent6"/>
                </a:solidFill>
              </a:rPr>
              <a:t>Transformers</a:t>
            </a:r>
            <a:endParaRPr sz="43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2"/>
          <p:cNvSpPr txBox="1">
            <a:spLocks noGrp="1"/>
          </p:cNvSpPr>
          <p:nvPr>
            <p:ph type="title"/>
          </p:nvPr>
        </p:nvSpPr>
        <p:spPr>
          <a:xfrm>
            <a:off x="257688" y="403400"/>
            <a:ext cx="83403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300">
                <a:solidFill>
                  <a:schemeClr val="accent6"/>
                </a:solidFill>
              </a:rPr>
              <a:t>Transformers Architecture</a:t>
            </a:r>
            <a:endParaRPr sz="4300">
              <a:solidFill>
                <a:schemeClr val="accent6"/>
              </a:solidFill>
            </a:endParaRPr>
          </a:p>
        </p:txBody>
      </p:sp>
      <p:pic>
        <p:nvPicPr>
          <p:cNvPr id="549" name="Google Shape;54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5387" y="1152150"/>
            <a:ext cx="6193224" cy="35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Microsoft Office PowerPoint</Application>
  <PresentationFormat>‫הצגה על המסך (16:9)</PresentationFormat>
  <Paragraphs>101</Paragraphs>
  <Slides>19</Slides>
  <Notes>19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11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31" baseType="lpstr">
      <vt:lpstr>Arial</vt:lpstr>
      <vt:lpstr>Montserrat</vt:lpstr>
      <vt:lpstr>Russo One</vt:lpstr>
      <vt:lpstr>Mako</vt:lpstr>
      <vt:lpstr>Open Sans SemiBold</vt:lpstr>
      <vt:lpstr>Crimson Text</vt:lpstr>
      <vt:lpstr>Josefin Sans</vt:lpstr>
      <vt:lpstr>Lato</vt:lpstr>
      <vt:lpstr>Merriweather Light</vt:lpstr>
      <vt:lpstr>Vidaloka</vt:lpstr>
      <vt:lpstr>Open Sans</vt:lpstr>
      <vt:lpstr>Minimalist Business Slides XL by Slidesgo</vt:lpstr>
      <vt:lpstr>Transfer Learning for Sentiment Analysis Using BERT Based Supervised Fine-Tuning.</vt:lpstr>
      <vt:lpstr>The Project Goal</vt:lpstr>
      <vt:lpstr>The Project Goal</vt:lpstr>
      <vt:lpstr>Introduction</vt:lpstr>
      <vt:lpstr>מצגת של PowerPoint‏</vt:lpstr>
      <vt:lpstr>Project Workflow </vt:lpstr>
      <vt:lpstr>Bangla-BERT Architecture</vt:lpstr>
      <vt:lpstr>Transformers</vt:lpstr>
      <vt:lpstr>Transformers Architecture</vt:lpstr>
      <vt:lpstr>BERT</vt:lpstr>
      <vt:lpstr>BERT Training Process</vt:lpstr>
      <vt:lpstr>CNN-BiLSTM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Thanks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for Sentiment Analysis Using BERT Based Supervised Fine-Tuning.</dc:title>
  <dc:creator>ZEEV</dc:creator>
  <cp:lastModifiedBy>משה מועלם</cp:lastModifiedBy>
  <cp:revision>1</cp:revision>
  <dcterms:modified xsi:type="dcterms:W3CDTF">2023-06-25T17:54:26Z</dcterms:modified>
</cp:coreProperties>
</file>