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8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83B7EFB-450B-4CC4-9B70-8E613CAF0BB5}" type="datetimeFigureOut">
              <a:rPr lang="ru-RU" smtClean="0"/>
              <a:pPr/>
              <a:t>27.01.2017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E34FFFC-FA60-4191-BEDB-56A520346DC2}"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83B7EFB-450B-4CC4-9B70-8E613CAF0BB5}" type="datetimeFigureOut">
              <a:rPr lang="ru-RU" smtClean="0"/>
              <a:pPr/>
              <a:t>27.01.2017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E34FFFC-FA60-4191-BEDB-56A520346DC2}"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83B7EFB-450B-4CC4-9B70-8E613CAF0BB5}" type="datetimeFigureOut">
              <a:rPr lang="ru-RU" smtClean="0"/>
              <a:pPr/>
              <a:t>27.01.2017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E34FFFC-FA60-4191-BEDB-56A520346DC2}"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83B7EFB-450B-4CC4-9B70-8E613CAF0BB5}" type="datetimeFigureOut">
              <a:rPr lang="ru-RU" smtClean="0"/>
              <a:pPr/>
              <a:t>27.01.2017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E34FFFC-FA60-4191-BEDB-56A520346DC2}"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83B7EFB-450B-4CC4-9B70-8E613CAF0BB5}" type="datetimeFigureOut">
              <a:rPr lang="ru-RU" smtClean="0"/>
              <a:pPr/>
              <a:t>27.01.2017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E34FFFC-FA60-4191-BEDB-56A520346DC2}"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83B7EFB-450B-4CC4-9B70-8E613CAF0BB5}" type="datetimeFigureOut">
              <a:rPr lang="ru-RU" smtClean="0"/>
              <a:pPr/>
              <a:t>27.01.2017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E34FFFC-FA60-4191-BEDB-56A520346DC2}"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83B7EFB-450B-4CC4-9B70-8E613CAF0BB5}" type="datetimeFigureOut">
              <a:rPr lang="ru-RU" smtClean="0"/>
              <a:pPr/>
              <a:t>27.01.2017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E34FFFC-FA60-4191-BEDB-56A520346DC2}"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83B7EFB-450B-4CC4-9B70-8E613CAF0BB5}" type="datetimeFigureOut">
              <a:rPr lang="ru-RU" smtClean="0"/>
              <a:pPr/>
              <a:t>27.01.2017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E34FFFC-FA60-4191-BEDB-56A520346DC2}"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83B7EFB-450B-4CC4-9B70-8E613CAF0BB5}" type="datetimeFigureOut">
              <a:rPr lang="ru-RU" smtClean="0"/>
              <a:pPr/>
              <a:t>27.01.2017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E34FFFC-FA60-4191-BEDB-56A520346DC2}"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A83B7EFB-450B-4CC4-9B70-8E613CAF0BB5}" type="datetimeFigureOut">
              <a:rPr lang="ru-RU" smtClean="0"/>
              <a:pPr/>
              <a:t>27.01.2017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E34FFFC-FA60-4191-BEDB-56A520346DC2}"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A83B7EFB-450B-4CC4-9B70-8E613CAF0BB5}" type="datetimeFigureOut">
              <a:rPr lang="ru-RU" smtClean="0"/>
              <a:pPr/>
              <a:t>27.01.2017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E34FFFC-FA60-4191-BEDB-56A520346DC2}"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B7EFB-450B-4CC4-9B70-8E613CAF0BB5}" type="datetimeFigureOut">
              <a:rPr lang="ru-RU" smtClean="0"/>
              <a:pPr/>
              <a:t>27.01.2017</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34FFFC-FA60-4191-BEDB-56A520346DC2}"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642910" y="2214554"/>
            <a:ext cx="850109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180975" algn="just" eaLnBrk="0" fontAlgn="base" hangingPunct="0">
              <a:spcBef>
                <a:spcPct val="0"/>
              </a:spcBef>
              <a:spcAft>
                <a:spcPct val="0"/>
              </a:spcAft>
            </a:pP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Reprezentarea numerelor în tehnica de calcul</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 y="0"/>
            <a:ext cx="91440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reprezentarea unui număr în virgulă flotantă pe 4 octeţi (vezi fig. 3.5).</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l" defTabSz="914400" rtl="0" eaLnBrk="0" fontAlgn="base" latinLnBrk="0" hangingPunct="0">
              <a:lnSpc>
                <a:spcPct val="100000"/>
              </a:lnSpc>
              <a:spcBef>
                <a:spcPct val="0"/>
              </a:spcBef>
              <a:spcAft>
                <a:spcPct val="0"/>
              </a:spcAft>
              <a:buClrTx/>
              <a:buSzTx/>
              <a:buFontTx/>
              <a:buNone/>
              <a:tabLst/>
            </a:pP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22529" name="Picture 1"/>
          <p:cNvPicPr>
            <a:picLocks noChangeAspect="1" noChangeArrowheads="1"/>
          </p:cNvPicPr>
          <p:nvPr/>
        </p:nvPicPr>
        <p:blipFill>
          <a:blip r:embed="rId2"/>
          <a:srcRect/>
          <a:stretch>
            <a:fillRect/>
          </a:stretch>
        </p:blipFill>
        <p:spPr bwMode="auto">
          <a:xfrm>
            <a:off x="71406" y="1508506"/>
            <a:ext cx="9045604" cy="1777618"/>
          </a:xfrm>
          <a:prstGeom prst="rect">
            <a:avLst/>
          </a:prstGeom>
          <a:noFill/>
        </p:spPr>
      </p:pic>
      <p:sp>
        <p:nvSpPr>
          <p:cNvPr id="22531" name="Rectangle 3"/>
          <p:cNvSpPr>
            <a:spLocks noChangeArrowheads="1"/>
          </p:cNvSpPr>
          <p:nvPr/>
        </p:nvSpPr>
        <p:spPr bwMode="auto">
          <a:xfrm>
            <a:off x="0" y="1209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7158" y="642918"/>
            <a:ext cx="8215370" cy="3539430"/>
          </a:xfrm>
          <a:prstGeom prst="rect">
            <a:avLst/>
          </a:prstGeom>
        </p:spPr>
        <p:txBody>
          <a:bodyPr wrap="square">
            <a:spAutoFit/>
          </a:bodyPr>
          <a:lstStyle/>
          <a:p>
            <a:pPr algn="just"/>
            <a:r>
              <a:rPr lang="ro-RO" sz="2800" dirty="0" smtClean="0">
                <a:latin typeface="Times New Roman" pitchFamily="18" charset="0"/>
                <a:cs typeface="Times New Roman" pitchFamily="18" charset="0"/>
              </a:rPr>
              <a:t>	Forma </a:t>
            </a:r>
            <a:r>
              <a:rPr lang="ro-RO" sz="2800" dirty="0">
                <a:latin typeface="Times New Roman" pitchFamily="18" charset="0"/>
                <a:cs typeface="Times New Roman" pitchFamily="18" charset="0"/>
              </a:rPr>
              <a:t>de reprezentare a numerelor din fig. 3.5 în prezent este puţin modificată. Din raţiuni tehnice, bitul </a:t>
            </a:r>
            <a:r>
              <a:rPr lang="ru-RU" sz="2800" dirty="0">
                <a:latin typeface="Times New Roman" pitchFamily="18" charset="0"/>
                <a:cs typeface="Times New Roman" pitchFamily="18" charset="0"/>
              </a:rPr>
              <a:t>S</a:t>
            </a:r>
            <a:r>
              <a:rPr lang="ru-RU" sz="2800" baseline="-25000" dirty="0">
                <a:latin typeface="Times New Roman" pitchFamily="18" charset="0"/>
                <a:cs typeface="Times New Roman" pitchFamily="18" charset="0"/>
              </a:rPr>
              <a:t>E</a:t>
            </a:r>
            <a:r>
              <a:rPr lang="ru-RU" sz="2800" dirty="0">
                <a:latin typeface="Times New Roman" pitchFamily="18" charset="0"/>
                <a:cs typeface="Times New Roman" pitchFamily="18" charset="0"/>
              </a:rPr>
              <a:t> </a:t>
            </a:r>
            <a:r>
              <a:rPr lang="ro-RO" sz="2800" dirty="0">
                <a:latin typeface="Times New Roman" pitchFamily="18" charset="0"/>
                <a:cs typeface="Times New Roman" pitchFamily="18" charset="0"/>
              </a:rPr>
              <a:t>de semn al exponentului a fost înlocuit. Astfel, în prezent, sunt folosite reprezentări conform fig. 3.6, în care </a:t>
            </a:r>
            <a:r>
              <a:rPr lang="ro-RO" sz="2800" i="1" dirty="0">
                <a:latin typeface="Times New Roman" pitchFamily="18" charset="0"/>
                <a:cs typeface="Times New Roman" pitchFamily="18" charset="0"/>
              </a:rPr>
              <a:t>C</a:t>
            </a:r>
            <a:r>
              <a:rPr lang="ro-RO" sz="2800" dirty="0">
                <a:latin typeface="Times New Roman" pitchFamily="18" charset="0"/>
                <a:cs typeface="Times New Roman" pitchFamily="18" charset="0"/>
              </a:rPr>
              <a:t>este o mărime numită caracteristică. Valoarea ei se obţine adăugând la exponentul </a:t>
            </a:r>
            <a:r>
              <a:rPr lang="ro-RO" sz="2800" i="1" dirty="0">
                <a:latin typeface="Times New Roman" pitchFamily="18" charset="0"/>
                <a:cs typeface="Times New Roman" pitchFamily="18" charset="0"/>
              </a:rPr>
              <a:t>E</a:t>
            </a:r>
            <a:r>
              <a:rPr lang="ro-RO" sz="2800" dirty="0">
                <a:latin typeface="Times New Roman" pitchFamily="18" charset="0"/>
                <a:cs typeface="Times New Roman" pitchFamily="18" charset="0"/>
              </a:rPr>
              <a:t>o constantă a reprezentării </a:t>
            </a:r>
            <a:r>
              <a:rPr lang="ro-RO" sz="2800" i="1" dirty="0">
                <a:latin typeface="Times New Roman" pitchFamily="18" charset="0"/>
                <a:cs typeface="Times New Roman" pitchFamily="18" charset="0"/>
              </a:rPr>
              <a:t>Q,</a:t>
            </a:r>
            <a:r>
              <a:rPr lang="ro-RO" sz="2800" dirty="0">
                <a:latin typeface="Times New Roman" pitchFamily="18" charset="0"/>
                <a:cs typeface="Times New Roman" pitchFamily="18" charset="0"/>
              </a:rPr>
              <a:t>numită exces de exponent (deplasament, increment etc).</a:t>
            </a:r>
            <a:endParaRPr lang="ru-RU"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71406" y="1939926"/>
            <a:ext cx="9072594" cy="261222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285720" y="500042"/>
            <a:ext cx="8643966" cy="57864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Regulile de convertire a unui număr zecimal într-un număr binar în virgulă flotantă sunt:</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se converteşte numărul zecimal în număr binar, conform regulii de convertire a unui număr mixt şi se reprezintă numărul în cod complementar;</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se aduce mantisa la forma normalizată, adică mantisa trebuie să aparţină intervalului [1/2,1); pentru aceasta dacă numărul este supraunitar se vor executa deplasări la dreapta şi se adună câte un unu la exponent, reprezentat şi el sub forma binară, dacă este subunitar se execută deplasări la stânga şi se scade câte un unu din exponent;</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se determină caracteristica numărului.</a:t>
            </a:r>
            <a:endParaRPr kumimoji="0" lang="ro-RO"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0" y="0"/>
            <a:ext cx="8929718" cy="31085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Astfel, de exemplu, numărul 33,5</a:t>
            </a: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10</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se converteşte în virgulă flotantă în modul următor:</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se</a:t>
            </a: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converteşte în binar şi fiind pozitiv coincide cu codul său complementar, adică 100001,1</a:t>
            </a:r>
            <a:r>
              <a:rPr kumimoji="0" lang="ro-RO"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se</a:t>
            </a: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normalizează obţinând: </a:t>
            </a:r>
            <a:r>
              <a:rPr kumimoji="0" lang="ro-RO"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=0,1000011</a:t>
            </a:r>
            <a:r>
              <a:rPr kumimoji="0" lang="ro-RO"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şi </a:t>
            </a:r>
            <a:r>
              <a:rPr kumimoji="0" lang="ro-RO"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=110</a:t>
            </a:r>
            <a:r>
              <a:rPr kumimoji="0" lang="ro-RO"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considerând </a:t>
            </a:r>
            <a:r>
              <a:rPr kumimoji="0" lang="ro-RO"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q=</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128</a:t>
            </a:r>
            <a:r>
              <a:rPr kumimoji="0" lang="ro-RO"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10</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=1000000</a:t>
            </a:r>
            <a:r>
              <a:rPr kumimoji="0" lang="ro-RO"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se obţine </a:t>
            </a:r>
            <a:r>
              <a:rPr kumimoji="0" lang="ro-RO"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c=q+e</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=1000110.</a:t>
            </a:r>
            <a:endParaRPr kumimoji="0" lang="ro-RO"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0" y="0"/>
            <a:ext cx="8858280"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Standarde de reprezentare în virgulă flotantă</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Standardele Societăţii de Calculatoarele </a:t>
            </a: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IEEE (Institute of Electrical and Electronic Engineers) </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au adus precizări şi îmbunătăţiri reprezentării în virgulă flotantă. Datorită popularităţii acestor îmbunătăţiri, şi alte firme constructoare de calculatoare au îmbrăţişat noile moduri de reprezentare.</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S-a folosit în acest scop reprezentarea numerelor cu mantisa subunitară, adică: N=1,M∙2</a:t>
            </a:r>
            <a:r>
              <a:rPr kumimoji="0" lang="ro-RO"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E</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Deci "partea de mantisă" nu mai este un număr subunitar, ci un număr din intervalul [1,2). în noile standarde, cifra 1 din faţa virgulei nu este reprezentată ci este presupusă implicit, deoarece normalizarea se face faţă de 2 şi ea este întotdeauna prezentă.</a:t>
            </a:r>
            <a:endParaRPr kumimoji="0" lang="ro-RO"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0" y="0"/>
            <a:ext cx="8786841"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Reprezentarea numerelor în simplă precizie</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Reprezentarea în virgulă flotantă, simplă precizie </a:t>
            </a: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(simple), </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 face pe 4 octeţi. Stuctura pe biţi a acestei prezentări este dată în figura 3.7.</a:t>
            </a:r>
            <a:endParaRPr kumimoji="0" lang="ro-RO"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28674" name="Picture 2"/>
          <p:cNvPicPr>
            <a:picLocks noChangeAspect="1" noChangeArrowheads="1"/>
          </p:cNvPicPr>
          <p:nvPr/>
        </p:nvPicPr>
        <p:blipFill>
          <a:blip r:embed="rId2"/>
          <a:srcRect/>
          <a:stretch>
            <a:fillRect/>
          </a:stretch>
        </p:blipFill>
        <p:spPr bwMode="auto">
          <a:xfrm>
            <a:off x="0" y="2571745"/>
            <a:ext cx="9144000" cy="227844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0" y="0"/>
            <a:ext cx="8572528"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Reprezentarea numerelor în dublă</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precizie</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Reprezentarea numerelor în virgulă flotantă, dublă precizie (</a:t>
            </a: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duble</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se face pe 8 octeţi. Structura pe biţi a acestei reprezentări este dată în figura 3.9.</a:t>
            </a:r>
            <a:endParaRPr kumimoji="0" lang="ro-RO"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29698" name="Picture 2"/>
          <p:cNvPicPr>
            <a:picLocks noChangeAspect="1" noChangeArrowheads="1"/>
          </p:cNvPicPr>
          <p:nvPr/>
        </p:nvPicPr>
        <p:blipFill>
          <a:blip r:embed="rId2"/>
          <a:srcRect/>
          <a:stretch>
            <a:fillRect/>
          </a:stretch>
        </p:blipFill>
        <p:spPr bwMode="auto">
          <a:xfrm>
            <a:off x="71406" y="2857497"/>
            <a:ext cx="9035436" cy="221284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0" y="0"/>
            <a:ext cx="8715404"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Reprezentarea numerelor în dublă precizie extinsă</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Reprezentarea în virgulă flotantă, dublă precizie extinsă </a:t>
            </a: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(double extended), </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 face pe 12 octeţi. Structura pe biţi a acestei reprezentări este dată în figura 3.10.</a:t>
            </a:r>
            <a:endParaRPr kumimoji="0" lang="ro-RO"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30722" name="Picture 2"/>
          <p:cNvPicPr>
            <a:picLocks noChangeAspect="1" noChangeArrowheads="1"/>
          </p:cNvPicPr>
          <p:nvPr/>
        </p:nvPicPr>
        <p:blipFill>
          <a:blip r:embed="rId2"/>
          <a:srcRect/>
          <a:stretch>
            <a:fillRect/>
          </a:stretch>
        </p:blipFill>
        <p:spPr bwMode="auto">
          <a:xfrm>
            <a:off x="71406" y="3071811"/>
            <a:ext cx="9004849" cy="215405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0" y="0"/>
            <a:ext cx="8286776"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Reprezentarea numerelor în quadruplă precizie</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Reprezentarea în virgulă flotantă, quadruplă precizie </a:t>
            </a: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(quadruple precision), </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 face pe 16 octeţi. Structura pe biţi a acestei reprezentări este dată în figura 3.11.</a:t>
            </a:r>
            <a:endParaRPr kumimoji="0" lang="ro-RO"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31746" name="Picture 2"/>
          <p:cNvPicPr>
            <a:picLocks noChangeAspect="1" noChangeArrowheads="1"/>
          </p:cNvPicPr>
          <p:nvPr/>
        </p:nvPicPr>
        <p:blipFill>
          <a:blip r:embed="rId2"/>
          <a:srcRect/>
          <a:stretch>
            <a:fillRect/>
          </a:stretch>
        </p:blipFill>
        <p:spPr bwMode="auto">
          <a:xfrm>
            <a:off x="142844" y="2100265"/>
            <a:ext cx="8795154" cy="232886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71472" y="357166"/>
            <a:ext cx="7929618" cy="5539978"/>
          </a:xfrm>
          <a:prstGeom prst="rect">
            <a:avLst/>
          </a:prstGeom>
        </p:spPr>
        <p:txBody>
          <a:bodyPr wrap="square">
            <a:spAutoFit/>
          </a:bodyPr>
          <a:lstStyle/>
          <a:p>
            <a:pPr lvl="0" indent="180975" algn="just" eaLnBrk="0" fontAlgn="base" hangingPunct="0">
              <a:spcBef>
                <a:spcPct val="0"/>
              </a:spcBef>
              <a:spcAft>
                <a:spcPct val="0"/>
              </a:spcAft>
            </a:pPr>
            <a:r>
              <a:rPr lang="ro-RO" sz="2800" b="1" dirty="0">
                <a:latin typeface="Times New Roman" pitchFamily="18" charset="0"/>
                <a:ea typeface="Times New Roman" pitchFamily="18" charset="0"/>
                <a:cs typeface="Times New Roman" pitchFamily="18" charset="0"/>
              </a:rPr>
              <a:t>	</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În tehnica de calcul se utilizează în special sistemul binar de numeraţie şi coduri construite în baza acestui sistem. Reprezentarea numerelor se face, de regulă, pe un număr întreg de octeţi (8 biţi formează un </a:t>
            </a: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octet </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sau </a:t>
            </a: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byte). </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Numerele reprezentate în forma binară se păstrează în regiştri compuse din circuite bistabile.</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lvl="0" indent="180975" algn="just" eaLnBrk="0" fontAlgn="base" hangingPunct="0">
              <a:spcBef>
                <a:spcPct val="0"/>
              </a:spcBef>
              <a:spcAft>
                <a:spcPct val="0"/>
              </a:spcAft>
            </a:pPr>
            <a:r>
              <a:rPr kumimoji="0" lang="ro-RO" sz="28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Definiţie.</a:t>
            </a: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Definim prin registru un dispozitiv electronic numeric compus din bistabili şi destinat memorării numerelor binare, iar prin circuit bistabil un dispozitiv electronic cu două stări stabile destinat memorării unei cifre binare.</a:t>
            </a:r>
            <a:endParaRPr kumimoji="0" lang="ro-RO" sz="2800" b="0" i="0" u="none" strike="noStrike" cap="none" normalizeH="0" baseline="0" dirty="0" smtClean="0">
              <a:ln>
                <a:noFill/>
              </a:ln>
              <a:solidFill>
                <a:schemeClr val="tx1"/>
              </a:solidFill>
              <a:effectLst/>
              <a:latin typeface="Times New Roman" pitchFamily="18" charset="0"/>
              <a:cs typeface="Times New Roman" pitchFamily="18" charset="0"/>
            </a:endParaRPr>
          </a:p>
          <a:p>
            <a:pPr indent="180975" algn="just" eaLnBrk="0" fontAlgn="base" hangingPunct="0">
              <a:spcBef>
                <a:spcPct val="0"/>
              </a:spcBef>
              <a:spcAft>
                <a:spcPct val="0"/>
              </a:spcAft>
            </a:pPr>
            <a:endParaRPr kumimoji="0" lang="ru-RU"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285720" y="928670"/>
            <a:ext cx="8572528"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În tehnica de calcul deosebim următoarele moduri de reprezentare a numerelor: </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reprezentarea numerelor întregi fară semn; </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reprezentarea numerelor fracţionare fară semn; </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reprezentarea numerelor cu semn şi virgulă fixă;</a:t>
            </a:r>
          </a:p>
          <a:p>
            <a:pPr marL="0" marR="0" lvl="0" indent="180975" algn="l"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reprezentarea numerelor în virgulă flotantă</a:t>
            </a:r>
            <a:r>
              <a:rPr kumimoji="0" lang="ru-RU" sz="28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0" y="0"/>
            <a:ext cx="8858280"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Reprezentarea numerelor întregi fără semn</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Pentru acest mod de prezentare se utilizează numai numerele naturale în sistemul binar de numeraţie. Gama numerelor posibile de reprezentare este {0,2</a:t>
            </a:r>
            <a:r>
              <a:rPr kumimoji="0" lang="ro-RO"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n-1</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 adică de la 00...0 până la 11...1.</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Concret aceste intervale pentru diferite valori ale lui </a:t>
            </a:r>
            <a:r>
              <a:rPr kumimoji="0" lang="ro-RO"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sunt: </a:t>
            </a:r>
            <a:r>
              <a:rPr kumimoji="0" lang="ro-RO"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8→[0,255]; </a:t>
            </a:r>
            <a:r>
              <a:rPr kumimoji="0" lang="ro-RO"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=16→[0,65535]; </a:t>
            </a:r>
            <a:r>
              <a:rPr kumimoji="0" lang="ro-RO"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=32→[0, 4 294 967 295]; </a:t>
            </a:r>
            <a:r>
              <a:rPr kumimoji="0" lang="ro-RO"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=64→[0, 18 446 824 753 389 551 615].</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În situaţia în care un număr binar necesită mai puţin de </a:t>
            </a:r>
            <a:r>
              <a:rPr kumimoji="0" lang="ro-RO"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cifre binare, restul biţilor de la stânga (cei mai semnificativi), vor fi completaţi cu zerouri.</a:t>
            </a:r>
            <a:endParaRPr kumimoji="0" lang="ro-RO"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28596" y="357166"/>
            <a:ext cx="850109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În fig. 3.2, drept exemplu, este reprezentat într-un registru de 8 biţi numărul întreg fără semn 243</a:t>
            </a:r>
            <a:r>
              <a:rPr kumimoji="0" lang="ro-RO"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10</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11110011</a:t>
            </a: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unde: a) MSB (Most Significat Bit) - cel mai semnificativ bit; LSB (Least Significat Bit) - cel mai puţin semnificativ bit.</a:t>
            </a:r>
            <a:endParaRPr kumimoji="0" lang="ro-RO"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7409" name="Picture 1"/>
          <p:cNvPicPr>
            <a:picLocks noChangeAspect="1" noChangeArrowheads="1"/>
          </p:cNvPicPr>
          <p:nvPr/>
        </p:nvPicPr>
        <p:blipFill>
          <a:blip r:embed="rId2"/>
          <a:srcRect/>
          <a:stretch>
            <a:fillRect/>
          </a:stretch>
        </p:blipFill>
        <p:spPr bwMode="auto">
          <a:xfrm>
            <a:off x="242857" y="3214686"/>
            <a:ext cx="8686861" cy="114300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 y="0"/>
            <a:ext cx="8786842"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Reprezentarea</a:t>
            </a: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numerelor</a:t>
            </a: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frac</a:t>
            </a: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ţ</a:t>
            </a:r>
            <a:r>
              <a:rPr kumimoji="0" lang="en-US" sz="28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ionare</a:t>
            </a: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a:t>
            </a: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ă</a:t>
            </a: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a:t>
            </a: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ă</a:t>
            </a: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semn</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La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fel</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ca </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ş</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numerele</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î</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ntregi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far</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ă</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semn</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numerele</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frac</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ţ</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ionare</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binare</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far</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ă</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semn</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pot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fi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reprezentate</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printr</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-un cod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binar</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vezi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fig. 3.3). </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Î</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aceast</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ă</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conven</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ţ</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ie</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se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opereaz</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ă</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numai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cu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numere</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pozitive</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8433" name="Picture 1"/>
          <p:cNvPicPr>
            <a:picLocks noChangeAspect="1" noChangeArrowheads="1"/>
          </p:cNvPicPr>
          <p:nvPr/>
        </p:nvPicPr>
        <p:blipFill>
          <a:blip r:embed="rId2"/>
          <a:srcRect/>
          <a:stretch>
            <a:fillRect/>
          </a:stretch>
        </p:blipFill>
        <p:spPr bwMode="auto">
          <a:xfrm>
            <a:off x="71406" y="2643183"/>
            <a:ext cx="9001188" cy="1431224"/>
          </a:xfrm>
          <a:prstGeom prst="rect">
            <a:avLst/>
          </a:prstGeom>
          <a:noFill/>
        </p:spPr>
      </p:pic>
      <p:sp>
        <p:nvSpPr>
          <p:cNvPr id="18435" name="Rectangle 3"/>
          <p:cNvSpPr>
            <a:spLocks noChangeArrowheads="1"/>
          </p:cNvSpPr>
          <p:nvPr/>
        </p:nvSpPr>
        <p:spPr bwMode="auto">
          <a:xfrm>
            <a:off x="0" y="4643446"/>
            <a:ext cx="8929718"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Punctul zecimal nu se reprezintă fizic în registru sau locaţie de memorie, el fiind fixat implicit, de unde şi denumirea de reprezentare în virgulă fixă.</a:t>
            </a:r>
            <a:endParaRPr kumimoji="0" lang="ro-RO"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0" y="0"/>
            <a:ext cx="8715404"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Reprezentarea numerelor cu semn</a:t>
            </a:r>
            <a:endPar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Principala cauză care a impus standarde speciale de reprezentare a numerelor este existenţa numerelor negative. Ca regulă generală, bitul cel mai semnificativ MSB este rezervat semnului. Dacă MSB = 0, atunci avem număr pozitiv, iar dacă MSB = 1 avem număr negativ</a:t>
            </a:r>
            <a:r>
              <a:rPr kumimoji="0" lang="ru-RU" sz="28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ro-RO" sz="2800" b="0" i="0" u="none" strike="noStrike" cap="none" normalizeH="0" baseline="0" dirty="0" smtClean="0">
              <a:ln>
                <a:noFill/>
              </a:ln>
              <a:solidFill>
                <a:schemeClr val="tx1"/>
              </a:solidFill>
              <a:effectLst/>
              <a:latin typeface="Times New Roman" pitchFamily="18" charset="0"/>
              <a:cs typeface="Times New Roman" pitchFamily="18" charset="0"/>
            </a:endParaRPr>
          </a:p>
          <a:p>
            <a:pPr indent="180975" algn="just" eaLnBrk="0" fontAlgn="base" hangingPunct="0">
              <a:spcBef>
                <a:spcPct val="0"/>
              </a:spcBef>
              <a:spcAft>
                <a:spcPct val="0"/>
              </a:spcAft>
            </a:pPr>
            <a:r>
              <a:rPr lang="ro-RO" sz="2800" dirty="0">
                <a:latin typeface="Times New Roman" pitchFamily="18" charset="0"/>
                <a:cs typeface="Times New Roman" pitchFamily="18" charset="0"/>
              </a:rPr>
              <a:t>Numerele cu semn pot fi reprezentate în registre sau locaţii de memorie prin codul direct, codul invers sau codul complementar. Pentru acest mod de reprezentare a numerelor pot să apare o serie de erori datorită numărului fixat de bistabili în registru. Dintre acestea amintim: depăşirea aritmetică superioară (overflow); depăşirea aritmetică inferioară (underflow); depăşirea nearitmetică (carry).</a:t>
            </a:r>
            <a:endParaRPr lang="ru-RU" sz="2800" dirty="0">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32" y="1714488"/>
            <a:ext cx="9140859" cy="340196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0" y="428604"/>
            <a:ext cx="8358214"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180975" algn="just" fontAlgn="base">
              <a:spcBef>
                <a:spcPct val="0"/>
              </a:spcBef>
              <a:spcAft>
                <a:spcPct val="0"/>
              </a:spcAft>
            </a:pPr>
            <a:r>
              <a:rPr lang="ro-RO" sz="2800" b="1" dirty="0"/>
              <a:t>Reprezentarea numerelor în virgulă flotantă</a:t>
            </a:r>
            <a:endPar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180975" algn="just" defTabSz="914400" rtl="0" eaLnBrk="1" fontAlgn="base" latinLnBrk="0" hangingPunct="1">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Acest mod de reprezentare a numerelor este utilizat în tehnica de calcul cu scopul înlăturării neajunsurilor legate de depăşirile aritmetice şi nearitmetice. Sarcina gestiunii virgulei zecimale pentru modul de reprezentare a numerelor în virgula flotantă revine sistemului de calcul.</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 ştie că orice număr real </a:t>
            </a:r>
            <a:r>
              <a:rPr kumimoji="0" lang="ro-RO"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dacă </a:t>
            </a:r>
            <a:r>
              <a:rPr kumimoji="0" lang="ro-RO"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N≠0,</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 poate scrie în sistemul binar de numeraţie astfel </a:t>
            </a:r>
            <a:r>
              <a:rPr kumimoji="0" lang="ro-RO"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N=1,M∙2</a:t>
            </a:r>
            <a:r>
              <a:rPr kumimoji="0" lang="ro-RO" sz="28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E</a:t>
            </a:r>
            <a:r>
              <a:rPr kumimoji="0" lang="ro-RO"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(3.30) unde </a:t>
            </a:r>
            <a:r>
              <a:rPr kumimoji="0" lang="ro-RO"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poartă numele de mantisă, </a:t>
            </a:r>
            <a:r>
              <a:rPr kumimoji="0" lang="ro-RO"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 </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este un exponent, </a:t>
            </a:r>
            <a:r>
              <a:rPr kumimoji="0" lang="ro-RO"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şi </a:t>
            </a:r>
            <a:r>
              <a:rPr kumimoji="0" lang="ro-RO"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 </a:t>
            </a:r>
            <a:r>
              <a:rPr kumimoji="0" lang="ro-RO"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fiind scrise în baza 2. Acestui mod de scriere îi vom spune scriere cu mantisă supraunitară.</a:t>
            </a:r>
            <a:endParaRPr kumimoji="0" lang="ro-RO"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893</Words>
  <Application>Microsoft Office PowerPoint</Application>
  <PresentationFormat>Экран (4:3)</PresentationFormat>
  <Paragraphs>44</Paragraphs>
  <Slides>19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19</vt:i4>
      </vt:variant>
    </vt:vector>
  </HeadingPairs>
  <TitlesOfParts>
    <vt:vector size="20" baseType="lpstr">
      <vt:lpstr>Тема Office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Olesea</dc:creator>
  <cp:lastModifiedBy>Olesea</cp:lastModifiedBy>
  <cp:revision>6</cp:revision>
  <dcterms:created xsi:type="dcterms:W3CDTF">2015-10-07T18:04:03Z</dcterms:created>
  <dcterms:modified xsi:type="dcterms:W3CDTF">2017-01-27T06:15:16Z</dcterms:modified>
</cp:coreProperties>
</file>