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64" r:id="rId1"/>
    <p:sldMasterId id="2147483793" r:id="rId2"/>
  </p:sldMasterIdLst>
  <p:notesMasterIdLst>
    <p:notesMasterId r:id="rId21"/>
  </p:notesMasterIdLst>
  <p:sldIdLst>
    <p:sldId id="272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Spectral" panose="020B0604020202020204" charset="-52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>
      <a:defRPr lang="ru-MD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;n">
            <a:extLst>
              <a:ext uri="{FF2B5EF4-FFF2-40B4-BE49-F238E27FC236}">
                <a16:creationId xmlns:a16="http://schemas.microsoft.com/office/drawing/2014/main" id="{2814D6A9-9E13-49CF-BA53-E58DEC53D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Google Shape;4;n">
            <a:extLst>
              <a:ext uri="{FF2B5EF4-FFF2-40B4-BE49-F238E27FC236}">
                <a16:creationId xmlns:a16="http://schemas.microsoft.com/office/drawing/2014/main" id="{A713AC13-F77A-488A-A683-B21CD8822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MD" altLang="ru-MD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9;g569a39e692_0_4:notes">
            <a:extLst>
              <a:ext uri="{FF2B5EF4-FFF2-40B4-BE49-F238E27FC236}">
                <a16:creationId xmlns:a16="http://schemas.microsoft.com/office/drawing/2014/main" id="{30EC098D-5128-4725-A3CB-82C08CA37EB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4579" name="Google Shape;60;g569a39e692_0_4:notes">
            <a:extLst>
              <a:ext uri="{FF2B5EF4-FFF2-40B4-BE49-F238E27FC236}">
                <a16:creationId xmlns:a16="http://schemas.microsoft.com/office/drawing/2014/main" id="{382E31E9-5B42-4F69-915B-AC76C0231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145;g58bd07a2e3_0_86:notes">
            <a:extLst>
              <a:ext uri="{FF2B5EF4-FFF2-40B4-BE49-F238E27FC236}">
                <a16:creationId xmlns:a16="http://schemas.microsoft.com/office/drawing/2014/main" id="{9F82FCFF-70B2-45A4-B272-33F63C2D771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5" name="Google Shape;146;g58bd07a2e3_0_86:notes">
            <a:extLst>
              <a:ext uri="{FF2B5EF4-FFF2-40B4-BE49-F238E27FC236}">
                <a16:creationId xmlns:a16="http://schemas.microsoft.com/office/drawing/2014/main" id="{420FDF78-2E50-4ECD-BFEF-E0F89E3245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156;g58bd07a2e3_0_9:notes">
            <a:extLst>
              <a:ext uri="{FF2B5EF4-FFF2-40B4-BE49-F238E27FC236}">
                <a16:creationId xmlns:a16="http://schemas.microsoft.com/office/drawing/2014/main" id="{A3DC1BC7-95CB-4AD0-B504-999EFE84218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4819" name="Google Shape;157;g58bd07a2e3_0_9:notes">
            <a:extLst>
              <a:ext uri="{FF2B5EF4-FFF2-40B4-BE49-F238E27FC236}">
                <a16:creationId xmlns:a16="http://schemas.microsoft.com/office/drawing/2014/main" id="{6CF5A4C5-6A76-4432-A883-11B072350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163;g58bd07a2e3_0_0:notes">
            <a:extLst>
              <a:ext uri="{FF2B5EF4-FFF2-40B4-BE49-F238E27FC236}">
                <a16:creationId xmlns:a16="http://schemas.microsoft.com/office/drawing/2014/main" id="{A9AA8B22-BBA2-4749-BDB1-8DB439E172C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Google Shape;164;g58bd07a2e3_0_0:notes">
            <a:extLst>
              <a:ext uri="{FF2B5EF4-FFF2-40B4-BE49-F238E27FC236}">
                <a16:creationId xmlns:a16="http://schemas.microsoft.com/office/drawing/2014/main" id="{AF2ED281-6F41-4220-BFFF-E3C25EFF1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172;g58bd07a2e3_0_98:notes">
            <a:extLst>
              <a:ext uri="{FF2B5EF4-FFF2-40B4-BE49-F238E27FC236}">
                <a16:creationId xmlns:a16="http://schemas.microsoft.com/office/drawing/2014/main" id="{D6E9F493-AB47-4685-9EE2-5D5138508A5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6867" name="Google Shape;173;g58bd07a2e3_0_98:notes">
            <a:extLst>
              <a:ext uri="{FF2B5EF4-FFF2-40B4-BE49-F238E27FC236}">
                <a16:creationId xmlns:a16="http://schemas.microsoft.com/office/drawing/2014/main" id="{E528C43C-B856-4563-8D01-A6AA2E8CC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183;g58bd07a2e3_0_78:notes">
            <a:extLst>
              <a:ext uri="{FF2B5EF4-FFF2-40B4-BE49-F238E27FC236}">
                <a16:creationId xmlns:a16="http://schemas.microsoft.com/office/drawing/2014/main" id="{9A6B74D8-A2E1-4BFD-BACB-96AE55E43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7891" name="Google Shape;184;g58bd07a2e3_0_78:notes">
            <a:extLst>
              <a:ext uri="{FF2B5EF4-FFF2-40B4-BE49-F238E27FC236}">
                <a16:creationId xmlns:a16="http://schemas.microsoft.com/office/drawing/2014/main" id="{FDF4D5DD-5049-43F6-9FEF-0CA10E159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90;g58bd07a2e3_0_112:notes">
            <a:extLst>
              <a:ext uri="{FF2B5EF4-FFF2-40B4-BE49-F238E27FC236}">
                <a16:creationId xmlns:a16="http://schemas.microsoft.com/office/drawing/2014/main" id="{FA2924EE-D7AE-4C9D-A036-9A35EF255E1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8915" name="Google Shape;191;g58bd07a2e3_0_112:notes">
            <a:extLst>
              <a:ext uri="{FF2B5EF4-FFF2-40B4-BE49-F238E27FC236}">
                <a16:creationId xmlns:a16="http://schemas.microsoft.com/office/drawing/2014/main" id="{DF374CAE-57E2-4D45-893A-1AFDB8E60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66;g569a39e692_0_11:notes">
            <a:extLst>
              <a:ext uri="{FF2B5EF4-FFF2-40B4-BE49-F238E27FC236}">
                <a16:creationId xmlns:a16="http://schemas.microsoft.com/office/drawing/2014/main" id="{6FBEB197-FC07-4AC5-B627-6621E2B2941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Google Shape;67;g569a39e692_0_11:notes">
            <a:extLst>
              <a:ext uri="{FF2B5EF4-FFF2-40B4-BE49-F238E27FC236}">
                <a16:creationId xmlns:a16="http://schemas.microsoft.com/office/drawing/2014/main" id="{506154DE-EF87-415B-9F50-DC78E8F48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76;g58bd07a2e3_0_33:notes">
            <a:extLst>
              <a:ext uri="{FF2B5EF4-FFF2-40B4-BE49-F238E27FC236}">
                <a16:creationId xmlns:a16="http://schemas.microsoft.com/office/drawing/2014/main" id="{44BBFF0F-94B2-4296-A0D5-6CD02C0F930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6627" name="Google Shape;77;g58bd07a2e3_0_33:notes">
            <a:extLst>
              <a:ext uri="{FF2B5EF4-FFF2-40B4-BE49-F238E27FC236}">
                <a16:creationId xmlns:a16="http://schemas.microsoft.com/office/drawing/2014/main" id="{2E08836B-3999-4DB9-BF2A-5F794E30D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85;g58bd07a2e3_0_22:notes">
            <a:extLst>
              <a:ext uri="{FF2B5EF4-FFF2-40B4-BE49-F238E27FC236}">
                <a16:creationId xmlns:a16="http://schemas.microsoft.com/office/drawing/2014/main" id="{212BBA79-66C4-412E-A6E3-45F2B3E721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Google Shape;86;g58bd07a2e3_0_22:notes">
            <a:extLst>
              <a:ext uri="{FF2B5EF4-FFF2-40B4-BE49-F238E27FC236}">
                <a16:creationId xmlns:a16="http://schemas.microsoft.com/office/drawing/2014/main" id="{576878F6-630F-479D-8831-9759578D4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94;g569a39e692_0_19:notes">
            <a:extLst>
              <a:ext uri="{FF2B5EF4-FFF2-40B4-BE49-F238E27FC236}">
                <a16:creationId xmlns:a16="http://schemas.microsoft.com/office/drawing/2014/main" id="{863DDEB0-FA25-4404-B4DB-A21317EF7B3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8675" name="Google Shape;95;g569a39e692_0_19:notes">
            <a:extLst>
              <a:ext uri="{FF2B5EF4-FFF2-40B4-BE49-F238E27FC236}">
                <a16:creationId xmlns:a16="http://schemas.microsoft.com/office/drawing/2014/main" id="{FA561599-A692-48D2-B5EE-BC8F971B5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105;g56a25483d0_0_5:notes">
            <a:extLst>
              <a:ext uri="{FF2B5EF4-FFF2-40B4-BE49-F238E27FC236}">
                <a16:creationId xmlns:a16="http://schemas.microsoft.com/office/drawing/2014/main" id="{1F312748-AB5B-4ED1-A739-1F36D1D078B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9" name="Google Shape;106;g56a25483d0_0_5:notes">
            <a:extLst>
              <a:ext uri="{FF2B5EF4-FFF2-40B4-BE49-F238E27FC236}">
                <a16:creationId xmlns:a16="http://schemas.microsoft.com/office/drawing/2014/main" id="{273420A3-946B-4308-B403-56C4CD24F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13;g58bd07a2e3_0_17:notes">
            <a:extLst>
              <a:ext uri="{FF2B5EF4-FFF2-40B4-BE49-F238E27FC236}">
                <a16:creationId xmlns:a16="http://schemas.microsoft.com/office/drawing/2014/main" id="{D26F4A2D-796D-43F0-AFF3-B7B45CE0D3F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0723" name="Google Shape;114;g58bd07a2e3_0_17:notes">
            <a:extLst>
              <a:ext uri="{FF2B5EF4-FFF2-40B4-BE49-F238E27FC236}">
                <a16:creationId xmlns:a16="http://schemas.microsoft.com/office/drawing/2014/main" id="{371B0B5D-E26D-4F91-B63D-3325D3E47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23;g58bd07a2e3_0_51:notes">
            <a:extLst>
              <a:ext uri="{FF2B5EF4-FFF2-40B4-BE49-F238E27FC236}">
                <a16:creationId xmlns:a16="http://schemas.microsoft.com/office/drawing/2014/main" id="{83006269-CA72-4E41-A990-2B5BA853BF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Google Shape;124;g58bd07a2e3_0_51:notes">
            <a:extLst>
              <a:ext uri="{FF2B5EF4-FFF2-40B4-BE49-F238E27FC236}">
                <a16:creationId xmlns:a16="http://schemas.microsoft.com/office/drawing/2014/main" id="{F06336CC-9F9A-4D37-A801-72D9154AD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134;g58bd07a2e3_0_65:notes">
            <a:extLst>
              <a:ext uri="{FF2B5EF4-FFF2-40B4-BE49-F238E27FC236}">
                <a16:creationId xmlns:a16="http://schemas.microsoft.com/office/drawing/2014/main" id="{6D75EE12-BCA3-4ED9-8D43-D847804DB1D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2771" name="Google Shape;135;g58bd07a2e3_0_65:notes">
            <a:extLst>
              <a:ext uri="{FF2B5EF4-FFF2-40B4-BE49-F238E27FC236}">
                <a16:creationId xmlns:a16="http://schemas.microsoft.com/office/drawing/2014/main" id="{D3907CFB-5280-4933-B351-128E4DB69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ru-MD" altLang="ru-MD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253E822-E28E-41F6-8EE7-74115A115DEC}"/>
              </a:ext>
            </a:extLst>
          </p:cNvPr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652D00-49CB-4B7B-95F3-46AA1E70EEB9}"/>
              </a:ext>
            </a:extLst>
          </p:cNvPr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sym typeface="Arial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4B3C50D-3B98-4E4E-9B69-5E649ACA2E06}"/>
              </a:ext>
            </a:extLst>
          </p:cNvPr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9FAFB5B9-3377-4990-A330-FAE3F8221241}"/>
              </a:ext>
            </a:extLst>
          </p:cNvPr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C79210C-7F20-480C-88E2-1802604E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5BE9-E090-4134-9DC9-98B7F3AA2BE9}" type="datetimeFigureOut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7F6222-C9AA-4F72-A5AC-A848FFDF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5B7190-F801-4798-BD92-01DE15AA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992ED-249E-4CEC-B0E2-FF466D2DE314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27356945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52CA-F008-46FD-A3C3-760A99EA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2D7EE-780A-4318-9C25-83CD28879089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96CF-7EEE-47CC-B80F-4C779800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7C71-0395-4360-B2CC-436B6E59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CE4AB-8A65-477D-BCD0-8EBD11B422EF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10146445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9D94-D5FC-4383-B6E1-FC27B22A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2098-54F4-4F06-B680-23E6D9E6DCFF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7DD9-39A0-43E6-9AE4-754D65E1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0200-13FB-4F43-8520-75D047D4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0AC46-2627-49BB-944B-1CBA4DB45C16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21358393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lIns="91425" tIns="91425" rIns="91425" bIns="91425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9;p4">
            <a:extLst>
              <a:ext uri="{FF2B5EF4-FFF2-40B4-BE49-F238E27FC236}">
                <a16:creationId xmlns:a16="http://schemas.microsoft.com/office/drawing/2014/main" id="{750FAA7D-3A1F-45D2-8215-7F9F757CD4DC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fld id="{67D6B2BD-563D-4102-8EB4-FD71819899C0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106701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27082" y="985520"/>
            <a:ext cx="2663380" cy="3479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bg object 17"/>
          <p:cNvSpPr/>
          <p:nvPr/>
        </p:nvSpPr>
        <p:spPr>
          <a:xfrm>
            <a:off x="4183094" y="1877313"/>
            <a:ext cx="1061846" cy="181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bg object 18"/>
          <p:cNvSpPr/>
          <p:nvPr/>
        </p:nvSpPr>
        <p:spPr>
          <a:xfrm>
            <a:off x="514321" y="2784349"/>
            <a:ext cx="2663381" cy="347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bg object 19"/>
          <p:cNvSpPr/>
          <p:nvPr/>
        </p:nvSpPr>
        <p:spPr>
          <a:xfrm>
            <a:off x="1311212" y="3490671"/>
            <a:ext cx="1069562" cy="2275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bg object 20"/>
          <p:cNvSpPr/>
          <p:nvPr/>
        </p:nvSpPr>
        <p:spPr>
          <a:xfrm>
            <a:off x="6139814" y="2888641"/>
            <a:ext cx="2663381" cy="347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1" name="bg object 21"/>
          <p:cNvSpPr/>
          <p:nvPr/>
        </p:nvSpPr>
        <p:spPr>
          <a:xfrm>
            <a:off x="6810850" y="3761333"/>
            <a:ext cx="1515428" cy="1961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bg object 22"/>
          <p:cNvSpPr/>
          <p:nvPr/>
        </p:nvSpPr>
        <p:spPr>
          <a:xfrm>
            <a:off x="6833140" y="3706710"/>
            <a:ext cx="1437989" cy="19615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59" y="-18846"/>
            <a:ext cx="8952281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514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59" y="-18846"/>
            <a:ext cx="8952281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417" y="1888897"/>
            <a:ext cx="4070509" cy="184666"/>
          </a:xfrm>
        </p:spPr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5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59" y="-18846"/>
            <a:ext cx="8952281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75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59" y="-18846"/>
            <a:ext cx="8952281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47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57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7087-1710-4CF3-B816-4323EC7EE1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9F9F0-3ADA-4B52-873C-52656ACB534B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D253-8EBC-4F7D-BC07-C70193542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7977-38CB-4288-B1BF-9014765B24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CC26B89-BF6E-400F-AF27-75A9D029156A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32579156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73CCDBB-F8FA-41C0-94C2-866A395D519F}"/>
              </a:ext>
            </a:extLst>
          </p:cNvPr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42C59D-775A-4458-90D1-418D3B6744E7}"/>
              </a:ext>
            </a:extLst>
          </p:cNvPr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sym typeface="Arial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E36A361-3204-4892-86BE-9183946F7234}"/>
              </a:ext>
            </a:extLst>
          </p:cNvPr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D3325732-BE16-44B2-82DE-C6D487AD9FF5}"/>
              </a:ext>
            </a:extLst>
          </p:cNvPr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4B085B1-D8CA-43AA-A6CC-FF10C0CC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753C9-84BE-420C-9CD4-EF09D3FA133F}" type="datetimeFigureOut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CCF6E1A-CFF5-49B0-95C4-B094B16F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4ED1D09-196A-4E46-A4E9-BAB60642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814B9-83BE-43D1-8843-EABECCB50C16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24341236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2066EF-225F-47E5-BBF8-042CF6C9D3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03360-9A36-4EEE-AC2C-395FFFEA7460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2D5966-7B60-44D8-B8AB-BA0E47E625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12C7B-158D-474F-BA72-5B7C39086D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C1EB146-2F80-4F90-A27A-BB2605C60BBE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5482764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F64B72-2146-4050-8115-670C2F43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EE4F5-D052-4E64-AF33-DD89D379D0AB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9637EAF-CCE0-4B44-90B8-D4DD809E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B15185-746C-4EC0-806A-7B08CA27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7742B-B9D8-4247-9499-B0E2D573F3B1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4384364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636402B-0587-4949-AD2E-65A0CD17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C2090-5E76-4F93-B29E-A2065FCD6471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3674A2-A2F9-4A5F-8157-7322A3E8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0A930F-263E-4ABB-9694-9CB0BE5B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2F785-9C30-4397-8026-FA16F9FE9EA9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40348073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E64190-82E7-4B4B-B206-6171FB20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49CEF-3915-44A8-94B2-0993DEC3B698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7BB9C5-9690-4895-A598-E5CA226A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119004-4636-4B43-A8B7-D65A0CA1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4BADD-4AB7-4629-9482-0C6068698842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7499378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B4E6B5-C04F-4A5D-A659-8C1DB3B0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A5CFF-7B16-4820-A696-E5B990312A7B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5833FA-6030-4A54-8A76-D7839557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F06CC9-67A5-469D-B645-F1E097FD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A5079-98FF-4FC0-A279-D9514875F6E7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1975335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BF5D66-735A-4D1A-8AA4-7BA719771D7D}"/>
              </a:ext>
            </a:extLst>
          </p:cNvPr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9CC09D5-9671-4076-AD41-B86D5264B556}"/>
              </a:ext>
            </a:extLst>
          </p:cNvPr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sym typeface="Arial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81C1B3-31AC-406C-B6BC-5FA69AF5F384}"/>
              </a:ext>
            </a:extLst>
          </p:cNvPr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180D02C-9992-49FB-A4E3-589BA3033938}"/>
              </a:ext>
            </a:extLst>
          </p:cNvPr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D7B70685-D2F5-40F5-9163-BE20DEC8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E8FDB-CE7B-4C11-B195-49923D5AD913}" type="datetimeFigureOut">
              <a:rPr lang="en-US"/>
              <a:pPr>
                <a:defRPr/>
              </a:pPr>
              <a:t>5/24/2022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4415FCB-2469-4150-B5AF-1776C96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7E3D86C-BDB2-4697-B936-A748F67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65979-936B-4FAF-AF4E-C15FE10FC2F9}" type="slidenum">
              <a:rPr lang="ru-MD" altLang="ru-MD"/>
              <a:pPr/>
              <a:t>‹#›</a:t>
            </a:fld>
            <a:endParaRPr lang="ru-MD" altLang="ru-MD"/>
          </a:p>
        </p:txBody>
      </p:sp>
    </p:spTree>
    <p:extLst>
      <p:ext uri="{BB962C8B-B14F-4D97-AF65-F5344CB8AC3E}">
        <p14:creationId xmlns:p14="http://schemas.microsoft.com/office/powerpoint/2010/main" val="14169343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570345-DF89-432A-AE8A-5F9B94F4F252}"/>
              </a:ext>
            </a:extLst>
          </p:cNvPr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1D09F-8CEE-4D26-A49A-2DA9550E01E1}"/>
              </a:ext>
            </a:extLst>
          </p:cNvPr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C52EC-8F1D-44C8-B4F0-434551D3D551}"/>
              </a:ext>
            </a:extLst>
          </p:cNvPr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6632E5-6325-4F8E-851C-1B1988F2080E}"/>
              </a:ext>
            </a:extLst>
          </p:cNvPr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sym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2DA81-761E-423F-BC09-7493F51E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37" name="Text Placeholder 2">
            <a:extLst>
              <a:ext uri="{FF2B5EF4-FFF2-40B4-BE49-F238E27FC236}">
                <a16:creationId xmlns:a16="http://schemas.microsoft.com/office/drawing/2014/main" id="{5F4DF830-45C5-494A-9D7B-5C554A9BBB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MD"/>
              <a:t>Образец текста</a:t>
            </a:r>
          </a:p>
          <a:p>
            <a:pPr lvl="1"/>
            <a:r>
              <a:rPr lang="ru-RU" altLang="ru-MD"/>
              <a:t>Второй уровень</a:t>
            </a:r>
          </a:p>
          <a:p>
            <a:pPr lvl="2"/>
            <a:r>
              <a:rPr lang="ru-RU" altLang="ru-MD"/>
              <a:t>Третий уровень</a:t>
            </a:r>
          </a:p>
          <a:p>
            <a:pPr lvl="3"/>
            <a:r>
              <a:rPr lang="ru-RU" altLang="ru-MD"/>
              <a:t>Четвертый уровень</a:t>
            </a:r>
          </a:p>
          <a:p>
            <a:pPr lvl="4"/>
            <a:r>
              <a:rPr lang="ru-RU" altLang="ru-MD"/>
              <a:t>Пятый уровень</a:t>
            </a:r>
            <a:endParaRPr lang="en-US" alt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DEB4-8088-4D0A-831A-BA516BC98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50975018-9A1F-4668-BE06-9BF8C8FCF9AF}" type="datetimeFigureOut">
              <a:rPr lang="en-US"/>
              <a:pPr>
                <a:defRPr/>
              </a:pPr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3511-5E4D-4669-97B8-4404D1A6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CB047-71D6-402D-AFB9-B7B6BC4D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200" b="1">
                <a:solidFill>
                  <a:srgbClr val="7F7F7F"/>
                </a:solidFill>
              </a:defRPr>
            </a:lvl1pPr>
          </a:lstStyle>
          <a:p>
            <a:fld id="{6339F0B8-F528-4560-BCF2-B32AAD36A060}" type="slidenum">
              <a:rPr lang="ru-MD" altLang="ru-MD"/>
              <a:pPr/>
              <a:t>‹#›</a:t>
            </a:fld>
            <a:endParaRPr lang="ru-MD" altLang="ru-M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1" r:id="rId2"/>
    <p:sldLayoutId id="2147483790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91" r:id="rId9"/>
    <p:sldLayoutId id="2147483787" r:id="rId10"/>
    <p:sldLayoutId id="2147483788" r:id="rId11"/>
    <p:sldLayoutId id="2147483792" r:id="rId12"/>
  </p:sldLayoutIdLst>
  <p:hf hdr="0" ftr="0" dt="0"/>
  <p:txStyles>
    <p:titleStyle>
      <a:lvl1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2pPr>
      <a:lvl3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3pPr>
      <a:lvl4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4pPr>
      <a:lvl5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59" y="-18846"/>
            <a:ext cx="8952281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417" y="1888897"/>
            <a:ext cx="407050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4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3" y="0"/>
            <a:ext cx="9148763" cy="6858000"/>
            <a:chOff x="-6350" y="0"/>
            <a:chExt cx="12198350" cy="6870700"/>
          </a:xfrm>
        </p:grpSpPr>
        <p:sp>
          <p:nvSpPr>
            <p:cNvPr id="3" name="object 3"/>
            <p:cNvSpPr/>
            <p:nvPr/>
          </p:nvSpPr>
          <p:spPr>
            <a:xfrm>
              <a:off x="2912998" y="0"/>
              <a:ext cx="9279001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6479540" cy="6858000"/>
            </a:xfrm>
            <a:custGeom>
              <a:avLst/>
              <a:gdLst/>
              <a:ahLst/>
              <a:cxnLst/>
              <a:rect l="l" t="t" r="r" b="b"/>
              <a:pathLst>
                <a:path w="6479540" h="6858000">
                  <a:moveTo>
                    <a:pt x="64791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79159" y="6858000"/>
                  </a:lnTo>
                  <a:lnTo>
                    <a:pt x="647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479540" cy="6858000"/>
            </a:xfrm>
            <a:custGeom>
              <a:avLst/>
              <a:gdLst/>
              <a:ahLst/>
              <a:cxnLst/>
              <a:rect l="l" t="t" r="r" b="b"/>
              <a:pathLst>
                <a:path w="6479540" h="6858000">
                  <a:moveTo>
                    <a:pt x="0" y="6858000"/>
                  </a:moveTo>
                  <a:lnTo>
                    <a:pt x="6479159" y="6858000"/>
                  </a:lnTo>
                  <a:lnTo>
                    <a:pt x="6479159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856" y="4470845"/>
            <a:ext cx="3661886" cy="100428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defTabSz="685800" fontAlgn="auto">
              <a:spcBef>
                <a:spcPts val="71"/>
              </a:spcBef>
              <a:spcAft>
                <a:spcPts val="0"/>
              </a:spcAft>
            </a:pPr>
            <a:r>
              <a:rPr lang="ru-MD" sz="2100" spc="-4">
                <a:solidFill>
                  <a:srgbClr val="FFFFFF"/>
                </a:solidFill>
                <a:latin typeface="Arial"/>
                <a:cs typeface="Arial"/>
              </a:rPr>
              <a:t>Автор</a:t>
            </a:r>
            <a:r>
              <a:rPr lang="ru-MD" sz="2100" spc="-4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9525" marR="3810" defTabSz="685800" fontAlgn="auto">
              <a:spcBef>
                <a:spcPts val="71"/>
              </a:spcBef>
              <a:spcAft>
                <a:spcPts val="0"/>
              </a:spcAft>
            </a:pPr>
            <a:r>
              <a:rPr lang="ru-MD" sz="2100" spc="-4" dirty="0">
                <a:solidFill>
                  <a:srgbClr val="FFFFFF"/>
                </a:solidFill>
                <a:latin typeface="Arial"/>
                <a:cs typeface="Arial"/>
              </a:rPr>
              <a:t>Студент группы </a:t>
            </a:r>
            <a:r>
              <a:rPr lang="en-US" sz="2100" spc="-4" dirty="0">
                <a:solidFill>
                  <a:srgbClr val="FFFFFF"/>
                </a:solidFill>
                <a:latin typeface="Arial"/>
                <a:cs typeface="Arial"/>
              </a:rPr>
              <a:t>IS11Z</a:t>
            </a:r>
            <a:endParaRPr lang="ru-RU" sz="2100" spc="-4" dirty="0">
              <a:solidFill>
                <a:srgbClr val="FFFFFF"/>
              </a:solidFill>
              <a:latin typeface="Arial"/>
              <a:cs typeface="Arial"/>
            </a:endParaRPr>
          </a:p>
          <a:p>
            <a:pPr marL="9525" marR="3810" defTabSz="685800" fontAlgn="auto">
              <a:spcBef>
                <a:spcPts val="71"/>
              </a:spcBef>
              <a:spcAft>
                <a:spcPts val="0"/>
              </a:spcAft>
            </a:pPr>
            <a:r>
              <a:rPr lang="ru-RU" sz="2100" spc="-4" dirty="0" err="1">
                <a:solidFill>
                  <a:srgbClr val="FFFFFF"/>
                </a:solidFill>
                <a:latin typeface="Arial"/>
                <a:cs typeface="Arial"/>
              </a:rPr>
              <a:t>Гаврилицэ</a:t>
            </a:r>
            <a:r>
              <a:rPr lang="ru-RU" sz="21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100" spc="-4" dirty="0" err="1">
                <a:solidFill>
                  <a:srgbClr val="FFFFFF"/>
                </a:solidFill>
                <a:latin typeface="Arial"/>
                <a:cs typeface="Arial"/>
              </a:rPr>
              <a:t>Дорин</a:t>
            </a:r>
            <a:endParaRPr lang="ru-MD" sz="21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659" y="1414024"/>
            <a:ext cx="4060541" cy="1208825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340043" marR="3810" indent="-330994">
              <a:lnSpc>
                <a:spcPts val="4373"/>
              </a:lnSpc>
              <a:spcBef>
                <a:spcPts val="626"/>
              </a:spcBef>
            </a:pPr>
            <a:r>
              <a:rPr sz="4050" b="1" dirty="0">
                <a:solidFill>
                  <a:srgbClr val="FFFFFF"/>
                </a:solidFill>
              </a:rPr>
              <a:t>ТЕХН</a:t>
            </a:r>
            <a:r>
              <a:rPr sz="4050" b="1" spc="-101" dirty="0">
                <a:solidFill>
                  <a:srgbClr val="FFFFFF"/>
                </a:solidFill>
              </a:rPr>
              <a:t>О</a:t>
            </a:r>
            <a:r>
              <a:rPr sz="4050" b="1" dirty="0">
                <a:solidFill>
                  <a:srgbClr val="FFFFFF"/>
                </a:solidFill>
              </a:rPr>
              <a:t>ЛОГ</a:t>
            </a:r>
            <a:r>
              <a:rPr lang="ru-MD" sz="4050" b="1" dirty="0">
                <a:solidFill>
                  <a:srgbClr val="FFFFFF"/>
                </a:solidFill>
              </a:rPr>
              <a:t>И</a:t>
            </a:r>
            <a:r>
              <a:rPr sz="4050" b="1" dirty="0">
                <a:solidFill>
                  <a:srgbClr val="FFFFFF"/>
                </a:solidFill>
              </a:rPr>
              <a:t>Я  </a:t>
            </a:r>
            <a:r>
              <a:rPr sz="4050" b="1" spc="-4" dirty="0">
                <a:solidFill>
                  <a:srgbClr val="FFFFFF"/>
                </a:solidFill>
              </a:rPr>
              <a:t>БЛОКЧЕЙН</a:t>
            </a:r>
            <a:endParaRPr sz="4050" dirty="0"/>
          </a:p>
        </p:txBody>
      </p:sp>
      <p:sp>
        <p:nvSpPr>
          <p:cNvPr id="8" name="object 8"/>
          <p:cNvSpPr txBox="1"/>
          <p:nvPr/>
        </p:nvSpPr>
        <p:spPr>
          <a:xfrm>
            <a:off x="469497" y="2913981"/>
            <a:ext cx="4176863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 fontAlgn="auto">
              <a:spcBef>
                <a:spcPts val="75"/>
              </a:spcBef>
              <a:spcAft>
                <a:spcPts val="0"/>
              </a:spcAft>
            </a:pPr>
            <a:r>
              <a:rPr sz="405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4050" spc="-4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lang="ru-MD" sz="4050" spc="-4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4050" spc="-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50" spc="-4" dirty="0">
                <a:solidFill>
                  <a:srgbClr val="FFFFFF"/>
                </a:solidFill>
                <a:latin typeface="Arial"/>
                <a:cs typeface="Arial"/>
              </a:rPr>
              <a:t>применение</a:t>
            </a:r>
            <a:endParaRPr sz="40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55" y="5699532"/>
            <a:ext cx="8372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defTabSz="685800" fontAlgn="auto">
              <a:spcBef>
                <a:spcPts val="71"/>
              </a:spcBef>
              <a:spcAft>
                <a:spcPts val="0"/>
              </a:spcAft>
            </a:pPr>
            <a:r>
              <a:rPr lang="ru-RU" sz="1200" spc="-4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sz="1200" spc="-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ru-RU" sz="1200" spc="-4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r>
              <a:rPr sz="1200" spc="-4" dirty="0">
                <a:solidFill>
                  <a:srgbClr val="FFFFFF"/>
                </a:solidFill>
                <a:latin typeface="Arial"/>
                <a:cs typeface="Arial"/>
              </a:rPr>
              <a:t>.20</a:t>
            </a:r>
            <a:r>
              <a:rPr lang="ru-RU" sz="1200" spc="-4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1200" spc="-4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endParaRPr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126;p21">
            <a:extLst>
              <a:ext uri="{FF2B5EF4-FFF2-40B4-BE49-F238E27FC236}">
                <a16:creationId xmlns:a16="http://schemas.microsoft.com/office/drawing/2014/main" id="{8074A8D0-926B-4F44-B909-C5F1F303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28600"/>
            <a:ext cx="82883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Технологии блокчейн:</a:t>
            </a:r>
            <a:r>
              <a:rPr lang="ru-MD" altLang="ru-MD" sz="2400"/>
              <a:t> криптография с открытым и закрытым ключом</a:t>
            </a:r>
          </a:p>
        </p:txBody>
      </p:sp>
      <p:sp>
        <p:nvSpPr>
          <p:cNvPr id="14339" name="Google Shape;127;p21">
            <a:extLst>
              <a:ext uri="{FF2B5EF4-FFF2-40B4-BE49-F238E27FC236}">
                <a16:creationId xmlns:a16="http://schemas.microsoft.com/office/drawing/2014/main" id="{142DA198-E3DB-4182-A3B3-BDF22E0F9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193800"/>
            <a:ext cx="808672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Криптогра́фия — наука о методах обеспечения конфиденциальности, целостности данных, аутентификации, а также невозможности отказа от авторства.</a:t>
            </a:r>
          </a:p>
        </p:txBody>
      </p:sp>
      <p:sp>
        <p:nvSpPr>
          <p:cNvPr id="14340" name="Google Shape;128;p21">
            <a:extLst>
              <a:ext uri="{FF2B5EF4-FFF2-40B4-BE49-F238E27FC236}">
                <a16:creationId xmlns:a16="http://schemas.microsoft.com/office/drawing/2014/main" id="{918E9A7A-8285-4935-B76E-B29907BB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925638"/>
            <a:ext cx="798512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Ключ — это секретная информация, используемая криптографическим алгоритмом при зашифровании/расшифровании сообщений, постановке и проверке цифровой подписи, вычислении кодов аутентичности (MAC).</a:t>
            </a:r>
          </a:p>
        </p:txBody>
      </p:sp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A29DC572-673A-41F7-8A88-D65F572EDA4F}"/>
              </a:ext>
            </a:extLst>
          </p:cNvPr>
          <p:cNvSpPr txBox="1"/>
          <p:nvPr/>
        </p:nvSpPr>
        <p:spPr>
          <a:xfrm>
            <a:off x="579438" y="2890838"/>
            <a:ext cx="7835900" cy="1317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Виды ключей: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Открытый ключ используется для шифровки данных, он доступен всем.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Закрытый ключ используется для расшифровки данных, он является секретным.</a:t>
            </a:r>
          </a:p>
          <a:p>
            <a:pPr eaLnBrk="1" hangingPunct="1"/>
            <a:endParaRPr lang="ru-MD" altLang="ru-MD"/>
          </a:p>
        </p:txBody>
      </p:sp>
      <p:pic>
        <p:nvPicPr>
          <p:cNvPr id="14342" name="Google Shape;130;p21">
            <a:extLst>
              <a:ext uri="{FF2B5EF4-FFF2-40B4-BE49-F238E27FC236}">
                <a16:creationId xmlns:a16="http://schemas.microsoft.com/office/drawing/2014/main" id="{FF56C725-6121-4BA4-A9A4-08595E9B6E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4208463"/>
            <a:ext cx="8207375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Google Shape;131;p21">
            <a:extLst>
              <a:ext uri="{FF2B5EF4-FFF2-40B4-BE49-F238E27FC236}">
                <a16:creationId xmlns:a16="http://schemas.microsoft.com/office/drawing/2014/main" id="{71C04836-0E2C-4811-934F-778979AD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5986463"/>
            <a:ext cx="78343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ru-MD" altLang="ru-MD" sz="1600" b="1"/>
              <a:t>Цель использования криптографии</a:t>
            </a:r>
            <a:r>
              <a:rPr lang="ru-MD" altLang="ru-MD" sz="1600"/>
              <a:t> - это обеспечение конфиденциальности, аутентификации и невозможности отказа от авторства.</a:t>
            </a:r>
            <a:endParaRPr lang="ru-MD" altLang="ru-MD"/>
          </a:p>
        </p:txBody>
      </p:sp>
      <p:sp>
        <p:nvSpPr>
          <p:cNvPr id="14344" name="Google Shape;132;p21">
            <a:extLst>
              <a:ext uri="{FF2B5EF4-FFF2-40B4-BE49-F238E27FC236}">
                <a16:creationId xmlns:a16="http://schemas.microsoft.com/office/drawing/2014/main" id="{5503BBB3-CD01-4266-8103-6D0C0BC94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C3A26C17-4923-493F-A013-4C5B6C141C23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10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37;p22">
            <a:extLst>
              <a:ext uri="{FF2B5EF4-FFF2-40B4-BE49-F238E27FC236}">
                <a16:creationId xmlns:a16="http://schemas.microsoft.com/office/drawing/2014/main" id="{285ADEC9-7DD1-43CD-A2A4-B3F14334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346075"/>
            <a:ext cx="82899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Технологии блокчейн:</a:t>
            </a:r>
            <a:r>
              <a:rPr lang="ru-MD" altLang="ru-MD" sz="2400"/>
              <a:t> криптокошельки</a:t>
            </a:r>
          </a:p>
        </p:txBody>
      </p:sp>
      <p:sp>
        <p:nvSpPr>
          <p:cNvPr id="15363" name="Google Shape;138;p22">
            <a:extLst>
              <a:ext uri="{FF2B5EF4-FFF2-40B4-BE49-F238E27FC236}">
                <a16:creationId xmlns:a16="http://schemas.microsoft.com/office/drawing/2014/main" id="{5A4F62ED-5AAA-4E89-B82C-C45C57E2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209675"/>
            <a:ext cx="82899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Криптокошелек - это программа, которая содержит ваши открытые и закрытые криптографические ключи.</a:t>
            </a:r>
          </a:p>
        </p:txBody>
      </p:sp>
      <p:pic>
        <p:nvPicPr>
          <p:cNvPr id="15364" name="Google Shape;139;p22">
            <a:extLst>
              <a:ext uri="{FF2B5EF4-FFF2-40B4-BE49-F238E27FC236}">
                <a16:creationId xmlns:a16="http://schemas.microsoft.com/office/drawing/2014/main" id="{04F1FFC3-13EF-460A-9D50-D3CE02FFD6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79638"/>
            <a:ext cx="48387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BB73FCB8-452B-48ED-AF42-F497FBD77963}"/>
              </a:ext>
            </a:extLst>
          </p:cNvPr>
          <p:cNvSpPr txBox="1"/>
          <p:nvPr/>
        </p:nvSpPr>
        <p:spPr>
          <a:xfrm>
            <a:off x="5660775" y="2241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ru" sz="1600" ker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Metamask — это криптовалютный кошелек, который встраивается в браузер Google Chrome и он нужен для упрощения передачи Эфира (Эфириум, Ethereum, ETH) или токенов ERC-20 в сети Эфириума.</a:t>
            </a:r>
            <a:endParaRPr sz="16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>
            <a:extLst>
              <a:ext uri="{FF2B5EF4-FFF2-40B4-BE49-F238E27FC236}">
                <a16:creationId xmlns:a16="http://schemas.microsoft.com/office/drawing/2014/main" id="{1D566240-977E-4270-ADB7-E1873489E397}"/>
              </a:ext>
            </a:extLst>
          </p:cNvPr>
          <p:cNvSpPr txBox="1"/>
          <p:nvPr/>
        </p:nvSpPr>
        <p:spPr>
          <a:xfrm>
            <a:off x="650875" y="5053013"/>
            <a:ext cx="3305175" cy="1392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/>
              <a:t>Сайты криптокошельков: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https://payeer.com/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https://advcash.com/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https://perfectmoney.is/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https://www.epayments.com/</a:t>
            </a:r>
          </a:p>
        </p:txBody>
      </p:sp>
      <p:sp>
        <p:nvSpPr>
          <p:cNvPr id="15367" name="Google Shape;142;p22">
            <a:extLst>
              <a:ext uri="{FF2B5EF4-FFF2-40B4-BE49-F238E27FC236}">
                <a16:creationId xmlns:a16="http://schemas.microsoft.com/office/drawing/2014/main" id="{845C1383-E069-4148-A5AC-03BDAB45D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5053013"/>
            <a:ext cx="429736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/>
              <a:t>Цель использования криптокошельков</a:t>
            </a:r>
            <a:r>
              <a:rPr lang="ru-MD" altLang="ru-MD" sz="1600"/>
              <a:t> - хранение открытых и закрытых ключей и проведение различных операций в блокчейне. </a:t>
            </a:r>
          </a:p>
        </p:txBody>
      </p:sp>
      <p:sp>
        <p:nvSpPr>
          <p:cNvPr id="15368" name="Google Shape;143;p22">
            <a:extLst>
              <a:ext uri="{FF2B5EF4-FFF2-40B4-BE49-F238E27FC236}">
                <a16:creationId xmlns:a16="http://schemas.microsoft.com/office/drawing/2014/main" id="{2529CE4A-3A08-4E9B-B16D-AF2DB5AA9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345E3288-74B9-4FA9-8506-96DBAB9051A7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11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48;p23">
            <a:extLst>
              <a:ext uri="{FF2B5EF4-FFF2-40B4-BE49-F238E27FC236}">
                <a16:creationId xmlns:a16="http://schemas.microsoft.com/office/drawing/2014/main" id="{8FED966A-5ECD-4291-8079-F264F4E70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9863"/>
            <a:ext cx="835501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2400"/>
              <a:t>Анатомия блоков</a:t>
            </a:r>
          </a:p>
        </p:txBody>
      </p:sp>
      <p:pic>
        <p:nvPicPr>
          <p:cNvPr id="16387" name="Google Shape;149;p23">
            <a:extLst>
              <a:ext uri="{FF2B5EF4-FFF2-40B4-BE49-F238E27FC236}">
                <a16:creationId xmlns:a16="http://schemas.microsoft.com/office/drawing/2014/main" id="{E4FE0C3B-5B4C-414E-9118-30607FAE0C0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81063"/>
            <a:ext cx="5684837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Google Shape;150;p23">
            <a:extLst>
              <a:ext uri="{FF2B5EF4-FFF2-40B4-BE49-F238E27FC236}">
                <a16:creationId xmlns:a16="http://schemas.microsoft.com/office/drawing/2014/main" id="{8A23CA06-7094-459F-A6DA-E7800DBE792F}"/>
              </a:ext>
            </a:extLst>
          </p:cNvPr>
          <p:cNvSpPr txBox="1"/>
          <p:nvPr/>
        </p:nvSpPr>
        <p:spPr>
          <a:xfrm>
            <a:off x="6324600" y="1776413"/>
            <a:ext cx="2616200" cy="2254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Содержимое блоков: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номер блока;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дата создания;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данные;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одноразовый номер;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хеш самого блока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хеш предыдущего блока.</a:t>
            </a:r>
          </a:p>
        </p:txBody>
      </p:sp>
      <p:sp>
        <p:nvSpPr>
          <p:cNvPr id="16389" name="Google Shape;151;p23">
            <a:extLst>
              <a:ext uri="{FF2B5EF4-FFF2-40B4-BE49-F238E27FC236}">
                <a16:creationId xmlns:a16="http://schemas.microsoft.com/office/drawing/2014/main" id="{DCB57D95-32AE-4C97-A030-82C0A943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881063"/>
            <a:ext cx="26162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Генезис блок - это первый блок в цепи.</a:t>
            </a:r>
          </a:p>
        </p:txBody>
      </p:sp>
      <p:sp>
        <p:nvSpPr>
          <p:cNvPr id="16390" name="Google Shape;152;p23">
            <a:extLst>
              <a:ext uri="{FF2B5EF4-FFF2-40B4-BE49-F238E27FC236}">
                <a16:creationId xmlns:a16="http://schemas.microsoft.com/office/drawing/2014/main" id="{CAB8F1DA-BAFC-4CB0-880F-3A1CC0120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268788"/>
            <a:ext cx="3292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/>
              <a:t>Алгоритм создания блоков:</a:t>
            </a:r>
          </a:p>
        </p:txBody>
      </p:sp>
      <p:sp>
        <p:nvSpPr>
          <p:cNvPr id="16391" name="Google Shape;153;p23">
            <a:extLst>
              <a:ext uri="{FF2B5EF4-FFF2-40B4-BE49-F238E27FC236}">
                <a16:creationId xmlns:a16="http://schemas.microsoft.com/office/drawing/2014/main" id="{D5B48E94-12E9-4EDF-B63C-D8B5C81C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4659313"/>
            <a:ext cx="8285162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/>
              <a:t>Шаг 1. Информация собирается в блок.</a:t>
            </a:r>
          </a:p>
          <a:p>
            <a:pPr eaLnBrk="1" hangingPunct="1"/>
            <a:r>
              <a:rPr lang="ru-MD" altLang="ru-MD"/>
              <a:t>Шаг 2. В него добавляется номер, дата создания и хеш предыдущего блока.</a:t>
            </a:r>
          </a:p>
          <a:p>
            <a:pPr eaLnBrk="1" hangingPunct="1"/>
            <a:r>
              <a:rPr lang="ru-MD" altLang="ru-MD"/>
              <a:t>Шаг 3. Майнер или валидатор проверяет блок и генерирует одноразовый номер, пока хеш блока не будет меньше порога сложности. Номер добавляется в блок.</a:t>
            </a:r>
          </a:p>
          <a:p>
            <a:pPr eaLnBrk="1" hangingPunct="1"/>
            <a:r>
              <a:rPr lang="ru-MD" altLang="ru-MD"/>
              <a:t>Шаг 4. Майнер получает хеш блока.</a:t>
            </a:r>
          </a:p>
          <a:p>
            <a:pPr eaLnBrk="1" hangingPunct="1"/>
            <a:r>
              <a:rPr lang="ru-MD" altLang="ru-MD"/>
              <a:t>Шаг 5. Майнер добавляет в блок свою цифровую подпись и выгружает его в сеть, получая некую сумму в криптовалюте за услуги.</a:t>
            </a:r>
          </a:p>
          <a:p>
            <a:pPr eaLnBrk="1" hangingPunct="1"/>
            <a:r>
              <a:rPr lang="ru-MD" altLang="ru-MD"/>
              <a:t>Шаг 6. Новый блок передается на все другие узлы сети.</a:t>
            </a:r>
          </a:p>
        </p:txBody>
      </p:sp>
      <p:sp>
        <p:nvSpPr>
          <p:cNvPr id="16392" name="Google Shape;154;p23">
            <a:extLst>
              <a:ext uri="{FF2B5EF4-FFF2-40B4-BE49-F238E27FC236}">
                <a16:creationId xmlns:a16="http://schemas.microsoft.com/office/drawing/2014/main" id="{6AD49821-A036-4C82-81FB-D92759462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FED19FDE-BA7B-4FBC-9CB1-69424924D78C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12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159;p24">
            <a:extLst>
              <a:ext uri="{FF2B5EF4-FFF2-40B4-BE49-F238E27FC236}">
                <a16:creationId xmlns:a16="http://schemas.microsoft.com/office/drawing/2014/main" id="{9F8A25B0-7C1C-45D6-BFA5-834EFB25C9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92238"/>
            <a:ext cx="73914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Google Shape;160;p24">
            <a:extLst>
              <a:ext uri="{FF2B5EF4-FFF2-40B4-BE49-F238E27FC236}">
                <a16:creationId xmlns:a16="http://schemas.microsoft.com/office/drawing/2014/main" id="{3E394E41-964E-42F7-BA9E-A2A177F9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55600"/>
            <a:ext cx="688657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2400"/>
              <a:t>Преимущества технологии блокчейн</a:t>
            </a:r>
          </a:p>
        </p:txBody>
      </p:sp>
      <p:sp>
        <p:nvSpPr>
          <p:cNvPr id="17412" name="Google Shape;161;p24">
            <a:extLst>
              <a:ext uri="{FF2B5EF4-FFF2-40B4-BE49-F238E27FC236}">
                <a16:creationId xmlns:a16="http://schemas.microsoft.com/office/drawing/2014/main" id="{DC2A3F76-7817-45BC-9F0D-D2AC30606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7EFE1BA2-38D6-41AE-BD53-2FE4ED36D6E0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13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166;p25">
            <a:extLst>
              <a:ext uri="{FF2B5EF4-FFF2-40B4-BE49-F238E27FC236}">
                <a16:creationId xmlns:a16="http://schemas.microsoft.com/office/drawing/2014/main" id="{737F6FED-61E0-4F27-9E05-6062E35A4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7963"/>
            <a:ext cx="61039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2400"/>
              <a:t>Сферы применения: криптовалюты</a:t>
            </a:r>
          </a:p>
        </p:txBody>
      </p:sp>
      <p:sp>
        <p:nvSpPr>
          <p:cNvPr id="167" name="Google Shape;167;p25">
            <a:extLst>
              <a:ext uri="{FF2B5EF4-FFF2-40B4-BE49-F238E27FC236}">
                <a16:creationId xmlns:a16="http://schemas.microsoft.com/office/drawing/2014/main" id="{26A1554F-57D8-404B-AC7E-7E687E3357C2}"/>
              </a:ext>
            </a:extLst>
          </p:cNvPr>
          <p:cNvSpPr txBox="1"/>
          <p:nvPr/>
        </p:nvSpPr>
        <p:spPr>
          <a:xfrm>
            <a:off x="236538" y="5116513"/>
            <a:ext cx="8694737" cy="1741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Криптовалю́та — разновидность цифровой валюты, создание и контроль за которой базируются на криптографических методах. Как правило, учёт криптовалют децентрализован. Функционирование данных систем основано на таких технологиях как блокчейн и консенсусный реестр (ledger). Наиболее известные криптовалюты: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Биткоин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Эфириум</a:t>
            </a:r>
          </a:p>
        </p:txBody>
      </p:sp>
      <p:pic>
        <p:nvPicPr>
          <p:cNvPr id="18436" name="Google Shape;168;p25">
            <a:extLst>
              <a:ext uri="{FF2B5EF4-FFF2-40B4-BE49-F238E27FC236}">
                <a16:creationId xmlns:a16="http://schemas.microsoft.com/office/drawing/2014/main" id="{828B8A0B-FBC9-4198-978E-9FB324888FE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74700"/>
            <a:ext cx="74168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169;p25">
            <a:extLst>
              <a:ext uri="{FF2B5EF4-FFF2-40B4-BE49-F238E27FC236}">
                <a16:creationId xmlns:a16="http://schemas.microsoft.com/office/drawing/2014/main" id="{8E4D4525-F4A1-4EA7-9E09-43D94000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4543425"/>
            <a:ext cx="1600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100" b="1">
                <a:solidFill>
                  <a:srgbClr val="FF0000"/>
                </a:solidFill>
                <a:latin typeface="Spectral" charset="0"/>
                <a:cs typeface="Spectral" charset="0"/>
                <a:sym typeface="Spectral" charset="0"/>
              </a:rPr>
              <a:t>Криптовалюты</a:t>
            </a:r>
          </a:p>
        </p:txBody>
      </p:sp>
      <p:sp>
        <p:nvSpPr>
          <p:cNvPr id="18438" name="Google Shape;170;p25">
            <a:extLst>
              <a:ext uri="{FF2B5EF4-FFF2-40B4-BE49-F238E27FC236}">
                <a16:creationId xmlns:a16="http://schemas.microsoft.com/office/drawing/2014/main" id="{19E46A31-0099-4302-8FD8-E75381D5E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A3EEA7DF-4168-43ED-83BD-706B9AD02AC0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14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175;p26">
            <a:extLst>
              <a:ext uri="{FF2B5EF4-FFF2-40B4-BE49-F238E27FC236}">
                <a16:creationId xmlns:a16="http://schemas.microsoft.com/office/drawing/2014/main" id="{F67D2CD3-3557-478A-8CC7-B21B19C1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07963"/>
            <a:ext cx="88011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2400"/>
              <a:t>Сферы применения: смарт контракты и распределенные приложения (DApps)</a:t>
            </a:r>
          </a:p>
        </p:txBody>
      </p:sp>
      <p:pic>
        <p:nvPicPr>
          <p:cNvPr id="19459" name="Google Shape;176;p26">
            <a:extLst>
              <a:ext uri="{FF2B5EF4-FFF2-40B4-BE49-F238E27FC236}">
                <a16:creationId xmlns:a16="http://schemas.microsoft.com/office/drawing/2014/main" id="{2775E3EF-69A6-43E0-9AA5-ABFB39F816C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673475"/>
            <a:ext cx="42084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Google Shape;177;p26">
            <a:extLst>
              <a:ext uri="{FF2B5EF4-FFF2-40B4-BE49-F238E27FC236}">
                <a16:creationId xmlns:a16="http://schemas.microsoft.com/office/drawing/2014/main" id="{65F9029F-BEBB-4E0C-B332-0DCBAC3B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3673475"/>
            <a:ext cx="379888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ru-MD" altLang="ru-MD" sz="1600"/>
              <a:t>Распределенное приложение– это программа, состоящая из нескольких взаимодействующих частей, каждая из которых, как правило, выполняется на отдельном компьютере (или другом устройстве) сети.</a:t>
            </a:r>
          </a:p>
        </p:txBody>
      </p:sp>
      <p:pic>
        <p:nvPicPr>
          <p:cNvPr id="19461" name="Google Shape;178;p26">
            <a:extLst>
              <a:ext uri="{FF2B5EF4-FFF2-40B4-BE49-F238E27FC236}">
                <a16:creationId xmlns:a16="http://schemas.microsoft.com/office/drawing/2014/main" id="{B3F4DC8A-41C1-44E3-9740-73D38847E5C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166813"/>
            <a:ext cx="4187825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Google Shape;179;p26">
            <a:extLst>
              <a:ext uri="{FF2B5EF4-FFF2-40B4-BE49-F238E27FC236}">
                <a16:creationId xmlns:a16="http://schemas.microsoft.com/office/drawing/2014/main" id="{33079707-4E15-4BD4-B970-E723CA10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1166813"/>
            <a:ext cx="390366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ru-MD" altLang="ru-MD" sz="1600"/>
              <a:t>Смарт контракты - это простые программы, которые запускаются автоматически или пользователями внутри сети Эфириум. Работа смарт контрактов обеспечивается виртуальной машиной Эфириума.</a:t>
            </a:r>
          </a:p>
        </p:txBody>
      </p:sp>
      <p:sp>
        <p:nvSpPr>
          <p:cNvPr id="19463" name="Google Shape;180;p26">
            <a:extLst>
              <a:ext uri="{FF2B5EF4-FFF2-40B4-BE49-F238E27FC236}">
                <a16:creationId xmlns:a16="http://schemas.microsoft.com/office/drawing/2014/main" id="{BF69B76A-0850-4AAB-AA3D-811ED0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6180138"/>
            <a:ext cx="84582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Solidity - язык программирования для создания смарт контрактов и распределенных приложений.  </a:t>
            </a:r>
          </a:p>
        </p:txBody>
      </p:sp>
      <p:sp>
        <p:nvSpPr>
          <p:cNvPr id="19464" name="Google Shape;181;p26">
            <a:extLst>
              <a:ext uri="{FF2B5EF4-FFF2-40B4-BE49-F238E27FC236}">
                <a16:creationId xmlns:a16="http://schemas.microsoft.com/office/drawing/2014/main" id="{77C2536B-28B8-4599-AB86-56EF8656A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F481D7F0-BF38-4456-BC0F-9BBD2064F22C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15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Google Shape;186;p27">
            <a:extLst>
              <a:ext uri="{FF2B5EF4-FFF2-40B4-BE49-F238E27FC236}">
                <a16:creationId xmlns:a16="http://schemas.microsoft.com/office/drawing/2014/main" id="{E3962D38-B2F0-4075-B7F3-18E4F1B01DA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00213"/>
            <a:ext cx="7943850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Google Shape;187;p27">
            <a:extLst>
              <a:ext uri="{FF2B5EF4-FFF2-40B4-BE49-F238E27FC236}">
                <a16:creationId xmlns:a16="http://schemas.microsoft.com/office/drawing/2014/main" id="{A41C1BD3-9237-4032-88FE-4364334D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73088"/>
            <a:ext cx="782478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2400"/>
              <a:t>Другие сферы применения технологии блокчейн</a:t>
            </a:r>
          </a:p>
        </p:txBody>
      </p:sp>
      <p:sp>
        <p:nvSpPr>
          <p:cNvPr id="20484" name="Google Shape;188;p27">
            <a:extLst>
              <a:ext uri="{FF2B5EF4-FFF2-40B4-BE49-F238E27FC236}">
                <a16:creationId xmlns:a16="http://schemas.microsoft.com/office/drawing/2014/main" id="{1F628ED5-F952-4C3A-940F-4C23097C7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D79234E0-D3C7-4E28-BEB0-A03E0DD4AFC5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16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28E193-C516-4CF9-BD81-73AAC5D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70244"/>
            <a:ext cx="8520600" cy="763500"/>
          </a:xfrm>
        </p:spPr>
        <p:txBody>
          <a:bodyPr/>
          <a:lstStyle/>
          <a:p>
            <a:pPr algn="l"/>
            <a:r>
              <a:rPr lang="ru-MD" dirty="0"/>
              <a:t>Все за </a:t>
            </a:r>
            <a:r>
              <a:rPr lang="ru-MD" dirty="0" err="1"/>
              <a:t>Блокчейном</a:t>
            </a:r>
            <a:r>
              <a:rPr lang="ru-MD" dirty="0"/>
              <a:t>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CFA84-3381-485B-ABE9-57077EB99FB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7D6B2BD-563D-4102-8EB4-FD71819899C0}" type="slidenum">
              <a:rPr lang="ru-MD" altLang="ru-MD" smtClean="0"/>
              <a:pPr/>
              <a:t>17</a:t>
            </a:fld>
            <a:endParaRPr lang="ru-MD" altLang="ru-MD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E331068-1473-4F48-B372-2686821B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33218"/>
            <a:ext cx="8521700" cy="4554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14300" indent="0">
              <a:buNone/>
            </a:pP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88716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93;p28">
            <a:extLst>
              <a:ext uri="{FF2B5EF4-FFF2-40B4-BE49-F238E27FC236}">
                <a16:creationId xmlns:a16="http://schemas.microsoft.com/office/drawing/2014/main" id="{EB29C4CD-8F64-4E58-9F28-067D54BE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071813"/>
            <a:ext cx="5073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3600" dirty="0"/>
              <a:t>Спасибо за внимание!</a:t>
            </a:r>
          </a:p>
        </p:txBody>
      </p:sp>
      <p:sp>
        <p:nvSpPr>
          <p:cNvPr id="21507" name="Google Shape;194;p28">
            <a:extLst>
              <a:ext uri="{FF2B5EF4-FFF2-40B4-BE49-F238E27FC236}">
                <a16:creationId xmlns:a16="http://schemas.microsoft.com/office/drawing/2014/main" id="{3A8BA305-8D8B-47C8-91D4-CB7E582A6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341DA87D-BD84-4A2D-B76E-44740AF4D3BB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18</a:t>
            </a:fld>
            <a:endParaRPr lang="ru-MD" altLang="ru-MD" sz="1200" dirty="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9143999" cy="6858000"/>
            <a:chOff x="0" y="0"/>
            <a:chExt cx="12191999" cy="685799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4" name="object 4"/>
            <p:cNvSpPr/>
            <p:nvPr/>
          </p:nvSpPr>
          <p:spPr>
            <a:xfrm>
              <a:off x="172212" y="2243327"/>
              <a:ext cx="11673840" cy="3172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889" y="2841594"/>
            <a:ext cx="7379494" cy="133642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25" b="1" spc="-4" dirty="0">
                <a:solidFill>
                  <a:srgbClr val="FFFFFF"/>
                </a:solidFill>
              </a:rPr>
              <a:t>BLOCKCHAIN</a:t>
            </a:r>
            <a:endParaRPr sz="86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62;p14">
            <a:extLst>
              <a:ext uri="{FF2B5EF4-FFF2-40B4-BE49-F238E27FC236}">
                <a16:creationId xmlns:a16="http://schemas.microsoft.com/office/drawing/2014/main" id="{16EE7E79-5CD2-47FA-9A20-E173E481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923925"/>
            <a:ext cx="76517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3600"/>
              <a:t>Содержание:</a:t>
            </a:r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4FB0A7B4-DAF3-4E5D-8D43-687351D88BCE}"/>
              </a:ext>
            </a:extLst>
          </p:cNvPr>
          <p:cNvSpPr txBox="1"/>
          <p:nvPr/>
        </p:nvSpPr>
        <p:spPr>
          <a:xfrm>
            <a:off x="641350" y="1757363"/>
            <a:ext cx="7600950" cy="3929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457200" indent="-4191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3000"/>
              <a:buFont typeface="Arial" panose="020B0604020202020204" pitchFamily="34" charset="0"/>
              <a:buAutoNum type="arabicPeriod"/>
            </a:pPr>
            <a:r>
              <a:rPr lang="ru-RU" altLang="ru-MD" sz="3000"/>
              <a:t>История создания технологии блокчейн.</a:t>
            </a:r>
          </a:p>
          <a:p>
            <a:pPr eaLnBrk="1" hangingPunct="1">
              <a:buSzPts val="3000"/>
              <a:buFont typeface="Arial" panose="020B0604020202020204" pitchFamily="34" charset="0"/>
              <a:buAutoNum type="arabicPeriod"/>
            </a:pPr>
            <a:r>
              <a:rPr lang="ru-RU" altLang="ru-MD" sz="3000"/>
              <a:t>Что же такое блокчейн?</a:t>
            </a:r>
          </a:p>
          <a:p>
            <a:pPr eaLnBrk="1" hangingPunct="1">
              <a:buSzPts val="3000"/>
              <a:buFont typeface="Arial" panose="020B0604020202020204" pitchFamily="34" charset="0"/>
              <a:buAutoNum type="arabicPeriod"/>
            </a:pPr>
            <a:r>
              <a:rPr lang="ru-RU" altLang="ru-MD" sz="3000"/>
              <a:t>Технологии блокчейн.</a:t>
            </a:r>
          </a:p>
          <a:p>
            <a:pPr eaLnBrk="1" hangingPunct="1">
              <a:buSzPts val="3000"/>
              <a:buFont typeface="Arial" panose="020B0604020202020204" pitchFamily="34" charset="0"/>
              <a:buAutoNum type="arabicPeriod"/>
            </a:pPr>
            <a:r>
              <a:rPr lang="ru-RU" altLang="ru-MD" sz="3000"/>
              <a:t>Анатомия блоков.</a:t>
            </a:r>
          </a:p>
          <a:p>
            <a:pPr eaLnBrk="1" hangingPunct="1">
              <a:buSzPts val="3000"/>
              <a:buFont typeface="Arial" panose="020B0604020202020204" pitchFamily="34" charset="0"/>
              <a:buAutoNum type="arabicPeriod"/>
            </a:pPr>
            <a:r>
              <a:rPr lang="ru-RU" altLang="ru-MD" sz="3000"/>
              <a:t>Преимущества технологии блокчейн.</a:t>
            </a:r>
          </a:p>
          <a:p>
            <a:pPr eaLnBrk="1" hangingPunct="1">
              <a:buSzPts val="3000"/>
              <a:buFont typeface="Arial" panose="020B0604020202020204" pitchFamily="34" charset="0"/>
              <a:buAutoNum type="arabicPeriod"/>
            </a:pPr>
            <a:r>
              <a:rPr lang="ru-RU" altLang="ru-MD" sz="3000"/>
              <a:t>Сферы применения технологии блокчейн.</a:t>
            </a:r>
          </a:p>
          <a:p>
            <a:pPr eaLnBrk="1" hangingPunct="1"/>
            <a:endParaRPr lang="ru-MD" altLang="ru-MD"/>
          </a:p>
        </p:txBody>
      </p:sp>
      <p:sp>
        <p:nvSpPr>
          <p:cNvPr id="7172" name="Google Shape;64;p14">
            <a:extLst>
              <a:ext uri="{FF2B5EF4-FFF2-40B4-BE49-F238E27FC236}">
                <a16:creationId xmlns:a16="http://schemas.microsoft.com/office/drawing/2014/main" id="{74533742-10A1-410E-BA88-E9043F826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7FBEBFFC-A6B7-4E78-AE14-EA1BE63C6C5D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3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69;p15">
            <a:extLst>
              <a:ext uri="{FF2B5EF4-FFF2-40B4-BE49-F238E27FC236}">
                <a16:creationId xmlns:a16="http://schemas.microsoft.com/office/drawing/2014/main" id="{82D58984-0D11-4197-9700-B04E8FF09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85763"/>
            <a:ext cx="3581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2400" dirty="0"/>
              <a:t>История </a:t>
            </a:r>
            <a:r>
              <a:rPr lang="ru-MD" altLang="ru-MD" sz="2400" dirty="0" err="1"/>
              <a:t>блокчейна</a:t>
            </a:r>
            <a:endParaRPr lang="ru-MD" altLang="ru-MD" sz="2400" dirty="0"/>
          </a:p>
        </p:txBody>
      </p:sp>
      <p:sp>
        <p:nvSpPr>
          <p:cNvPr id="8195" name="Google Shape;70;p15">
            <a:extLst>
              <a:ext uri="{FF2B5EF4-FFF2-40B4-BE49-F238E27FC236}">
                <a16:creationId xmlns:a16="http://schemas.microsoft.com/office/drawing/2014/main" id="{1832960E-B432-4FBE-8D88-DBDD91EEE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3735388"/>
            <a:ext cx="546417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302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b="1" dirty="0"/>
              <a:t>В 2008 году</a:t>
            </a:r>
            <a:r>
              <a:rPr lang="ru-MD" altLang="ru-MD" sz="1600" dirty="0"/>
              <a:t> </a:t>
            </a:r>
            <a:r>
              <a:rPr lang="ru-MD" altLang="ru-MD" sz="1600" dirty="0" err="1"/>
              <a:t>Сатоши</a:t>
            </a:r>
            <a:r>
              <a:rPr lang="ru-MD" altLang="ru-MD" sz="1600" dirty="0"/>
              <a:t> </a:t>
            </a:r>
            <a:r>
              <a:rPr lang="ru-MD" altLang="ru-MD" sz="1600" dirty="0" err="1"/>
              <a:t>Накамото</a:t>
            </a:r>
            <a:r>
              <a:rPr lang="ru-MD" altLang="ru-MD" sz="1600" dirty="0"/>
              <a:t> выпустил оригинальный технический документ, который открыл эру </a:t>
            </a:r>
            <a:r>
              <a:rPr lang="ru-MD" altLang="ru-MD" sz="1600" dirty="0" err="1"/>
              <a:t>блокчейна</a:t>
            </a:r>
            <a:r>
              <a:rPr lang="ru-MD" altLang="ru-MD" sz="1600" dirty="0"/>
              <a:t>. Статья называлась “Биткойн: A-</a:t>
            </a:r>
            <a:r>
              <a:rPr lang="ru-MD" altLang="ru-MD" sz="1600" dirty="0" err="1"/>
              <a:t>Peer</a:t>
            </a:r>
            <a:r>
              <a:rPr lang="ru-MD" altLang="ru-MD" sz="1600" dirty="0"/>
              <a:t>-</a:t>
            </a:r>
            <a:r>
              <a:rPr lang="ru-MD" altLang="ru-MD" sz="1600" dirty="0" err="1"/>
              <a:t>to-Peer</a:t>
            </a:r>
            <a:r>
              <a:rPr lang="ru-MD" altLang="ru-MD" sz="1600" dirty="0"/>
              <a:t> электронная денежная система”.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b="1" dirty="0"/>
              <a:t>В 2014 году</a:t>
            </a:r>
            <a:r>
              <a:rPr lang="ru-MD" altLang="ru-MD" sz="1600" dirty="0"/>
              <a:t> появился </a:t>
            </a:r>
            <a:r>
              <a:rPr lang="ru-MD" altLang="ru-MD" sz="1600" dirty="0" err="1"/>
              <a:t>блокчейн</a:t>
            </a:r>
            <a:r>
              <a:rPr lang="ru-MD" altLang="ru-MD" sz="1600" dirty="0"/>
              <a:t> </a:t>
            </a:r>
            <a:r>
              <a:rPr lang="ru-MD" altLang="ru-MD" sz="1600" dirty="0" err="1"/>
              <a:t>Эфириум</a:t>
            </a:r>
            <a:r>
              <a:rPr lang="ru-MD" altLang="ru-MD" sz="1600" dirty="0"/>
              <a:t> - больше, чем валюта или хранилище документов. Он был разработан Витали</a:t>
            </a:r>
            <a:r>
              <a:rPr lang="ru-RU" altLang="ru-MD" sz="1600" dirty="0"/>
              <a:t>ем</a:t>
            </a:r>
            <a:r>
              <a:rPr lang="ru-MD" altLang="ru-MD" sz="1600" dirty="0"/>
              <a:t> </a:t>
            </a:r>
            <a:r>
              <a:rPr lang="ru-MD" altLang="ru-MD" sz="1600" dirty="0" err="1"/>
              <a:t>Бутериным</a:t>
            </a:r>
            <a:r>
              <a:rPr lang="ru-MD" altLang="ru-MD" sz="1600" dirty="0"/>
              <a:t>.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b="1" dirty="0"/>
              <a:t>В 2015</a:t>
            </a:r>
            <a:r>
              <a:rPr lang="ru-MD" altLang="ru-MD" sz="1600" dirty="0"/>
              <a:t> году научный журнал Гарвардской школы бизнеса </a:t>
            </a:r>
            <a:r>
              <a:rPr lang="ru-MD" altLang="ru-MD" sz="1600" dirty="0" err="1"/>
              <a:t>Harvard</a:t>
            </a:r>
            <a:r>
              <a:rPr lang="ru-MD" altLang="ru-MD" sz="1600" dirty="0"/>
              <a:t> </a:t>
            </a:r>
            <a:r>
              <a:rPr lang="ru-MD" altLang="ru-MD" sz="1600" dirty="0" err="1"/>
              <a:t>Business</a:t>
            </a:r>
            <a:r>
              <a:rPr lang="ru-MD" altLang="ru-MD" sz="1600" dirty="0"/>
              <a:t> </a:t>
            </a:r>
            <a:r>
              <a:rPr lang="ru-MD" altLang="ru-MD" sz="1600" dirty="0" err="1"/>
              <a:t>Review</a:t>
            </a:r>
            <a:r>
              <a:rPr lang="ru-MD" altLang="ru-MD" sz="1600" dirty="0"/>
              <a:t> объявил </a:t>
            </a:r>
            <a:r>
              <a:rPr lang="ru-MD" altLang="ru-MD" sz="1600" dirty="0" err="1"/>
              <a:t>блокчейн</a:t>
            </a:r>
            <a:r>
              <a:rPr lang="ru-MD" altLang="ru-MD" sz="1600" dirty="0"/>
              <a:t> основополагающей технологией.</a:t>
            </a:r>
          </a:p>
        </p:txBody>
      </p:sp>
      <p:pic>
        <p:nvPicPr>
          <p:cNvPr id="8196" name="Google Shape;71;p15">
            <a:extLst>
              <a:ext uri="{FF2B5EF4-FFF2-40B4-BE49-F238E27FC236}">
                <a16:creationId xmlns:a16="http://schemas.microsoft.com/office/drawing/2014/main" id="{BE796A92-4FD2-401F-896F-6949C2D180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1231900"/>
            <a:ext cx="32956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563174E-10A8-4E01-8292-ABBD563327BE}"/>
              </a:ext>
            </a:extLst>
          </p:cNvPr>
          <p:cNvSpPr txBox="1"/>
          <p:nvPr/>
        </p:nvSpPr>
        <p:spPr>
          <a:xfrm>
            <a:off x="355600" y="971550"/>
            <a:ext cx="4954588" cy="2554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457200" indent="-3302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b="1" dirty="0"/>
              <a:t>70-е годы 20 века</a:t>
            </a:r>
            <a:r>
              <a:rPr lang="ru-MD" altLang="ru-MD" sz="1600" dirty="0"/>
              <a:t> - в СССР ведутся теоретические исследования по разработке математических моделей распределенных баз данных (рук. Е.М. </a:t>
            </a:r>
            <a:r>
              <a:rPr lang="ru-MD" altLang="ru-MD" sz="1600" dirty="0" err="1"/>
              <a:t>Бениаминов</a:t>
            </a:r>
            <a:r>
              <a:rPr lang="ru-MD" altLang="ru-MD" sz="1600" dirty="0"/>
              <a:t>).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b="1" dirty="0"/>
              <a:t>1991 год</a:t>
            </a:r>
            <a:r>
              <a:rPr lang="ru-MD" altLang="ru-MD" sz="1600" dirty="0"/>
              <a:t> - Стюарт </a:t>
            </a:r>
            <a:r>
              <a:rPr lang="ru-MD" altLang="ru-MD" sz="1600" dirty="0" err="1"/>
              <a:t>Хабер</a:t>
            </a:r>
            <a:r>
              <a:rPr lang="ru-MD" altLang="ru-MD" sz="1600" dirty="0"/>
              <a:t> и У. Скотт </a:t>
            </a:r>
            <a:r>
              <a:rPr lang="ru-MD" altLang="ru-MD" sz="1600" dirty="0" err="1"/>
              <a:t>Шторнетта</a:t>
            </a:r>
            <a:r>
              <a:rPr lang="ru-MD" altLang="ru-MD" sz="1600" dirty="0"/>
              <a:t> опубликовали первую научную статью об использовании цепи зашифрованных компьютеров или блоков для сохранения и защиты информации.</a:t>
            </a:r>
          </a:p>
          <a:p>
            <a:pPr eaLnBrk="1" hangingPunct="1"/>
            <a:endParaRPr lang="ru-MD" altLang="ru-MD" sz="1600" dirty="0"/>
          </a:p>
          <a:p>
            <a:pPr eaLnBrk="1" hangingPunct="1"/>
            <a:endParaRPr lang="ru-MD" altLang="ru-MD" dirty="0"/>
          </a:p>
        </p:txBody>
      </p:sp>
      <p:pic>
        <p:nvPicPr>
          <p:cNvPr id="8198" name="Google Shape;73;p15">
            <a:extLst>
              <a:ext uri="{FF2B5EF4-FFF2-40B4-BE49-F238E27FC236}">
                <a16:creationId xmlns:a16="http://schemas.microsoft.com/office/drawing/2014/main" id="{C9310F81-93BD-4513-93C3-BEDCC50C4CB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205288"/>
            <a:ext cx="2894012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Google Shape;74;p15">
            <a:extLst>
              <a:ext uri="{FF2B5EF4-FFF2-40B4-BE49-F238E27FC236}">
                <a16:creationId xmlns:a16="http://schemas.microsoft.com/office/drawing/2014/main" id="{7D49FDED-2DD4-4E7D-B959-367F33C04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33D02709-F0F2-46AC-AC01-AE06DF9CC0D5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4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79;p16">
            <a:extLst>
              <a:ext uri="{FF2B5EF4-FFF2-40B4-BE49-F238E27FC236}">
                <a16:creationId xmlns:a16="http://schemas.microsoft.com/office/drawing/2014/main" id="{DD9BA087-4487-4150-981D-9E2A95BE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225550"/>
            <a:ext cx="82121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800" b="1" dirty="0" err="1"/>
              <a:t>Блокче́йн</a:t>
            </a:r>
            <a:r>
              <a:rPr lang="ru-MD" altLang="ru-MD" sz="1800" dirty="0"/>
              <a:t> (англ. </a:t>
            </a:r>
            <a:r>
              <a:rPr lang="ru-MD" altLang="ru-MD" sz="1800" dirty="0" err="1"/>
              <a:t>blockchain</a:t>
            </a:r>
            <a:r>
              <a:rPr lang="ru-MD" altLang="ru-MD" sz="1800" dirty="0"/>
              <a:t>, изначально </a:t>
            </a:r>
            <a:r>
              <a:rPr lang="ru-MD" altLang="ru-MD" sz="1800" dirty="0" err="1"/>
              <a:t>block</a:t>
            </a:r>
            <a:r>
              <a:rPr lang="ru-MD" altLang="ru-MD" sz="1800" dirty="0"/>
              <a:t> </a:t>
            </a:r>
            <a:r>
              <a:rPr lang="ru-MD" altLang="ru-MD" sz="1800" dirty="0" err="1"/>
              <a:t>chain</a:t>
            </a:r>
            <a:r>
              <a:rPr lang="ru-MD" altLang="ru-MD" sz="1800" dirty="0"/>
              <a:t>) — выстроенная по определённым правилам непрерывная последовательная цепочка блоков (связный список), содержащих информацию.</a:t>
            </a:r>
          </a:p>
        </p:txBody>
      </p:sp>
      <p:pic>
        <p:nvPicPr>
          <p:cNvPr id="9219" name="Google Shape;80;p16">
            <a:extLst>
              <a:ext uri="{FF2B5EF4-FFF2-40B4-BE49-F238E27FC236}">
                <a16:creationId xmlns:a16="http://schemas.microsoft.com/office/drawing/2014/main" id="{540E024E-40B9-4EF9-8523-D03892972D4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989263"/>
            <a:ext cx="469106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Google Shape;81;p16">
            <a:extLst>
              <a:ext uri="{FF2B5EF4-FFF2-40B4-BE49-F238E27FC236}">
                <a16:creationId xmlns:a16="http://schemas.microsoft.com/office/drawing/2014/main" id="{2EE883BD-0D53-463D-B839-2D96AB203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30213"/>
            <a:ext cx="8516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Что же такое блокчейн?</a:t>
            </a:r>
            <a:endParaRPr lang="ru-MD" altLang="ru-MD" sz="2400"/>
          </a:p>
        </p:txBody>
      </p:sp>
      <p:sp>
        <p:nvSpPr>
          <p:cNvPr id="82" name="Google Shape;82;p16">
            <a:extLst>
              <a:ext uri="{FF2B5EF4-FFF2-40B4-BE49-F238E27FC236}">
                <a16:creationId xmlns:a16="http://schemas.microsoft.com/office/drawing/2014/main" id="{7C0FF20B-E43F-4D16-BB0A-D7B0460788C3}"/>
              </a:ext>
            </a:extLst>
          </p:cNvPr>
          <p:cNvSpPr txBox="1"/>
          <p:nvPr/>
        </p:nvSpPr>
        <p:spPr>
          <a:xfrm>
            <a:off x="5543549" y="2822713"/>
            <a:ext cx="3298825" cy="2809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MD" altLang="ru-MD" sz="1600" dirty="0"/>
              <a:t>Основы технологии </a:t>
            </a:r>
            <a:r>
              <a:rPr lang="ru-MD" altLang="ru-MD" sz="1600" dirty="0" err="1"/>
              <a:t>блокчейн</a:t>
            </a:r>
            <a:r>
              <a:rPr lang="ru-MD" altLang="ru-MD" sz="1600" dirty="0"/>
              <a:t>: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/>
              <a:t>распределенные реестры;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/>
              <a:t>децентрализация;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/>
              <a:t>консенсус;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/>
              <a:t>хэш функции;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/>
              <a:t>криптография с открытым и закрытым ключом.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 err="1"/>
              <a:t>криптокошельки</a:t>
            </a:r>
            <a:r>
              <a:rPr lang="ru-MD" altLang="ru-MD" sz="1600" dirty="0"/>
              <a:t>;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 dirty="0"/>
              <a:t>децентрализованные приложения.</a:t>
            </a:r>
          </a:p>
        </p:txBody>
      </p:sp>
      <p:sp>
        <p:nvSpPr>
          <p:cNvPr id="9222" name="Google Shape;83;p16">
            <a:extLst>
              <a:ext uri="{FF2B5EF4-FFF2-40B4-BE49-F238E27FC236}">
                <a16:creationId xmlns:a16="http://schemas.microsoft.com/office/drawing/2014/main" id="{60101FC6-427F-41A2-95B1-992389CA7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A2BAF5E2-72C0-405E-B9F1-9DD402D49FBE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5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88;p17">
            <a:extLst>
              <a:ext uri="{FF2B5EF4-FFF2-40B4-BE49-F238E27FC236}">
                <a16:creationId xmlns:a16="http://schemas.microsoft.com/office/drawing/2014/main" id="{F1B5A8E7-02DF-4B8B-9E39-026DD836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36588"/>
            <a:ext cx="85169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Технологии блокчейн:</a:t>
            </a:r>
            <a:r>
              <a:rPr lang="ru-MD" altLang="ru-MD" sz="2400"/>
              <a:t> распределенные реестры</a:t>
            </a:r>
          </a:p>
        </p:txBody>
      </p:sp>
      <p:pic>
        <p:nvPicPr>
          <p:cNvPr id="10243" name="Google Shape;89;p17">
            <a:extLst>
              <a:ext uri="{FF2B5EF4-FFF2-40B4-BE49-F238E27FC236}">
                <a16:creationId xmlns:a16="http://schemas.microsoft.com/office/drawing/2014/main" id="{103482F5-5F9B-4069-9319-29E960F9568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43063"/>
            <a:ext cx="338296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Google Shape;90;p17">
            <a:extLst>
              <a:ext uri="{FF2B5EF4-FFF2-40B4-BE49-F238E27FC236}">
                <a16:creationId xmlns:a16="http://schemas.microsoft.com/office/drawing/2014/main" id="{D295B203-CA68-46EB-B8AF-8172EDDC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1643062"/>
            <a:ext cx="439261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MD" altLang="ru-MD" sz="1600" dirty="0"/>
              <a:t>Распределенный реестр — это разновидность баз данных. Как и традиционные базы, реестр может содержать информацию любого рода — хоть финансовые транзакции, хоть семейные фотографии. Новшеством является то, что копии реестра хранятся одновременно у всех его пользователей и автоматически обновляются.</a:t>
            </a:r>
          </a:p>
        </p:txBody>
      </p:sp>
      <p:sp>
        <p:nvSpPr>
          <p:cNvPr id="10245" name="Google Shape;91;p17">
            <a:extLst>
              <a:ext uri="{FF2B5EF4-FFF2-40B4-BE49-F238E27FC236}">
                <a16:creationId xmlns:a16="http://schemas.microsoft.com/office/drawing/2014/main" id="{4AE52B20-D430-42DF-B5D6-A0DE00B83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8E722B07-F0F1-4945-94E2-4130E1975E21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6</a:t>
            </a:fld>
            <a:endParaRPr lang="ru-MD" altLang="ru-MD" sz="1200">
              <a:solidFill>
                <a:srgbClr val="212745"/>
              </a:solidFill>
            </a:endParaRPr>
          </a:p>
        </p:txBody>
      </p:sp>
      <p:sp>
        <p:nvSpPr>
          <p:cNvPr id="10246" name="Google Shape;92;p17">
            <a:extLst>
              <a:ext uri="{FF2B5EF4-FFF2-40B4-BE49-F238E27FC236}">
                <a16:creationId xmlns:a16="http://schemas.microsoft.com/office/drawing/2014/main" id="{2D717D41-4256-4281-8AAA-4307887A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860925"/>
            <a:ext cx="7843838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dirty="0"/>
              <a:t>Компьютеры на которых хранятся данные называются узлами сети.</a:t>
            </a:r>
          </a:p>
          <a:p>
            <a:pPr eaLnBrk="1" hangingPunct="1"/>
            <a:endParaRPr lang="ru-MD" altLang="ru-MD" sz="1600" dirty="0"/>
          </a:p>
          <a:p>
            <a:pPr eaLnBrk="1" hangingPunct="1">
              <a:buSzPts val="1100"/>
            </a:pPr>
            <a:r>
              <a:rPr lang="ru-MD" altLang="ru-MD" sz="1600" b="1" dirty="0"/>
              <a:t>Цель использования распределенных реестров</a:t>
            </a:r>
            <a:r>
              <a:rPr lang="ru-MD" altLang="ru-MD" sz="1600" dirty="0"/>
              <a:t> - это защита информации от утери или повреждения.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97;p18">
            <a:extLst>
              <a:ext uri="{FF2B5EF4-FFF2-40B4-BE49-F238E27FC236}">
                <a16:creationId xmlns:a16="http://schemas.microsoft.com/office/drawing/2014/main" id="{6E2FA4EE-926F-4D5E-BC2B-4BF10C7C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0213"/>
            <a:ext cx="61039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Технологии блокчейн: </a:t>
            </a:r>
            <a:r>
              <a:rPr lang="ru-MD" altLang="ru-MD" sz="2400"/>
              <a:t>децентрализация</a:t>
            </a:r>
          </a:p>
        </p:txBody>
      </p:sp>
      <p:sp>
        <p:nvSpPr>
          <p:cNvPr id="11267" name="Google Shape;98;p18">
            <a:extLst>
              <a:ext uri="{FF2B5EF4-FFF2-40B4-BE49-F238E27FC236}">
                <a16:creationId xmlns:a16="http://schemas.microsoft.com/office/drawing/2014/main" id="{A9FA6705-DC2F-4F43-8F4F-6A53798C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066800"/>
            <a:ext cx="79248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800"/>
              <a:t>Децентрализация - это передача власти в обществе от центральной организации членам самого общества.</a:t>
            </a:r>
          </a:p>
        </p:txBody>
      </p:sp>
      <p:pic>
        <p:nvPicPr>
          <p:cNvPr id="11268" name="Google Shape;99;p18">
            <a:extLst>
              <a:ext uri="{FF2B5EF4-FFF2-40B4-BE49-F238E27FC236}">
                <a16:creationId xmlns:a16="http://schemas.microsoft.com/office/drawing/2014/main" id="{297A427D-9B51-44B8-B158-6375B33A127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25" y="2092325"/>
            <a:ext cx="283994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Google Shape;100;p18">
            <a:extLst>
              <a:ext uri="{FF2B5EF4-FFF2-40B4-BE49-F238E27FC236}">
                <a16:creationId xmlns:a16="http://schemas.microsoft.com/office/drawing/2014/main" id="{E2DB8C3B-D29A-4C8A-8363-38657BABDCA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01" y="2092325"/>
            <a:ext cx="320987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C896B1AB-2CE7-4837-9122-955B894BAFB1}"/>
              </a:ext>
            </a:extLst>
          </p:cNvPr>
          <p:cNvSpPr txBox="1"/>
          <p:nvPr/>
        </p:nvSpPr>
        <p:spPr>
          <a:xfrm>
            <a:off x="302399" y="4549775"/>
            <a:ext cx="4038600" cy="2084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 dirty="0"/>
              <a:t>Централизация:</a:t>
            </a:r>
          </a:p>
          <a:p>
            <a:pPr eaLnBrk="1" hangingPunct="1">
              <a:buSzPts val="1400"/>
              <a:buFont typeface="Arial" panose="020B0604020202020204" pitchFamily="34" charset="0"/>
              <a:buChar char="+"/>
            </a:pPr>
            <a:r>
              <a:rPr lang="ru-MD" altLang="ru-MD" sz="1600" dirty="0"/>
              <a:t>вся система контролируется из одного центра;</a:t>
            </a:r>
          </a:p>
          <a:p>
            <a:pPr eaLnBrk="1" hangingPunct="1">
              <a:buSzPts val="1400"/>
              <a:buFont typeface="Arial" panose="020B0604020202020204" pitchFamily="34" charset="0"/>
              <a:buChar char="+"/>
            </a:pPr>
            <a:r>
              <a:rPr lang="ru-MD" altLang="ru-MD" sz="1600" dirty="0"/>
              <a:t>низкая стоимость и простая организация;</a:t>
            </a: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ru-MD" altLang="ru-MD" sz="1600" dirty="0"/>
              <a:t>всеми данными владеет центр;</a:t>
            </a: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ru-MD" altLang="ru-MD" sz="1600" dirty="0"/>
              <a:t>данные просто подделать;</a:t>
            </a: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ru-MD" altLang="ru-MD" sz="1600" dirty="0"/>
              <a:t>данные могут можно легко потерять.</a:t>
            </a:r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DB2F87E0-D602-4C3E-B0C4-BC8FA89361A2}"/>
              </a:ext>
            </a:extLst>
          </p:cNvPr>
          <p:cNvSpPr txBox="1"/>
          <p:nvPr/>
        </p:nvSpPr>
        <p:spPr>
          <a:xfrm>
            <a:off x="4572000" y="4549775"/>
            <a:ext cx="4318208" cy="2084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 dirty="0"/>
              <a:t>Децентрализация:</a:t>
            </a:r>
          </a:p>
          <a:p>
            <a:pPr eaLnBrk="1" hangingPunct="1">
              <a:buSzPts val="1400"/>
              <a:buFont typeface="Arial" panose="020B0604020202020204" pitchFamily="34" charset="0"/>
              <a:buChar char="+"/>
            </a:pPr>
            <a:r>
              <a:rPr lang="ru-MD" altLang="ru-MD" sz="1600" dirty="0"/>
              <a:t>система контролируется сообществом (пользователями);</a:t>
            </a:r>
          </a:p>
          <a:p>
            <a:pPr eaLnBrk="1" hangingPunct="1">
              <a:buSzPts val="1400"/>
              <a:buFont typeface="Arial" panose="020B0604020202020204" pitchFamily="34" charset="0"/>
              <a:buChar char="+"/>
            </a:pPr>
            <a:r>
              <a:rPr lang="ru-MD" altLang="ru-MD" sz="1600" dirty="0"/>
              <a:t>данные принадлежат их владельцам;</a:t>
            </a:r>
          </a:p>
          <a:p>
            <a:pPr eaLnBrk="1" hangingPunct="1">
              <a:buSzPts val="1400"/>
              <a:buFont typeface="Arial" panose="020B0604020202020204" pitchFamily="34" charset="0"/>
              <a:buChar char="+"/>
            </a:pPr>
            <a:r>
              <a:rPr lang="ru-MD" altLang="ru-MD" sz="1600" dirty="0"/>
              <a:t>сложность изменения и подделки данных;</a:t>
            </a:r>
          </a:p>
          <a:p>
            <a:pPr eaLnBrk="1" hangingPunct="1">
              <a:buSzPts val="1400"/>
              <a:buFont typeface="Arial" panose="020B0604020202020204" pitchFamily="34" charset="0"/>
              <a:buChar char="+"/>
            </a:pPr>
            <a:r>
              <a:rPr lang="ru-MD" altLang="ru-MD" sz="1600" dirty="0"/>
              <a:t>высокая защита от потери данных;</a:t>
            </a: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ru-MD" altLang="ru-MD" sz="1600" dirty="0"/>
              <a:t>сложность в реализации;</a:t>
            </a:r>
          </a:p>
          <a:p>
            <a:pPr eaLnBrk="1" hangingPunct="1">
              <a:buSzPts val="1400"/>
              <a:buFont typeface="Arial" panose="020B0604020202020204" pitchFamily="34" charset="0"/>
              <a:buChar char="-"/>
            </a:pPr>
            <a:r>
              <a:rPr lang="ru-MD" altLang="ru-MD" sz="1600" dirty="0"/>
              <a:t>сложность в консенсусе.</a:t>
            </a:r>
          </a:p>
        </p:txBody>
      </p:sp>
      <p:sp>
        <p:nvSpPr>
          <p:cNvPr id="11272" name="Google Shape;103;p18">
            <a:extLst>
              <a:ext uri="{FF2B5EF4-FFF2-40B4-BE49-F238E27FC236}">
                <a16:creationId xmlns:a16="http://schemas.microsoft.com/office/drawing/2014/main" id="{9939CB69-DEDE-4B8E-8755-550FEF7CF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8EB39D5A-FE88-4E89-B500-DAD2642682FA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7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08;p19">
            <a:extLst>
              <a:ext uri="{FF2B5EF4-FFF2-40B4-BE49-F238E27FC236}">
                <a16:creationId xmlns:a16="http://schemas.microsoft.com/office/drawing/2014/main" id="{51CDD871-CA68-404C-916A-F29949E0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28600"/>
            <a:ext cx="82883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Технологии блокчейн:</a:t>
            </a:r>
            <a:r>
              <a:rPr lang="ru-MD" altLang="ru-MD" sz="2400"/>
              <a:t> консенсус</a:t>
            </a:r>
          </a:p>
        </p:txBody>
      </p:sp>
      <p:sp>
        <p:nvSpPr>
          <p:cNvPr id="12291" name="Google Shape;109;p19">
            <a:extLst>
              <a:ext uri="{FF2B5EF4-FFF2-40B4-BE49-F238E27FC236}">
                <a16:creationId xmlns:a16="http://schemas.microsoft.com/office/drawing/2014/main" id="{AB063558-F350-4C22-BE7F-5DC01E798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703263"/>
            <a:ext cx="85248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Консенсус - это способ прийти к соглашению. В блокчейне, который представляет собой децентрализованную систему, не имеющую единого управляющего органа, для достижения консенсуса разработаны различные алгоритмы.</a:t>
            </a:r>
          </a:p>
        </p:txBody>
      </p:sp>
      <p:sp>
        <p:nvSpPr>
          <p:cNvPr id="110" name="Google Shape;110;p19">
            <a:extLst>
              <a:ext uri="{FF2B5EF4-FFF2-40B4-BE49-F238E27FC236}">
                <a16:creationId xmlns:a16="http://schemas.microsoft.com/office/drawing/2014/main" id="{5BD4A7E0-193D-40C3-B431-14429BA8D790}"/>
              </a:ext>
            </a:extLst>
          </p:cNvPr>
          <p:cNvSpPr txBox="1"/>
          <p:nvPr/>
        </p:nvSpPr>
        <p:spPr>
          <a:xfrm>
            <a:off x="363538" y="1717675"/>
            <a:ext cx="8524875" cy="4984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 dirty="0"/>
              <a:t>Виды консенсуса:</a:t>
            </a:r>
          </a:p>
          <a:p>
            <a:pPr eaLnBrk="1" hangingPunct="1"/>
            <a:endParaRPr lang="ru-MD" altLang="ru-MD" sz="1600" b="1" dirty="0"/>
          </a:p>
          <a:p>
            <a:pPr eaLnBrk="1" hangingPunct="1">
              <a:buSzPts val="1600"/>
              <a:buFont typeface="Arial" panose="020B0604020202020204" pitchFamily="34" charset="0"/>
              <a:buAutoNum type="arabicPeriod"/>
            </a:pPr>
            <a:r>
              <a:rPr lang="ru-MD" altLang="ru-MD" sz="1600" dirty="0" err="1"/>
              <a:t>Proof-of-Work</a:t>
            </a:r>
            <a:r>
              <a:rPr lang="ru-MD" altLang="ru-MD" sz="1600" dirty="0"/>
              <a:t> (</a:t>
            </a:r>
            <a:r>
              <a:rPr lang="ru-MD" altLang="ru-MD" sz="1600" dirty="0" err="1"/>
              <a:t>PoW</a:t>
            </a:r>
            <a:r>
              <a:rPr lang="ru-MD" altLang="ru-MD" sz="1600" dirty="0"/>
              <a:t>) - узлы </a:t>
            </a:r>
            <a:r>
              <a:rPr lang="ru-MD" altLang="ru-MD" sz="1600" dirty="0" err="1"/>
              <a:t>блокчейн</a:t>
            </a:r>
            <a:r>
              <a:rPr lang="ru-MD" altLang="ru-MD" sz="1600" dirty="0"/>
              <a:t> сети, подтверждающие транзакции проделывают достаточно сложную вычислительную работу (просчет алгоритма), результат работы которого был бы легко и быстро проверяем другими узлами сети.</a:t>
            </a:r>
          </a:p>
          <a:p>
            <a:pPr eaLnBrk="1" hangingPunct="1">
              <a:buSzPts val="1600"/>
              <a:buFont typeface="Arial" panose="020B0604020202020204" pitchFamily="34" charset="0"/>
              <a:buAutoNum type="arabicPeriod"/>
            </a:pPr>
            <a:r>
              <a:rPr lang="ru-MD" altLang="ru-MD" sz="1600" dirty="0" err="1"/>
              <a:t>Proof-of-Stake</a:t>
            </a:r>
            <a:r>
              <a:rPr lang="ru-MD" altLang="ru-MD" sz="1600" dirty="0"/>
              <a:t> (</a:t>
            </a:r>
            <a:r>
              <a:rPr lang="ru-MD" altLang="ru-MD" sz="1600" dirty="0" err="1"/>
              <a:t>PoS</a:t>
            </a:r>
            <a:r>
              <a:rPr lang="ru-MD" altLang="ru-MD" sz="1600" dirty="0"/>
              <a:t>) - создателем следующего блока в цепочке блоков выбирается узел, который обладает большим балансом — монет в криптовалюте.</a:t>
            </a:r>
          </a:p>
          <a:p>
            <a:pPr eaLnBrk="1" hangingPunct="1">
              <a:buSzPts val="1600"/>
              <a:buFont typeface="Arial" panose="020B0604020202020204" pitchFamily="34" charset="0"/>
              <a:buAutoNum type="arabicPeriod"/>
            </a:pPr>
            <a:r>
              <a:rPr lang="ru-MD" altLang="ru-MD" sz="1600" dirty="0" err="1"/>
              <a:t>Proof-of-Capacity</a:t>
            </a:r>
            <a:r>
              <a:rPr lang="ru-MD" altLang="ru-MD" sz="1600" dirty="0"/>
              <a:t> (</a:t>
            </a:r>
            <a:r>
              <a:rPr lang="ru-MD" altLang="ru-MD" sz="1600" dirty="0" err="1"/>
              <a:t>PoC</a:t>
            </a:r>
            <a:r>
              <a:rPr lang="ru-MD" altLang="ru-MD" sz="1600" dirty="0"/>
              <a:t>) - каждый </a:t>
            </a:r>
            <a:r>
              <a:rPr lang="ru-MD" altLang="ru-MD" sz="1600" dirty="0" err="1"/>
              <a:t>майнер</a:t>
            </a:r>
            <a:r>
              <a:rPr lang="ru-MD" altLang="ru-MD" sz="1600" dirty="0"/>
              <a:t> вычисляет достаточно большой объем данных, который записывается на дисковую подсистему узла.</a:t>
            </a:r>
          </a:p>
          <a:p>
            <a:pPr eaLnBrk="1" hangingPunct="1">
              <a:buSzPts val="1600"/>
              <a:buFont typeface="Arial" panose="020B0604020202020204" pitchFamily="34" charset="0"/>
              <a:buAutoNum type="arabicPeriod"/>
            </a:pPr>
            <a:r>
              <a:rPr lang="ru-MD" altLang="ru-MD" sz="1600" dirty="0" err="1"/>
              <a:t>Proof-of-Importance</a:t>
            </a:r>
            <a:r>
              <a:rPr lang="ru-MD" altLang="ru-MD" sz="1600" dirty="0"/>
              <a:t> (</a:t>
            </a:r>
            <a:r>
              <a:rPr lang="ru-MD" altLang="ru-MD" sz="1600" dirty="0" err="1"/>
              <a:t>PoI</a:t>
            </a:r>
            <a:r>
              <a:rPr lang="ru-MD" altLang="ru-MD" sz="1600" dirty="0"/>
              <a:t>)  - значимость каждого пользователя в сети определяется, как количество средств имеющихся у него на балансе и количество проведенных транзакций с/на его кошелек.</a:t>
            </a:r>
          </a:p>
          <a:p>
            <a:pPr eaLnBrk="1" hangingPunct="1">
              <a:buSzPts val="1600"/>
              <a:buFont typeface="Arial" panose="020B0604020202020204" pitchFamily="34" charset="0"/>
              <a:buAutoNum type="arabicPeriod"/>
            </a:pPr>
            <a:r>
              <a:rPr lang="ru-MD" altLang="ru-MD" sz="1600" dirty="0" err="1"/>
              <a:t>Proof-of-Authority</a:t>
            </a:r>
            <a:r>
              <a:rPr lang="ru-MD" altLang="ru-MD" sz="1600" dirty="0"/>
              <a:t> (</a:t>
            </a:r>
            <a:r>
              <a:rPr lang="ru-MD" altLang="ru-MD" sz="1600" dirty="0" err="1"/>
              <a:t>PoAuthority</a:t>
            </a:r>
            <a:r>
              <a:rPr lang="ru-MD" altLang="ru-MD" sz="1600" dirty="0"/>
              <a:t>) </a:t>
            </a:r>
            <a:r>
              <a:rPr lang="ru-MD" altLang="ru-MD" sz="1600" dirty="0" err="1"/>
              <a:t>PoA</a:t>
            </a:r>
            <a:r>
              <a:rPr lang="ru-MD" altLang="ru-MD" sz="1600" dirty="0"/>
              <a:t> - все транзакции и блоки проверяются посредством одобренных </a:t>
            </a:r>
            <a:r>
              <a:rPr lang="ru-MD" altLang="ru-MD" sz="1600" dirty="0" err="1"/>
              <a:t>эккаунтов</a:t>
            </a:r>
            <a:r>
              <a:rPr lang="ru-MD" altLang="ru-MD" sz="1600" dirty="0"/>
              <a:t> (валидаторов).</a:t>
            </a:r>
          </a:p>
          <a:p>
            <a:pPr eaLnBrk="1" hangingPunct="1">
              <a:buSzPts val="1600"/>
              <a:buFont typeface="Arial" panose="020B0604020202020204" pitchFamily="34" charset="0"/>
              <a:buAutoNum type="arabicPeriod"/>
            </a:pPr>
            <a:r>
              <a:rPr lang="ru-MD" altLang="ru-MD" sz="1600" dirty="0" err="1"/>
              <a:t>Proof-of-Burn</a:t>
            </a:r>
            <a:r>
              <a:rPr lang="ru-MD" altLang="ru-MD" sz="1600" dirty="0"/>
              <a:t> (</a:t>
            </a:r>
            <a:r>
              <a:rPr lang="ru-MD" altLang="ru-MD" sz="1600" dirty="0" err="1"/>
              <a:t>PoB</a:t>
            </a:r>
            <a:r>
              <a:rPr lang="ru-MD" altLang="ru-MD" sz="1600" dirty="0"/>
              <a:t>) - </a:t>
            </a:r>
            <a:r>
              <a:rPr lang="ru-MD" altLang="ru-MD" sz="1600" dirty="0" err="1"/>
              <a:t>майнер</a:t>
            </a:r>
            <a:r>
              <a:rPr lang="ru-MD" altLang="ru-MD" sz="1600" dirty="0"/>
              <a:t> отправляет монеты на случайный адрес сгенерированного </a:t>
            </a:r>
            <a:r>
              <a:rPr lang="ru-MD" altLang="ru-MD" sz="1600" dirty="0" err="1"/>
              <a:t>хеша</a:t>
            </a:r>
            <a:r>
              <a:rPr lang="ru-MD" altLang="ru-MD" sz="1600" dirty="0"/>
              <a:t>, потратить средства с этого адреса практически невозможно, за такое сжигание монет, </a:t>
            </a:r>
            <a:r>
              <a:rPr lang="ru-MD" altLang="ru-MD" sz="1600" dirty="0" err="1"/>
              <a:t>майнер</a:t>
            </a:r>
            <a:r>
              <a:rPr lang="ru-MD" altLang="ru-MD" sz="1600" dirty="0"/>
              <a:t> получает постоянный шанс найти </a:t>
            </a:r>
            <a:r>
              <a:rPr lang="ru-MD" altLang="ru-MD" sz="1600" dirty="0" err="1"/>
              <a:t>PoB</a:t>
            </a:r>
            <a:r>
              <a:rPr lang="ru-MD" altLang="ru-MD" sz="1600" dirty="0"/>
              <a:t> блок и получить за него награду. </a:t>
            </a:r>
          </a:p>
        </p:txBody>
      </p:sp>
      <p:sp>
        <p:nvSpPr>
          <p:cNvPr id="12293" name="Google Shape;111;p19">
            <a:extLst>
              <a:ext uri="{FF2B5EF4-FFF2-40B4-BE49-F238E27FC236}">
                <a16:creationId xmlns:a16="http://schemas.microsoft.com/office/drawing/2014/main" id="{39D3FC40-052D-4C6E-82E9-4C4BB4930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A54F0FF6-064E-4491-B6A9-61A92EC3BEED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8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16;p20">
            <a:extLst>
              <a:ext uri="{FF2B5EF4-FFF2-40B4-BE49-F238E27FC236}">
                <a16:creationId xmlns:a16="http://schemas.microsoft.com/office/drawing/2014/main" id="{4DC06051-99DA-40CE-933E-394A2D13D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28600"/>
            <a:ext cx="82883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MD" sz="2400"/>
              <a:t>Технологии блокчейн:</a:t>
            </a:r>
            <a:r>
              <a:rPr lang="ru-MD" altLang="ru-MD" sz="2400"/>
              <a:t> хеш-функции</a:t>
            </a:r>
          </a:p>
        </p:txBody>
      </p:sp>
      <p:sp>
        <p:nvSpPr>
          <p:cNvPr id="13315" name="Google Shape;117;p20">
            <a:extLst>
              <a:ext uri="{FF2B5EF4-FFF2-40B4-BE49-F238E27FC236}">
                <a16:creationId xmlns:a16="http://schemas.microsoft.com/office/drawing/2014/main" id="{BCC87FD8-4578-4B0D-9F92-BC224863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106488"/>
            <a:ext cx="79644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Хеширование — преобразование массива входных данных произвольной длины в битовую строку установленной длины, выполняемое определенным алгоритмом. Функция, воплощающая алгоритм и выполняющая преобразование, называется «хеш-функцией» или «функцией свертки».</a:t>
            </a:r>
          </a:p>
        </p:txBody>
      </p:sp>
      <p:pic>
        <p:nvPicPr>
          <p:cNvPr id="13316" name="Google Shape;118;p20">
            <a:extLst>
              <a:ext uri="{FF2B5EF4-FFF2-40B4-BE49-F238E27FC236}">
                <a16:creationId xmlns:a16="http://schemas.microsoft.com/office/drawing/2014/main" id="{82815453-FDC4-41B3-8090-1972564BD2D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08263"/>
            <a:ext cx="77501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52422CA7-2810-4C50-AD1D-76BA27C852F7}"/>
              </a:ext>
            </a:extLst>
          </p:cNvPr>
          <p:cNvSpPr txBox="1"/>
          <p:nvPr/>
        </p:nvSpPr>
        <p:spPr>
          <a:xfrm>
            <a:off x="741363" y="4606925"/>
            <a:ext cx="2932112" cy="1865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/>
              <a:t>Популярные хеш-функции: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CRC32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MD5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SHA-1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SHA-2</a:t>
            </a:r>
          </a:p>
          <a:p>
            <a:pPr eaLnBrk="1" hangingPunct="1">
              <a:buSzPts val="1600"/>
              <a:buFont typeface="Arial" panose="020B0604020202020204" pitchFamily="34" charset="0"/>
              <a:buChar char="●"/>
            </a:pPr>
            <a:r>
              <a:rPr lang="ru-MD" altLang="ru-MD" sz="1600"/>
              <a:t>ГОСТ Р 34.11-2012</a:t>
            </a:r>
          </a:p>
        </p:txBody>
      </p:sp>
      <p:sp>
        <p:nvSpPr>
          <p:cNvPr id="13318" name="Google Shape;120;p20">
            <a:extLst>
              <a:ext uri="{FF2B5EF4-FFF2-40B4-BE49-F238E27FC236}">
                <a16:creationId xmlns:a16="http://schemas.microsoft.com/office/drawing/2014/main" id="{724D1A4D-C858-4EA0-908E-BA034CEDB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679950"/>
            <a:ext cx="46497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ru-MD" altLang="ru-MD" sz="1600" b="1"/>
              <a:t>Цель использования хеш-функций</a:t>
            </a:r>
            <a:r>
              <a:rPr lang="ru-MD" altLang="ru-MD" sz="1600"/>
              <a:t> - это обеспечение неизменяемости данных и возможность проверки наличия изменений в документе.</a:t>
            </a:r>
          </a:p>
        </p:txBody>
      </p:sp>
      <p:sp>
        <p:nvSpPr>
          <p:cNvPr id="13319" name="Google Shape;121;p20">
            <a:extLst>
              <a:ext uri="{FF2B5EF4-FFF2-40B4-BE49-F238E27FC236}">
                <a16:creationId xmlns:a16="http://schemas.microsoft.com/office/drawing/2014/main" id="{34E83554-2E16-4B5B-81D3-9CBA389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A109743-52E0-4830-86C2-71B38DA2E7BE}" type="slidenum">
              <a:rPr lang="ru-MD" altLang="ru-MD" sz="1200">
                <a:solidFill>
                  <a:srgbClr val="212745"/>
                </a:solidFill>
              </a:rPr>
              <a:pPr eaLnBrk="1" hangingPunct="1"/>
              <a:t>9</a:t>
            </a:fld>
            <a:endParaRPr lang="ru-MD" altLang="ru-MD" sz="1200">
              <a:solidFill>
                <a:srgbClr val="21274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83</TotalTime>
  <Words>1122</Words>
  <Application>Microsoft Office PowerPoint</Application>
  <PresentationFormat>Экран (4:3)</PresentationFormat>
  <Paragraphs>130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Georgia</vt:lpstr>
      <vt:lpstr>Calibri</vt:lpstr>
      <vt:lpstr>Arial</vt:lpstr>
      <vt:lpstr>Trebuchet MS</vt:lpstr>
      <vt:lpstr>Spectral</vt:lpstr>
      <vt:lpstr>Воздушный поток</vt:lpstr>
      <vt:lpstr>Office Theme</vt:lpstr>
      <vt:lpstr>ТЕХНОЛОГИЯ  БЛОКЧЕЙН</vt:lpstr>
      <vt:lpstr>BLOCKCHAIN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Все за Блокчейном!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Коновалова Татьяна Васильевна</dc:creator>
  <cp:lastModifiedBy>Dorin</cp:lastModifiedBy>
  <cp:revision>9</cp:revision>
  <dcterms:modified xsi:type="dcterms:W3CDTF">2022-05-24T18:36:41Z</dcterms:modified>
</cp:coreProperties>
</file>