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65" r:id="rId3"/>
    <p:sldId id="257" r:id="rId4"/>
    <p:sldId id="259" r:id="rId5"/>
    <p:sldId id="263" r:id="rId6"/>
    <p:sldId id="258" r:id="rId7"/>
    <p:sldId id="262" r:id="rId8"/>
    <p:sldId id="264" r:id="rId9"/>
  </p:sldIdLst>
  <p:sldSz cx="9144000" cy="5143500" type="screen16x9"/>
  <p:notesSz cx="6858000" cy="9144000"/>
  <p:embeddedFontLst>
    <p:embeddedFont>
      <p:font typeface="Livvic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tamaran Thin" panose="020B0604020202020204" charset="0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F1EDF1-13E2-45B3-996B-E6C47F2FE067}">
  <a:tblStyle styleId="{64F1EDF1-13E2-45B3-996B-E6C47F2FE0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7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5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80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5;p25"/>
          <p:cNvSpPr/>
          <p:nvPr/>
        </p:nvSpPr>
        <p:spPr>
          <a:xfrm rot="-5400000" flipH="1">
            <a:off x="1383648" y="-999334"/>
            <a:ext cx="2170850" cy="4649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27" y="841178"/>
            <a:ext cx="5022273" cy="4017818"/>
          </a:xfrm>
          <a:prstGeom prst="rect">
            <a:avLst/>
          </a:prstGeom>
        </p:spPr>
      </p:pic>
      <p:sp>
        <p:nvSpPr>
          <p:cNvPr id="124" name="Google Shape;124;p24"/>
          <p:cNvSpPr/>
          <p:nvPr/>
        </p:nvSpPr>
        <p:spPr>
          <a:xfrm rot="5400000">
            <a:off x="1736208" y="-1415358"/>
            <a:ext cx="1708463" cy="479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3243" y="1476234"/>
            <a:ext cx="4065825" cy="781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solidFill>
                  <a:schemeClr val="lt1"/>
                </a:solidFill>
              </a:rPr>
              <a:t>Organizatiile</a:t>
            </a:r>
            <a:r>
              <a:rPr lang="en-US" sz="3600" dirty="0" smtClean="0">
                <a:solidFill>
                  <a:schemeClr val="lt1"/>
                </a:solidFill>
              </a:rPr>
              <a:t> Non-Profit</a:t>
            </a:r>
            <a:r>
              <a:rPr lang="ro-MD" sz="3600" dirty="0" smtClean="0">
                <a:solidFill>
                  <a:schemeClr val="lt1"/>
                </a:solidFill>
              </a:rPr>
              <a:t> </a:t>
            </a:r>
            <a:r>
              <a:rPr lang="ro-MD" sz="2400" dirty="0" smtClean="0">
                <a:solidFill>
                  <a:schemeClr val="lt1"/>
                </a:solidFill>
              </a:rPr>
              <a:t>ce duc o politica de protectie a mediului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5;p25"/>
          <p:cNvSpPr/>
          <p:nvPr/>
        </p:nvSpPr>
        <p:spPr>
          <a:xfrm rot="-5400000" flipH="1">
            <a:off x="1090914" y="3151373"/>
            <a:ext cx="781890" cy="2675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6;p24"/>
          <p:cNvSpPr txBox="1">
            <a:spLocks/>
          </p:cNvSpPr>
          <p:nvPr/>
        </p:nvSpPr>
        <p:spPr>
          <a:xfrm>
            <a:off x="87579" y="4035754"/>
            <a:ext cx="2731821" cy="7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ivvic"/>
              <a:buNone/>
              <a:defRPr sz="4800" b="1" i="0" u="none" strike="noStrike" cap="none">
                <a:solidFill>
                  <a:srgbClr val="434343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sz="1400" dirty="0" err="1" smtClean="0">
                <a:solidFill>
                  <a:schemeClr val="lt1"/>
                </a:solidFill>
              </a:rPr>
              <a:t>Elev:Rosca</a:t>
            </a:r>
            <a:r>
              <a:rPr lang="en-US" sz="1400" dirty="0" smtClean="0">
                <a:solidFill>
                  <a:schemeClr val="lt1"/>
                </a:solidFill>
              </a:rPr>
              <a:t> </a:t>
            </a:r>
            <a:r>
              <a:rPr lang="en-US" sz="1400" dirty="0" err="1" smtClean="0">
                <a:solidFill>
                  <a:schemeClr val="lt1"/>
                </a:solidFill>
              </a:rPr>
              <a:t>Dorin</a:t>
            </a:r>
            <a:r>
              <a:rPr lang="en-US" sz="1400" dirty="0" smtClean="0">
                <a:solidFill>
                  <a:schemeClr val="lt1"/>
                </a:solidFill>
              </a:rPr>
              <a:t> TI-216</a:t>
            </a:r>
          </a:p>
          <a:p>
            <a:r>
              <a:rPr lang="en-US" sz="1400" dirty="0" err="1" smtClean="0">
                <a:solidFill>
                  <a:schemeClr val="lt1"/>
                </a:solidFill>
              </a:rPr>
              <a:t>Profesor:Lazariuc</a:t>
            </a:r>
            <a:r>
              <a:rPr lang="en-US" sz="1400" dirty="0" smtClean="0">
                <a:solidFill>
                  <a:schemeClr val="lt1"/>
                </a:solidFill>
              </a:rPr>
              <a:t> Cristina</a:t>
            </a:r>
            <a:endParaRPr lang="ro-MD" sz="1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5;p25"/>
          <p:cNvSpPr/>
          <p:nvPr/>
        </p:nvSpPr>
        <p:spPr>
          <a:xfrm rot="-5400000" flipH="1">
            <a:off x="2750885" y="-329969"/>
            <a:ext cx="2743204" cy="643115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906910" y="2241664"/>
            <a:ext cx="6383745" cy="167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Definitia</a:t>
            </a:r>
            <a:r>
              <a:rPr lang="en-US" sz="1600" dirty="0" smtClean="0"/>
              <a:t> </a:t>
            </a:r>
            <a:r>
              <a:rPr lang="en-US" sz="1600" dirty="0" err="1" smtClean="0"/>
              <a:t>unei</a:t>
            </a:r>
            <a:r>
              <a:rPr lang="en-US" sz="1600" dirty="0" smtClean="0"/>
              <a:t> </a:t>
            </a:r>
            <a:r>
              <a:rPr lang="en-US" sz="1600" dirty="0" err="1" smtClean="0"/>
              <a:t>organizatii</a:t>
            </a:r>
            <a:r>
              <a:rPr lang="en-US" sz="1600" dirty="0" smtClean="0"/>
              <a:t> </a:t>
            </a:r>
            <a:r>
              <a:rPr lang="en-US" sz="1600" dirty="0" err="1" smtClean="0"/>
              <a:t>NonProfit</a:t>
            </a:r>
            <a:endParaRPr lang="en-US" sz="1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Ce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Organizatia</a:t>
            </a:r>
            <a:r>
              <a:rPr lang="en-US" sz="1600" dirty="0" smtClean="0"/>
              <a:t> </a:t>
            </a:r>
            <a:r>
              <a:rPr lang="en-US" sz="1600" dirty="0" err="1" smtClean="0"/>
              <a:t>NonProfit</a:t>
            </a:r>
            <a:r>
              <a:rPr lang="en-US" sz="1600" dirty="0" smtClean="0"/>
              <a:t> </a:t>
            </a:r>
            <a:r>
              <a:rPr lang="en-US" sz="1600" dirty="0" err="1" smtClean="0"/>
              <a:t>internationala</a:t>
            </a:r>
            <a:endParaRPr lang="en-US" sz="1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Ce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Oraganizatiile</a:t>
            </a:r>
            <a:r>
              <a:rPr lang="en-US" sz="1600" dirty="0" smtClean="0"/>
              <a:t> </a:t>
            </a:r>
            <a:r>
              <a:rPr lang="en-US" sz="1600" dirty="0" err="1" smtClean="0"/>
              <a:t>NonProfit</a:t>
            </a:r>
            <a:r>
              <a:rPr lang="en-US" sz="1600" dirty="0" smtClean="0"/>
              <a:t> </a:t>
            </a:r>
            <a:r>
              <a:rPr lang="en-US" sz="1600" dirty="0" err="1" smtClean="0"/>
              <a:t>Regionale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Locale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Tipurile</a:t>
            </a:r>
            <a:r>
              <a:rPr lang="en-US" sz="1600" dirty="0" smtClean="0"/>
              <a:t> </a:t>
            </a:r>
            <a:r>
              <a:rPr lang="en-US" sz="1600" dirty="0" err="1" smtClean="0"/>
              <a:t>principale</a:t>
            </a:r>
            <a:r>
              <a:rPr lang="en-US" sz="1600" dirty="0" smtClean="0"/>
              <a:t> de </a:t>
            </a:r>
            <a:r>
              <a:rPr lang="en-US" sz="1600" dirty="0" err="1" smtClean="0"/>
              <a:t>Organizatii</a:t>
            </a:r>
            <a:r>
              <a:rPr lang="en-US" sz="1600" dirty="0" smtClean="0"/>
              <a:t> </a:t>
            </a:r>
            <a:r>
              <a:rPr lang="en-US" sz="1600" dirty="0" err="1" smtClean="0"/>
              <a:t>NonProfit</a:t>
            </a:r>
            <a:endParaRPr lang="en-US" sz="1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Organizatii</a:t>
            </a:r>
            <a:r>
              <a:rPr lang="en-US" sz="1600" dirty="0" smtClean="0"/>
              <a:t> </a:t>
            </a:r>
            <a:r>
              <a:rPr lang="en-US" sz="1600" dirty="0" err="1" smtClean="0"/>
              <a:t>Internationale</a:t>
            </a:r>
            <a:r>
              <a:rPr lang="en-US" sz="1600" dirty="0" smtClean="0"/>
              <a:t> </a:t>
            </a:r>
            <a:r>
              <a:rPr lang="en-US" sz="1600" dirty="0" err="1" smtClean="0"/>
              <a:t>principale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se </a:t>
            </a:r>
            <a:r>
              <a:rPr lang="en-US" sz="1600" dirty="0" err="1" smtClean="0"/>
              <a:t>ocupa</a:t>
            </a:r>
            <a:r>
              <a:rPr lang="en-US" sz="1600" dirty="0" smtClean="0"/>
              <a:t> cu </a:t>
            </a:r>
            <a:r>
              <a:rPr lang="en-US" sz="1600" dirty="0" err="1" smtClean="0"/>
              <a:t>protectia</a:t>
            </a:r>
            <a:r>
              <a:rPr lang="en-US" sz="1600" dirty="0" smtClean="0"/>
              <a:t> </a:t>
            </a:r>
            <a:r>
              <a:rPr lang="en-US" sz="1600" dirty="0" err="1" smtClean="0"/>
              <a:t>mediului</a:t>
            </a:r>
            <a:r>
              <a:rPr lang="en-US" sz="1600" dirty="0" smtClean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Organizatia</a:t>
            </a:r>
            <a:r>
              <a:rPr lang="en-US" sz="1600" dirty="0" smtClean="0"/>
              <a:t> </a:t>
            </a:r>
            <a:r>
              <a:rPr lang="en-US" sz="1600" dirty="0" err="1" smtClean="0"/>
              <a:t>Regionala</a:t>
            </a:r>
            <a:r>
              <a:rPr lang="en-US" sz="1600" dirty="0" smtClean="0"/>
              <a:t> </a:t>
            </a:r>
            <a:r>
              <a:rPr lang="en-US" sz="1600" dirty="0" err="1" smtClean="0"/>
              <a:t>principala</a:t>
            </a:r>
            <a:r>
              <a:rPr lang="en-US" sz="1600" dirty="0" smtClean="0"/>
              <a:t> </a:t>
            </a:r>
            <a:r>
              <a:rPr lang="en-US" sz="1600" dirty="0" err="1"/>
              <a:t>ce</a:t>
            </a:r>
            <a:r>
              <a:rPr lang="en-US" sz="1600" dirty="0"/>
              <a:t> se </a:t>
            </a:r>
            <a:r>
              <a:rPr lang="en-US" sz="1600" dirty="0" err="1"/>
              <a:t>ocupa</a:t>
            </a:r>
            <a:r>
              <a:rPr lang="en-US" sz="1600" dirty="0"/>
              <a:t> cu </a:t>
            </a:r>
            <a:r>
              <a:rPr lang="en-US" sz="1600" dirty="0" err="1"/>
              <a:t>protectia</a:t>
            </a:r>
            <a:r>
              <a:rPr lang="en-US" sz="1600" dirty="0"/>
              <a:t> </a:t>
            </a:r>
            <a:r>
              <a:rPr lang="en-US" sz="1600" dirty="0" err="1"/>
              <a:t>mediului</a:t>
            </a:r>
            <a:r>
              <a:rPr lang="en-US" sz="1600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08960" y="1514005"/>
            <a:ext cx="167729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Cuprins: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3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404"/>
            <a:ext cx="4858063" cy="2934096"/>
          </a:xfrm>
          <a:prstGeom prst="rect">
            <a:avLst/>
          </a:prstGeom>
        </p:spPr>
      </p:pic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smtClean="0"/>
              <a:t>O </a:t>
            </a:r>
            <a:r>
              <a:rPr lang="en-US" sz="1600" dirty="0" err="1" smtClean="0"/>
              <a:t>organizatie</a:t>
            </a:r>
            <a:r>
              <a:rPr lang="en-US" sz="1600" dirty="0" smtClean="0"/>
              <a:t> </a:t>
            </a:r>
            <a:r>
              <a:rPr lang="en-US" sz="1600" dirty="0" err="1" smtClean="0"/>
              <a:t>fara</a:t>
            </a:r>
            <a:r>
              <a:rPr lang="en-US" sz="1600" dirty="0" smtClean="0"/>
              <a:t> </a:t>
            </a:r>
            <a:r>
              <a:rPr lang="en-US" sz="1600" dirty="0" err="1" smtClean="0"/>
              <a:t>scop</a:t>
            </a:r>
            <a:r>
              <a:rPr lang="en-US" sz="1600" dirty="0" smtClean="0"/>
              <a:t> </a:t>
            </a:r>
            <a:r>
              <a:rPr lang="en-US" sz="1600" dirty="0" err="1" smtClean="0"/>
              <a:t>lucrativ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entitate</a:t>
            </a:r>
            <a:r>
              <a:rPr lang="en-US" sz="1600" dirty="0" smtClean="0"/>
              <a:t> al </a:t>
            </a:r>
            <a:r>
              <a:rPr lang="en-US" sz="1600" dirty="0" err="1" smtClean="0"/>
              <a:t>carei</a:t>
            </a:r>
            <a:r>
              <a:rPr lang="en-US" sz="1600" dirty="0" smtClean="0"/>
              <a:t> </a:t>
            </a:r>
            <a:r>
              <a:rPr lang="en-US" sz="1600" dirty="0" err="1" smtClean="0"/>
              <a:t>scop</a:t>
            </a:r>
            <a:r>
              <a:rPr lang="en-US" sz="1600" dirty="0" smtClean="0"/>
              <a:t> nu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obtinerea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benificiu</a:t>
            </a:r>
            <a:r>
              <a:rPr lang="en-US" sz="1600" dirty="0" smtClean="0"/>
              <a:t> </a:t>
            </a:r>
            <a:r>
              <a:rPr lang="en-US" sz="1600" dirty="0" err="1" smtClean="0"/>
              <a:t>economic.Aceasta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lua</a:t>
            </a:r>
            <a:r>
              <a:rPr lang="en-US" sz="1600" dirty="0" smtClean="0"/>
              <a:t> forma </a:t>
            </a:r>
            <a:r>
              <a:rPr lang="en-US" sz="1600" dirty="0" err="1" smtClean="0"/>
              <a:t>juridica</a:t>
            </a:r>
            <a:r>
              <a:rPr lang="en-US" sz="1600" dirty="0" smtClean="0"/>
              <a:t> de </a:t>
            </a:r>
            <a:r>
              <a:rPr lang="en-US" sz="1600" dirty="0" err="1" smtClean="0"/>
              <a:t>asociatie,fundatie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federatie,daca</a:t>
            </a:r>
            <a:r>
              <a:rPr lang="en-US" sz="1600" dirty="0" smtClean="0"/>
              <a:t> </a:t>
            </a:r>
            <a:r>
              <a:rPr lang="en-US" sz="1600" dirty="0" err="1" smtClean="0"/>
              <a:t>fondurile</a:t>
            </a:r>
            <a:r>
              <a:rPr lang="en-US" sz="1600" dirty="0" smtClean="0"/>
              <a:t> </a:t>
            </a:r>
            <a:r>
              <a:rPr lang="en-US" sz="1600" dirty="0" err="1" smtClean="0"/>
              <a:t>acestora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o </a:t>
            </a:r>
            <a:r>
              <a:rPr lang="en-US" sz="1600" dirty="0" err="1" smtClean="0"/>
              <a:t>activitate</a:t>
            </a:r>
            <a:r>
              <a:rPr lang="en-US" sz="1600" dirty="0" smtClean="0"/>
              <a:t> de </a:t>
            </a:r>
            <a:r>
              <a:rPr lang="en-US" sz="1600" dirty="0" err="1" smtClean="0"/>
              <a:t>interes</a:t>
            </a:r>
            <a:r>
              <a:rPr lang="en-US" sz="1600" dirty="0" smtClean="0"/>
              <a:t> general </a:t>
            </a:r>
            <a:r>
              <a:rPr lang="en-US" sz="1600" dirty="0" err="1" smtClean="0"/>
              <a:t>nonpatrimonial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al </a:t>
            </a:r>
            <a:r>
              <a:rPr lang="en-US" sz="1600" dirty="0" err="1" smtClean="0"/>
              <a:t>comunitatii</a:t>
            </a:r>
            <a:r>
              <a:rPr lang="en-US" sz="1600" dirty="0" smtClean="0"/>
              <a:t>. .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5400000">
            <a:off x="6558624" y="1930225"/>
            <a:ext cx="3481200" cy="487500"/>
          </a:xfrm>
        </p:spPr>
        <p:txBody>
          <a:bodyPr/>
          <a:lstStyle/>
          <a:p>
            <a:r>
              <a:rPr lang="en-US" dirty="0" err="1" smtClean="0"/>
              <a:t>Definitie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ro-MD" dirty="0" smtClean="0"/>
              <a:t> </a:t>
            </a:r>
            <a:r>
              <a:rPr lang="ro-MD" sz="1800" dirty="0" smtClean="0"/>
              <a:t>a organizatiilor NonProfit</a:t>
            </a:r>
            <a:endParaRPr lang="ru-RU" sz="1800" dirty="0"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5;p25"/>
          <p:cNvSpPr/>
          <p:nvPr/>
        </p:nvSpPr>
        <p:spPr>
          <a:xfrm rot="-5400000" flipH="1">
            <a:off x="-1235520" y="2704559"/>
            <a:ext cx="2743204" cy="36209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5;p25"/>
          <p:cNvSpPr/>
          <p:nvPr/>
        </p:nvSpPr>
        <p:spPr>
          <a:xfrm rot="-5400000" flipH="1">
            <a:off x="1476498" y="944417"/>
            <a:ext cx="2743204" cy="3882381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672375" y="2348345"/>
            <a:ext cx="3989566" cy="975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MD" sz="1600" dirty="0" smtClean="0"/>
              <a:t>Au influenta in sfera politica si economica sau cel putin de atragere a atentiei si a interesului public asupra unor situatii sau proiecte.Sunt active pe intregul Glob Pamantesc , in limitele unui continent sau mai des intre cateva tari</a:t>
            </a:r>
            <a:endParaRPr lang="en-US" sz="1600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701510" y="1514004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/>
              <a:t>Organizatii Internationale</a:t>
            </a:r>
            <a:r>
              <a:rPr lang="es" dirty="0" smtClean="0"/>
              <a:t> 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88" y="1508413"/>
            <a:ext cx="4354712" cy="3631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5;p25"/>
          <p:cNvSpPr/>
          <p:nvPr/>
        </p:nvSpPr>
        <p:spPr>
          <a:xfrm rot="-5400000" flipH="1">
            <a:off x="-1235520" y="2704559"/>
            <a:ext cx="2743204" cy="36209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5;p25"/>
          <p:cNvSpPr/>
          <p:nvPr/>
        </p:nvSpPr>
        <p:spPr>
          <a:xfrm rot="-5400000" flipH="1">
            <a:off x="1476498" y="944417"/>
            <a:ext cx="2743204" cy="3882381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672375" y="2348345"/>
            <a:ext cx="3989566" cy="975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MD" sz="1600" dirty="0" smtClean="0">
                <a:latin typeface="Catamaran Thin" panose="020B0604020202020204" charset="0"/>
                <a:cs typeface="Catamaran Thin" panose="020B0604020202020204" charset="0"/>
              </a:rPr>
              <a:t>Se ocupa de sustinerea activitatilor comunitatilor locale,crearea oportunitatilor pentru intarirea spiritului comunitar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sau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de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cele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mai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multe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ori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de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desfășurarea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de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activități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de </a:t>
            </a:r>
            <a:r>
              <a:rPr lang="en-US" sz="1600" dirty="0" err="1" smtClean="0">
                <a:latin typeface="Catamaran Thin" panose="020B0604020202020204" charset="0"/>
                <a:cs typeface="Catamaran Thin" panose="020B0604020202020204" charset="0"/>
              </a:rPr>
              <a:t>caritate</a:t>
            </a:r>
            <a:r>
              <a:rPr lang="ro-MD" sz="1600" dirty="0" smtClean="0">
                <a:latin typeface="Catamaran Thin" panose="020B0604020202020204" charset="0"/>
                <a:cs typeface="Catamaran Thin" panose="020B0604020202020204" charset="0"/>
              </a:rPr>
              <a:t>.Sunt active in limitele unei Tari si respectiv a unei localitati</a:t>
            </a:r>
            <a:endParaRPr lang="en-US" sz="1600" dirty="0"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996399" y="1531718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smtClean="0"/>
              <a:t>Organizatii Regionale si Locale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88" y="1514004"/>
            <a:ext cx="4354709" cy="28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ctrTitle" idx="9"/>
          </p:nvPr>
        </p:nvSpPr>
        <p:spPr>
          <a:xfrm rot="5400000">
            <a:off x="6557868" y="2085229"/>
            <a:ext cx="3967087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 smtClean="0"/>
              <a:t>Tipuri principale de organizatiii nonprofit</a:t>
            </a:r>
            <a:endParaRPr sz="2400" dirty="0"/>
          </a:p>
        </p:txBody>
      </p:sp>
      <p:sp>
        <p:nvSpPr>
          <p:cNvPr id="142" name="Google Shape;142;p26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399213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o-MD" dirty="0" smtClean="0"/>
              <a:t>Apara drepturile pesoanelor religioase si propaga ideile religiei prin diferite asociatii </a:t>
            </a:r>
            <a:r>
              <a:rPr lang="ro-MD" dirty="0" smtClean="0"/>
              <a:t>obstesti</a:t>
            </a:r>
            <a:endParaRPr lang="ro-MD" dirty="0" smtClean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ctrTitle" idx="6"/>
          </p:nvPr>
        </p:nvSpPr>
        <p:spPr>
          <a:xfrm>
            <a:off x="3420440" y="2220024"/>
            <a:ext cx="38497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dirty="0" smtClean="0"/>
              <a:t>Organizatii religioase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423898" y="544559"/>
            <a:ext cx="34565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dirty="0" smtClean="0"/>
              <a:t>Asociatii de proprietare 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3427995" y="826428"/>
            <a:ext cx="447991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MD" dirty="0" smtClean="0"/>
              <a:t>Aceasta are ca scop reprezentarea intereselor proprietarilor dintr-un condominiu.Reprezentantii asociatiei au rolul de a se asigura ca proprietarii stiu ce obligatiuni si ce drepturi au.</a:t>
            </a: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31071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dirty="0" smtClean="0"/>
              <a:t>Institutii municipale si guvernamentale</a:t>
            </a:r>
            <a:endParaRPr lang="en-US"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4"/>
          </p:nvPr>
        </p:nvSpPr>
        <p:spPr>
          <a:xfrm>
            <a:off x="3425258" y="1638859"/>
            <a:ext cx="3722825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o-MD" dirty="0" smtClean="0"/>
              <a:t>Institutii infiintate de stat sau de autoritate emitenta intr-o localitate ce are scopuri diferite in dependenta de cerintele puse de administratie.</a:t>
            </a:r>
            <a:endParaRPr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ctrTitle" idx="13"/>
          </p:nvPr>
        </p:nvSpPr>
        <p:spPr>
          <a:xfrm>
            <a:off x="3420439" y="3137557"/>
            <a:ext cx="46292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dirty="0" smtClean="0"/>
              <a:t>Cooperative de consum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4"/>
          </p:nvPr>
        </p:nvSpPr>
        <p:spPr>
          <a:xfrm>
            <a:off x="3427995" y="3370788"/>
            <a:ext cx="414953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o-MD" dirty="0" smtClean="0"/>
              <a:t>Asociatie autonoma si independenta de persoane fizice care desfasoara activitati economice pentru satisfacerea intereselor acestora si necesitatilor lor de </a:t>
            </a:r>
            <a:r>
              <a:rPr lang="ro-MD" dirty="0" smtClean="0"/>
              <a:t>consum.</a:t>
            </a:r>
            <a:endParaRPr lang="ro-MD" dirty="0" smtClean="0"/>
          </a:p>
          <a:p>
            <a:pPr marL="0" lvl="0" indent="0"/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ctrTitle" idx="16"/>
          </p:nvPr>
        </p:nvSpPr>
        <p:spPr>
          <a:xfrm>
            <a:off x="3427998" y="3734723"/>
            <a:ext cx="46216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dirty="0" smtClean="0"/>
              <a:t>Fonduri de caritate</a:t>
            </a:r>
            <a:endParaRPr lang="en-US"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7"/>
          </p:nvPr>
        </p:nvSpPr>
        <p:spPr>
          <a:xfrm>
            <a:off x="3427996" y="4147872"/>
            <a:ext cx="414953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o-MD" dirty="0" smtClean="0"/>
              <a:t>Se ocupa cu strangerea donatiilor in diferite scopuri</a:t>
            </a:r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8" y="1022546"/>
            <a:ext cx="4604472" cy="4079987"/>
          </a:xfrm>
          <a:prstGeom prst="rect">
            <a:avLst/>
          </a:prstGeom>
        </p:spPr>
      </p:pic>
      <p:sp>
        <p:nvSpPr>
          <p:cNvPr id="203" name="Google Shape;203;p30"/>
          <p:cNvSpPr/>
          <p:nvPr/>
        </p:nvSpPr>
        <p:spPr>
          <a:xfrm rot="-5400000">
            <a:off x="5156596" y="869410"/>
            <a:ext cx="4007255" cy="3667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272327" y="124306"/>
            <a:ext cx="4632153" cy="923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 smtClean="0">
                <a:solidFill>
                  <a:schemeClr val="tx1"/>
                </a:solidFill>
              </a:rPr>
              <a:t>Organizatii ce se ocupa cu ocrotirea mediului inconjurator la nivel International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5326350" y="699655"/>
            <a:ext cx="3667748" cy="4007257"/>
          </a:xfrm>
          <a:prstGeom prst="rect">
            <a:avLst/>
          </a:prstGeom>
          <a:solidFill>
            <a:schemeClr val="accent1">
              <a:lumMod val="90000"/>
              <a:alpha val="22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o-MD" sz="1100" dirty="0" smtClean="0"/>
              <a:t>In Europa Tratatul de la Amsterdam(1999) a stabilit </a:t>
            </a:r>
            <a:r>
              <a:rPr lang="en-US" sz="1100" dirty="0" err="1" smtClean="0"/>
              <a:t>obliga</a:t>
            </a:r>
            <a:r>
              <a:rPr lang="ro-MD" sz="1100" dirty="0" smtClean="0"/>
              <a:t>t</a:t>
            </a:r>
            <a:r>
              <a:rPr lang="en-US" sz="1100" dirty="0" err="1" smtClean="0"/>
              <a:t>ia</a:t>
            </a:r>
            <a:r>
              <a:rPr lang="en-US" sz="1100" dirty="0" smtClean="0"/>
              <a:t> </a:t>
            </a:r>
            <a:r>
              <a:rPr lang="en-US" sz="1100" dirty="0"/>
              <a:t>de a </a:t>
            </a:r>
            <a:r>
              <a:rPr lang="en-US" sz="1100" dirty="0" err="1"/>
              <a:t>integra</a:t>
            </a:r>
            <a:r>
              <a:rPr lang="en-US" sz="1100" dirty="0"/>
              <a:t> </a:t>
            </a:r>
            <a:r>
              <a:rPr lang="en-US" sz="1100" dirty="0" err="1"/>
              <a:t>protecția</a:t>
            </a:r>
            <a:r>
              <a:rPr lang="en-US" sz="1100" dirty="0"/>
              <a:t> </a:t>
            </a:r>
            <a:r>
              <a:rPr lang="en-US" sz="1100" dirty="0" err="1"/>
              <a:t>mediului</a:t>
            </a:r>
            <a:r>
              <a:rPr lang="en-US" sz="1100" dirty="0"/>
              <a:t> </a:t>
            </a:r>
            <a:r>
              <a:rPr lang="ro-MD" sz="1100" dirty="0" err="1"/>
              <a:t>i</a:t>
            </a:r>
            <a:r>
              <a:rPr lang="en-US" sz="1100" dirty="0" smtClean="0"/>
              <a:t>n </a:t>
            </a:r>
            <a:r>
              <a:rPr lang="en-US" sz="1100" dirty="0" err="1"/>
              <a:t>toate</a:t>
            </a:r>
            <a:r>
              <a:rPr lang="en-US" sz="1100" dirty="0"/>
              <a:t> </a:t>
            </a:r>
            <a:r>
              <a:rPr lang="en-US" sz="1100" dirty="0" err="1"/>
              <a:t>politicile</a:t>
            </a:r>
            <a:r>
              <a:rPr lang="en-US" sz="1100" dirty="0"/>
              <a:t> </a:t>
            </a:r>
            <a:r>
              <a:rPr lang="en-US" sz="1100" dirty="0" err="1"/>
              <a:t>sectoriale</a:t>
            </a:r>
            <a:r>
              <a:rPr lang="en-US" sz="1100" dirty="0"/>
              <a:t> ale UE, </a:t>
            </a:r>
            <a:r>
              <a:rPr lang="ro-MD" sz="1100" dirty="0" err="1"/>
              <a:t>i</a:t>
            </a:r>
            <a:r>
              <a:rPr lang="en-US" sz="1100" dirty="0" smtClean="0"/>
              <a:t>n </a:t>
            </a:r>
            <a:r>
              <a:rPr lang="en-US" sz="1100" dirty="0" err="1"/>
              <a:t>vederea</a:t>
            </a:r>
            <a:r>
              <a:rPr lang="en-US" sz="1100" dirty="0"/>
              <a:t> </a:t>
            </a:r>
            <a:r>
              <a:rPr lang="en-US" sz="1100" dirty="0" err="1" smtClean="0"/>
              <a:t>promov</a:t>
            </a:r>
            <a:r>
              <a:rPr lang="ro-MD" sz="1100" dirty="0" smtClean="0"/>
              <a:t>a</a:t>
            </a:r>
            <a:r>
              <a:rPr lang="en-US" sz="1100" dirty="0" err="1" smtClean="0"/>
              <a:t>rii</a:t>
            </a:r>
            <a:r>
              <a:rPr lang="en-US" sz="1100" dirty="0" smtClean="0"/>
              <a:t> </a:t>
            </a:r>
            <a:r>
              <a:rPr lang="en-US" sz="1100" dirty="0" err="1" smtClean="0"/>
              <a:t>dezvolt</a:t>
            </a:r>
            <a:r>
              <a:rPr lang="ro-MD" sz="1100" dirty="0" smtClean="0"/>
              <a:t>a</a:t>
            </a:r>
            <a:r>
              <a:rPr lang="en-US" sz="1100" dirty="0" err="1" smtClean="0"/>
              <a:t>rii</a:t>
            </a:r>
            <a:r>
              <a:rPr lang="en-US" sz="1100" dirty="0" smtClean="0"/>
              <a:t> </a:t>
            </a:r>
            <a:r>
              <a:rPr lang="en-US" sz="1100" dirty="0" err="1"/>
              <a:t>sustenabile</a:t>
            </a:r>
            <a:r>
              <a:rPr lang="en-US" sz="1100" dirty="0"/>
              <a:t>. </a:t>
            </a:r>
            <a:endParaRPr lang="ro-MD" sz="1100" dirty="0" smtClean="0"/>
          </a:p>
          <a:p>
            <a:pPr marL="0" lvl="0" indent="0" algn="l"/>
            <a:r>
              <a:rPr lang="ro-MD" sz="1100" dirty="0" smtClean="0"/>
              <a:t>I</a:t>
            </a:r>
            <a:r>
              <a:rPr lang="en-US" sz="1100" dirty="0" smtClean="0"/>
              <a:t>n </a:t>
            </a:r>
            <a:r>
              <a:rPr lang="en-US" sz="1100" dirty="0" err="1"/>
              <a:t>Tratatul</a:t>
            </a:r>
            <a:r>
              <a:rPr lang="en-US" sz="1100" dirty="0"/>
              <a:t> de la </a:t>
            </a:r>
            <a:r>
              <a:rPr lang="en-US" sz="1100" dirty="0" err="1"/>
              <a:t>Lisabona</a:t>
            </a:r>
            <a:r>
              <a:rPr lang="en-US" sz="1100" dirty="0"/>
              <a:t> (2009), „</a:t>
            </a:r>
            <a:r>
              <a:rPr lang="en-US" sz="1100" dirty="0" err="1"/>
              <a:t>combaterea</a:t>
            </a:r>
            <a:r>
              <a:rPr lang="en-US" sz="1100" dirty="0"/>
              <a:t> </a:t>
            </a:r>
            <a:r>
              <a:rPr lang="en-US" sz="1100" dirty="0" err="1"/>
              <a:t>schimbărilor</a:t>
            </a:r>
            <a:r>
              <a:rPr lang="en-US" sz="1100" dirty="0"/>
              <a:t> </a:t>
            </a:r>
            <a:r>
              <a:rPr lang="en-US" sz="1100" dirty="0" err="1"/>
              <a:t>climatice</a:t>
            </a:r>
            <a:r>
              <a:rPr lang="en-US" sz="1100" dirty="0"/>
              <a:t>” a </a:t>
            </a:r>
            <a:r>
              <a:rPr lang="en-US" sz="1100" dirty="0" err="1"/>
              <a:t>devenit</a:t>
            </a:r>
            <a:r>
              <a:rPr lang="en-US" sz="1100" dirty="0"/>
              <a:t> un </a:t>
            </a:r>
            <a:r>
              <a:rPr lang="en-US" sz="1100" dirty="0" err="1"/>
              <a:t>obiectiv</a:t>
            </a:r>
            <a:r>
              <a:rPr lang="en-US" sz="1100" dirty="0"/>
              <a:t> specific, la </a:t>
            </a:r>
            <a:r>
              <a:rPr lang="en-US" sz="1100" dirty="0" err="1"/>
              <a:t>fel</a:t>
            </a:r>
            <a:r>
              <a:rPr lang="en-US" sz="1100" dirty="0"/>
              <a:t> ca </a:t>
            </a:r>
            <a:r>
              <a:rPr lang="en-US" sz="1100" dirty="0" err="1"/>
              <a:t>dezvoltarea</a:t>
            </a:r>
            <a:r>
              <a:rPr lang="en-US" sz="1100" dirty="0"/>
              <a:t> </a:t>
            </a:r>
            <a:r>
              <a:rPr lang="en-US" sz="1100" dirty="0" err="1" smtClean="0"/>
              <a:t>sustenabil</a:t>
            </a:r>
            <a:r>
              <a:rPr lang="ro-MD" sz="1100" dirty="0" smtClean="0"/>
              <a:t>a</a:t>
            </a:r>
            <a:r>
              <a:rPr lang="en-US" sz="1100" dirty="0" smtClean="0"/>
              <a:t> </a:t>
            </a:r>
            <a:r>
              <a:rPr lang="ro-MD" sz="1100" dirty="0" err="1"/>
              <a:t>i</a:t>
            </a:r>
            <a:r>
              <a:rPr lang="en-US" sz="1100" dirty="0" smtClean="0"/>
              <a:t>n </a:t>
            </a:r>
            <a:r>
              <a:rPr lang="en-US" sz="1100" dirty="0" err="1" smtClean="0"/>
              <a:t>rela</a:t>
            </a:r>
            <a:r>
              <a:rPr lang="ro-MD" sz="1100" dirty="0" smtClean="0"/>
              <a:t>t</a:t>
            </a:r>
            <a:r>
              <a:rPr lang="en-US" sz="1100" dirty="0" err="1" smtClean="0"/>
              <a:t>iile</a:t>
            </a:r>
            <a:r>
              <a:rPr lang="en-US" sz="1100" dirty="0" smtClean="0"/>
              <a:t> cu </a:t>
            </a:r>
            <a:r>
              <a:rPr lang="en-US" sz="1100" dirty="0" err="1" smtClean="0"/>
              <a:t>alte</a:t>
            </a:r>
            <a:r>
              <a:rPr lang="en-US" sz="1100" dirty="0" smtClean="0"/>
              <a:t> </a:t>
            </a:r>
            <a:r>
              <a:rPr lang="ro-MD" sz="1100" dirty="0"/>
              <a:t>t</a:t>
            </a:r>
            <a:r>
              <a:rPr lang="ro-MD" sz="1100" dirty="0" smtClean="0"/>
              <a:t>a</a:t>
            </a:r>
            <a:r>
              <a:rPr lang="en-US" sz="1100" dirty="0" err="1" smtClean="0"/>
              <a:t>ri</a:t>
            </a:r>
            <a:r>
              <a:rPr lang="en-US" sz="1100" dirty="0" smtClean="0"/>
              <a:t> . </a:t>
            </a:r>
            <a:endParaRPr lang="ro-MD" sz="1100" dirty="0"/>
          </a:p>
          <a:p>
            <a:pPr marL="0" lvl="0" indent="0" algn="l"/>
            <a:r>
              <a:rPr lang="en-US" sz="1100" dirty="0" err="1"/>
              <a:t>Politica</a:t>
            </a:r>
            <a:r>
              <a:rPr lang="en-US" sz="1100" dirty="0"/>
              <a:t> de </a:t>
            </a:r>
            <a:r>
              <a:rPr lang="en-US" sz="1100" dirty="0" err="1"/>
              <a:t>mediu</a:t>
            </a:r>
            <a:r>
              <a:rPr lang="en-US" sz="1100" dirty="0"/>
              <a:t> </a:t>
            </a:r>
            <a:r>
              <a:rPr lang="en-US" sz="1100" dirty="0" err="1" smtClean="0"/>
              <a:t>european</a:t>
            </a:r>
            <a:r>
              <a:rPr lang="ro-MD" sz="1100" dirty="0" smtClean="0"/>
              <a:t>a</a:t>
            </a:r>
            <a:r>
              <a:rPr lang="en-US" sz="1100" dirty="0" smtClean="0"/>
              <a:t> </a:t>
            </a:r>
            <a:r>
              <a:rPr lang="en-US" sz="1100" dirty="0"/>
              <a:t>se </a:t>
            </a:r>
            <a:r>
              <a:rPr lang="en-US" sz="1100" dirty="0" err="1"/>
              <a:t>bazează</a:t>
            </a:r>
            <a:r>
              <a:rPr lang="en-US" sz="1100" dirty="0"/>
              <a:t> </a:t>
            </a:r>
            <a:r>
              <a:rPr lang="en-US" sz="1100" dirty="0" err="1"/>
              <a:t>pe</a:t>
            </a:r>
            <a:r>
              <a:rPr lang="en-US" sz="1100" dirty="0"/>
              <a:t> </a:t>
            </a:r>
            <a:r>
              <a:rPr lang="en-US" sz="1100" dirty="0" err="1"/>
              <a:t>principiile</a:t>
            </a:r>
            <a:r>
              <a:rPr lang="en-US" sz="1100" dirty="0"/>
              <a:t> </a:t>
            </a:r>
            <a:r>
              <a:rPr lang="en-US" sz="1100" dirty="0" err="1"/>
              <a:t>precauției</a:t>
            </a:r>
            <a:r>
              <a:rPr lang="en-US" sz="1100" dirty="0"/>
              <a:t>, </a:t>
            </a:r>
            <a:r>
              <a:rPr lang="en-US" sz="1100" dirty="0" err="1"/>
              <a:t>prevenirii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/>
              <a:t>corectării</a:t>
            </a:r>
            <a:r>
              <a:rPr lang="en-US" sz="1100" dirty="0"/>
              <a:t> </a:t>
            </a:r>
            <a:r>
              <a:rPr lang="en-US" sz="1100" dirty="0" err="1"/>
              <a:t>poluării</a:t>
            </a:r>
            <a:r>
              <a:rPr lang="en-US" sz="1100" dirty="0"/>
              <a:t> la </a:t>
            </a:r>
            <a:r>
              <a:rPr lang="en-US" sz="1100" dirty="0" err="1"/>
              <a:t>sursă</a:t>
            </a:r>
            <a:r>
              <a:rPr lang="en-US" sz="1100" dirty="0"/>
              <a:t> </a:t>
            </a:r>
            <a:r>
              <a:rPr lang="en-US" sz="1100" dirty="0" err="1"/>
              <a:t>și</a:t>
            </a:r>
            <a:r>
              <a:rPr lang="en-US" sz="1100" dirty="0"/>
              <a:t> </a:t>
            </a:r>
            <a:r>
              <a:rPr lang="en-US" sz="1100" dirty="0" err="1" smtClean="0"/>
              <a:t>pe</a:t>
            </a:r>
            <a:r>
              <a:rPr lang="en-US" sz="1100" dirty="0" smtClean="0"/>
              <a:t> „</a:t>
            </a:r>
            <a:r>
              <a:rPr lang="en-US" sz="1100" dirty="0" err="1" smtClean="0"/>
              <a:t>poluatorul</a:t>
            </a:r>
            <a:r>
              <a:rPr lang="en-US" sz="1100" dirty="0" smtClean="0"/>
              <a:t> </a:t>
            </a:r>
            <a:r>
              <a:rPr lang="en-US" sz="1100" dirty="0" err="1"/>
              <a:t>plătește</a:t>
            </a:r>
            <a:r>
              <a:rPr lang="en-US" sz="1100" dirty="0"/>
              <a:t>”. </a:t>
            </a:r>
            <a:endParaRPr lang="en-US" sz="1100" dirty="0" smtClean="0"/>
          </a:p>
          <a:p>
            <a:pPr marL="0" lvl="0" indent="0" algn="l"/>
            <a:endParaRPr lang="en-US" sz="1100" dirty="0"/>
          </a:p>
          <a:p>
            <a:pPr marL="0" lvl="0" indent="0" algn="l"/>
            <a:endParaRPr lang="en-US" sz="1100" dirty="0" smtClean="0"/>
          </a:p>
          <a:p>
            <a:pPr marL="0" lvl="0" indent="0" algn="l"/>
            <a:endParaRPr lang="ro-MD" sz="1100" dirty="0" smtClean="0"/>
          </a:p>
          <a:p>
            <a:pPr marL="0" lvl="0" indent="0" algn="l"/>
            <a:r>
              <a:rPr lang="ro-MD" sz="1100" dirty="0" smtClean="0"/>
              <a:t>La Nivel Mondial este </a:t>
            </a:r>
            <a:r>
              <a:rPr lang="en-US" sz="1100" dirty="0" err="1"/>
              <a:t>Programul</a:t>
            </a:r>
            <a:r>
              <a:rPr lang="en-US" sz="1100" dirty="0"/>
              <a:t> </a:t>
            </a:r>
            <a:r>
              <a:rPr lang="en-US" sz="1100" dirty="0" err="1"/>
              <a:t>Naţiunilor</a:t>
            </a:r>
            <a:r>
              <a:rPr lang="en-US" sz="1100" dirty="0"/>
              <a:t> Unite </a:t>
            </a:r>
            <a:r>
              <a:rPr lang="en-US" sz="1100" dirty="0" err="1"/>
              <a:t>pentru</a:t>
            </a:r>
            <a:r>
              <a:rPr lang="en-US" sz="1100" dirty="0"/>
              <a:t> </a:t>
            </a:r>
            <a:r>
              <a:rPr lang="en-US" sz="1100" dirty="0" err="1"/>
              <a:t>Mediu</a:t>
            </a:r>
            <a:r>
              <a:rPr lang="en-US" sz="1100" dirty="0"/>
              <a:t> (UNEP</a:t>
            </a:r>
            <a:r>
              <a:rPr lang="en-US" sz="1100" dirty="0" smtClean="0"/>
              <a:t>)</a:t>
            </a:r>
            <a:r>
              <a:rPr lang="en-US" sz="1100" dirty="0"/>
              <a:t> </a:t>
            </a:r>
            <a:r>
              <a:rPr lang="en-US" sz="1100" dirty="0" err="1"/>
              <a:t>Principalul</a:t>
            </a:r>
            <a:r>
              <a:rPr lang="en-US" sz="1100" dirty="0"/>
              <a:t> organism al ONU, UNEP, </a:t>
            </a:r>
            <a:r>
              <a:rPr lang="en-US" sz="1100" dirty="0" err="1"/>
              <a:t>creat</a:t>
            </a:r>
            <a:r>
              <a:rPr lang="en-US" sz="1100" dirty="0"/>
              <a:t>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vederea</a:t>
            </a:r>
            <a:r>
              <a:rPr lang="en-US" sz="1100" dirty="0"/>
              <a:t> </a:t>
            </a:r>
            <a:r>
              <a:rPr lang="en-US" sz="1100" dirty="0" err="1"/>
              <a:t>protecţiei</a:t>
            </a:r>
            <a:r>
              <a:rPr lang="en-US" sz="1100" dirty="0"/>
              <a:t> </a:t>
            </a:r>
            <a:r>
              <a:rPr lang="en-US" sz="1100" dirty="0" err="1"/>
              <a:t>mediului</a:t>
            </a:r>
            <a:r>
              <a:rPr lang="en-US" sz="1100" dirty="0" smtClean="0"/>
              <a:t>, are </a:t>
            </a:r>
            <a:r>
              <a:rPr lang="en-US" sz="1100" dirty="0" err="1"/>
              <a:t>mandatul</a:t>
            </a:r>
            <a:r>
              <a:rPr lang="en-US" sz="1100" dirty="0"/>
              <a:t> de a </a:t>
            </a:r>
            <a:r>
              <a:rPr lang="en-US" sz="1100" dirty="0" err="1"/>
              <a:t>coordona</a:t>
            </a:r>
            <a:r>
              <a:rPr lang="en-US" sz="1100" dirty="0"/>
              <a:t> la </a:t>
            </a:r>
            <a:r>
              <a:rPr lang="en-US" sz="1100" dirty="0" err="1"/>
              <a:t>nivel</a:t>
            </a:r>
            <a:r>
              <a:rPr lang="en-US" sz="1100" dirty="0"/>
              <a:t> </a:t>
            </a:r>
            <a:r>
              <a:rPr lang="en-US" sz="1100" dirty="0" err="1"/>
              <a:t>mondial</a:t>
            </a:r>
            <a:r>
              <a:rPr lang="en-US" sz="1100" dirty="0"/>
              <a:t> </a:t>
            </a:r>
            <a:r>
              <a:rPr lang="en-US" sz="1100" dirty="0" err="1"/>
              <a:t>integrarea</a:t>
            </a:r>
            <a:r>
              <a:rPr lang="en-US" sz="1100" dirty="0"/>
              <a:t> </a:t>
            </a:r>
            <a:r>
              <a:rPr lang="en-US" sz="1100" dirty="0" err="1"/>
              <a:t>politicilor</a:t>
            </a:r>
            <a:r>
              <a:rPr lang="en-US" sz="1100" dirty="0"/>
              <a:t> de </a:t>
            </a:r>
            <a:r>
              <a:rPr lang="en-US" sz="1100" dirty="0" err="1"/>
              <a:t>protecţie</a:t>
            </a:r>
            <a:r>
              <a:rPr lang="en-US" sz="1100" dirty="0"/>
              <a:t> a </a:t>
            </a:r>
            <a:r>
              <a:rPr lang="en-US" sz="1100" dirty="0" err="1"/>
              <a:t>mediului</a:t>
            </a:r>
            <a:r>
              <a:rPr lang="en-US" sz="1100" dirty="0"/>
              <a:t>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celelalte</a:t>
            </a:r>
            <a:r>
              <a:rPr lang="en-US" sz="1100" dirty="0"/>
              <a:t> </a:t>
            </a:r>
            <a:r>
              <a:rPr lang="en-US" sz="1100" dirty="0" err="1"/>
              <a:t>sectoare</a:t>
            </a:r>
            <a:r>
              <a:rPr lang="en-US" sz="1100" dirty="0"/>
              <a:t> </a:t>
            </a:r>
            <a:r>
              <a:rPr lang="en-US" sz="1100" dirty="0" err="1"/>
              <a:t>în</a:t>
            </a:r>
            <a:r>
              <a:rPr lang="en-US" sz="1100" dirty="0"/>
              <a:t> </a:t>
            </a:r>
            <a:r>
              <a:rPr lang="en-US" sz="1100" dirty="0" err="1"/>
              <a:t>vederea</a:t>
            </a:r>
            <a:r>
              <a:rPr lang="en-US" sz="1100" dirty="0"/>
              <a:t> </a:t>
            </a:r>
            <a:r>
              <a:rPr lang="en-US" sz="1100" dirty="0" err="1"/>
              <a:t>asigurării</a:t>
            </a:r>
            <a:r>
              <a:rPr lang="en-US" sz="1100" dirty="0"/>
              <a:t> </a:t>
            </a:r>
            <a:r>
              <a:rPr lang="en-US" sz="1100" dirty="0" err="1"/>
              <a:t>unei</a:t>
            </a:r>
            <a:r>
              <a:rPr lang="en-US" sz="1100" dirty="0"/>
              <a:t> </a:t>
            </a:r>
            <a:r>
              <a:rPr lang="en-US" sz="1100" dirty="0" err="1"/>
              <a:t>dezvoltări</a:t>
            </a:r>
            <a:r>
              <a:rPr lang="en-US" sz="1100" dirty="0"/>
              <a:t> </a:t>
            </a:r>
            <a:r>
              <a:rPr lang="en-US" sz="1100" dirty="0" err="1"/>
              <a:t>durabile</a:t>
            </a:r>
            <a:r>
              <a:rPr lang="en-US" sz="1050" dirty="0"/>
              <a:t>.</a:t>
            </a:r>
            <a:endParaRPr sz="1050" dirty="0"/>
          </a:p>
        </p:txBody>
      </p:sp>
      <p:sp>
        <p:nvSpPr>
          <p:cNvPr id="207" name="Google Shape;207;p30"/>
          <p:cNvSpPr/>
          <p:nvPr/>
        </p:nvSpPr>
        <p:spPr>
          <a:xfrm rot="-5400000">
            <a:off x="-101530" y="1768655"/>
            <a:ext cx="1057500" cy="85443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alpha val="45000"/>
                </a:scheme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272327" y="124306"/>
            <a:ext cx="4632153" cy="923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 smtClean="0">
                <a:solidFill>
                  <a:schemeClr val="tx1"/>
                </a:solidFill>
              </a:rPr>
              <a:t>Organizatii ce se ocupa cu ocrotirea mediului inconjurator din Moldova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5326350" y="699655"/>
            <a:ext cx="3667748" cy="3758301"/>
          </a:xfrm>
          <a:prstGeom prst="rect">
            <a:avLst/>
          </a:prstGeom>
          <a:solidFill>
            <a:schemeClr val="accent1">
              <a:lumMod val="90000"/>
              <a:alpha val="22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err="1"/>
              <a:t>Ministerul</a:t>
            </a:r>
            <a:r>
              <a:rPr lang="en-US" b="1" dirty="0"/>
              <a:t> </a:t>
            </a:r>
            <a:r>
              <a:rPr lang="en-US" b="1" dirty="0" err="1"/>
              <a:t>Mediului</a:t>
            </a:r>
            <a:r>
              <a:rPr lang="en-US" b="1" dirty="0"/>
              <a:t> 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 organ de </a:t>
            </a:r>
            <a:r>
              <a:rPr lang="en-US" dirty="0" err="1"/>
              <a:t>specialitate</a:t>
            </a:r>
            <a:r>
              <a:rPr lang="en-US" dirty="0"/>
              <a:t> al </a:t>
            </a:r>
            <a:r>
              <a:rPr lang="en-US" dirty="0" err="1"/>
              <a:t>administrației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centrale</a:t>
            </a:r>
            <a:r>
              <a:rPr lang="en-US" dirty="0"/>
              <a:t>, cu </a:t>
            </a:r>
            <a:r>
              <a:rPr lang="en-US" dirty="0" err="1"/>
              <a:t>personalitate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subordinea</a:t>
            </a:r>
            <a:r>
              <a:rPr lang="en-US" dirty="0"/>
              <a:t> </a:t>
            </a:r>
            <a:r>
              <a:rPr lang="ro-MD" dirty="0" smtClean="0"/>
              <a:t>Guvernului Republicii Moldova</a:t>
            </a:r>
          </a:p>
          <a:p>
            <a:pPr marL="0" lvl="0" indent="0" algn="l"/>
            <a:r>
              <a:rPr lang="en-US" dirty="0" err="1" smtClean="0"/>
              <a:t>Obiective</a:t>
            </a:r>
            <a:r>
              <a:rPr lang="en-US" dirty="0" smtClean="0"/>
              <a:t>:</a:t>
            </a:r>
            <a:endParaRPr lang="en-US" dirty="0"/>
          </a:p>
          <a:p>
            <a:pPr algn="l"/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ro-MD" dirty="0" smtClean="0"/>
              <a:t>deseurilor</a:t>
            </a:r>
          </a:p>
          <a:p>
            <a:pPr algn="l"/>
            <a:endParaRPr lang="ro-MD" dirty="0" smtClean="0"/>
          </a:p>
          <a:p>
            <a:pPr algn="l"/>
            <a:r>
              <a:rPr lang="en-US" dirty="0" err="1" smtClean="0"/>
              <a:t>Prevenirea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degradării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 smtClean="0"/>
              <a:t>naturale</a:t>
            </a:r>
            <a:endParaRPr lang="ro-MD" dirty="0"/>
          </a:p>
          <a:p>
            <a:pPr algn="l"/>
            <a:endParaRPr lang="ro-MD" dirty="0" smtClean="0"/>
          </a:p>
          <a:p>
            <a:pPr algn="l"/>
            <a:r>
              <a:rPr lang="en-US" dirty="0" err="1" smtClean="0"/>
              <a:t>Managementul</a:t>
            </a:r>
            <a:r>
              <a:rPr lang="en-US" dirty="0"/>
              <a:t>, </a:t>
            </a:r>
            <a:r>
              <a:rPr lang="en-US" dirty="0" err="1"/>
              <a:t>depozitarea</a:t>
            </a:r>
            <a:r>
              <a:rPr lang="en-US" dirty="0"/>
              <a:t> </a:t>
            </a:r>
            <a:r>
              <a:rPr lang="en-US" dirty="0" err="1"/>
              <a:t>controlata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distrugerea</a:t>
            </a:r>
            <a:r>
              <a:rPr lang="en-US" dirty="0"/>
              <a:t> </a:t>
            </a:r>
            <a:r>
              <a:rPr lang="en-US" dirty="0" err="1"/>
              <a:t>substanțelor</a:t>
            </a:r>
            <a:r>
              <a:rPr lang="en-US" dirty="0"/>
              <a:t> </a:t>
            </a:r>
            <a:r>
              <a:rPr lang="en-US" dirty="0" err="1"/>
              <a:t>chimice</a:t>
            </a:r>
            <a:r>
              <a:rPr lang="en-US" dirty="0"/>
              <a:t> </a:t>
            </a:r>
            <a:r>
              <a:rPr lang="en-US" dirty="0" err="1"/>
              <a:t>toxice</a:t>
            </a:r>
            <a:r>
              <a:rPr lang="en-US" dirty="0"/>
              <a:t> </a:t>
            </a:r>
            <a:endParaRPr lang="ro-MD" dirty="0" smtClean="0"/>
          </a:p>
          <a:p>
            <a:pPr algn="l"/>
            <a:endParaRPr lang="ro-MD" dirty="0"/>
          </a:p>
          <a:p>
            <a:pPr algn="l"/>
            <a:r>
              <a:rPr lang="en-US" dirty="0" err="1" smtClean="0"/>
              <a:t>Extinderea</a:t>
            </a:r>
            <a:r>
              <a:rPr lang="en-US" dirty="0" smtClean="0"/>
              <a:t> </a:t>
            </a:r>
            <a:r>
              <a:rPr lang="en-US" dirty="0" err="1"/>
              <a:t>rețelei</a:t>
            </a:r>
            <a:r>
              <a:rPr lang="en-US" dirty="0"/>
              <a:t> de </a:t>
            </a:r>
            <a:r>
              <a:rPr lang="en-US" dirty="0" err="1"/>
              <a:t>aprovizionare</a:t>
            </a:r>
            <a:r>
              <a:rPr lang="en-US" dirty="0"/>
              <a:t> cu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 smtClean="0"/>
              <a:t>canalizare</a:t>
            </a:r>
            <a:endParaRPr lang="ro-MD" dirty="0" smtClean="0"/>
          </a:p>
          <a:p>
            <a:pPr algn="l"/>
            <a:r>
              <a:rPr lang="en-US" dirty="0" err="1" smtClean="0"/>
              <a:t>Eficientizarea</a:t>
            </a:r>
            <a:r>
              <a:rPr lang="en-US" dirty="0" smtClean="0"/>
              <a:t> </a:t>
            </a:r>
            <a:r>
              <a:rPr lang="en-US" dirty="0" err="1"/>
              <a:t>consumului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, </a:t>
            </a:r>
            <a:r>
              <a:rPr lang="en-US" dirty="0" err="1"/>
              <a:t>promovarea</a:t>
            </a:r>
            <a:r>
              <a:rPr lang="en-US" dirty="0"/>
              <a:t> </a:t>
            </a:r>
            <a:r>
              <a:rPr lang="en-US" dirty="0" err="1"/>
              <a:t>energiei</a:t>
            </a:r>
            <a:r>
              <a:rPr lang="en-US" dirty="0"/>
              <a:t> </a:t>
            </a:r>
            <a:r>
              <a:rPr lang="en-US" dirty="0" err="1"/>
              <a:t>regenerabile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producerii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pure.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Ridicarea</a:t>
            </a:r>
            <a:r>
              <a:rPr lang="en-US" dirty="0" smtClean="0"/>
              <a:t> </a:t>
            </a:r>
            <a:r>
              <a:rPr lang="en-US" dirty="0" err="1"/>
              <a:t>gradului</a:t>
            </a:r>
            <a:r>
              <a:rPr lang="en-US" dirty="0"/>
              <a:t> de </a:t>
            </a:r>
            <a:r>
              <a:rPr lang="en-US" dirty="0" err="1"/>
              <a:t>împădurire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împădurirea</a:t>
            </a:r>
            <a:r>
              <a:rPr lang="en-US" dirty="0"/>
              <a:t> </a:t>
            </a:r>
            <a:r>
              <a:rPr lang="en-US" dirty="0" err="1"/>
              <a:t>terenurilor</a:t>
            </a:r>
            <a:r>
              <a:rPr lang="en-US" dirty="0"/>
              <a:t> </a:t>
            </a:r>
            <a:r>
              <a:rPr lang="en-US" dirty="0" err="1"/>
              <a:t>agricole</a:t>
            </a:r>
            <a:r>
              <a:rPr lang="en-US" dirty="0"/>
              <a:t> </a:t>
            </a:r>
            <a:r>
              <a:rPr lang="en-US" dirty="0" err="1" smtClean="0"/>
              <a:t>degradate</a:t>
            </a:r>
            <a:endParaRPr sz="1050" dirty="0"/>
          </a:p>
        </p:txBody>
      </p:sp>
      <p:sp>
        <p:nvSpPr>
          <p:cNvPr id="207" name="Google Shape;207;p30"/>
          <p:cNvSpPr/>
          <p:nvPr/>
        </p:nvSpPr>
        <p:spPr>
          <a:xfrm rot="-5400000">
            <a:off x="-101530" y="1768655"/>
            <a:ext cx="1057500" cy="85443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alpha val="45000"/>
                </a:scheme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1341853"/>
            <a:ext cx="2405062" cy="300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Project Proposal by Slidesgo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464</Words>
  <Application>Microsoft Office PowerPoint</Application>
  <PresentationFormat>Экран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Livvic</vt:lpstr>
      <vt:lpstr>Roboto</vt:lpstr>
      <vt:lpstr>Catamaran Thin</vt:lpstr>
      <vt:lpstr>Fira Sans Extra Condensed Medium</vt:lpstr>
      <vt:lpstr>Engineering Project Proposal by Slidesgo</vt:lpstr>
      <vt:lpstr>Organizatiile Non-Profit ce duc o politica de protectie a mediului</vt:lpstr>
      <vt:lpstr>Cuprins: </vt:lpstr>
      <vt:lpstr>Definitie de baza a organizatiilor NonProfit</vt:lpstr>
      <vt:lpstr>Organizatii Internationale </vt:lpstr>
      <vt:lpstr>Organizatii Regionale si Locale</vt:lpstr>
      <vt:lpstr>Tipuri principale de organizatiii nonprofit</vt:lpstr>
      <vt:lpstr>Organizatii ce se ocupa cu ocrotirea mediului inconjurator la nivel International</vt:lpstr>
      <vt:lpstr>Organizatii ce se ocupa cu ocrotirea mediului inconjurator din Moldova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Denmark</dc:title>
  <dc:creator>Dorin</dc:creator>
  <cp:lastModifiedBy>Asus</cp:lastModifiedBy>
  <cp:revision>25</cp:revision>
  <dcterms:modified xsi:type="dcterms:W3CDTF">2021-12-22T18:07:00Z</dcterms:modified>
</cp:coreProperties>
</file>