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7" r:id="rId2"/>
    <p:sldId id="262" r:id="rId3"/>
    <p:sldId id="263" r:id="rId4"/>
    <p:sldId id="258" r:id="rId5"/>
    <p:sldId id="265" r:id="rId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9" autoAdjust="0"/>
    <p:restoredTop sz="94660"/>
  </p:normalViewPr>
  <p:slideViewPr>
    <p:cSldViewPr snapToGrid="0">
      <p:cViewPr varScale="1">
        <p:scale>
          <a:sx n="88" d="100"/>
          <a:sy n="88" d="100"/>
        </p:scale>
        <p:origin x="254" y="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04"/>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83A42-FEA4-44E1-A305-D6D11EBCD07A}" type="datetimeFigureOut">
              <a:rPr lang="id-ID" smtClean="0"/>
              <a:t>10/11/2021</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D28503-24A7-402E-87CD-06E5DD27CD20}" type="slidenum">
              <a:rPr lang="id-ID" smtClean="0"/>
              <a:t>‹#›</a:t>
            </a:fld>
            <a:endParaRPr lang="id-ID"/>
          </a:p>
        </p:txBody>
      </p:sp>
    </p:spTree>
    <p:extLst>
      <p:ext uri="{BB962C8B-B14F-4D97-AF65-F5344CB8AC3E}">
        <p14:creationId xmlns:p14="http://schemas.microsoft.com/office/powerpoint/2010/main" val="4221381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CD683-FC5D-44E0-A2C8-266CD0F2A7C4}" type="datetimeFigureOut">
              <a:rPr lang="id-ID" smtClean="0"/>
              <a:t>10/11/2021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976E4-797C-4F05-9DF0-36CAB1AFE37C}" type="slidenum">
              <a:rPr lang="id-ID" smtClean="0"/>
              <a:t>‹#›</a:t>
            </a:fld>
            <a:endParaRPr lang="id-ID"/>
          </a:p>
        </p:txBody>
      </p:sp>
    </p:spTree>
    <p:extLst>
      <p:ext uri="{BB962C8B-B14F-4D97-AF65-F5344CB8AC3E}">
        <p14:creationId xmlns:p14="http://schemas.microsoft.com/office/powerpoint/2010/main" val="961789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302328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044575" y="0"/>
            <a:ext cx="5138738" cy="6022975"/>
          </a:xfrm>
        </p:spPr>
        <p:txBody>
          <a:bodyPr/>
          <a:lstStyle/>
          <a:p>
            <a:endParaRPr lang="id-ID"/>
          </a:p>
        </p:txBody>
      </p:sp>
      <p:sp>
        <p:nvSpPr>
          <p:cNvPr id="3" name="Subtitle 2"/>
          <p:cNvSpPr txBox="1">
            <a:spLocks/>
          </p:cNvSpPr>
          <p:nvPr userDrawn="1"/>
        </p:nvSpPr>
        <p:spPr>
          <a:xfrm>
            <a:off x="10283371" y="188778"/>
            <a:ext cx="1765753" cy="27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700" spc="600" dirty="0">
                <a:latin typeface="Lato Light" panose="020F0502020204030203" pitchFamily="34" charset="0"/>
                <a:ea typeface="Lato Light" panose="020F0502020204030203" pitchFamily="34" charset="0"/>
                <a:cs typeface="Lato Light" panose="020F0502020204030203" pitchFamily="34" charset="0"/>
              </a:rPr>
              <a:t>QUANTIITES PRESENTATION</a:t>
            </a:r>
          </a:p>
        </p:txBody>
      </p:sp>
    </p:spTree>
    <p:extLst>
      <p:ext uri="{BB962C8B-B14F-4D97-AF65-F5344CB8AC3E}">
        <p14:creationId xmlns:p14="http://schemas.microsoft.com/office/powerpoint/2010/main" val="64380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Subtitle 2"/>
          <p:cNvSpPr txBox="1">
            <a:spLocks/>
          </p:cNvSpPr>
          <p:nvPr userDrawn="1"/>
        </p:nvSpPr>
        <p:spPr>
          <a:xfrm>
            <a:off x="10283371" y="188778"/>
            <a:ext cx="1765753" cy="27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700" spc="600" dirty="0">
                <a:latin typeface="Lato Light" panose="020F0502020204030203" pitchFamily="34" charset="0"/>
                <a:ea typeface="Lato Light" panose="020F0502020204030203" pitchFamily="34" charset="0"/>
                <a:cs typeface="Lato Light" panose="020F0502020204030203" pitchFamily="34" charset="0"/>
              </a:rPr>
              <a:t>QUANTIITES PRESENTATION</a:t>
            </a:r>
          </a:p>
        </p:txBody>
      </p:sp>
      <p:sp>
        <p:nvSpPr>
          <p:cNvPr id="7" name="Picture Placeholder 6"/>
          <p:cNvSpPr>
            <a:spLocks noGrp="1"/>
          </p:cNvSpPr>
          <p:nvPr>
            <p:ph type="pic" sz="quarter" idx="10"/>
          </p:nvPr>
        </p:nvSpPr>
        <p:spPr>
          <a:xfrm>
            <a:off x="6168572" y="913492"/>
            <a:ext cx="5254172" cy="5297715"/>
          </a:xfrm>
        </p:spPr>
        <p:txBody>
          <a:bodyPr/>
          <a:lstStyle/>
          <a:p>
            <a:endParaRPr lang="id-ID"/>
          </a:p>
        </p:txBody>
      </p:sp>
    </p:spTree>
    <p:extLst>
      <p:ext uri="{BB962C8B-B14F-4D97-AF65-F5344CB8AC3E}">
        <p14:creationId xmlns:p14="http://schemas.microsoft.com/office/powerpoint/2010/main" val="226019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8000" y="0"/>
            <a:ext cx="5600700" cy="6350000"/>
          </a:xfrm>
        </p:spPr>
        <p:txBody>
          <a:bodyPr/>
          <a:lstStyle/>
          <a:p>
            <a:endParaRPr lang="id-ID"/>
          </a:p>
        </p:txBody>
      </p:sp>
      <p:sp>
        <p:nvSpPr>
          <p:cNvPr id="4" name="Subtitle 2"/>
          <p:cNvSpPr txBox="1">
            <a:spLocks/>
          </p:cNvSpPr>
          <p:nvPr userDrawn="1"/>
        </p:nvSpPr>
        <p:spPr>
          <a:xfrm>
            <a:off x="10283371" y="188778"/>
            <a:ext cx="1765753" cy="27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700" spc="600" dirty="0">
                <a:latin typeface="Lato Light" panose="020F0502020204030203" pitchFamily="34" charset="0"/>
                <a:ea typeface="Lato Light" panose="020F0502020204030203" pitchFamily="34" charset="0"/>
                <a:cs typeface="Lato Light" panose="020F0502020204030203" pitchFamily="34" charset="0"/>
              </a:rPr>
              <a:t>QUANTIITES PRESENTATION</a:t>
            </a:r>
          </a:p>
        </p:txBody>
      </p:sp>
    </p:spTree>
    <p:extLst>
      <p:ext uri="{BB962C8B-B14F-4D97-AF65-F5344CB8AC3E}">
        <p14:creationId xmlns:p14="http://schemas.microsoft.com/office/powerpoint/2010/main" val="1534712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63525-C51C-4647-BAEF-E3D740834504}" type="datetimeFigureOut">
              <a:rPr lang="id-ID" smtClean="0"/>
              <a:t>10/11/2021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E8C50-543A-4152-BDF7-834ACEE7F620}" type="slidenum">
              <a:rPr lang="id-ID" smtClean="0"/>
              <a:t>‹#›</a:t>
            </a:fld>
            <a:endParaRPr lang="id-ID"/>
          </a:p>
        </p:txBody>
      </p:sp>
    </p:spTree>
    <p:extLst>
      <p:ext uri="{BB962C8B-B14F-4D97-AF65-F5344CB8AC3E}">
        <p14:creationId xmlns:p14="http://schemas.microsoft.com/office/powerpoint/2010/main" val="2790617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09" y="0"/>
            <a:ext cx="12192000" cy="686783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ubtitle 2"/>
          <p:cNvSpPr txBox="1">
            <a:spLocks/>
          </p:cNvSpPr>
          <p:nvPr/>
        </p:nvSpPr>
        <p:spPr>
          <a:xfrm>
            <a:off x="2925684" y="3931171"/>
            <a:ext cx="6340631" cy="100028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spc="90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The greatest person in  British history</a:t>
            </a:r>
            <a:endParaRPr lang="id-ID" sz="1800" spc="9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5" name="Subtitle 2"/>
          <p:cNvSpPr txBox="1">
            <a:spLocks/>
          </p:cNvSpPr>
          <p:nvPr/>
        </p:nvSpPr>
        <p:spPr>
          <a:xfrm>
            <a:off x="774297" y="1712251"/>
            <a:ext cx="10921314" cy="14709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8800" dirty="0" smtClean="0">
                <a:solidFill>
                  <a:schemeClr val="bg1"/>
                </a:solidFill>
                <a:latin typeface="Taken by Vultures Demo" panose="02000500000000000000" pitchFamily="2" charset="0"/>
                <a:ea typeface="Lato" panose="020F0502020204030203" pitchFamily="34" charset="0"/>
                <a:cs typeface="Lato" panose="020F0502020204030203" pitchFamily="34" charset="0"/>
              </a:rPr>
              <a:t>Winston Churchill</a:t>
            </a:r>
            <a:endParaRPr lang="id-ID" sz="8800" dirty="0">
              <a:solidFill>
                <a:schemeClr val="bg1"/>
              </a:solidFill>
              <a:latin typeface="Taken by Vultures Demo" panose="02000500000000000000" pitchFamily="2" charset="0"/>
              <a:ea typeface="Lato" panose="020F0502020204030203" pitchFamily="34" charset="0"/>
              <a:cs typeface="Lato" panose="020F0502020204030203" pitchFamily="34" charset="0"/>
            </a:endParaRPr>
          </a:p>
        </p:txBody>
      </p:sp>
      <p:sp>
        <p:nvSpPr>
          <p:cNvPr id="7" name="Subtitle 2"/>
          <p:cNvSpPr txBox="1">
            <a:spLocks/>
          </p:cNvSpPr>
          <p:nvPr/>
        </p:nvSpPr>
        <p:spPr>
          <a:xfrm>
            <a:off x="-309549" y="5399503"/>
            <a:ext cx="3235234" cy="123642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err="1"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By:Rosca</a:t>
            </a:r>
            <a:r>
              <a:rPr lang="en-US" sz="180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err="1"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Dorin</a:t>
            </a:r>
            <a:r>
              <a:rPr lang="en-US" sz="180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 TI-216</a:t>
            </a:r>
          </a:p>
          <a:p>
            <a:r>
              <a:rPr lang="en-US" sz="1800" dirty="0" err="1"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Teacher:Crudu</a:t>
            </a:r>
            <a:r>
              <a:rPr lang="en-US" sz="180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 Corina</a:t>
            </a:r>
            <a:endParaRPr lang="id-ID" sz="18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929576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838"/>
            <a:ext cx="12192000" cy="686783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Subtitle 2"/>
          <p:cNvSpPr txBox="1">
            <a:spLocks/>
          </p:cNvSpPr>
          <p:nvPr/>
        </p:nvSpPr>
        <p:spPr>
          <a:xfrm>
            <a:off x="780774" y="814569"/>
            <a:ext cx="4522746" cy="76232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spc="160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Broadcast</a:t>
            </a:r>
            <a:endParaRPr lang="id-ID" sz="3200" spc="16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 name="Subtitle 2"/>
          <p:cNvSpPr txBox="1">
            <a:spLocks/>
          </p:cNvSpPr>
          <p:nvPr/>
        </p:nvSpPr>
        <p:spPr>
          <a:xfrm>
            <a:off x="466532" y="2037377"/>
            <a:ext cx="4284202" cy="18999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spc="300" dirty="0" smtClean="0">
                <a:solidFill>
                  <a:schemeClr val="bg1"/>
                </a:solidFill>
                <a:latin typeface="Kelson Sans" panose="02000500000000000000" pitchFamily="50" charset="0"/>
                <a:ea typeface="Lato Light" panose="020F0502020204030203" pitchFamily="34" charset="0"/>
                <a:cs typeface="Lato Light" panose="020F0502020204030203" pitchFamily="34" charset="0"/>
              </a:rPr>
              <a:t>In 2002 BBC made an television poll where people from Great Britain decided who is the greatest Briton in their history</a:t>
            </a:r>
            <a:endPar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8" name="Subtitle 2"/>
          <p:cNvSpPr txBox="1">
            <a:spLocks/>
          </p:cNvSpPr>
          <p:nvPr/>
        </p:nvSpPr>
        <p:spPr>
          <a:xfrm>
            <a:off x="2867972" y="4960257"/>
            <a:ext cx="1933561"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9" name="Subtitle 2"/>
          <p:cNvSpPr txBox="1">
            <a:spLocks/>
          </p:cNvSpPr>
          <p:nvPr/>
        </p:nvSpPr>
        <p:spPr>
          <a:xfrm>
            <a:off x="1221715" y="4402950"/>
            <a:ext cx="4744797" cy="21863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spc="300" dirty="0" smtClean="0">
                <a:solidFill>
                  <a:schemeClr val="bg1"/>
                </a:solidFill>
                <a:latin typeface="Kelson Sans" panose="02000500000000000000" pitchFamily="50" charset="0"/>
                <a:ea typeface="Lato Light" panose="020F0502020204030203" pitchFamily="34" charset="0"/>
                <a:cs typeface="Lato Light" panose="020F0502020204030203" pitchFamily="34" charset="0"/>
              </a:rPr>
              <a:t>In that poll where many influent and important for Britain history personalities from  Guy Fawkes, Oliver Cromwell, </a:t>
            </a:r>
            <a:r>
              <a:rPr lang="en-US" sz="2000" spc="300" dirty="0" err="1" smtClean="0">
                <a:solidFill>
                  <a:schemeClr val="bg1"/>
                </a:solidFill>
                <a:latin typeface="Kelson Sans" panose="02000500000000000000" pitchFamily="50" charset="0"/>
                <a:ea typeface="Lato Light" panose="020F0502020204030203" pitchFamily="34" charset="0"/>
                <a:cs typeface="Lato Light" panose="020F0502020204030203" pitchFamily="34" charset="0"/>
              </a:rPr>
              <a:t>Richiard</a:t>
            </a:r>
            <a:r>
              <a:rPr lang="en-US" sz="2000" spc="300" dirty="0" smtClean="0">
                <a:solidFill>
                  <a:schemeClr val="bg1"/>
                </a:solidFill>
                <a:latin typeface="Kelson Sans" panose="02000500000000000000" pitchFamily="50" charset="0"/>
                <a:ea typeface="Lato Light" panose="020F0502020204030203" pitchFamily="34" charset="0"/>
                <a:cs typeface="Lato Light" panose="020F0502020204030203" pitchFamily="34" charset="0"/>
              </a:rPr>
              <a:t> III to Princess Diana but the greatest was named Winston Churchill</a:t>
            </a:r>
            <a:endPar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10" name="Subtitle 2"/>
          <p:cNvSpPr txBox="1">
            <a:spLocks/>
          </p:cNvSpPr>
          <p:nvPr/>
        </p:nvSpPr>
        <p:spPr>
          <a:xfrm>
            <a:off x="5605029" y="4462689"/>
            <a:ext cx="2203657"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11" name="Subtitle 2"/>
          <p:cNvSpPr txBox="1">
            <a:spLocks/>
          </p:cNvSpPr>
          <p:nvPr/>
        </p:nvSpPr>
        <p:spPr>
          <a:xfrm>
            <a:off x="5605029" y="4960257"/>
            <a:ext cx="2527066"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12" name="Subtitle 2"/>
          <p:cNvSpPr txBox="1">
            <a:spLocks/>
          </p:cNvSpPr>
          <p:nvPr/>
        </p:nvSpPr>
        <p:spPr>
          <a:xfrm>
            <a:off x="2867972" y="4462689"/>
            <a:ext cx="1433754" cy="37329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spc="300" dirty="0">
              <a:solidFill>
                <a:schemeClr val="bg1"/>
              </a:solidFill>
              <a:latin typeface="Kelson Sans" panose="02000500000000000000" pitchFamily="50" charset="0"/>
              <a:ea typeface="Lato Light" panose="020F0502020204030203" pitchFamily="34" charset="0"/>
              <a:cs typeface="Lato Light" panose="020F0502020204030203" pitchFamily="34" charset="0"/>
            </a:endParaRPr>
          </a:p>
        </p:txBody>
      </p:sp>
      <p:pic>
        <p:nvPicPr>
          <p:cNvPr id="14" name="Рисунок 1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089" r="11089"/>
          <a:stretch>
            <a:fillRect/>
          </a:stretch>
        </p:blipFill>
        <p:spPr>
          <a:xfrm>
            <a:off x="6398951" y="-29478"/>
            <a:ext cx="5426075" cy="4625975"/>
          </a:xfrm>
        </p:spPr>
      </p:pic>
    </p:spTree>
    <p:extLst>
      <p:ext uri="{BB962C8B-B14F-4D97-AF65-F5344CB8AC3E}">
        <p14:creationId xmlns:p14="http://schemas.microsoft.com/office/powerpoint/2010/main" val="1244334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5035" b="5035"/>
          <a:stretch>
            <a:fillRect/>
          </a:stretch>
        </p:blipFill>
        <p:spPr>
          <a:xfrm>
            <a:off x="4597400" y="1047750"/>
            <a:ext cx="3700463" cy="4762500"/>
          </a:xfrm>
        </p:spPr>
      </p:pic>
      <p:sp>
        <p:nvSpPr>
          <p:cNvPr id="7" name="Текст 57"/>
          <p:cNvSpPr txBox="1">
            <a:spLocks/>
          </p:cNvSpPr>
          <p:nvPr/>
        </p:nvSpPr>
        <p:spPr>
          <a:xfrm>
            <a:off x="313373" y="2259789"/>
            <a:ext cx="3680558" cy="18707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smtClean="0">
                <a:latin typeface="Kelson Sans" panose="02000500000000000000"/>
              </a:rPr>
              <a:t>Sir </a:t>
            </a:r>
            <a:r>
              <a:rPr lang="en-US" sz="1600" dirty="0">
                <a:latin typeface="Kelson Sans" panose="02000500000000000000"/>
              </a:rPr>
              <a:t>Winston Leonard Spencer Churchill (1874-1965), the son of Lord Randolph Churchill and his American wife Jennie Jerome, was educated at Harrow and </a:t>
            </a:r>
            <a:r>
              <a:rPr lang="en-US" sz="1600" dirty="0" err="1">
                <a:latin typeface="Kelson Sans" panose="02000500000000000000"/>
              </a:rPr>
              <a:t>Sandhurst</a:t>
            </a:r>
            <a:r>
              <a:rPr lang="en-US" sz="1600" dirty="0">
                <a:latin typeface="Kelson Sans" panose="02000500000000000000"/>
              </a:rPr>
              <a:t>. After a brief but eventful career in the army, he became a Conservative Member of Parliament in 1900. He held many high posts in Liberal and Conservative governments during the first three decades of the century. At the outbreak of the Second World War, he was appointed First Lord of the Admiralty – a post which he had earlier held from 1911 to 1915.</a:t>
            </a:r>
            <a:r>
              <a:rPr lang="en-US" sz="1800" dirty="0">
                <a:latin typeface="Kelson Sans" panose="02000500000000000000"/>
              </a:rPr>
              <a:t> </a:t>
            </a:r>
            <a:endParaRPr lang="en-US" sz="800" dirty="0">
              <a:latin typeface="Kelson Sans" panose="02000500000000000000"/>
              <a:ea typeface="Lato Black" panose="020F0502020204030203" pitchFamily="34" charset="0"/>
              <a:cs typeface="Lato Black" panose="020F0502020204030203" pitchFamily="34" charset="0"/>
            </a:endParaRPr>
          </a:p>
        </p:txBody>
      </p:sp>
      <p:sp>
        <p:nvSpPr>
          <p:cNvPr id="12" name="Subtitle 2"/>
          <p:cNvSpPr txBox="1">
            <a:spLocks/>
          </p:cNvSpPr>
          <p:nvPr/>
        </p:nvSpPr>
        <p:spPr>
          <a:xfrm>
            <a:off x="313766" y="1398494"/>
            <a:ext cx="3827156" cy="86129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spc="1600" dirty="0" smtClean="0">
                <a:latin typeface="Lato Light" panose="020F0502020204030203" pitchFamily="34" charset="0"/>
                <a:ea typeface="Lato Light" panose="020F0502020204030203" pitchFamily="34" charset="0"/>
                <a:cs typeface="Lato Light" panose="020F0502020204030203" pitchFamily="34" charset="0"/>
              </a:rPr>
              <a:t>Biography</a:t>
            </a:r>
            <a:endParaRPr lang="id-ID" sz="3200" b="1" spc="16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2" name="Group 1"/>
          <p:cNvGrpSpPr/>
          <p:nvPr/>
        </p:nvGrpSpPr>
        <p:grpSpPr>
          <a:xfrm>
            <a:off x="4486276" y="892936"/>
            <a:ext cx="3811194" cy="4917121"/>
            <a:chOff x="4486276" y="892936"/>
            <a:chExt cx="3811194" cy="4917121"/>
          </a:xfrm>
        </p:grpSpPr>
        <p:sp>
          <p:nvSpPr>
            <p:cNvPr id="4" name="Rectangle 3"/>
            <p:cNvSpPr/>
            <p:nvPr/>
          </p:nvSpPr>
          <p:spPr>
            <a:xfrm>
              <a:off x="4597758" y="1047940"/>
              <a:ext cx="3699712" cy="476211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flipV="1">
              <a:off x="4486276" y="892936"/>
              <a:ext cx="325620" cy="31000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Rectangle 3"/>
          <p:cNvSpPr/>
          <p:nvPr/>
        </p:nvSpPr>
        <p:spPr>
          <a:xfrm>
            <a:off x="10174014" y="178675"/>
            <a:ext cx="1734207" cy="36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001624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4575" y="0"/>
            <a:ext cx="5138284" cy="6022975"/>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Subtitle 2"/>
          <p:cNvSpPr txBox="1">
            <a:spLocks/>
          </p:cNvSpPr>
          <p:nvPr/>
        </p:nvSpPr>
        <p:spPr>
          <a:xfrm>
            <a:off x="1346715" y="1916876"/>
            <a:ext cx="4320660" cy="4319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2800" b="1" spc="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QUANTITIES</a:t>
            </a:r>
          </a:p>
        </p:txBody>
      </p:sp>
      <p:sp>
        <p:nvSpPr>
          <p:cNvPr id="10" name="Rectangle 9"/>
          <p:cNvSpPr/>
          <p:nvPr/>
        </p:nvSpPr>
        <p:spPr>
          <a:xfrm>
            <a:off x="2875116" y="3801287"/>
            <a:ext cx="3011334" cy="1477328"/>
          </a:xfrm>
          <a:prstGeom prst="rect">
            <a:avLst/>
          </a:prstGeom>
        </p:spPr>
        <p:txBody>
          <a:bodyPr wrap="square">
            <a:spAutoFit/>
          </a:bodyPr>
          <a:lstStyle/>
          <a:p>
            <a:pPr algn="just">
              <a:lnSpc>
                <a:spcPct val="150000"/>
              </a:lnSpc>
            </a:pPr>
            <a:r>
              <a:rPr lang="id-ID" sz="1000" i="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netus nibh aliquet, porttitor ligula justo libero vivamus porttitor dolor, conubia mollit. Sapien nam suspendisse, tincidunt eget ante tincidunt, eros in auctor fringilla praesent at diam. In et quam est eget mi. Pellentesque nunc orci eu enim, eget in fringilla vitae, et eros praesent</a:t>
            </a:r>
            <a:endParaRPr lang="id-ID" sz="10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 name="Subtitle 2"/>
          <p:cNvSpPr txBox="1">
            <a:spLocks/>
          </p:cNvSpPr>
          <p:nvPr/>
        </p:nvSpPr>
        <p:spPr>
          <a:xfrm>
            <a:off x="8050925" y="881755"/>
            <a:ext cx="3699642" cy="38479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Kelson Sans" panose="02000500000000000000"/>
              </a:rPr>
              <a:t>In May, 1940, he became Prime Minister and Minister of </a:t>
            </a:r>
            <a:r>
              <a:rPr lang="en-US" sz="2000" dirty="0" err="1" smtClean="0">
                <a:latin typeface="Kelson Sans" panose="02000500000000000000"/>
              </a:rPr>
              <a:t>Defence</a:t>
            </a:r>
            <a:r>
              <a:rPr lang="en-US" sz="2000" dirty="0" smtClean="0">
                <a:latin typeface="Kelson Sans" panose="02000500000000000000"/>
              </a:rPr>
              <a:t> and remained in office until 1945. He took over the premiership again in the Conservative victory of 1951 and resigned in 1955. However, he remained a Member of Parliament until the general election of 1964, when he did not seek re-election. Queen Elizabeth II conferred on Churchill the dignity of Knighthood and invested him with the insignia of the Order of the Garter in 1953.</a:t>
            </a:r>
            <a:endParaRPr lang="id-ID" sz="1600" dirty="0">
              <a:solidFill>
                <a:schemeClr val="tx1">
                  <a:lumMod val="95000"/>
                  <a:lumOff val="5000"/>
                </a:schemeClr>
              </a:solidFill>
              <a:latin typeface="Kelson Sans" panose="02000500000000000000"/>
              <a:ea typeface="Lato Light" panose="020F0502020204030203" pitchFamily="34" charset="0"/>
              <a:cs typeface="Lato Light" panose="020F0502020204030203" pitchFamily="34" charset="0"/>
            </a:endParaRPr>
          </a:p>
        </p:txBody>
      </p:sp>
      <p:grpSp>
        <p:nvGrpSpPr>
          <p:cNvPr id="3" name="Group 2"/>
          <p:cNvGrpSpPr/>
          <p:nvPr/>
        </p:nvGrpSpPr>
        <p:grpSpPr>
          <a:xfrm>
            <a:off x="2715079" y="482034"/>
            <a:ext cx="5335845" cy="6178169"/>
            <a:chOff x="2715079" y="482034"/>
            <a:chExt cx="5841768" cy="6178169"/>
          </a:xfrm>
        </p:grpSpPr>
        <p:sp>
          <p:nvSpPr>
            <p:cNvPr id="5" name="Rectangle 4"/>
            <p:cNvSpPr/>
            <p:nvPr/>
          </p:nvSpPr>
          <p:spPr>
            <a:xfrm>
              <a:off x="2715079" y="482034"/>
              <a:ext cx="5602514" cy="602342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p:nvSpPr>
          <p:spPr>
            <a:xfrm>
              <a:off x="8070718" y="6197381"/>
              <a:ext cx="486129" cy="46282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 name="Group 1"/>
          <p:cNvGrpSpPr/>
          <p:nvPr/>
        </p:nvGrpSpPr>
        <p:grpSpPr>
          <a:xfrm>
            <a:off x="6551216" y="3163230"/>
            <a:ext cx="383305" cy="378149"/>
            <a:chOff x="9091736" y="3332297"/>
            <a:chExt cx="383305" cy="378149"/>
          </a:xfrm>
        </p:grpSpPr>
        <p:sp>
          <p:nvSpPr>
            <p:cNvPr id="15" name="Rectangle 14"/>
            <p:cNvSpPr/>
            <p:nvPr/>
          </p:nvSpPr>
          <p:spPr>
            <a:xfrm>
              <a:off x="9091736" y="3332297"/>
              <a:ext cx="347163" cy="3305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9164420" y="3414717"/>
              <a:ext cx="310621" cy="295729"/>
            </a:xfrm>
            <a:prstGeom prst="rect">
              <a:avLst/>
            </a:prstGeom>
            <a:solidFill>
              <a:schemeClr val="tx1">
                <a:lumMod val="85000"/>
                <a:lumOff val="1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7" name="Рисунок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054" b="3054"/>
          <a:stretch>
            <a:fillRect/>
          </a:stretch>
        </p:blipFill>
        <p:spPr/>
      </p:pic>
      <p:sp>
        <p:nvSpPr>
          <p:cNvPr id="14" name="Rectangle 3"/>
          <p:cNvSpPr/>
          <p:nvPr/>
        </p:nvSpPr>
        <p:spPr>
          <a:xfrm>
            <a:off x="10174014" y="178675"/>
            <a:ext cx="1734207" cy="36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903986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99" y="-60960"/>
            <a:ext cx="5600700" cy="6350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5" name="Subtitle 2"/>
          <p:cNvSpPr txBox="1">
            <a:spLocks/>
          </p:cNvSpPr>
          <p:nvPr/>
        </p:nvSpPr>
        <p:spPr>
          <a:xfrm>
            <a:off x="1117544" y="1429608"/>
            <a:ext cx="4381611" cy="43199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d-ID" sz="1800" b="1" spc="16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 name="Rectangle 5"/>
          <p:cNvSpPr/>
          <p:nvPr/>
        </p:nvSpPr>
        <p:spPr>
          <a:xfrm>
            <a:off x="1707861" y="1173226"/>
            <a:ext cx="2877874" cy="3615679"/>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2" name="TextBox 11"/>
          <p:cNvSpPr txBox="1"/>
          <p:nvPr/>
        </p:nvSpPr>
        <p:spPr>
          <a:xfrm rot="10800000" flipV="1">
            <a:off x="7159733" y="1055328"/>
            <a:ext cx="4112261" cy="4678204"/>
          </a:xfrm>
          <a:prstGeom prst="rect">
            <a:avLst/>
          </a:prstGeom>
          <a:noFill/>
        </p:spPr>
        <p:txBody>
          <a:bodyPr wrap="square" lIns="0" tIns="0" rIns="0" bIns="0" rtlCol="0">
            <a:spAutoFit/>
          </a:bodyPr>
          <a:lstStyle/>
          <a:p>
            <a:pPr algn="ctr"/>
            <a:r>
              <a:rPr lang="en-US" sz="1600" dirty="0" smtClean="0">
                <a:latin typeface="Kelson Sans" panose="02000500000000000000"/>
              </a:rPr>
              <a:t>He was </a:t>
            </a:r>
            <a:r>
              <a:rPr lang="en-US" sz="1600" dirty="0">
                <a:latin typeface="Kelson Sans" panose="02000500000000000000"/>
              </a:rPr>
              <a:t>also a </a:t>
            </a:r>
            <a:r>
              <a:rPr lang="en-US" sz="1600" dirty="0" err="1" smtClean="0">
                <a:latin typeface="Kelson Sans" panose="02000500000000000000"/>
              </a:rPr>
              <a:t>Sandhurst</a:t>
            </a:r>
            <a:r>
              <a:rPr lang="en-US" sz="1600" dirty="0" smtClean="0">
                <a:latin typeface="Kelson Sans" panose="02000500000000000000"/>
              </a:rPr>
              <a:t>-educated </a:t>
            </a:r>
            <a:r>
              <a:rPr lang="en-US" sz="1600" dirty="0">
                <a:latin typeface="Kelson Sans" panose="02000500000000000000"/>
              </a:rPr>
              <a:t>soldier, a Nobel Prize-winning </a:t>
            </a:r>
            <a:r>
              <a:rPr lang="en-US" sz="1600" dirty="0" smtClean="0">
                <a:latin typeface="Kelson Sans" panose="02000500000000000000"/>
              </a:rPr>
              <a:t>writer</a:t>
            </a:r>
            <a:r>
              <a:rPr lang="en-US" sz="1600" dirty="0">
                <a:latin typeface="Kelson Sans" panose="02000500000000000000"/>
              </a:rPr>
              <a:t> and historian, a prolific painter, and one of the longest-serving politicians in British history</a:t>
            </a:r>
            <a:r>
              <a:rPr lang="en-US" sz="1600" dirty="0" smtClean="0">
                <a:latin typeface="Kelson Sans" panose="02000500000000000000"/>
              </a:rPr>
              <a:t>.</a:t>
            </a:r>
          </a:p>
          <a:p>
            <a:pPr algn="ctr"/>
            <a:r>
              <a:rPr lang="en-US" sz="1600" dirty="0">
                <a:latin typeface="Kelson Sans" panose="02000500000000000000"/>
              </a:rPr>
              <a:t>during most of World War II, Winston Churchill rallied the British people and led the country from the brink of defeat to victory. He shaped Allied strategy in the war, and in the war's later stages he alerted the West to the expansionist threat of the Soviet Union</a:t>
            </a:r>
            <a:r>
              <a:rPr lang="en-US" sz="1600" dirty="0" smtClean="0">
                <a:latin typeface="Kelson Sans" panose="02000500000000000000"/>
              </a:rPr>
              <a:t>.</a:t>
            </a:r>
          </a:p>
          <a:p>
            <a:pPr algn="ctr"/>
            <a:r>
              <a:rPr lang="en-US" sz="1600" dirty="0">
                <a:latin typeface="Kelson Sans" panose="02000500000000000000"/>
              </a:rPr>
              <a:t>Winston Churchill inspired others through speeches during a time of uncertainty. This inspiration is heroic as it gave people hope. He rose beyond the call of duty when he did </a:t>
            </a:r>
            <a:r>
              <a:rPr lang="en-US" sz="1600" dirty="0" smtClean="0">
                <a:latin typeface="Kelson Sans" panose="02000500000000000000"/>
              </a:rPr>
              <a:t>this and this is why he is considered the greatest person in British history</a:t>
            </a:r>
            <a:endParaRPr lang="en-US" sz="1200" b="1" dirty="0">
              <a:solidFill>
                <a:schemeClr val="tx2"/>
              </a:solidFill>
              <a:latin typeface="Kelson Sans" panose="02000500000000000000"/>
              <a:ea typeface="Lato" panose="020F0502020204030203" pitchFamily="34" charset="0"/>
              <a:cs typeface="Lato" panose="020F0502020204030203" pitchFamily="34" charset="0"/>
            </a:endParaRPr>
          </a:p>
        </p:txBody>
      </p:sp>
      <p:pic>
        <p:nvPicPr>
          <p:cNvPr id="19" name="Рисунок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861" y="1173226"/>
            <a:ext cx="2877874" cy="3615679"/>
          </a:xfrm>
          <a:prstGeom prst="rect">
            <a:avLst/>
          </a:prstGeom>
        </p:spPr>
      </p:pic>
      <p:sp>
        <p:nvSpPr>
          <p:cNvPr id="29" name="Rectangle 3"/>
          <p:cNvSpPr/>
          <p:nvPr/>
        </p:nvSpPr>
        <p:spPr>
          <a:xfrm>
            <a:off x="10174014" y="178675"/>
            <a:ext cx="1734207" cy="36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81133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214</Words>
  <Application>Microsoft Office PowerPoint</Application>
  <PresentationFormat>Широкоэкранный</PresentationFormat>
  <Paragraphs>15</Paragraphs>
  <Slides>5</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5</vt:i4>
      </vt:variant>
    </vt:vector>
  </HeadingPairs>
  <TitlesOfParts>
    <vt:vector size="14" baseType="lpstr">
      <vt:lpstr>Arial</vt:lpstr>
      <vt:lpstr>Calibri</vt:lpstr>
      <vt:lpstr>Calibri Light</vt:lpstr>
      <vt:lpstr>Kelson Sans</vt:lpstr>
      <vt:lpstr>Lato</vt:lpstr>
      <vt:lpstr>Lato Black</vt:lpstr>
      <vt:lpstr>Lato Light</vt:lpstr>
      <vt:lpstr>Taken by Vultures Demo</vt:lpstr>
      <vt:lpstr>Office Theme</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cp:lastModifiedBy>
  <cp:revision>31</cp:revision>
  <dcterms:created xsi:type="dcterms:W3CDTF">2016-12-01T01:44:45Z</dcterms:created>
  <dcterms:modified xsi:type="dcterms:W3CDTF">2021-11-10T17:08:47Z</dcterms:modified>
</cp:coreProperties>
</file>