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8"/>
  </p:notesMasterIdLst>
  <p:sldIdLst>
    <p:sldId id="256" r:id="rId2"/>
    <p:sldId id="257" r:id="rId3"/>
    <p:sldId id="258" r:id="rId4"/>
    <p:sldId id="259" r:id="rId5"/>
    <p:sldId id="262" r:id="rId6"/>
    <p:sldId id="261" r:id="rId7"/>
  </p:sldIdLst>
  <p:sldSz cx="9144000" cy="5143500" type="screen16x9"/>
  <p:notesSz cx="6858000" cy="9144000"/>
  <p:embeddedFontLst>
    <p:embeddedFont>
      <p:font typeface="Catamaran Thin" panose="020B0604020202020204" charset="0"/>
      <p:regular r:id="rId9"/>
      <p:bold r:id="rId10"/>
    </p:embeddedFont>
    <p:embeddedFont>
      <p:font typeface="Roboto" panose="020B0604020202020204" charset="0"/>
      <p:regular r:id="rId11"/>
      <p:bold r:id="rId12"/>
      <p:italic r:id="rId13"/>
      <p:boldItalic r:id="rId14"/>
    </p:embeddedFont>
    <p:embeddedFont>
      <p:font typeface="Livvic" panose="020B0604020202020204" charset="0"/>
      <p:regular r:id="rId15"/>
      <p:bold r:id="rId16"/>
      <p:italic r:id="rId17"/>
      <p:boldItalic r:id="rId18"/>
    </p:embeddedFont>
    <p:embeddedFont>
      <p:font typeface="Fira Sans Extra Condensed Medium"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F1EDF1-13E2-45B3-996B-E6C47F2FE067}">
  <a:tblStyle styleId="{64F1EDF1-13E2-45B3-996B-E6C47F2FE0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e13d9a7e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3e13d9a7e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C404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3e13d9a7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e13d9a7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200"/>
              <a:buNone/>
              <a:defRPr>
                <a:solidFill>
                  <a:srgbClr val="434343"/>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CUSTOM_27">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4921575"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a:endParaRPr/>
          </a:p>
        </p:txBody>
      </p:sp>
      <p:sp>
        <p:nvSpPr>
          <p:cNvPr id="43" name="Google Shape;43;p6"/>
          <p:cNvSpPr txBox="1">
            <a:spLocks noGrp="1"/>
          </p:cNvSpPr>
          <p:nvPr>
            <p:ph type="subTitle" idx="1"/>
          </p:nvPr>
        </p:nvSpPr>
        <p:spPr>
          <a:xfrm>
            <a:off x="4921575"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4" name="Google Shape;44;p6"/>
          <p:cNvSpPr txBox="1">
            <a:spLocks noGrp="1"/>
          </p:cNvSpPr>
          <p:nvPr>
            <p:ph type="ctrTitle" idx="2"/>
          </p:nvPr>
        </p:nvSpPr>
        <p:spPr>
          <a:xfrm>
            <a:off x="906139"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a:endParaRPr/>
          </a:p>
        </p:txBody>
      </p:sp>
      <p:sp>
        <p:nvSpPr>
          <p:cNvPr id="45" name="Google Shape;45;p6"/>
          <p:cNvSpPr txBox="1">
            <a:spLocks noGrp="1"/>
          </p:cNvSpPr>
          <p:nvPr>
            <p:ph type="subTitle" idx="3"/>
          </p:nvPr>
        </p:nvSpPr>
        <p:spPr>
          <a:xfrm>
            <a:off x="906139"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6" name="Google Shape;46;p6"/>
          <p:cNvSpPr txBox="1">
            <a:spLocks noGrp="1"/>
          </p:cNvSpPr>
          <p:nvPr>
            <p:ph type="ctrTitle" idx="4"/>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7" name="Google Shape;47;p6"/>
          <p:cNvSpPr txBox="1">
            <a:spLocks noGrp="1"/>
          </p:cNvSpPr>
          <p:nvPr>
            <p:ph type="ctrTitle" idx="5"/>
          </p:nvPr>
        </p:nvSpPr>
        <p:spPr>
          <a:xfrm>
            <a:off x="2928557" y="2993035"/>
            <a:ext cx="17988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a:endParaRPr/>
          </a:p>
        </p:txBody>
      </p:sp>
      <p:sp>
        <p:nvSpPr>
          <p:cNvPr id="48" name="Google Shape;48;p6"/>
          <p:cNvSpPr txBox="1">
            <a:spLocks noGrp="1"/>
          </p:cNvSpPr>
          <p:nvPr>
            <p:ph type="subTitle" idx="6"/>
          </p:nvPr>
        </p:nvSpPr>
        <p:spPr>
          <a:xfrm>
            <a:off x="2928550" y="3553810"/>
            <a:ext cx="14763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5432000" y="710675"/>
            <a:ext cx="28881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51" name="Google Shape;51;p7"/>
          <p:cNvSpPr txBox="1">
            <a:spLocks noGrp="1"/>
          </p:cNvSpPr>
          <p:nvPr>
            <p:ph type="subTitle" idx="1"/>
          </p:nvPr>
        </p:nvSpPr>
        <p:spPr>
          <a:xfrm>
            <a:off x="5363550" y="2724625"/>
            <a:ext cx="2956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31">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6603595" y="1930225"/>
            <a:ext cx="3481200" cy="487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1pPr>
            <a:lvl2pPr marL="914400" lvl="1"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2pPr>
            <a:lvl3pPr marL="1371600" lvl="2"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3pPr>
            <a:lvl4pPr marL="1828800" lvl="3"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4pPr>
            <a:lvl5pPr marL="2286000" lvl="4"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5pPr>
            <a:lvl6pPr marL="2743200" lvl="5"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6pPr>
            <a:lvl7pPr marL="3200400" lvl="6"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7pPr>
            <a:lvl8pPr marL="3657600" lvl="7"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8pPr>
            <a:lvl9pPr marL="4114800" lvl="8" indent="-304800" rtl="0">
              <a:lnSpc>
                <a:spcPct val="115000"/>
              </a:lnSpc>
              <a:spcBef>
                <a:spcPts val="1600"/>
              </a:spcBef>
              <a:spcAft>
                <a:spcPts val="160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6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visitdenmark.com/denmark/destinations/copenhag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visitdenmark.com/node/913" TargetMode="External"/><Relationship Id="rId4" Type="http://schemas.openxmlformats.org/officeDocument/2006/relationships/hyperlink" Target="https://worldhappiness.repor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189" y="0"/>
            <a:ext cx="6797811" cy="5143500"/>
          </a:xfrm>
          <a:prstGeom prst="rect">
            <a:avLst/>
          </a:prstGeom>
        </p:spPr>
      </p:pic>
      <p:sp>
        <p:nvSpPr>
          <p:cNvPr id="8" name="Google Shape;135;p25"/>
          <p:cNvSpPr/>
          <p:nvPr/>
        </p:nvSpPr>
        <p:spPr>
          <a:xfrm rot="-5400000" flipH="1">
            <a:off x="1796048" y="-1411736"/>
            <a:ext cx="1341618" cy="464477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4"/>
          <p:cNvSpPr/>
          <p:nvPr/>
        </p:nvSpPr>
        <p:spPr>
          <a:xfrm rot="5400000">
            <a:off x="1736208" y="-1415358"/>
            <a:ext cx="1708463" cy="47943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subTitle" idx="1"/>
          </p:nvPr>
        </p:nvSpPr>
        <p:spPr>
          <a:xfrm>
            <a:off x="193243" y="127607"/>
            <a:ext cx="2563091" cy="7178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2000" dirty="0" smtClean="0">
                <a:solidFill>
                  <a:schemeClr val="lt1"/>
                </a:solidFill>
              </a:rPr>
              <a:t>Interesting facts about </a:t>
            </a:r>
            <a:endParaRPr sz="2000" dirty="0">
              <a:solidFill>
                <a:schemeClr val="lt1"/>
              </a:solidFill>
            </a:endParaRPr>
          </a:p>
        </p:txBody>
      </p:sp>
      <p:sp>
        <p:nvSpPr>
          <p:cNvPr id="126" name="Google Shape;126;p24"/>
          <p:cNvSpPr txBox="1">
            <a:spLocks noGrp="1"/>
          </p:cNvSpPr>
          <p:nvPr>
            <p:ph type="ctrTitle"/>
          </p:nvPr>
        </p:nvSpPr>
        <p:spPr>
          <a:xfrm>
            <a:off x="723421" y="949841"/>
            <a:ext cx="4065825" cy="7818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6600" dirty="0" smtClean="0">
                <a:solidFill>
                  <a:schemeClr val="lt1"/>
                </a:solidFill>
              </a:rPr>
              <a:t>Denmark</a:t>
            </a:r>
            <a:endParaRPr sz="6600" dirty="0">
              <a:solidFill>
                <a:schemeClr val="lt1"/>
              </a:solidFill>
            </a:endParaRPr>
          </a:p>
        </p:txBody>
      </p:sp>
      <p:sp>
        <p:nvSpPr>
          <p:cNvPr id="127" name="Google Shape;127;p24"/>
          <p:cNvSpPr/>
          <p:nvPr/>
        </p:nvSpPr>
        <p:spPr>
          <a:xfrm rot="-5400000" flipH="1">
            <a:off x="7354200" y="2416550"/>
            <a:ext cx="3358800" cy="22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5;p25"/>
          <p:cNvSpPr/>
          <p:nvPr/>
        </p:nvSpPr>
        <p:spPr>
          <a:xfrm rot="-5400000" flipH="1">
            <a:off x="821517" y="3408575"/>
            <a:ext cx="675131" cy="214300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6;p24"/>
          <p:cNvSpPr txBox="1">
            <a:spLocks/>
          </p:cNvSpPr>
          <p:nvPr/>
        </p:nvSpPr>
        <p:spPr>
          <a:xfrm>
            <a:off x="0" y="4142511"/>
            <a:ext cx="4065825" cy="7818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US" sz="1400" dirty="0" err="1" smtClean="0">
                <a:solidFill>
                  <a:schemeClr val="lt1"/>
                </a:solidFill>
              </a:rPr>
              <a:t>By:Rosca</a:t>
            </a:r>
            <a:r>
              <a:rPr lang="en-US" sz="1400" dirty="0" smtClean="0">
                <a:solidFill>
                  <a:schemeClr val="lt1"/>
                </a:solidFill>
              </a:rPr>
              <a:t> </a:t>
            </a:r>
            <a:r>
              <a:rPr lang="en-US" sz="1400" dirty="0" err="1" smtClean="0">
                <a:solidFill>
                  <a:schemeClr val="lt1"/>
                </a:solidFill>
              </a:rPr>
              <a:t>Dorin</a:t>
            </a:r>
            <a:r>
              <a:rPr lang="en-US" sz="1400" dirty="0" smtClean="0">
                <a:solidFill>
                  <a:schemeClr val="lt1"/>
                </a:solidFill>
              </a:rPr>
              <a:t> TI-216</a:t>
            </a:r>
          </a:p>
          <a:p>
            <a:r>
              <a:rPr lang="en-US" sz="1400" dirty="0" err="1" smtClean="0">
                <a:solidFill>
                  <a:schemeClr val="lt1"/>
                </a:solidFill>
              </a:rPr>
              <a:t>Teacher:Crudu</a:t>
            </a:r>
            <a:r>
              <a:rPr lang="en-US" sz="1400" dirty="0" smtClean="0">
                <a:solidFill>
                  <a:schemeClr val="lt1"/>
                </a:solidFill>
              </a:rPr>
              <a:t> Corina</a:t>
            </a:r>
            <a:endParaRPr lang="ro-MD" sz="1400" dirty="0">
              <a:solidFill>
                <a:schemeClr val="l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5"/>
          <p:cNvSpPr txBox="1">
            <a:spLocks noGrp="1"/>
          </p:cNvSpPr>
          <p:nvPr>
            <p:ph type="subTitle" idx="4294967295"/>
          </p:nvPr>
        </p:nvSpPr>
        <p:spPr>
          <a:xfrm flipH="1">
            <a:off x="720075" y="540000"/>
            <a:ext cx="5823600" cy="4024200"/>
          </a:xfrm>
          <a:prstGeom prst="rect">
            <a:avLst/>
          </a:prstGeom>
        </p:spPr>
        <p:txBody>
          <a:bodyPr spcFirstLastPara="1" wrap="square" lIns="91425" tIns="91425" rIns="91425" bIns="91425" anchor="t" anchorCtr="0">
            <a:noAutofit/>
          </a:bodyPr>
          <a:lstStyle/>
          <a:p>
            <a:pPr marL="0" lvl="0" indent="0">
              <a:buNone/>
            </a:pPr>
            <a:r>
              <a:rPr lang="en-US" dirty="0"/>
              <a:t>The unified Kingdom of Denmark became a skilled maritime power in the 8th century in the struggle for control of the Baltic Sea</a:t>
            </a:r>
            <a:r>
              <a:rPr lang="en-US" dirty="0" smtClean="0"/>
              <a:t>. </a:t>
            </a:r>
            <a:r>
              <a:rPr lang="en-US" dirty="0"/>
              <a:t>In 1397, it formed the Kalmar Union with Norway and Sweden until the latter separated in 1523; the remaining Kingdom of Denmark-Norway existed until 1814. Beginning in the 17th century, several wars with the Swedish Empire resulted in the cessation of territories. After the Napoleonic Wars, Norway was merged into Sweden, while Denmark retained the Faroe Islands, Greenland and Iceland.</a:t>
            </a:r>
            <a:endParaRPr dirty="0"/>
          </a:p>
          <a:p>
            <a:pPr marL="0" lvl="0" indent="0" algn="l" rtl="0">
              <a:lnSpc>
                <a:spcPct val="115000"/>
              </a:lnSpc>
              <a:spcBef>
                <a:spcPts val="1600"/>
              </a:spcBef>
              <a:spcAft>
                <a:spcPts val="1600"/>
              </a:spcAft>
              <a:buNone/>
            </a:pPr>
            <a:endParaRPr dirty="0"/>
          </a:p>
        </p:txBody>
      </p:sp>
      <p:sp>
        <p:nvSpPr>
          <p:cNvPr id="134" name="Google Shape;134;p25"/>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Заголовок 1"/>
          <p:cNvSpPr>
            <a:spLocks noGrp="1"/>
          </p:cNvSpPr>
          <p:nvPr>
            <p:ph type="ctrTitle"/>
          </p:nvPr>
        </p:nvSpPr>
        <p:spPr>
          <a:xfrm rot="5400000">
            <a:off x="6558624" y="1930225"/>
            <a:ext cx="3481200" cy="487500"/>
          </a:xfrm>
        </p:spPr>
        <p:txBody>
          <a:bodyPr/>
          <a:lstStyle/>
          <a:p>
            <a:r>
              <a:rPr lang="en-US" dirty="0" smtClean="0"/>
              <a:t>History</a:t>
            </a:r>
            <a:endParaRPr lang="ru-RU"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601" y="2202477"/>
            <a:ext cx="4201462" cy="2941023"/>
          </a:xfrm>
          <a:prstGeom prst="rect">
            <a:avLst/>
          </a:prstGeom>
        </p:spPr>
      </p:pic>
      <p:sp>
        <p:nvSpPr>
          <p:cNvPr id="135" name="Google Shape;135;p25"/>
          <p:cNvSpPr/>
          <p:nvPr/>
        </p:nvSpPr>
        <p:spPr>
          <a:xfrm rot="-5400000" flipH="1">
            <a:off x="7474475" y="3397650"/>
            <a:ext cx="891300" cy="2600400"/>
          </a:xfrm>
          <a:prstGeom prst="rect">
            <a:avLst/>
          </a:prstGeom>
          <a:solidFill>
            <a:schemeClr val="accent1">
              <a:alpha val="8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ctrTitle" idx="9"/>
          </p:nvPr>
        </p:nvSpPr>
        <p:spPr>
          <a:xfrm rot="5400000">
            <a:off x="7084762" y="1558336"/>
            <a:ext cx="2913300" cy="4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2400" dirty="0" smtClean="0"/>
              <a:t>Interesting facts about Denmark</a:t>
            </a:r>
            <a:endParaRPr sz="2400" dirty="0"/>
          </a:p>
        </p:txBody>
      </p:sp>
      <p:sp>
        <p:nvSpPr>
          <p:cNvPr id="142" name="Google Shape;142;p26"/>
          <p:cNvSpPr/>
          <p:nvPr/>
        </p:nvSpPr>
        <p:spPr>
          <a:xfrm rot="-5400000" flipH="1">
            <a:off x="-957850" y="957900"/>
            <a:ext cx="5140800" cy="322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txBox="1">
            <a:spLocks noGrp="1"/>
          </p:cNvSpPr>
          <p:nvPr>
            <p:ph type="subTitle" idx="7"/>
          </p:nvPr>
        </p:nvSpPr>
        <p:spPr>
          <a:xfrm>
            <a:off x="3427997" y="2475197"/>
            <a:ext cx="3992134" cy="572400"/>
          </a:xfrm>
          <a:prstGeom prst="rect">
            <a:avLst/>
          </a:prstGeom>
        </p:spPr>
        <p:txBody>
          <a:bodyPr spcFirstLastPara="1" wrap="square" lIns="91425" tIns="91425" rIns="91425" bIns="91425" anchor="t" anchorCtr="0">
            <a:noAutofit/>
          </a:bodyPr>
          <a:lstStyle/>
          <a:p>
            <a:pPr marL="0" lvl="0" indent="0"/>
            <a:r>
              <a:rPr lang="en-US" dirty="0"/>
              <a:t>Copenhageners cycle an average of 3km every day and this adds up to people cycling 35 times around the world every day in </a:t>
            </a:r>
            <a:r>
              <a:rPr lang="en-US" dirty="0">
                <a:hlinkClick r:id="rId3"/>
              </a:rPr>
              <a:t>Copenhagen</a:t>
            </a:r>
            <a:r>
              <a:rPr lang="en-US" dirty="0"/>
              <a:t>! The bicycle is clearly the preferred mode of transport in Denmark: 4 out of 10 Danes own a car but 9 out of 10 Danes own a bike.</a:t>
            </a:r>
            <a:endParaRPr dirty="0"/>
          </a:p>
        </p:txBody>
      </p:sp>
      <p:sp>
        <p:nvSpPr>
          <p:cNvPr id="144" name="Google Shape;144;p26"/>
          <p:cNvSpPr txBox="1">
            <a:spLocks noGrp="1"/>
          </p:cNvSpPr>
          <p:nvPr>
            <p:ph type="ctrTitle" idx="6"/>
          </p:nvPr>
        </p:nvSpPr>
        <p:spPr>
          <a:xfrm>
            <a:off x="3420440" y="2220024"/>
            <a:ext cx="3849790" cy="577800"/>
          </a:xfrm>
          <a:prstGeom prst="rect">
            <a:avLst/>
          </a:prstGeom>
        </p:spPr>
        <p:txBody>
          <a:bodyPr spcFirstLastPara="1" wrap="square" lIns="91425" tIns="91425" rIns="91425" bIns="91425" anchor="b" anchorCtr="0">
            <a:noAutofit/>
          </a:bodyPr>
          <a:lstStyle/>
          <a:p>
            <a:r>
              <a:rPr lang="en-US" dirty="0" smtClean="0"/>
              <a:t>More </a:t>
            </a:r>
            <a:r>
              <a:rPr lang="en-US" dirty="0"/>
              <a:t>than 50% of Copenhageners cycle to and from work every day</a:t>
            </a:r>
            <a:br>
              <a:rPr lang="en-US" dirty="0"/>
            </a:br>
            <a:endParaRPr dirty="0"/>
          </a:p>
        </p:txBody>
      </p:sp>
      <p:sp>
        <p:nvSpPr>
          <p:cNvPr id="145" name="Google Shape;145;p26"/>
          <p:cNvSpPr txBox="1">
            <a:spLocks noGrp="1"/>
          </p:cNvSpPr>
          <p:nvPr>
            <p:ph type="title" idx="8"/>
          </p:nvPr>
        </p:nvSpPr>
        <p:spPr>
          <a:xfrm>
            <a:off x="2023007" y="2323463"/>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chemeClr val="lt1"/>
                </a:solidFill>
              </a:rPr>
              <a:t>03</a:t>
            </a:r>
            <a:endParaRPr>
              <a:solidFill>
                <a:schemeClr val="lt1"/>
              </a:solidFill>
            </a:endParaRPr>
          </a:p>
        </p:txBody>
      </p:sp>
      <p:sp>
        <p:nvSpPr>
          <p:cNvPr id="146" name="Google Shape;146;p26"/>
          <p:cNvSpPr txBox="1">
            <a:spLocks noGrp="1"/>
          </p:cNvSpPr>
          <p:nvPr>
            <p:ph type="ctrTitle"/>
          </p:nvPr>
        </p:nvSpPr>
        <p:spPr>
          <a:xfrm>
            <a:off x="3423898" y="544559"/>
            <a:ext cx="3456585" cy="577800"/>
          </a:xfrm>
          <a:prstGeom prst="rect">
            <a:avLst/>
          </a:prstGeom>
        </p:spPr>
        <p:txBody>
          <a:bodyPr spcFirstLastPara="1" wrap="square" lIns="91425" tIns="91425" rIns="91425" bIns="91425" anchor="b" anchorCtr="0">
            <a:noAutofit/>
          </a:bodyPr>
          <a:lstStyle/>
          <a:p>
            <a:r>
              <a:rPr lang="en-US" dirty="0" smtClean="0"/>
              <a:t>One </a:t>
            </a:r>
            <a:r>
              <a:rPr lang="en-US" dirty="0"/>
              <a:t>of the happiest countries in the world</a:t>
            </a:r>
            <a:br>
              <a:rPr lang="en-US" dirty="0"/>
            </a:br>
            <a:endParaRPr lang="en-US" b="0" dirty="0"/>
          </a:p>
        </p:txBody>
      </p:sp>
      <p:sp>
        <p:nvSpPr>
          <p:cNvPr id="147" name="Google Shape;147;p26"/>
          <p:cNvSpPr txBox="1">
            <a:spLocks noGrp="1"/>
          </p:cNvSpPr>
          <p:nvPr>
            <p:ph type="subTitle" idx="1"/>
          </p:nvPr>
        </p:nvSpPr>
        <p:spPr>
          <a:xfrm>
            <a:off x="3423899" y="802521"/>
            <a:ext cx="3846331" cy="572400"/>
          </a:xfrm>
          <a:prstGeom prst="rect">
            <a:avLst/>
          </a:prstGeom>
        </p:spPr>
        <p:txBody>
          <a:bodyPr spcFirstLastPara="1" wrap="square" lIns="91425" tIns="91425" rIns="91425" bIns="91425" anchor="t" anchorCtr="0">
            <a:noAutofit/>
          </a:bodyPr>
          <a:lstStyle/>
          <a:p>
            <a:r>
              <a:rPr lang="en-US" dirty="0"/>
              <a:t>Denmark has been named the world's happiest country on numerous occasions, and remains to be in the very top of the </a:t>
            </a:r>
            <a:r>
              <a:rPr lang="en-US" dirty="0">
                <a:hlinkClick r:id="rId4"/>
              </a:rPr>
              <a:t>UN World Happiness Report</a:t>
            </a:r>
            <a:r>
              <a:rPr lang="en-US" dirty="0"/>
              <a:t>.</a:t>
            </a:r>
          </a:p>
        </p:txBody>
      </p:sp>
      <p:sp>
        <p:nvSpPr>
          <p:cNvPr id="148" name="Google Shape;148;p26"/>
          <p:cNvSpPr txBox="1">
            <a:spLocks noGrp="1"/>
          </p:cNvSpPr>
          <p:nvPr>
            <p:ph type="title" idx="2"/>
          </p:nvPr>
        </p:nvSpPr>
        <p:spPr>
          <a:xfrm>
            <a:off x="2023007" y="654113"/>
            <a:ext cx="17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chemeClr val="lt1"/>
                </a:solidFill>
              </a:rPr>
              <a:t>01</a:t>
            </a:r>
            <a:endParaRPr dirty="0">
              <a:solidFill>
                <a:schemeClr val="lt1"/>
              </a:solidFill>
            </a:endParaRPr>
          </a:p>
        </p:txBody>
      </p:sp>
      <p:sp>
        <p:nvSpPr>
          <p:cNvPr id="149" name="Google Shape;149;p26"/>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p>
            <a:r>
              <a:rPr lang="en-US" dirty="0"/>
              <a:t>The oldest flag in the world</a:t>
            </a:r>
          </a:p>
        </p:txBody>
      </p:sp>
      <p:sp>
        <p:nvSpPr>
          <p:cNvPr id="150" name="Google Shape;150;p26"/>
          <p:cNvSpPr txBox="1">
            <a:spLocks noGrp="1"/>
          </p:cNvSpPr>
          <p:nvPr>
            <p:ph type="subTitle" idx="4"/>
          </p:nvPr>
        </p:nvSpPr>
        <p:spPr>
          <a:xfrm>
            <a:off x="3425258" y="1638859"/>
            <a:ext cx="3722825" cy="572400"/>
          </a:xfrm>
          <a:prstGeom prst="rect">
            <a:avLst/>
          </a:prstGeom>
        </p:spPr>
        <p:txBody>
          <a:bodyPr spcFirstLastPara="1" wrap="square" lIns="91425" tIns="91425" rIns="91425" bIns="91425" anchor="t" anchorCtr="0">
            <a:noAutofit/>
          </a:bodyPr>
          <a:lstStyle/>
          <a:p>
            <a:pPr marL="0" lvl="0" indent="0"/>
            <a:r>
              <a:rPr lang="en-US" dirty="0"/>
              <a:t>First acknowledged in 1219, </a:t>
            </a:r>
            <a:r>
              <a:rPr lang="en-US" dirty="0">
                <a:hlinkClick r:id="rId5" tooltip="The Danish flag (Dannebrog)"/>
              </a:rPr>
              <a:t>the Danish flag "</a:t>
            </a:r>
            <a:r>
              <a:rPr lang="en-US" dirty="0" err="1">
                <a:hlinkClick r:id="rId5" tooltip="The Danish flag (Dannebrog)"/>
              </a:rPr>
              <a:t>Dannebrog</a:t>
            </a:r>
            <a:r>
              <a:rPr lang="en-US" dirty="0">
                <a:hlinkClick r:id="rId5" tooltip="The Danish flag (Dannebrog)"/>
              </a:rPr>
              <a:t>"</a:t>
            </a:r>
            <a:r>
              <a:rPr lang="en-US" dirty="0"/>
              <a:t> remains the oldest state flag in the world still in use by an independent nation.</a:t>
            </a:r>
            <a:endParaRPr dirty="0"/>
          </a:p>
        </p:txBody>
      </p:sp>
      <p:sp>
        <p:nvSpPr>
          <p:cNvPr id="151" name="Google Shape;151;p26"/>
          <p:cNvSpPr txBox="1">
            <a:spLocks noGrp="1"/>
          </p:cNvSpPr>
          <p:nvPr>
            <p:ph type="title" idx="5"/>
          </p:nvPr>
        </p:nvSpPr>
        <p:spPr>
          <a:xfrm>
            <a:off x="2023007" y="1488788"/>
            <a:ext cx="1615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chemeClr val="lt1"/>
                </a:solidFill>
              </a:rPr>
              <a:t>02</a:t>
            </a:r>
            <a:endParaRPr>
              <a:solidFill>
                <a:schemeClr val="lt1"/>
              </a:solidFill>
            </a:endParaRPr>
          </a:p>
        </p:txBody>
      </p:sp>
      <p:sp>
        <p:nvSpPr>
          <p:cNvPr id="152" name="Google Shape;152;p26"/>
          <p:cNvSpPr txBox="1">
            <a:spLocks noGrp="1"/>
          </p:cNvSpPr>
          <p:nvPr>
            <p:ph type="ctrTitle" idx="13"/>
          </p:nvPr>
        </p:nvSpPr>
        <p:spPr>
          <a:xfrm>
            <a:off x="3420439" y="3137557"/>
            <a:ext cx="4629214" cy="577800"/>
          </a:xfrm>
          <a:prstGeom prst="rect">
            <a:avLst/>
          </a:prstGeom>
        </p:spPr>
        <p:txBody>
          <a:bodyPr spcFirstLastPara="1" wrap="square" lIns="91425" tIns="91425" rIns="91425" bIns="91425" anchor="b" anchorCtr="0">
            <a:noAutofit/>
          </a:bodyPr>
          <a:lstStyle/>
          <a:p>
            <a:r>
              <a:rPr lang="en-US" dirty="0" smtClean="0"/>
              <a:t>The </a:t>
            </a:r>
            <a:r>
              <a:rPr lang="en-US" dirty="0"/>
              <a:t>Danish alphabet has 3 additional letters: Æ, Ø, and Å</a:t>
            </a:r>
            <a:br>
              <a:rPr lang="en-US" dirty="0"/>
            </a:br>
            <a:endParaRPr dirty="0"/>
          </a:p>
        </p:txBody>
      </p:sp>
      <p:sp>
        <p:nvSpPr>
          <p:cNvPr id="153" name="Google Shape;153;p26"/>
          <p:cNvSpPr txBox="1">
            <a:spLocks noGrp="1"/>
          </p:cNvSpPr>
          <p:nvPr>
            <p:ph type="subTitle" idx="14"/>
          </p:nvPr>
        </p:nvSpPr>
        <p:spPr>
          <a:xfrm>
            <a:off x="3427996" y="3370788"/>
            <a:ext cx="3842234" cy="572400"/>
          </a:xfrm>
          <a:prstGeom prst="rect">
            <a:avLst/>
          </a:prstGeom>
        </p:spPr>
        <p:txBody>
          <a:bodyPr spcFirstLastPara="1" wrap="square" lIns="91425" tIns="91425" rIns="91425" bIns="91425" anchor="t" anchorCtr="0">
            <a:noAutofit/>
          </a:bodyPr>
          <a:lstStyle/>
          <a:p>
            <a:pPr marL="0" lvl="0" indent="0"/>
            <a:r>
              <a:rPr lang="en-US" dirty="0"/>
              <a:t>The Danish language is said to be one of the most difficult ones to learn due to a bunch of silent letters and complex pronunciation.</a:t>
            </a:r>
            <a:endParaRPr dirty="0"/>
          </a:p>
        </p:txBody>
      </p:sp>
      <p:sp>
        <p:nvSpPr>
          <p:cNvPr id="154" name="Google Shape;154;p26"/>
          <p:cNvSpPr txBox="1">
            <a:spLocks noGrp="1"/>
          </p:cNvSpPr>
          <p:nvPr>
            <p:ph type="title" idx="15"/>
          </p:nvPr>
        </p:nvSpPr>
        <p:spPr>
          <a:xfrm>
            <a:off x="2023007" y="3158138"/>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chemeClr val="lt1"/>
                </a:solidFill>
              </a:rPr>
              <a:t>04</a:t>
            </a:r>
            <a:endParaRPr>
              <a:solidFill>
                <a:schemeClr val="lt1"/>
              </a:solidFill>
            </a:endParaRPr>
          </a:p>
        </p:txBody>
      </p:sp>
      <p:sp>
        <p:nvSpPr>
          <p:cNvPr id="155" name="Google Shape;155;p26"/>
          <p:cNvSpPr txBox="1">
            <a:spLocks noGrp="1"/>
          </p:cNvSpPr>
          <p:nvPr>
            <p:ph type="ctrTitle" idx="16"/>
          </p:nvPr>
        </p:nvSpPr>
        <p:spPr>
          <a:xfrm>
            <a:off x="3427998" y="3734723"/>
            <a:ext cx="4621655" cy="577800"/>
          </a:xfrm>
          <a:prstGeom prst="rect">
            <a:avLst/>
          </a:prstGeom>
        </p:spPr>
        <p:txBody>
          <a:bodyPr spcFirstLastPara="1" wrap="square" lIns="91425" tIns="91425" rIns="91425" bIns="91425" anchor="b" anchorCtr="0">
            <a:noAutofit/>
          </a:bodyPr>
          <a:lstStyle/>
          <a:p>
            <a:r>
              <a:rPr lang="en-US" dirty="0"/>
              <a:t>Denmark has 444 islands, but only 76 of them are inhabited</a:t>
            </a:r>
          </a:p>
        </p:txBody>
      </p:sp>
      <p:sp>
        <p:nvSpPr>
          <p:cNvPr id="156" name="Google Shape;156;p26"/>
          <p:cNvSpPr txBox="1">
            <a:spLocks noGrp="1"/>
          </p:cNvSpPr>
          <p:nvPr>
            <p:ph type="subTitle" idx="17"/>
          </p:nvPr>
        </p:nvSpPr>
        <p:spPr>
          <a:xfrm>
            <a:off x="3427996" y="4147872"/>
            <a:ext cx="4149531" cy="572400"/>
          </a:xfrm>
          <a:prstGeom prst="rect">
            <a:avLst/>
          </a:prstGeom>
        </p:spPr>
        <p:txBody>
          <a:bodyPr spcFirstLastPara="1" wrap="square" lIns="91425" tIns="91425" rIns="91425" bIns="91425" anchor="t" anchorCtr="0">
            <a:noAutofit/>
          </a:bodyPr>
          <a:lstStyle/>
          <a:p>
            <a:pPr marL="0" lvl="0" indent="0"/>
            <a:r>
              <a:rPr lang="en-US" dirty="0"/>
              <a:t>This means that there are plenty of opportunities for </a:t>
            </a:r>
            <a:r>
              <a:rPr lang="en-US" dirty="0" smtClean="0"/>
              <a:t>everyone </a:t>
            </a:r>
            <a:r>
              <a:rPr lang="en-US" dirty="0"/>
              <a:t>to go on an island getaway! </a:t>
            </a:r>
            <a:endParaRPr dirty="0"/>
          </a:p>
        </p:txBody>
      </p:sp>
      <p:sp>
        <p:nvSpPr>
          <p:cNvPr id="157" name="Google Shape;157;p26"/>
          <p:cNvSpPr txBox="1">
            <a:spLocks noGrp="1"/>
          </p:cNvSpPr>
          <p:nvPr>
            <p:ph type="title" idx="18"/>
          </p:nvPr>
        </p:nvSpPr>
        <p:spPr>
          <a:xfrm>
            <a:off x="2023007" y="3992813"/>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chemeClr val="lt1"/>
                </a:solidFill>
              </a:rPr>
              <a:t>05</a:t>
            </a:r>
            <a:endParaRPr>
              <a:solidFill>
                <a:schemeClr val="l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288" y="1514006"/>
            <a:ext cx="4354709" cy="3629493"/>
          </a:xfrm>
          <a:prstGeom prst="rect">
            <a:avLst/>
          </a:prstGeom>
        </p:spPr>
      </p:pic>
      <p:sp>
        <p:nvSpPr>
          <p:cNvPr id="9" name="Google Shape;135;p25"/>
          <p:cNvSpPr/>
          <p:nvPr/>
        </p:nvSpPr>
        <p:spPr>
          <a:xfrm rot="-5400000" flipH="1">
            <a:off x="-1235520" y="2704559"/>
            <a:ext cx="2743204" cy="362098"/>
          </a:xfrm>
          <a:prstGeom prst="rect">
            <a:avLst/>
          </a:prstGeom>
          <a:solidFill>
            <a:schemeClr val="accent1">
              <a:alpha val="8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35;p25"/>
          <p:cNvSpPr/>
          <p:nvPr/>
        </p:nvSpPr>
        <p:spPr>
          <a:xfrm rot="-5400000" flipH="1">
            <a:off x="1476498" y="944417"/>
            <a:ext cx="2743204" cy="3882381"/>
          </a:xfrm>
          <a:prstGeom prst="rect">
            <a:avLst/>
          </a:prstGeom>
          <a:solidFill>
            <a:schemeClr val="accent1">
              <a:alpha val="8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7"/>
          <p:cNvSpPr txBox="1">
            <a:spLocks noGrp="1"/>
          </p:cNvSpPr>
          <p:nvPr>
            <p:ph type="subTitle" idx="1"/>
          </p:nvPr>
        </p:nvSpPr>
        <p:spPr>
          <a:xfrm flipH="1">
            <a:off x="672375" y="2154225"/>
            <a:ext cx="3989566" cy="1170000"/>
          </a:xfrm>
          <a:prstGeom prst="rect">
            <a:avLst/>
          </a:prstGeom>
        </p:spPr>
        <p:txBody>
          <a:bodyPr spcFirstLastPara="1" wrap="square" lIns="91425" tIns="91425" rIns="91425" bIns="91425" anchor="t" anchorCtr="0">
            <a:noAutofit/>
          </a:bodyPr>
          <a:lstStyle/>
          <a:p>
            <a:pPr algn="l"/>
            <a:r>
              <a:rPr lang="en-US" dirty="0" smtClean="0"/>
              <a:t>Greenland </a:t>
            </a:r>
            <a:r>
              <a:rPr lang="en-US" dirty="0"/>
              <a:t>is an autonomous territory within the Kingdom of </a:t>
            </a:r>
            <a:r>
              <a:rPr lang="en-US" dirty="0" smtClean="0"/>
              <a:t>Denmark. </a:t>
            </a:r>
            <a:r>
              <a:rPr lang="en-US" dirty="0"/>
              <a:t>Although geographically a part of the North American continent, Greenland has been politically and culturally associated with Europe (especially Norway and Denmark, colonial countries), and it has been more than a thousand years since 986. </a:t>
            </a:r>
            <a:r>
              <a:rPr lang="en-US" dirty="0" smtClean="0"/>
              <a:t> </a:t>
            </a:r>
            <a:r>
              <a:rPr lang="en-US" dirty="0"/>
              <a:t>Most of its residents are Inuit, whose ancestors migrated from Alaska to northern Canada, and gradually settled on the island in the 13th century</a:t>
            </a:r>
            <a:r>
              <a:rPr lang="en-US" dirty="0" smtClean="0"/>
              <a:t>.</a:t>
            </a:r>
            <a:endParaRPr lang="en-US" dirty="0"/>
          </a:p>
        </p:txBody>
      </p:sp>
      <p:sp>
        <p:nvSpPr>
          <p:cNvPr id="165" name="Google Shape;165;p27"/>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smtClean="0"/>
              <a:t>Greenland  </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02"/>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98" y="-66207"/>
            <a:ext cx="6218593" cy="4524164"/>
          </a:xfrm>
          <a:prstGeom prst="rect">
            <a:avLst/>
          </a:prstGeom>
        </p:spPr>
      </p:pic>
      <p:sp>
        <p:nvSpPr>
          <p:cNvPr id="203" name="Google Shape;203;p30"/>
          <p:cNvSpPr/>
          <p:nvPr/>
        </p:nvSpPr>
        <p:spPr>
          <a:xfrm rot="-5400000">
            <a:off x="5640331" y="1353144"/>
            <a:ext cx="3039786" cy="36677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txBox="1">
            <a:spLocks noGrp="1"/>
          </p:cNvSpPr>
          <p:nvPr>
            <p:ph type="ctrTitle"/>
          </p:nvPr>
        </p:nvSpPr>
        <p:spPr>
          <a:xfrm>
            <a:off x="1201539" y="-66208"/>
            <a:ext cx="1594127" cy="112301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lt1"/>
                </a:solidFill>
              </a:rPr>
              <a:t>The Faroe</a:t>
            </a:r>
            <a:endParaRPr sz="2800" dirty="0">
              <a:solidFill>
                <a:schemeClr val="lt1"/>
              </a:solidFill>
            </a:endParaRPr>
          </a:p>
        </p:txBody>
      </p:sp>
      <p:sp>
        <p:nvSpPr>
          <p:cNvPr id="206" name="Google Shape;206;p30"/>
          <p:cNvSpPr txBox="1">
            <a:spLocks noGrp="1"/>
          </p:cNvSpPr>
          <p:nvPr>
            <p:ph type="subTitle" idx="1"/>
          </p:nvPr>
        </p:nvSpPr>
        <p:spPr>
          <a:xfrm>
            <a:off x="5326350" y="1667124"/>
            <a:ext cx="3667748" cy="3039787"/>
          </a:xfrm>
          <a:prstGeom prst="rect">
            <a:avLst/>
          </a:prstGeom>
          <a:solidFill>
            <a:schemeClr val="accent1">
              <a:lumMod val="90000"/>
              <a:alpha val="22000"/>
            </a:schemeClr>
          </a:solidFill>
        </p:spPr>
        <p:txBody>
          <a:bodyPr spcFirstLastPara="1" wrap="square" lIns="91425" tIns="91425" rIns="91425" bIns="91425" anchor="t" anchorCtr="0">
            <a:noAutofit/>
          </a:bodyPr>
          <a:lstStyle/>
          <a:p>
            <a:pPr marL="0" lvl="0" indent="0"/>
            <a:r>
              <a:rPr lang="en-US" dirty="0"/>
              <a:t>The Faroe </a:t>
            </a:r>
            <a:r>
              <a:rPr lang="en-US" dirty="0" smtClean="0"/>
              <a:t>or </a:t>
            </a:r>
            <a:r>
              <a:rPr lang="en-US" dirty="0"/>
              <a:t>the Faroe Islands </a:t>
            </a:r>
            <a:r>
              <a:rPr lang="en-US" dirty="0" smtClean="0"/>
              <a:t>are </a:t>
            </a:r>
            <a:r>
              <a:rPr lang="en-US" dirty="0"/>
              <a:t>a Islands in the Atlantic Ocean, north-northwest of Scotland, approximately between Norway and Iceland. Like Greenland, it is an autonomous territory of the Kingdom of </a:t>
            </a:r>
            <a:r>
              <a:rPr lang="en-US" dirty="0" smtClean="0"/>
              <a:t>Denmark. </a:t>
            </a:r>
            <a:r>
              <a:rPr lang="en-US" dirty="0"/>
              <a:t>As of June 2021, the total area of ​​these islands is approximately 1,400 square kilometers (540 square miles) with a population of 53,358. </a:t>
            </a:r>
            <a:r>
              <a:rPr lang="en-US" dirty="0" smtClean="0"/>
              <a:t> </a:t>
            </a:r>
            <a:r>
              <a:rPr lang="en-US" dirty="0"/>
              <a:t>As part of the Kingdom of Denmark, the Faroe Islands have been autonomous since 1948</a:t>
            </a:r>
            <a:r>
              <a:rPr lang="en-US" dirty="0" smtClean="0"/>
              <a:t>. </a:t>
            </a:r>
            <a:r>
              <a:rPr lang="en-US" dirty="0"/>
              <a:t>Except for military defense, police, justice, currency and foreign affairs</a:t>
            </a:r>
            <a:r>
              <a:rPr lang="en-US" dirty="0" smtClean="0"/>
              <a:t>, </a:t>
            </a:r>
            <a:r>
              <a:rPr lang="en-US" dirty="0"/>
              <a:t>control most of the area</a:t>
            </a:r>
            <a:r>
              <a:rPr lang="en-US" dirty="0" smtClean="0"/>
              <a:t>. </a:t>
            </a:r>
            <a:r>
              <a:rPr lang="en-US" dirty="0"/>
              <a:t>Since the Faroe Islands and Denmark do not belong to the same customs territory, the Faroe Islands has an independent trade policy and can establish trade agreements with other countries. The Faroe Islands and Iceland have signed an extensive bilateral free trade agreement called the </a:t>
            </a:r>
            <a:r>
              <a:rPr lang="en-US" dirty="0" err="1"/>
              <a:t>Hoyvik</a:t>
            </a:r>
            <a:r>
              <a:rPr lang="en-US" dirty="0"/>
              <a:t> Agreement.</a:t>
            </a:r>
            <a:endParaRPr dirty="0"/>
          </a:p>
        </p:txBody>
      </p:sp>
      <p:sp>
        <p:nvSpPr>
          <p:cNvPr id="207" name="Google Shape;207;p30"/>
          <p:cNvSpPr/>
          <p:nvPr/>
        </p:nvSpPr>
        <p:spPr>
          <a:xfrm rot="-5400000">
            <a:off x="-101530" y="1768655"/>
            <a:ext cx="1057500" cy="854439"/>
          </a:xfrm>
          <a:prstGeom prst="rect">
            <a:avLst/>
          </a:prstGeom>
          <a:gradFill>
            <a:gsLst>
              <a:gs pos="0">
                <a:schemeClr val="accent1">
                  <a:lumMod val="90000"/>
                  <a:alpha val="45000"/>
                </a:scheme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ctrTitle" idx="4"/>
          </p:nvPr>
        </p:nvSpPr>
        <p:spPr>
          <a:xfrm rot="5400000">
            <a:off x="6230168" y="2101538"/>
            <a:ext cx="3823837" cy="4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smtClean="0"/>
              <a:t>Danish Lego company</a:t>
            </a:r>
            <a:endParaRPr dirty="0"/>
          </a:p>
        </p:txBody>
      </p:sp>
      <p:sp>
        <p:nvSpPr>
          <p:cNvPr id="191" name="Google Shape;191;p29"/>
          <p:cNvSpPr/>
          <p:nvPr/>
        </p:nvSpPr>
        <p:spPr>
          <a:xfrm>
            <a:off x="0" y="2632200"/>
            <a:ext cx="7215000" cy="25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txBox="1">
            <a:spLocks noGrp="1"/>
          </p:cNvSpPr>
          <p:nvPr>
            <p:ph type="subTitle" idx="3"/>
          </p:nvPr>
        </p:nvSpPr>
        <p:spPr>
          <a:xfrm>
            <a:off x="321522" y="2941647"/>
            <a:ext cx="6521487" cy="1705303"/>
          </a:xfrm>
          <a:prstGeom prst="rect">
            <a:avLst/>
          </a:prstGeom>
        </p:spPr>
        <p:txBody>
          <a:bodyPr spcFirstLastPara="1" wrap="square" lIns="91425" tIns="91425" rIns="91425" bIns="91425" anchor="t" anchorCtr="0">
            <a:noAutofit/>
          </a:bodyPr>
          <a:lstStyle/>
          <a:p>
            <a:pPr marL="0" indent="0"/>
            <a:r>
              <a:rPr lang="en-US" dirty="0" smtClean="0"/>
              <a:t>Probably the most popular thing with whom people associates Denmark is  Lego company .It was </a:t>
            </a:r>
            <a:r>
              <a:rPr lang="en-US" dirty="0" err="1" smtClean="0"/>
              <a:t>foundated</a:t>
            </a:r>
            <a:r>
              <a:rPr lang="en-US" dirty="0" smtClean="0"/>
              <a:t> by a </a:t>
            </a:r>
            <a:r>
              <a:rPr lang="en-US" dirty="0" err="1" smtClean="0"/>
              <a:t>dutch</a:t>
            </a:r>
            <a:r>
              <a:rPr lang="en-US" dirty="0" smtClean="0"/>
              <a:t> businessman </a:t>
            </a:r>
            <a:r>
              <a:rPr lang="en-US" dirty="0" err="1"/>
              <a:t>Kjeld</a:t>
            </a:r>
            <a:r>
              <a:rPr lang="en-US" dirty="0"/>
              <a:t> Kirk Kristiansen</a:t>
            </a:r>
          </a:p>
          <a:p>
            <a:pPr fontAlgn="base"/>
            <a:r>
              <a:rPr lang="en-US" dirty="0"/>
              <a:t>The story of the LEGO Group spans four generations of family ownership. It all began back in 1932, when carpenter Ole Kirk Kristiansen founded the company. He called it LEGO from the Danish words ‘leg </a:t>
            </a:r>
            <a:r>
              <a:rPr lang="en-US" dirty="0" err="1"/>
              <a:t>godt</a:t>
            </a:r>
            <a:r>
              <a:rPr lang="en-US" dirty="0"/>
              <a:t>’ which means ‘play well” and the company grew from humble beginnings to become the LEGO Group.</a:t>
            </a:r>
          </a:p>
          <a:p>
            <a:pPr fontAlgn="base"/>
            <a:r>
              <a:rPr lang="en-US" dirty="0"/>
              <a:t>The LEGO Group owner family is actively engaged in the LEGO Foundation board of directors and has chosen to transfer ownership of 25% of the Group to the LEGO Foundation. This is how </a:t>
            </a:r>
            <a:r>
              <a:rPr lang="en-US" dirty="0" smtClean="0"/>
              <a:t>they </a:t>
            </a:r>
            <a:r>
              <a:rPr lang="en-US" dirty="0"/>
              <a:t>fund </a:t>
            </a:r>
            <a:r>
              <a:rPr lang="en-US" dirty="0" smtClean="0"/>
              <a:t>their </a:t>
            </a:r>
            <a:r>
              <a:rPr lang="en-US" dirty="0"/>
              <a:t>activities.</a:t>
            </a:r>
          </a:p>
          <a:p>
            <a:pPr fontAlgn="base"/>
            <a:r>
              <a:rPr lang="en-US" dirty="0"/>
              <a:t>Today, Ole Kirk Kristiansen’s grandson, </a:t>
            </a:r>
            <a:r>
              <a:rPr lang="en-US" dirty="0" err="1"/>
              <a:t>Kjeld</a:t>
            </a:r>
            <a:r>
              <a:rPr lang="en-US" dirty="0"/>
              <a:t> Kirk Kristiansen, is the owner of the LEGO Group and the deputy chairman of the LEGO Foundation board. </a:t>
            </a:r>
            <a:r>
              <a:rPr lang="en-US" dirty="0" err="1"/>
              <a:t>Kjeld</a:t>
            </a:r>
            <a:r>
              <a:rPr lang="en-US" dirty="0"/>
              <a:t> Kirk Kristiansen’s son, Thomas Kirk Kristiansen, is chairman of the LEGO Foundation board.</a:t>
            </a:r>
          </a:p>
        </p:txBody>
      </p:sp>
      <p:sp>
        <p:nvSpPr>
          <p:cNvPr id="198" name="Google Shape;198;p29"/>
          <p:cNvSpPr/>
          <p:nvPr/>
        </p:nvSpPr>
        <p:spPr>
          <a:xfrm rot="10800000" flipH="1">
            <a:off x="0" y="2424900"/>
            <a:ext cx="7215000" cy="207300"/>
          </a:xfrm>
          <a:prstGeom prst="rect">
            <a:avLst/>
          </a:prstGeom>
          <a:solidFill>
            <a:schemeClr val="tx2">
              <a:lumMod val="75000"/>
              <a:alpha val="6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742" y="706569"/>
            <a:ext cx="4549515" cy="19256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ngineering Project Proposal by Slidesgo">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648</Words>
  <Application>Microsoft Office PowerPoint</Application>
  <PresentationFormat>Экран (16:9)</PresentationFormat>
  <Paragraphs>31</Paragraphs>
  <Slides>6</Slides>
  <Notes>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Catamaran Thin</vt:lpstr>
      <vt:lpstr>Roboto</vt:lpstr>
      <vt:lpstr>Livvic</vt:lpstr>
      <vt:lpstr>Arial</vt:lpstr>
      <vt:lpstr>Fira Sans Extra Condensed Medium</vt:lpstr>
      <vt:lpstr>Engineering Project Proposal by Slidesgo</vt:lpstr>
      <vt:lpstr>Denmark</vt:lpstr>
      <vt:lpstr>History</vt:lpstr>
      <vt:lpstr>Interesting facts about Denmark</vt:lpstr>
      <vt:lpstr>Greenland  </vt:lpstr>
      <vt:lpstr>The Faroe</vt:lpstr>
      <vt:lpstr>Danish Lego company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Denmark</dc:title>
  <cp:lastModifiedBy>Asus</cp:lastModifiedBy>
  <cp:revision>7</cp:revision>
  <dcterms:modified xsi:type="dcterms:W3CDTF">2021-11-10T17:07:04Z</dcterms:modified>
</cp:coreProperties>
</file>