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2" r:id="rId4"/>
    <p:sldId id="266" r:id="rId5"/>
    <p:sldId id="273" r:id="rId6"/>
    <p:sldId id="275" r:id="rId7"/>
    <p:sldId id="320" r:id="rId8"/>
    <p:sldId id="297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3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862"/>
    </p:cViewPr>
  </p:sorterViewPr>
  <p:notesViewPr>
    <p:cSldViewPr snapToGrid="0">
      <p:cViewPr varScale="1">
        <p:scale>
          <a:sx n="55" d="100"/>
          <a:sy n="55" d="100"/>
        </p:scale>
        <p:origin x="277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CF8D-0EE5-47CD-A429-2CEE492BF51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20878-70BF-47EF-BF75-D8DEE6F8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D558B-A90D-4C1C-8E95-F4CC8EA4699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CBEF-AA12-44EA-A197-546DE729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6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4C9-8B01-4060-8F35-6CDC8FD05C4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6A8-67B4-45FE-907F-645767EF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4C9-8B01-4060-8F35-6CDC8FD05C4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6A8-67B4-45FE-907F-645767EF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4C9-8B01-4060-8F35-6CDC8FD05C4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6A8-67B4-45FE-907F-645767EF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993912"/>
            <a:ext cx="4581798" cy="5864087"/>
          </a:xfrm>
          <a:custGeom>
            <a:avLst/>
            <a:gdLst>
              <a:gd name="connsiteX0" fmla="*/ 974209 w 4581798"/>
              <a:gd name="connsiteY0" fmla="*/ 0 h 5864087"/>
              <a:gd name="connsiteX1" fmla="*/ 4581798 w 4581798"/>
              <a:gd name="connsiteY1" fmla="*/ 0 h 5864087"/>
              <a:gd name="connsiteX2" fmla="*/ 3525125 w 4581798"/>
              <a:gd name="connsiteY2" fmla="*/ 5864087 h 5864087"/>
              <a:gd name="connsiteX3" fmla="*/ 0 w 4581798"/>
              <a:gd name="connsiteY3" fmla="*/ 5864087 h 5864087"/>
              <a:gd name="connsiteX4" fmla="*/ 0 w 4581798"/>
              <a:gd name="connsiteY4" fmla="*/ 5406446 h 586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798" h="5864087">
                <a:moveTo>
                  <a:pt x="974209" y="0"/>
                </a:moveTo>
                <a:lnTo>
                  <a:pt x="4581798" y="0"/>
                </a:lnTo>
                <a:lnTo>
                  <a:pt x="3525125" y="5864087"/>
                </a:lnTo>
                <a:lnTo>
                  <a:pt x="0" y="5864087"/>
                </a:lnTo>
                <a:lnTo>
                  <a:pt x="0" y="54064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147043" y="0"/>
            <a:ext cx="4044957" cy="3429000"/>
          </a:xfrm>
          <a:custGeom>
            <a:avLst/>
            <a:gdLst>
              <a:gd name="connsiteX0" fmla="*/ 617885 w 4044957"/>
              <a:gd name="connsiteY0" fmla="*/ 0 h 3429000"/>
              <a:gd name="connsiteX1" fmla="*/ 4044957 w 4044957"/>
              <a:gd name="connsiteY1" fmla="*/ 0 h 3429000"/>
              <a:gd name="connsiteX2" fmla="*/ 3427072 w 4044957"/>
              <a:gd name="connsiteY2" fmla="*/ 3429000 h 3429000"/>
              <a:gd name="connsiteX3" fmla="*/ 0 w 4044957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957" h="3429000">
                <a:moveTo>
                  <a:pt x="617885" y="0"/>
                </a:moveTo>
                <a:lnTo>
                  <a:pt x="4044957" y="0"/>
                </a:lnTo>
                <a:lnTo>
                  <a:pt x="3427072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484988" y="3619500"/>
            <a:ext cx="5707012" cy="3429000"/>
          </a:xfrm>
          <a:custGeom>
            <a:avLst/>
            <a:gdLst>
              <a:gd name="connsiteX0" fmla="*/ 617885 w 5707012"/>
              <a:gd name="connsiteY0" fmla="*/ 0 h 3429000"/>
              <a:gd name="connsiteX1" fmla="*/ 5707012 w 5707012"/>
              <a:gd name="connsiteY1" fmla="*/ 0 h 3429000"/>
              <a:gd name="connsiteX2" fmla="*/ 5089127 w 5707012"/>
              <a:gd name="connsiteY2" fmla="*/ 3429000 h 3429000"/>
              <a:gd name="connsiteX3" fmla="*/ 0 w 570701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7012" h="3429000">
                <a:moveTo>
                  <a:pt x="617885" y="0"/>
                </a:moveTo>
                <a:lnTo>
                  <a:pt x="5707012" y="0"/>
                </a:lnTo>
                <a:lnTo>
                  <a:pt x="5089127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5318980" y="1172816"/>
            <a:ext cx="1997036" cy="3259074"/>
          </a:xfrm>
          <a:custGeom>
            <a:avLst/>
            <a:gdLst>
              <a:gd name="connsiteX0" fmla="*/ 585548 w 1997036"/>
              <a:gd name="connsiteY0" fmla="*/ 0 h 3259074"/>
              <a:gd name="connsiteX1" fmla="*/ 1997036 w 1997036"/>
              <a:gd name="connsiteY1" fmla="*/ 0 h 3259074"/>
              <a:gd name="connsiteX2" fmla="*/ 1409770 w 1997036"/>
              <a:gd name="connsiteY2" fmla="*/ 3259074 h 3259074"/>
              <a:gd name="connsiteX3" fmla="*/ 0 w 1997036"/>
              <a:gd name="connsiteY3" fmla="*/ 3259074 h 3259074"/>
              <a:gd name="connsiteX4" fmla="*/ 0 w 1997036"/>
              <a:gd name="connsiteY4" fmla="*/ 3249542 h 32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7036" h="3259074">
                <a:moveTo>
                  <a:pt x="585548" y="0"/>
                </a:moveTo>
                <a:lnTo>
                  <a:pt x="1997036" y="0"/>
                </a:lnTo>
                <a:lnTo>
                  <a:pt x="1409770" y="3259074"/>
                </a:lnTo>
                <a:lnTo>
                  <a:pt x="0" y="3259074"/>
                </a:lnTo>
                <a:lnTo>
                  <a:pt x="0" y="32495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6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64641" cy="6858000"/>
          </a:xfrm>
          <a:custGeom>
            <a:avLst/>
            <a:gdLst>
              <a:gd name="connsiteX0" fmla="*/ 0 w 6064641"/>
              <a:gd name="connsiteY0" fmla="*/ 0 h 6858000"/>
              <a:gd name="connsiteX1" fmla="*/ 6064641 w 6064641"/>
              <a:gd name="connsiteY1" fmla="*/ 0 h 6858000"/>
              <a:gd name="connsiteX2" fmla="*/ 4828871 w 6064641"/>
              <a:gd name="connsiteY2" fmla="*/ 6858000 h 6858000"/>
              <a:gd name="connsiteX3" fmla="*/ 0 w 606464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4641" h="6858000">
                <a:moveTo>
                  <a:pt x="0" y="0"/>
                </a:moveTo>
                <a:lnTo>
                  <a:pt x="6064641" y="0"/>
                </a:lnTo>
                <a:lnTo>
                  <a:pt x="482887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746493" y="1104900"/>
            <a:ext cx="2389535" cy="3429000"/>
          </a:xfrm>
          <a:custGeom>
            <a:avLst/>
            <a:gdLst>
              <a:gd name="connsiteX0" fmla="*/ 617885 w 2389535"/>
              <a:gd name="connsiteY0" fmla="*/ 0 h 3429000"/>
              <a:gd name="connsiteX1" fmla="*/ 2389535 w 2389535"/>
              <a:gd name="connsiteY1" fmla="*/ 0 h 3429000"/>
              <a:gd name="connsiteX2" fmla="*/ 1771650 w 2389535"/>
              <a:gd name="connsiteY2" fmla="*/ 3429000 h 3429000"/>
              <a:gd name="connsiteX3" fmla="*/ 0 w 238953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535" h="3429000">
                <a:moveTo>
                  <a:pt x="617885" y="0"/>
                </a:moveTo>
                <a:lnTo>
                  <a:pt x="2389535" y="0"/>
                </a:lnTo>
                <a:lnTo>
                  <a:pt x="177165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97941" y="1104900"/>
            <a:ext cx="2389535" cy="3429000"/>
          </a:xfrm>
          <a:custGeom>
            <a:avLst/>
            <a:gdLst>
              <a:gd name="connsiteX0" fmla="*/ 617885 w 2389535"/>
              <a:gd name="connsiteY0" fmla="*/ 0 h 3429000"/>
              <a:gd name="connsiteX1" fmla="*/ 2389535 w 2389535"/>
              <a:gd name="connsiteY1" fmla="*/ 0 h 3429000"/>
              <a:gd name="connsiteX2" fmla="*/ 1771650 w 2389535"/>
              <a:gd name="connsiteY2" fmla="*/ 3429000 h 3429000"/>
              <a:gd name="connsiteX3" fmla="*/ 0 w 238953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535" h="3429000">
                <a:moveTo>
                  <a:pt x="617885" y="0"/>
                </a:moveTo>
                <a:lnTo>
                  <a:pt x="2389535" y="0"/>
                </a:lnTo>
                <a:lnTo>
                  <a:pt x="177165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1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7180" y="1104143"/>
            <a:ext cx="4780342" cy="4780342"/>
          </a:xfrm>
          <a:custGeom>
            <a:avLst/>
            <a:gdLst>
              <a:gd name="connsiteX0" fmla="*/ 0 w 4780342"/>
              <a:gd name="connsiteY0" fmla="*/ 0 h 4780342"/>
              <a:gd name="connsiteX1" fmla="*/ 4780342 w 4780342"/>
              <a:gd name="connsiteY1" fmla="*/ 0 h 4780342"/>
              <a:gd name="connsiteX2" fmla="*/ 4780342 w 4780342"/>
              <a:gd name="connsiteY2" fmla="*/ 4780342 h 4780342"/>
              <a:gd name="connsiteX3" fmla="*/ 0 w 4780342"/>
              <a:gd name="connsiteY3" fmla="*/ 4780342 h 478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2" h="4780342">
                <a:moveTo>
                  <a:pt x="0" y="0"/>
                </a:moveTo>
                <a:lnTo>
                  <a:pt x="4780342" y="0"/>
                </a:lnTo>
                <a:lnTo>
                  <a:pt x="4780342" y="4780342"/>
                </a:lnTo>
                <a:lnTo>
                  <a:pt x="0" y="47803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1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833241" y="612603"/>
            <a:ext cx="6358759" cy="5722883"/>
          </a:xfrm>
          <a:custGeom>
            <a:avLst/>
            <a:gdLst>
              <a:gd name="connsiteX0" fmla="*/ 0 w 6358759"/>
              <a:gd name="connsiteY0" fmla="*/ 0 h 5722883"/>
              <a:gd name="connsiteX1" fmla="*/ 6358759 w 6358759"/>
              <a:gd name="connsiteY1" fmla="*/ 0 h 5722883"/>
              <a:gd name="connsiteX2" fmla="*/ 6358759 w 6358759"/>
              <a:gd name="connsiteY2" fmla="*/ 5722883 h 5722883"/>
              <a:gd name="connsiteX3" fmla="*/ 0 w 6358759"/>
              <a:gd name="connsiteY3" fmla="*/ 5722883 h 572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8759" h="5722883">
                <a:moveTo>
                  <a:pt x="0" y="0"/>
                </a:moveTo>
                <a:lnTo>
                  <a:pt x="6358759" y="0"/>
                </a:lnTo>
                <a:lnTo>
                  <a:pt x="6358759" y="5722883"/>
                </a:lnTo>
                <a:lnTo>
                  <a:pt x="0" y="57228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8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766077" y="0"/>
            <a:ext cx="3639227" cy="4610100"/>
          </a:xfrm>
          <a:custGeom>
            <a:avLst/>
            <a:gdLst>
              <a:gd name="connsiteX0" fmla="*/ 830712 w 3639227"/>
              <a:gd name="connsiteY0" fmla="*/ 0 h 4610100"/>
              <a:gd name="connsiteX1" fmla="*/ 3639227 w 3639227"/>
              <a:gd name="connsiteY1" fmla="*/ 0 h 4610100"/>
              <a:gd name="connsiteX2" fmla="*/ 2808515 w 3639227"/>
              <a:gd name="connsiteY2" fmla="*/ 4610100 h 4610100"/>
              <a:gd name="connsiteX3" fmla="*/ 0 w 3639227"/>
              <a:gd name="connsiteY3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27" h="4610100">
                <a:moveTo>
                  <a:pt x="830712" y="0"/>
                </a:moveTo>
                <a:lnTo>
                  <a:pt x="3639227" y="0"/>
                </a:lnTo>
                <a:lnTo>
                  <a:pt x="2808515" y="4610100"/>
                </a:lnTo>
                <a:lnTo>
                  <a:pt x="0" y="4610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44523" y="3295650"/>
            <a:ext cx="5012529" cy="3562350"/>
          </a:xfrm>
          <a:custGeom>
            <a:avLst/>
            <a:gdLst>
              <a:gd name="connsiteX0" fmla="*/ 641914 w 5012529"/>
              <a:gd name="connsiteY0" fmla="*/ 0 h 3562350"/>
              <a:gd name="connsiteX1" fmla="*/ 1646507 w 5012529"/>
              <a:gd name="connsiteY1" fmla="*/ 0 h 3562350"/>
              <a:gd name="connsiteX2" fmla="*/ 3276223 w 5012529"/>
              <a:gd name="connsiteY2" fmla="*/ 0 h 3562350"/>
              <a:gd name="connsiteX3" fmla="*/ 5012529 w 5012529"/>
              <a:gd name="connsiteY3" fmla="*/ 0 h 3562350"/>
              <a:gd name="connsiteX4" fmla="*/ 4370615 w 5012529"/>
              <a:gd name="connsiteY4" fmla="*/ 3562350 h 3562350"/>
              <a:gd name="connsiteX5" fmla="*/ 2808515 w 5012529"/>
              <a:gd name="connsiteY5" fmla="*/ 3562350 h 3562350"/>
              <a:gd name="connsiteX6" fmla="*/ 1562100 w 5012529"/>
              <a:gd name="connsiteY6" fmla="*/ 3562350 h 3562350"/>
              <a:gd name="connsiteX7" fmla="*/ 0 w 5012529"/>
              <a:gd name="connsiteY7" fmla="*/ 3562350 h 356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529" h="3562350">
                <a:moveTo>
                  <a:pt x="641914" y="0"/>
                </a:moveTo>
                <a:lnTo>
                  <a:pt x="1646507" y="0"/>
                </a:lnTo>
                <a:lnTo>
                  <a:pt x="3276223" y="0"/>
                </a:lnTo>
                <a:lnTo>
                  <a:pt x="5012529" y="0"/>
                </a:lnTo>
                <a:lnTo>
                  <a:pt x="4370615" y="3562350"/>
                </a:lnTo>
                <a:lnTo>
                  <a:pt x="2808515" y="3562350"/>
                </a:lnTo>
                <a:lnTo>
                  <a:pt x="1562100" y="3562350"/>
                </a:lnTo>
                <a:lnTo>
                  <a:pt x="0" y="35623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815573" y="0"/>
            <a:ext cx="3223871" cy="2305050"/>
          </a:xfrm>
          <a:custGeom>
            <a:avLst/>
            <a:gdLst>
              <a:gd name="connsiteX0" fmla="*/ 415356 w 3223871"/>
              <a:gd name="connsiteY0" fmla="*/ 0 h 2305050"/>
              <a:gd name="connsiteX1" fmla="*/ 1562100 w 3223871"/>
              <a:gd name="connsiteY1" fmla="*/ 0 h 2305050"/>
              <a:gd name="connsiteX2" fmla="*/ 2808515 w 3223871"/>
              <a:gd name="connsiteY2" fmla="*/ 0 h 2305050"/>
              <a:gd name="connsiteX3" fmla="*/ 3223871 w 3223871"/>
              <a:gd name="connsiteY3" fmla="*/ 0 h 2305050"/>
              <a:gd name="connsiteX4" fmla="*/ 2808515 w 3223871"/>
              <a:gd name="connsiteY4" fmla="*/ 2305050 h 2305050"/>
              <a:gd name="connsiteX5" fmla="*/ 0 w 3223871"/>
              <a:gd name="connsiteY5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3871" h="2305050">
                <a:moveTo>
                  <a:pt x="415356" y="0"/>
                </a:moveTo>
                <a:lnTo>
                  <a:pt x="1562100" y="0"/>
                </a:lnTo>
                <a:lnTo>
                  <a:pt x="2808515" y="0"/>
                </a:lnTo>
                <a:lnTo>
                  <a:pt x="3223871" y="0"/>
                </a:lnTo>
                <a:lnTo>
                  <a:pt x="2808515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27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48348" y="628650"/>
            <a:ext cx="3639227" cy="4610100"/>
          </a:xfrm>
          <a:custGeom>
            <a:avLst/>
            <a:gdLst>
              <a:gd name="connsiteX0" fmla="*/ 830712 w 3639227"/>
              <a:gd name="connsiteY0" fmla="*/ 0 h 4610100"/>
              <a:gd name="connsiteX1" fmla="*/ 3639227 w 3639227"/>
              <a:gd name="connsiteY1" fmla="*/ 0 h 4610100"/>
              <a:gd name="connsiteX2" fmla="*/ 2808515 w 3639227"/>
              <a:gd name="connsiteY2" fmla="*/ 4610100 h 4610100"/>
              <a:gd name="connsiteX3" fmla="*/ 0 w 3639227"/>
              <a:gd name="connsiteY3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27" h="4610100">
                <a:moveTo>
                  <a:pt x="830712" y="0"/>
                </a:moveTo>
                <a:lnTo>
                  <a:pt x="3639227" y="0"/>
                </a:lnTo>
                <a:lnTo>
                  <a:pt x="2808515" y="4610100"/>
                </a:lnTo>
                <a:lnTo>
                  <a:pt x="0" y="4610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615423" y="1781175"/>
            <a:ext cx="3639227" cy="4610100"/>
          </a:xfrm>
          <a:custGeom>
            <a:avLst/>
            <a:gdLst>
              <a:gd name="connsiteX0" fmla="*/ 830712 w 3639227"/>
              <a:gd name="connsiteY0" fmla="*/ 0 h 4610100"/>
              <a:gd name="connsiteX1" fmla="*/ 3639227 w 3639227"/>
              <a:gd name="connsiteY1" fmla="*/ 0 h 4610100"/>
              <a:gd name="connsiteX2" fmla="*/ 2808515 w 3639227"/>
              <a:gd name="connsiteY2" fmla="*/ 4610100 h 4610100"/>
              <a:gd name="connsiteX3" fmla="*/ 0 w 3639227"/>
              <a:gd name="connsiteY3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227" h="4610100">
                <a:moveTo>
                  <a:pt x="830712" y="0"/>
                </a:moveTo>
                <a:lnTo>
                  <a:pt x="3639227" y="0"/>
                </a:lnTo>
                <a:lnTo>
                  <a:pt x="2808515" y="4610100"/>
                </a:lnTo>
                <a:lnTo>
                  <a:pt x="0" y="4610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3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4C9-8B01-4060-8F35-6CDC8FD05C4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6A8-67B4-45FE-907F-645767EF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15007" y="515007"/>
            <a:ext cx="3689131" cy="5827986"/>
          </a:xfrm>
          <a:custGeom>
            <a:avLst/>
            <a:gdLst>
              <a:gd name="connsiteX0" fmla="*/ 0 w 3689131"/>
              <a:gd name="connsiteY0" fmla="*/ 0 h 5827986"/>
              <a:gd name="connsiteX1" fmla="*/ 3689131 w 3689131"/>
              <a:gd name="connsiteY1" fmla="*/ 0 h 5827986"/>
              <a:gd name="connsiteX2" fmla="*/ 3689131 w 3689131"/>
              <a:gd name="connsiteY2" fmla="*/ 5827986 h 5827986"/>
              <a:gd name="connsiteX3" fmla="*/ 0 w 3689131"/>
              <a:gd name="connsiteY3" fmla="*/ 5827986 h 582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131" h="5827986">
                <a:moveTo>
                  <a:pt x="0" y="0"/>
                </a:moveTo>
                <a:lnTo>
                  <a:pt x="3689131" y="0"/>
                </a:lnTo>
                <a:lnTo>
                  <a:pt x="3689131" y="5827986"/>
                </a:lnTo>
                <a:lnTo>
                  <a:pt x="0" y="58279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5108027" y="1298752"/>
            <a:ext cx="1461578" cy="1902372"/>
          </a:xfrm>
          <a:custGeom>
            <a:avLst/>
            <a:gdLst>
              <a:gd name="connsiteX0" fmla="*/ 0 w 1461578"/>
              <a:gd name="connsiteY0" fmla="*/ 0 h 1902372"/>
              <a:gd name="connsiteX1" fmla="*/ 1461578 w 1461578"/>
              <a:gd name="connsiteY1" fmla="*/ 0 h 1902372"/>
              <a:gd name="connsiteX2" fmla="*/ 1461578 w 1461578"/>
              <a:gd name="connsiteY2" fmla="*/ 1902372 h 1902372"/>
              <a:gd name="connsiteX3" fmla="*/ 0 w 1461578"/>
              <a:gd name="connsiteY3" fmla="*/ 1902372 h 190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1578" h="1902372">
                <a:moveTo>
                  <a:pt x="0" y="0"/>
                </a:moveTo>
                <a:lnTo>
                  <a:pt x="1461578" y="0"/>
                </a:lnTo>
                <a:lnTo>
                  <a:pt x="1461578" y="1902372"/>
                </a:lnTo>
                <a:lnTo>
                  <a:pt x="0" y="1902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1"/>
          </p:nvPr>
        </p:nvSpPr>
        <p:spPr>
          <a:xfrm>
            <a:off x="7110930" y="1298752"/>
            <a:ext cx="1461578" cy="1902372"/>
          </a:xfrm>
          <a:custGeom>
            <a:avLst/>
            <a:gdLst>
              <a:gd name="connsiteX0" fmla="*/ 0 w 1461578"/>
              <a:gd name="connsiteY0" fmla="*/ 0 h 1902372"/>
              <a:gd name="connsiteX1" fmla="*/ 1461578 w 1461578"/>
              <a:gd name="connsiteY1" fmla="*/ 0 h 1902372"/>
              <a:gd name="connsiteX2" fmla="*/ 1461578 w 1461578"/>
              <a:gd name="connsiteY2" fmla="*/ 1902372 h 1902372"/>
              <a:gd name="connsiteX3" fmla="*/ 0 w 1461578"/>
              <a:gd name="connsiteY3" fmla="*/ 1902372 h 190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1578" h="1902372">
                <a:moveTo>
                  <a:pt x="0" y="0"/>
                </a:moveTo>
                <a:lnTo>
                  <a:pt x="1461578" y="0"/>
                </a:lnTo>
                <a:lnTo>
                  <a:pt x="1461578" y="1902372"/>
                </a:lnTo>
                <a:lnTo>
                  <a:pt x="0" y="1902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9113834" y="1298752"/>
            <a:ext cx="1461578" cy="1902372"/>
          </a:xfrm>
          <a:custGeom>
            <a:avLst/>
            <a:gdLst>
              <a:gd name="connsiteX0" fmla="*/ 0 w 1461578"/>
              <a:gd name="connsiteY0" fmla="*/ 0 h 1902372"/>
              <a:gd name="connsiteX1" fmla="*/ 1461578 w 1461578"/>
              <a:gd name="connsiteY1" fmla="*/ 0 h 1902372"/>
              <a:gd name="connsiteX2" fmla="*/ 1461578 w 1461578"/>
              <a:gd name="connsiteY2" fmla="*/ 1902372 h 1902372"/>
              <a:gd name="connsiteX3" fmla="*/ 0 w 1461578"/>
              <a:gd name="connsiteY3" fmla="*/ 1902372 h 190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1578" h="1902372">
                <a:moveTo>
                  <a:pt x="0" y="0"/>
                </a:moveTo>
                <a:lnTo>
                  <a:pt x="1461578" y="0"/>
                </a:lnTo>
                <a:lnTo>
                  <a:pt x="1461578" y="1902372"/>
                </a:lnTo>
                <a:lnTo>
                  <a:pt x="0" y="1902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5108027" y="3656877"/>
            <a:ext cx="1461578" cy="1902372"/>
          </a:xfrm>
          <a:custGeom>
            <a:avLst/>
            <a:gdLst>
              <a:gd name="connsiteX0" fmla="*/ 0 w 1461578"/>
              <a:gd name="connsiteY0" fmla="*/ 0 h 1902372"/>
              <a:gd name="connsiteX1" fmla="*/ 1461578 w 1461578"/>
              <a:gd name="connsiteY1" fmla="*/ 0 h 1902372"/>
              <a:gd name="connsiteX2" fmla="*/ 1461578 w 1461578"/>
              <a:gd name="connsiteY2" fmla="*/ 1902372 h 1902372"/>
              <a:gd name="connsiteX3" fmla="*/ 0 w 1461578"/>
              <a:gd name="connsiteY3" fmla="*/ 1902372 h 190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1578" h="1902372">
                <a:moveTo>
                  <a:pt x="0" y="0"/>
                </a:moveTo>
                <a:lnTo>
                  <a:pt x="1461578" y="0"/>
                </a:lnTo>
                <a:lnTo>
                  <a:pt x="1461578" y="1902372"/>
                </a:lnTo>
                <a:lnTo>
                  <a:pt x="0" y="1902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7110930" y="3656877"/>
            <a:ext cx="1461578" cy="1902372"/>
          </a:xfrm>
          <a:custGeom>
            <a:avLst/>
            <a:gdLst>
              <a:gd name="connsiteX0" fmla="*/ 0 w 1461578"/>
              <a:gd name="connsiteY0" fmla="*/ 0 h 1902372"/>
              <a:gd name="connsiteX1" fmla="*/ 1461578 w 1461578"/>
              <a:gd name="connsiteY1" fmla="*/ 0 h 1902372"/>
              <a:gd name="connsiteX2" fmla="*/ 1461578 w 1461578"/>
              <a:gd name="connsiteY2" fmla="*/ 1902372 h 1902372"/>
              <a:gd name="connsiteX3" fmla="*/ 0 w 1461578"/>
              <a:gd name="connsiteY3" fmla="*/ 1902372 h 190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1578" h="1902372">
                <a:moveTo>
                  <a:pt x="0" y="0"/>
                </a:moveTo>
                <a:lnTo>
                  <a:pt x="1461578" y="0"/>
                </a:lnTo>
                <a:lnTo>
                  <a:pt x="1461578" y="1902372"/>
                </a:lnTo>
                <a:lnTo>
                  <a:pt x="0" y="1902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9113834" y="3656877"/>
            <a:ext cx="1461578" cy="1902372"/>
          </a:xfrm>
          <a:custGeom>
            <a:avLst/>
            <a:gdLst>
              <a:gd name="connsiteX0" fmla="*/ 0 w 1461578"/>
              <a:gd name="connsiteY0" fmla="*/ 0 h 1902372"/>
              <a:gd name="connsiteX1" fmla="*/ 1461578 w 1461578"/>
              <a:gd name="connsiteY1" fmla="*/ 0 h 1902372"/>
              <a:gd name="connsiteX2" fmla="*/ 1461578 w 1461578"/>
              <a:gd name="connsiteY2" fmla="*/ 1902372 h 1902372"/>
              <a:gd name="connsiteX3" fmla="*/ 0 w 1461578"/>
              <a:gd name="connsiteY3" fmla="*/ 1902372 h 190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1578" h="1902372">
                <a:moveTo>
                  <a:pt x="0" y="0"/>
                </a:moveTo>
                <a:lnTo>
                  <a:pt x="1461578" y="0"/>
                </a:lnTo>
                <a:lnTo>
                  <a:pt x="1461578" y="1902372"/>
                </a:lnTo>
                <a:lnTo>
                  <a:pt x="0" y="1902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4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4C9-8B01-4060-8F35-6CDC8FD05C4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6A8-67B4-45FE-907F-645767EF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4C9-8B01-4060-8F35-6CDC8FD05C4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6A8-67B4-45FE-907F-645767EF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4C9-8B01-4060-8F35-6CDC8FD05C4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6A8-67B4-45FE-907F-645767EF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4C9-8B01-4060-8F35-6CDC8FD05C4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6A8-67B4-45FE-907F-645767EF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3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4C9-8B01-4060-8F35-6CDC8FD05C4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6A8-67B4-45FE-907F-645767EF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4C9-8B01-4060-8F35-6CDC8FD05C4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6A8-67B4-45FE-907F-645767EF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6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E4C9-8B01-4060-8F35-6CDC8FD05C4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6A8-67B4-45FE-907F-645767EF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5E4C9-8B01-4060-8F35-6CDC8FD05C4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976A8-67B4-45FE-907F-645767EF9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5" r:id="rId14"/>
    <p:sldLayoutId id="2147483689" r:id="rId15"/>
    <p:sldLayoutId id="2147483669" r:id="rId16"/>
    <p:sldLayoutId id="2147483672" r:id="rId17"/>
    <p:sldLayoutId id="2147483674" r:id="rId18"/>
    <p:sldLayoutId id="2147483690" r:id="rId19"/>
    <p:sldLayoutId id="2147483682" r:id="rId20"/>
    <p:sldLayoutId id="214748368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" r="617"/>
          <a:stretch>
            <a:fillRect/>
          </a:stretch>
        </p:blipFill>
        <p:spPr>
          <a:xfrm>
            <a:off x="-1488141" y="-62"/>
            <a:ext cx="13680141" cy="6858000"/>
          </a:xfrm>
        </p:spPr>
      </p:pic>
      <p:sp>
        <p:nvSpPr>
          <p:cNvPr id="14" name="Freeform 13"/>
          <p:cNvSpPr/>
          <p:nvPr/>
        </p:nvSpPr>
        <p:spPr>
          <a:xfrm rot="10800000">
            <a:off x="6557555" y="3605350"/>
            <a:ext cx="5634445" cy="3252588"/>
          </a:xfrm>
          <a:custGeom>
            <a:avLst/>
            <a:gdLst>
              <a:gd name="connsiteX0" fmla="*/ 0 w 4113434"/>
              <a:gd name="connsiteY0" fmla="*/ 0 h 2948608"/>
              <a:gd name="connsiteX1" fmla="*/ 4113434 w 4113434"/>
              <a:gd name="connsiteY1" fmla="*/ 0 h 2948608"/>
              <a:gd name="connsiteX2" fmla="*/ 3471855 w 4113434"/>
              <a:gd name="connsiteY2" fmla="*/ 2948608 h 2948608"/>
              <a:gd name="connsiteX3" fmla="*/ 0 w 4113434"/>
              <a:gd name="connsiteY3" fmla="*/ 2948608 h 294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3434" h="2948608">
                <a:moveTo>
                  <a:pt x="0" y="0"/>
                </a:moveTo>
                <a:lnTo>
                  <a:pt x="4113434" y="0"/>
                </a:lnTo>
                <a:lnTo>
                  <a:pt x="3471855" y="2948608"/>
                </a:lnTo>
                <a:lnTo>
                  <a:pt x="0" y="294860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60849" y="3891187"/>
            <a:ext cx="4378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Microsoft New Tai Lue" panose="020B0502040204020203" pitchFamily="34" charset="0"/>
                <a:ea typeface="Questrial" charset="0"/>
                <a:cs typeface="Microsoft New Tai Lue" panose="020B0502040204020203" pitchFamily="34" charset="0"/>
              </a:rPr>
              <a:t>Programming Languages</a:t>
            </a:r>
            <a:endParaRPr lang="en-US" sz="4800" b="1" dirty="0">
              <a:solidFill>
                <a:schemeClr val="bg1"/>
              </a:solidFill>
              <a:latin typeface="Microsoft New Tai Lue" panose="020B0502040204020203" pitchFamily="34" charset="0"/>
              <a:ea typeface="Questrial" charset="0"/>
              <a:cs typeface="Microsoft New Tai Lue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896FBE-53F2-44C0-B003-46F42F6F6D6E}"/>
              </a:ext>
            </a:extLst>
          </p:cNvPr>
          <p:cNvSpPr txBox="1"/>
          <p:nvPr/>
        </p:nvSpPr>
        <p:spPr>
          <a:xfrm>
            <a:off x="9293260" y="5746683"/>
            <a:ext cx="42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Student:Rosca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Dorin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Teacher:Crudu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</a:rPr>
              <a:t> Corina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2009794" y="0"/>
            <a:ext cx="4440927" cy="4071258"/>
          </a:xfrm>
          <a:custGeom>
            <a:avLst/>
            <a:gdLst>
              <a:gd name="connsiteX0" fmla="*/ 733616 w 4440927"/>
              <a:gd name="connsiteY0" fmla="*/ 0 h 4071258"/>
              <a:gd name="connsiteX1" fmla="*/ 4440927 w 4440927"/>
              <a:gd name="connsiteY1" fmla="*/ 0 h 4071258"/>
              <a:gd name="connsiteX2" fmla="*/ 3707311 w 4440927"/>
              <a:gd name="connsiteY2" fmla="*/ 4071258 h 4071258"/>
              <a:gd name="connsiteX3" fmla="*/ 0 w 4440927"/>
              <a:gd name="connsiteY3" fmla="*/ 4071258 h 407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0927" h="4071258">
                <a:moveTo>
                  <a:pt x="733616" y="0"/>
                </a:moveTo>
                <a:lnTo>
                  <a:pt x="4440927" y="0"/>
                </a:lnTo>
                <a:lnTo>
                  <a:pt x="3707311" y="4071258"/>
                </a:lnTo>
                <a:lnTo>
                  <a:pt x="0" y="407125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09417" y="2329114"/>
            <a:ext cx="5049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ontserrat" panose="00000500000000000000" pitchFamily="50" charset="0"/>
                <a:ea typeface="Questrial" charset="0"/>
                <a:cs typeface="Questrial" charset="0"/>
              </a:rPr>
              <a:t>What are Programming Languages</a:t>
            </a:r>
            <a:endParaRPr lang="en-US" sz="2000" b="1" dirty="0">
              <a:latin typeface="Montserrat" panose="00000500000000000000" pitchFamily="50" charset="0"/>
              <a:ea typeface="Questrial" charset="0"/>
              <a:cs typeface="Quest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532" y="-114084"/>
            <a:ext cx="11576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658D5FB-F58B-D84B-A04F-AD2CF8231F70}" type="slidenum">
              <a:rPr lang="en-US" sz="13800" b="1">
                <a:solidFill>
                  <a:schemeClr val="bg1">
                    <a:lumMod val="95000"/>
                  </a:schemeClr>
                </a:solidFill>
                <a:latin typeface="Questrial" charset="0"/>
                <a:ea typeface="Questrial" charset="0"/>
                <a:cs typeface="Questrial" charset="0"/>
              </a:rPr>
              <a:pPr/>
              <a:t>2</a:t>
            </a:fld>
            <a:endParaRPr lang="en-US" sz="13800" b="1" dirty="0">
              <a:solidFill>
                <a:schemeClr val="bg1">
                  <a:lumMod val="95000"/>
                </a:schemeClr>
              </a:solidFill>
              <a:latin typeface="Questrial" charset="0"/>
              <a:ea typeface="Questrial" charset="0"/>
              <a:cs typeface="Quest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896FBE-53F2-44C0-B003-46F42F6F6D6E}"/>
              </a:ext>
            </a:extLst>
          </p:cNvPr>
          <p:cNvSpPr txBox="1"/>
          <p:nvPr/>
        </p:nvSpPr>
        <p:spPr>
          <a:xfrm>
            <a:off x="6309417" y="2895616"/>
            <a:ext cx="5086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 languages are </a:t>
            </a:r>
            <a:r>
              <a:rPr lang="ro-MD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kind of </a:t>
            </a:r>
            <a:r>
              <a:rPr lang="en-US" sz="2000" dirty="0" smtClean="0"/>
              <a:t>computer language</a:t>
            </a:r>
            <a:r>
              <a:rPr lang="ro-MD" sz="2000" dirty="0"/>
              <a:t> </a:t>
            </a:r>
            <a:r>
              <a:rPr lang="ro-MD" sz="2000" dirty="0" smtClean="0"/>
              <a:t>that</a:t>
            </a:r>
            <a:r>
              <a:rPr lang="en-US" sz="2000" dirty="0" smtClean="0"/>
              <a:t> </a:t>
            </a:r>
            <a:r>
              <a:rPr lang="en-US" sz="2000" dirty="0"/>
              <a:t>are used </a:t>
            </a:r>
            <a:r>
              <a:rPr lang="en-US" sz="2000" dirty="0" smtClean="0"/>
              <a:t>in </a:t>
            </a:r>
            <a:r>
              <a:rPr lang="en-US" sz="2000" dirty="0"/>
              <a:t>c</a:t>
            </a:r>
            <a:r>
              <a:rPr lang="en-US" sz="2000" dirty="0" smtClean="0"/>
              <a:t>omputer </a:t>
            </a:r>
            <a:r>
              <a:rPr lang="en-US" sz="2000" dirty="0"/>
              <a:t>programming to </a:t>
            </a:r>
            <a:r>
              <a:rPr lang="en-US" sz="2000" dirty="0" smtClean="0"/>
              <a:t>implement</a:t>
            </a:r>
            <a:r>
              <a:rPr lang="en-US" sz="2000" dirty="0"/>
              <a:t> </a:t>
            </a:r>
            <a:r>
              <a:rPr lang="en-US" sz="2000" dirty="0" err="1" smtClean="0"/>
              <a:t>algorithms.They</a:t>
            </a:r>
            <a:r>
              <a:rPr lang="en-US" sz="2000" dirty="0" smtClean="0"/>
              <a:t> consist of instruction for computers .</a:t>
            </a:r>
            <a:r>
              <a:rPr lang="ro-MD" sz="2000" dirty="0"/>
              <a:t>B</a:t>
            </a:r>
            <a:r>
              <a:rPr lang="ro-MD" sz="2000" dirty="0" smtClean="0"/>
              <a:t>y now ,there were created  near 2000 programming languages.</a:t>
            </a:r>
            <a:r>
              <a:rPr lang="en-US" sz="2000" dirty="0"/>
              <a:t> The description of </a:t>
            </a:r>
            <a:r>
              <a:rPr lang="en-US" sz="2000" dirty="0" smtClean="0"/>
              <a:t> </a:t>
            </a:r>
            <a:r>
              <a:rPr lang="ro-MD" sz="2000" dirty="0" smtClean="0"/>
              <a:t>them</a:t>
            </a:r>
            <a:r>
              <a:rPr lang="en-US" sz="2000" dirty="0" smtClean="0"/>
              <a:t> </a:t>
            </a:r>
            <a:r>
              <a:rPr lang="en-US" sz="2000" dirty="0"/>
              <a:t>is usually split into the two components of syntax (form) and semantics (meaning), which are usually defined by a formal language</a:t>
            </a:r>
            <a:r>
              <a:rPr lang="en-US" sz="2000" dirty="0" smtClean="0"/>
              <a:t>.</a:t>
            </a:r>
            <a:endParaRPr lang="en-US" sz="1100" dirty="0">
              <a:latin typeface="Lato" panose="020F0502020204030203" pitchFamily="34" charset="0"/>
            </a:endParaRP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r="13907"/>
          <a:stretch>
            <a:fillRect/>
          </a:stretch>
        </p:blipFill>
        <p:spPr>
          <a:xfrm>
            <a:off x="104172" y="993775"/>
            <a:ext cx="5204428" cy="5360725"/>
          </a:xfrm>
        </p:spPr>
      </p:pic>
    </p:spTree>
    <p:extLst>
      <p:ext uri="{BB962C8B-B14F-4D97-AF65-F5344CB8AC3E}">
        <p14:creationId xmlns:p14="http://schemas.microsoft.com/office/powerpoint/2010/main" val="183945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lelogram 16"/>
          <p:cNvSpPr/>
          <p:nvPr/>
        </p:nvSpPr>
        <p:spPr>
          <a:xfrm>
            <a:off x="5537008" y="0"/>
            <a:ext cx="4943081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9151" y="-133134"/>
            <a:ext cx="11689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13800" b="1" dirty="0">
                <a:solidFill>
                  <a:schemeClr val="bg1">
                    <a:lumMod val="95000"/>
                  </a:schemeClr>
                </a:solidFill>
                <a:latin typeface="Questrial" charset="0"/>
                <a:ea typeface="Questrial" charset="0"/>
                <a:cs typeface="Questrial" charset="0"/>
              </a:rPr>
              <a:t>3</a:t>
            </a:r>
            <a:endParaRPr lang="en-US" sz="13800" b="1" dirty="0">
              <a:solidFill>
                <a:schemeClr val="bg1">
                  <a:lumMod val="95000"/>
                </a:schemeClr>
              </a:solidFill>
              <a:latin typeface="Questrial" charset="0"/>
              <a:ea typeface="Questrial" charset="0"/>
              <a:cs typeface="Quest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9048" y="5010011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800" b="1" dirty="0" smtClean="0">
                <a:latin typeface="Montserrat" panose="00000500000000000000" pitchFamily="50" charset="0"/>
                <a:ea typeface="Questrial" charset="0"/>
                <a:cs typeface="Questrial" charset="0"/>
              </a:rPr>
              <a:t>History</a:t>
            </a:r>
            <a:endParaRPr lang="en-US" sz="4800" b="1" dirty="0">
              <a:latin typeface="Montserrat" panose="00000500000000000000" pitchFamily="50" charset="0"/>
              <a:ea typeface="Questrial" charset="0"/>
              <a:cs typeface="Quest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896FBE-53F2-44C0-B003-46F42F6F6D6E}"/>
              </a:ext>
            </a:extLst>
          </p:cNvPr>
          <p:cNvSpPr txBox="1"/>
          <p:nvPr/>
        </p:nvSpPr>
        <p:spPr>
          <a:xfrm>
            <a:off x="1567991" y="1415885"/>
            <a:ext cx="32616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early 1800s, programs have been used to direct the behavior of machines such as  music boxes and </a:t>
            </a:r>
            <a:r>
              <a:rPr lang="en-US" dirty="0" err="1" smtClean="0"/>
              <a:t>playe</a:t>
            </a:r>
            <a:r>
              <a:rPr lang="ro-MD" dirty="0" smtClean="0"/>
              <a:t>e</a:t>
            </a:r>
            <a:r>
              <a:rPr lang="en-US" dirty="0" smtClean="0"/>
              <a:t> </a:t>
            </a:r>
            <a:r>
              <a:rPr lang="en-US" dirty="0"/>
              <a:t>pianos</a:t>
            </a:r>
            <a:r>
              <a:rPr lang="en-US" dirty="0" smtClean="0"/>
              <a:t>.</a:t>
            </a:r>
            <a:r>
              <a:rPr lang="en-US" dirty="0"/>
              <a:t> The programs for these machines </a:t>
            </a:r>
            <a:r>
              <a:rPr lang="en-US" dirty="0" smtClean="0"/>
              <a:t> </a:t>
            </a:r>
            <a:r>
              <a:rPr lang="en-US" dirty="0"/>
              <a:t>did not produce different behavior in response to different inputs or </a:t>
            </a:r>
            <a:r>
              <a:rPr lang="en-US" dirty="0" smtClean="0"/>
              <a:t>conditions</a:t>
            </a:r>
            <a:r>
              <a:rPr lang="ro-MD" dirty="0" smtClean="0"/>
              <a:t>.Programming languages started to develop in the middle of XIX century</a:t>
            </a:r>
            <a:endParaRPr lang="en-US" sz="1050" dirty="0">
              <a:latin typeface="Lato" panose="020F0502020204030203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975167" y="5010011"/>
            <a:ext cx="2048439" cy="3004457"/>
          </a:xfrm>
          <a:custGeom>
            <a:avLst/>
            <a:gdLst>
              <a:gd name="connsiteX0" fmla="*/ 541385 w 2048439"/>
              <a:gd name="connsiteY0" fmla="*/ 0 h 3004457"/>
              <a:gd name="connsiteX1" fmla="*/ 2048439 w 2048439"/>
              <a:gd name="connsiteY1" fmla="*/ 0 h 3004457"/>
              <a:gd name="connsiteX2" fmla="*/ 1507054 w 2048439"/>
              <a:gd name="connsiteY2" fmla="*/ 3004457 h 3004457"/>
              <a:gd name="connsiteX3" fmla="*/ 0 w 2048439"/>
              <a:gd name="connsiteY3" fmla="*/ 3004457 h 300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8439" h="3004457">
                <a:moveTo>
                  <a:pt x="541385" y="0"/>
                </a:moveTo>
                <a:lnTo>
                  <a:pt x="2048439" y="0"/>
                </a:lnTo>
                <a:lnTo>
                  <a:pt x="1507054" y="3004457"/>
                </a:lnTo>
                <a:lnTo>
                  <a:pt x="0" y="300445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6" r="7386"/>
          <a:stretch>
            <a:fillRect/>
          </a:stretch>
        </p:blipFill>
        <p:spPr>
          <a:xfrm>
            <a:off x="8147043" y="90107"/>
            <a:ext cx="4044957" cy="3429000"/>
          </a:xfrm>
        </p:spPr>
      </p:pic>
      <p:pic>
        <p:nvPicPr>
          <p:cNvPr id="7" name="Рисунок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0" b="8420"/>
          <a:stretch>
            <a:fillRect/>
          </a:stretch>
        </p:blipFill>
        <p:spPr>
          <a:xfrm>
            <a:off x="6785930" y="3978315"/>
            <a:ext cx="4494171" cy="2700277"/>
          </a:xfrm>
        </p:spPr>
      </p:pic>
      <p:pic>
        <p:nvPicPr>
          <p:cNvPr id="5" name="Рисунок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r="278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2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0" y="0"/>
            <a:ext cx="12192000" cy="6858001"/>
          </a:xfrm>
          <a:custGeom>
            <a:avLst/>
            <a:gdLst>
              <a:gd name="connsiteX0" fmla="*/ 0 w 12192000"/>
              <a:gd name="connsiteY0" fmla="*/ 0 h 6817577"/>
              <a:gd name="connsiteX1" fmla="*/ 3940712 w 12192000"/>
              <a:gd name="connsiteY1" fmla="*/ 2197117 h 6817577"/>
              <a:gd name="connsiteX2" fmla="*/ 3940712 w 12192000"/>
              <a:gd name="connsiteY2" fmla="*/ 5941500 h 6817577"/>
              <a:gd name="connsiteX3" fmla="*/ 8973989 w 12192000"/>
              <a:gd name="connsiteY3" fmla="*/ 5941500 h 6817577"/>
              <a:gd name="connsiteX4" fmla="*/ 8973989 w 12192000"/>
              <a:gd name="connsiteY4" fmla="*/ 5003386 h 6817577"/>
              <a:gd name="connsiteX5" fmla="*/ 12192000 w 12192000"/>
              <a:gd name="connsiteY5" fmla="*/ 6797565 h 6817577"/>
              <a:gd name="connsiteX6" fmla="*/ 12192000 w 12192000"/>
              <a:gd name="connsiteY6" fmla="*/ 6817577 h 6817577"/>
              <a:gd name="connsiteX7" fmla="*/ 0 w 12192000"/>
              <a:gd name="connsiteY7" fmla="*/ 6817577 h 681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17577">
                <a:moveTo>
                  <a:pt x="0" y="0"/>
                </a:moveTo>
                <a:lnTo>
                  <a:pt x="3940712" y="2197117"/>
                </a:lnTo>
                <a:lnTo>
                  <a:pt x="3940712" y="5941500"/>
                </a:lnTo>
                <a:lnTo>
                  <a:pt x="8973989" y="5941500"/>
                </a:lnTo>
                <a:lnTo>
                  <a:pt x="8973989" y="5003386"/>
                </a:lnTo>
                <a:lnTo>
                  <a:pt x="12192000" y="6797565"/>
                </a:lnTo>
                <a:lnTo>
                  <a:pt x="12192000" y="6817577"/>
                </a:lnTo>
                <a:lnTo>
                  <a:pt x="0" y="681757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221061" y="0"/>
            <a:ext cx="4943081" cy="68580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896FBE-53F2-44C0-B003-46F42F6F6D6E}"/>
              </a:ext>
            </a:extLst>
          </p:cNvPr>
          <p:cNvSpPr txBox="1"/>
          <p:nvPr/>
        </p:nvSpPr>
        <p:spPr>
          <a:xfrm>
            <a:off x="9226075" y="1104143"/>
            <a:ext cx="270742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600" dirty="0" smtClean="0">
                <a:latin typeface="Lato" panose="020F0502020204030203" pitchFamily="34" charset="0"/>
              </a:rPr>
              <a:t>Also named first generation.</a:t>
            </a:r>
          </a:p>
          <a:p>
            <a:r>
              <a:rPr lang="en-US" dirty="0"/>
              <a:t>programs could be written in machine language, where the programmer writes each instruction in a numeric form the hardware can execute directly. For example, the instruction to add the value in two memory locations might consist of 3 numbers: an "opcode" that selects the "add" operation, and two memory locations</a:t>
            </a:r>
            <a:r>
              <a:rPr lang="en-US" dirty="0" smtClean="0"/>
              <a:t>.</a:t>
            </a:r>
            <a:endParaRPr lang="en-US" sz="900" dirty="0">
              <a:latin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1763" y="3543203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800" b="1" dirty="0" smtClean="0">
                <a:latin typeface="Montserrat" panose="00000500000000000000" pitchFamily="50" charset="0"/>
                <a:ea typeface="Questrial" charset="0"/>
                <a:cs typeface="Questrial" charset="0"/>
              </a:rPr>
              <a:t>First</a:t>
            </a:r>
            <a:endParaRPr lang="en-US" sz="4800" b="1" dirty="0" smtClean="0">
              <a:latin typeface="Montserrat" panose="00000500000000000000" pitchFamily="50" charset="0"/>
              <a:ea typeface="Questrial" charset="0"/>
              <a:cs typeface="Quest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1763" y="4359901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4000" b="1" smtClean="0">
                <a:latin typeface="Montserrat" panose="00000500000000000000" pitchFamily="50" charset="0"/>
                <a:ea typeface="Questrial" charset="0"/>
                <a:cs typeface="Questrial" charset="0"/>
              </a:rPr>
              <a:t>Languages</a:t>
            </a:r>
            <a:endParaRPr lang="en-US" sz="4000" b="1" dirty="0">
              <a:latin typeface="Montserrat" panose="00000500000000000000" pitchFamily="50" charset="0"/>
              <a:ea typeface="Questrial" charset="0"/>
              <a:cs typeface="Questrial" charset="0"/>
            </a:endParaRP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51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916621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896FBE-53F2-44C0-B003-46F42F6F6D6E}"/>
              </a:ext>
            </a:extLst>
          </p:cNvPr>
          <p:cNvSpPr txBox="1"/>
          <p:nvPr/>
        </p:nvSpPr>
        <p:spPr>
          <a:xfrm>
            <a:off x="3167389" y="433532"/>
            <a:ext cx="26658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next step was the development of the so-called </a:t>
            </a:r>
            <a:r>
              <a:rPr lang="en-US" sz="2000" i="1" dirty="0"/>
              <a:t>second-generation programming </a:t>
            </a:r>
            <a:r>
              <a:rPr lang="en-US" sz="2000" i="1" dirty="0" smtClean="0"/>
              <a:t>languages</a:t>
            </a:r>
            <a:r>
              <a:rPr lang="en-US" sz="2000" dirty="0" smtClean="0"/>
              <a:t> </a:t>
            </a:r>
            <a:r>
              <a:rPr lang="en-US" sz="2000" dirty="0"/>
              <a:t>or assembly languages, which were still closely tied to the instruction set architecture of the specific computer. These served to make the program much more human-readable </a:t>
            </a:r>
            <a:endParaRPr lang="en-US" sz="1100" dirty="0">
              <a:latin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227" y="2782669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3600" b="1" dirty="0">
                <a:solidFill>
                  <a:schemeClr val="bg1"/>
                </a:solidFill>
                <a:latin typeface="Montserrat" panose="00000500000000000000" pitchFamily="50" charset="0"/>
                <a:ea typeface="Questrial" charset="0"/>
                <a:cs typeface="Questrial" charset="0"/>
              </a:rPr>
              <a:t>S</a:t>
            </a:r>
            <a:r>
              <a:rPr lang="ro-MD" sz="3600" b="1" dirty="0" smtClean="0">
                <a:solidFill>
                  <a:schemeClr val="bg1"/>
                </a:solidFill>
                <a:latin typeface="Montserrat" panose="00000500000000000000" pitchFamily="50" charset="0"/>
                <a:ea typeface="Questrial" charset="0"/>
                <a:cs typeface="Questrial" charset="0"/>
              </a:rPr>
              <a:t>econd</a:t>
            </a:r>
            <a:endParaRPr lang="en-US" sz="3600" b="1" dirty="0">
              <a:solidFill>
                <a:schemeClr val="bg1"/>
              </a:solidFill>
              <a:latin typeface="Montserrat" panose="00000500000000000000" pitchFamily="50" charset="0"/>
              <a:ea typeface="Questrial" charset="0"/>
              <a:cs typeface="Quest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052" y="347404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sz="2800" b="1" dirty="0" smtClean="0">
                <a:solidFill>
                  <a:schemeClr val="bg1"/>
                </a:solidFill>
                <a:latin typeface="Montserrat" panose="00000500000000000000" pitchFamily="50" charset="0"/>
                <a:ea typeface="Questrial" charset="0"/>
                <a:cs typeface="Questrial" charset="0"/>
              </a:rPr>
              <a:t>Generations</a:t>
            </a:r>
            <a:endParaRPr lang="en-US" sz="2800" b="1" dirty="0">
              <a:solidFill>
                <a:schemeClr val="bg1"/>
              </a:solidFill>
              <a:latin typeface="Montserrat" panose="00000500000000000000" pitchFamily="50" charset="0"/>
              <a:ea typeface="Questrial" charset="0"/>
              <a:cs typeface="Questrial" charset="0"/>
            </a:endParaRPr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0" b="217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00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1" y="666015"/>
            <a:ext cx="834886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896FBE-53F2-44C0-B003-46F42F6F6D6E}"/>
              </a:ext>
            </a:extLst>
          </p:cNvPr>
          <p:cNvSpPr txBox="1"/>
          <p:nvPr/>
        </p:nvSpPr>
        <p:spPr>
          <a:xfrm>
            <a:off x="3683361" y="2222216"/>
            <a:ext cx="3745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or </a:t>
            </a:r>
            <a:r>
              <a:rPr lang="en-US" i="1" dirty="0"/>
              <a:t>third-generation programming languages</a:t>
            </a:r>
            <a:r>
              <a:rPr lang="en-US" dirty="0"/>
              <a:t> </a:t>
            </a:r>
            <a:r>
              <a:rPr lang="en-US" dirty="0" smtClean="0"/>
              <a:t>, </a:t>
            </a:r>
            <a:r>
              <a:rPr lang="en-US" dirty="0"/>
              <a:t>were written in the </a:t>
            </a:r>
            <a:r>
              <a:rPr lang="en-US" dirty="0" smtClean="0"/>
              <a:t>1950s</a:t>
            </a:r>
            <a:r>
              <a:rPr lang="ro-MD" dirty="0" smtClean="0"/>
              <a:t>.</a:t>
            </a:r>
            <a:r>
              <a:rPr lang="en-US" dirty="0"/>
              <a:t> In 1954, FORTRAN was invented </a:t>
            </a:r>
            <a:r>
              <a:rPr lang="en-US" dirty="0" smtClean="0"/>
              <a:t>. </a:t>
            </a:r>
            <a:r>
              <a:rPr lang="en-US" dirty="0"/>
              <a:t>It was the first widely used high-level general purpose programming language to have a functional implementation, as opposed to just a design on paper</a:t>
            </a:r>
            <a:r>
              <a:rPr lang="en-US" dirty="0" smtClean="0"/>
              <a:t>.</a:t>
            </a:r>
            <a:r>
              <a:rPr lang="en-US" dirty="0"/>
              <a:t> It is still a popular language for high-performance </a:t>
            </a:r>
            <a:r>
              <a:rPr lang="en-US" dirty="0" smtClean="0"/>
              <a:t>computing</a:t>
            </a:r>
            <a:r>
              <a:rPr lang="en-US" dirty="0"/>
              <a:t> and is used for programs that benchmark and rank the </a:t>
            </a:r>
            <a:r>
              <a:rPr lang="en-US" dirty="0" smtClean="0"/>
              <a:t>world's</a:t>
            </a:r>
            <a:r>
              <a:rPr lang="ro-MD" dirty="0"/>
              <a:t> </a:t>
            </a:r>
            <a:r>
              <a:rPr lang="ro-MD" dirty="0" smtClean="0"/>
              <a:t>fastest supercomputers</a:t>
            </a:r>
            <a:endParaRPr lang="en-US" sz="1050" dirty="0"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96FBE-53F2-44C0-B003-46F42F6F6D6E}"/>
              </a:ext>
            </a:extLst>
          </p:cNvPr>
          <p:cNvSpPr txBox="1"/>
          <p:nvPr/>
        </p:nvSpPr>
        <p:spPr>
          <a:xfrm>
            <a:off x="3754397" y="1478548"/>
            <a:ext cx="373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600" b="1" dirty="0" smtClean="0">
                <a:latin typeface="Lato" panose="020F0502020204030203" pitchFamily="34" charset="0"/>
              </a:rPr>
              <a:t>High Level Programming languages</a:t>
            </a:r>
            <a:endParaRPr lang="en-US" sz="1600" b="1" dirty="0">
              <a:latin typeface="Lato" panose="020F0502020204030203" pitchFamily="34" charset="0"/>
            </a:endParaRPr>
          </a:p>
        </p:txBody>
      </p:sp>
      <p:sp>
        <p:nvSpPr>
          <p:cNvPr id="15" name="Freeform 17"/>
          <p:cNvSpPr/>
          <p:nvPr/>
        </p:nvSpPr>
        <p:spPr>
          <a:xfrm rot="10800000">
            <a:off x="-11575" y="0"/>
            <a:ext cx="12192000" cy="6858001"/>
          </a:xfrm>
          <a:custGeom>
            <a:avLst/>
            <a:gdLst>
              <a:gd name="connsiteX0" fmla="*/ 0 w 12192000"/>
              <a:gd name="connsiteY0" fmla="*/ 0 h 6817577"/>
              <a:gd name="connsiteX1" fmla="*/ 3940712 w 12192000"/>
              <a:gd name="connsiteY1" fmla="*/ 2197117 h 6817577"/>
              <a:gd name="connsiteX2" fmla="*/ 3940712 w 12192000"/>
              <a:gd name="connsiteY2" fmla="*/ 5941500 h 6817577"/>
              <a:gd name="connsiteX3" fmla="*/ 8973989 w 12192000"/>
              <a:gd name="connsiteY3" fmla="*/ 5941500 h 6817577"/>
              <a:gd name="connsiteX4" fmla="*/ 8973989 w 12192000"/>
              <a:gd name="connsiteY4" fmla="*/ 5003386 h 6817577"/>
              <a:gd name="connsiteX5" fmla="*/ 12192000 w 12192000"/>
              <a:gd name="connsiteY5" fmla="*/ 6797565 h 6817577"/>
              <a:gd name="connsiteX6" fmla="*/ 12192000 w 12192000"/>
              <a:gd name="connsiteY6" fmla="*/ 6817577 h 6817577"/>
              <a:gd name="connsiteX7" fmla="*/ 0 w 12192000"/>
              <a:gd name="connsiteY7" fmla="*/ 6817577 h 681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17577">
                <a:moveTo>
                  <a:pt x="0" y="0"/>
                </a:moveTo>
                <a:lnTo>
                  <a:pt x="3940712" y="2197117"/>
                </a:lnTo>
                <a:lnTo>
                  <a:pt x="3940712" y="5941500"/>
                </a:lnTo>
                <a:lnTo>
                  <a:pt x="8973989" y="5941500"/>
                </a:lnTo>
                <a:lnTo>
                  <a:pt x="8973989" y="5003386"/>
                </a:lnTo>
                <a:lnTo>
                  <a:pt x="12192000" y="6797565"/>
                </a:lnTo>
                <a:lnTo>
                  <a:pt x="12192000" y="6817577"/>
                </a:lnTo>
                <a:lnTo>
                  <a:pt x="0" y="681757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2009794" y="0"/>
            <a:ext cx="4440927" cy="4071258"/>
          </a:xfrm>
          <a:custGeom>
            <a:avLst/>
            <a:gdLst>
              <a:gd name="connsiteX0" fmla="*/ 733616 w 4440927"/>
              <a:gd name="connsiteY0" fmla="*/ 0 h 4071258"/>
              <a:gd name="connsiteX1" fmla="*/ 4440927 w 4440927"/>
              <a:gd name="connsiteY1" fmla="*/ 0 h 4071258"/>
              <a:gd name="connsiteX2" fmla="*/ 3707311 w 4440927"/>
              <a:gd name="connsiteY2" fmla="*/ 4071258 h 4071258"/>
              <a:gd name="connsiteX3" fmla="*/ 0 w 4440927"/>
              <a:gd name="connsiteY3" fmla="*/ 4071258 h 407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0927" h="4071258">
                <a:moveTo>
                  <a:pt x="733616" y="0"/>
                </a:moveTo>
                <a:lnTo>
                  <a:pt x="4440927" y="0"/>
                </a:lnTo>
                <a:lnTo>
                  <a:pt x="3707311" y="4071258"/>
                </a:lnTo>
                <a:lnTo>
                  <a:pt x="0" y="4071258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09417" y="1701797"/>
            <a:ext cx="5049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000" b="1" dirty="0" smtClean="0">
                <a:latin typeface="Montserrat" panose="00000500000000000000" pitchFamily="50" charset="0"/>
                <a:ea typeface="Questrial" charset="0"/>
                <a:cs typeface="Questrial" charset="0"/>
              </a:rPr>
              <a:t>1960-1970</a:t>
            </a:r>
            <a:endParaRPr lang="en-US" sz="2000" b="1" dirty="0">
              <a:latin typeface="Montserrat" panose="00000500000000000000" pitchFamily="50" charset="0"/>
              <a:ea typeface="Questrial" charset="0"/>
              <a:cs typeface="Quest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7532" y="-114084"/>
            <a:ext cx="115768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658D5FB-F58B-D84B-A04F-AD2CF8231F70}" type="slidenum">
              <a:rPr lang="en-US" sz="13800" b="1">
                <a:solidFill>
                  <a:schemeClr val="bg1">
                    <a:lumMod val="95000"/>
                  </a:schemeClr>
                </a:solidFill>
                <a:latin typeface="Questrial" charset="0"/>
                <a:ea typeface="Questrial" charset="0"/>
                <a:cs typeface="Questrial" charset="0"/>
              </a:rPr>
              <a:pPr/>
              <a:t>7</a:t>
            </a:fld>
            <a:endParaRPr lang="en-US" sz="13800" b="1" dirty="0">
              <a:solidFill>
                <a:schemeClr val="bg1">
                  <a:lumMod val="95000"/>
                </a:schemeClr>
              </a:solidFill>
              <a:latin typeface="Questrial" charset="0"/>
              <a:ea typeface="Questrial" charset="0"/>
              <a:cs typeface="Quest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896FBE-53F2-44C0-B003-46F42F6F6D6E}"/>
              </a:ext>
            </a:extLst>
          </p:cNvPr>
          <p:cNvSpPr txBox="1"/>
          <p:nvPr/>
        </p:nvSpPr>
        <p:spPr>
          <a:xfrm>
            <a:off x="6272642" y="2283875"/>
            <a:ext cx="508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increased use of high-level languages introduced a requirement for </a:t>
            </a:r>
            <a:r>
              <a:rPr lang="en-US" i="1" dirty="0"/>
              <a:t>low-level programming languages</a:t>
            </a:r>
            <a:r>
              <a:rPr lang="en-US" dirty="0"/>
              <a:t> or </a:t>
            </a:r>
            <a:r>
              <a:rPr lang="en-US" i="1" dirty="0"/>
              <a:t>system programming languages</a:t>
            </a:r>
            <a:r>
              <a:rPr lang="en-US" dirty="0"/>
              <a:t>. These languages, to varying degrees, provide facilities between assembly languages and high-level languages. They can be used to perform tasks that require direct access to hardware facilities but still provide higher-level control structures and error-checking.</a:t>
            </a:r>
            <a:endParaRPr lang="en-US" sz="1100" dirty="0">
              <a:latin typeface="Lato" panose="020F050202020403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099"/>
            <a:ext cx="5468113" cy="41249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45438" y="4984819"/>
            <a:ext cx="5049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ontserrat" panose="00000500000000000000" pitchFamily="50" charset="0"/>
                <a:ea typeface="Questrial" charset="0"/>
                <a:cs typeface="Questrial" charset="0"/>
              </a:rPr>
              <a:t>In </a:t>
            </a:r>
            <a:r>
              <a:rPr lang="ro-MD" sz="2000" b="1" dirty="0" smtClean="0">
                <a:latin typeface="Montserrat" panose="00000500000000000000" pitchFamily="50" charset="0"/>
                <a:ea typeface="Questrial" charset="0"/>
                <a:cs typeface="Questrial" charset="0"/>
              </a:rPr>
              <a:t>1980</a:t>
            </a:r>
            <a:r>
              <a:rPr lang="en-US" sz="2000" b="1" dirty="0" smtClean="0">
                <a:latin typeface="Montserrat" panose="00000500000000000000" pitchFamily="50" charset="0"/>
                <a:ea typeface="Questrial" charset="0"/>
                <a:cs typeface="Questrial" charset="0"/>
              </a:rPr>
              <a:t>-s</a:t>
            </a:r>
            <a:r>
              <a:rPr lang="ro-MD" sz="2000" b="1" dirty="0" smtClean="0">
                <a:latin typeface="Montserrat" panose="00000500000000000000" pitchFamily="50" charset="0"/>
                <a:ea typeface="Questrial" charset="0"/>
                <a:cs typeface="Questrial" charset="0"/>
              </a:rPr>
              <a:t> </a:t>
            </a:r>
            <a:r>
              <a:rPr lang="ro-MD" sz="2000" b="1" dirty="0" smtClean="0">
                <a:latin typeface="Montserrat" panose="00000500000000000000" pitchFamily="50" charset="0"/>
                <a:ea typeface="Questrial" charset="0"/>
                <a:cs typeface="Questrial" charset="0"/>
              </a:rPr>
              <a:t>was created C++</a:t>
            </a:r>
            <a:endParaRPr lang="en-US" sz="2000" b="1" dirty="0">
              <a:latin typeface="Montserrat" panose="00000500000000000000" pitchFamily="50" charset="0"/>
              <a:ea typeface="Questrial" charset="0"/>
              <a:cs typeface="Quest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5990291" y="2786742"/>
            <a:ext cx="4440927" cy="4071258"/>
          </a:xfrm>
          <a:custGeom>
            <a:avLst/>
            <a:gdLst>
              <a:gd name="connsiteX0" fmla="*/ 733616 w 4440927"/>
              <a:gd name="connsiteY0" fmla="*/ 0 h 4071258"/>
              <a:gd name="connsiteX1" fmla="*/ 4440927 w 4440927"/>
              <a:gd name="connsiteY1" fmla="*/ 0 h 4071258"/>
              <a:gd name="connsiteX2" fmla="*/ 3707311 w 4440927"/>
              <a:gd name="connsiteY2" fmla="*/ 4071258 h 4071258"/>
              <a:gd name="connsiteX3" fmla="*/ 0 w 4440927"/>
              <a:gd name="connsiteY3" fmla="*/ 4071258 h 407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0927" h="4071258">
                <a:moveTo>
                  <a:pt x="733616" y="0"/>
                </a:moveTo>
                <a:lnTo>
                  <a:pt x="4440927" y="0"/>
                </a:lnTo>
                <a:lnTo>
                  <a:pt x="3707311" y="4071258"/>
                </a:lnTo>
                <a:lnTo>
                  <a:pt x="0" y="4071258"/>
                </a:lnTo>
                <a:close/>
              </a:path>
            </a:pathLst>
          </a:custGeom>
          <a:solidFill>
            <a:srgbClr val="8A3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8572508" y="-39137"/>
            <a:ext cx="4440927" cy="4071258"/>
          </a:xfrm>
          <a:custGeom>
            <a:avLst/>
            <a:gdLst>
              <a:gd name="connsiteX0" fmla="*/ 733616 w 4440927"/>
              <a:gd name="connsiteY0" fmla="*/ 0 h 4071258"/>
              <a:gd name="connsiteX1" fmla="*/ 4440927 w 4440927"/>
              <a:gd name="connsiteY1" fmla="*/ 0 h 4071258"/>
              <a:gd name="connsiteX2" fmla="*/ 3707311 w 4440927"/>
              <a:gd name="connsiteY2" fmla="*/ 4071258 h 4071258"/>
              <a:gd name="connsiteX3" fmla="*/ 0 w 4440927"/>
              <a:gd name="connsiteY3" fmla="*/ 4071258 h 407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0927" h="4071258">
                <a:moveTo>
                  <a:pt x="733616" y="0"/>
                </a:moveTo>
                <a:lnTo>
                  <a:pt x="4440927" y="0"/>
                </a:lnTo>
                <a:lnTo>
                  <a:pt x="3707311" y="4071258"/>
                </a:lnTo>
                <a:lnTo>
                  <a:pt x="0" y="4071258"/>
                </a:lnTo>
                <a:close/>
              </a:path>
            </a:pathLst>
          </a:custGeom>
          <a:solidFill>
            <a:srgbClr val="8A3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229937" y="2925076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Montserrat" panose="00000500000000000000" pitchFamily="50" charset="0"/>
                <a:ea typeface="Questrial" charset="0"/>
                <a:cs typeface="Questrial" charset="0"/>
              </a:rPr>
              <a:t>	</a:t>
            </a:r>
            <a:r>
              <a:rPr lang="en-US" sz="4800" b="1" dirty="0" smtClean="0">
                <a:latin typeface="Montserrat" panose="00000500000000000000" pitchFamily="50" charset="0"/>
                <a:ea typeface="Questrial" charset="0"/>
                <a:cs typeface="Questrial" charset="0"/>
              </a:rPr>
              <a:t>C++</a:t>
            </a:r>
            <a:r>
              <a:rPr lang="en-US" sz="4800" b="1" dirty="0" smtClean="0">
                <a:latin typeface="Montserrat" panose="00000500000000000000" pitchFamily="50" charset="0"/>
                <a:ea typeface="Questrial" charset="0"/>
                <a:cs typeface="Questrial" charset="0"/>
              </a:rPr>
              <a:t> </a:t>
            </a:r>
            <a:endParaRPr lang="en-US" sz="4800" b="1" dirty="0" smtClean="0">
              <a:latin typeface="Montserrat" panose="00000500000000000000" pitchFamily="50" charset="0"/>
              <a:ea typeface="Questrial" charset="0"/>
              <a:cs typeface="Quest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96FBE-53F2-44C0-B003-46F42F6F6D6E}"/>
              </a:ext>
            </a:extLst>
          </p:cNvPr>
          <p:cNvSpPr txBox="1"/>
          <p:nvPr/>
        </p:nvSpPr>
        <p:spPr>
          <a:xfrm>
            <a:off x="752579" y="3656877"/>
            <a:ext cx="3372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 combined </a:t>
            </a:r>
            <a:r>
              <a:rPr lang="en-US" dirty="0"/>
              <a:t>object-oriented and systems </a:t>
            </a:r>
            <a:r>
              <a:rPr lang="en-US" dirty="0" smtClean="0"/>
              <a:t>programming and became very fast  the most used programming </a:t>
            </a:r>
            <a:r>
              <a:rPr lang="en-US" dirty="0" err="1" smtClean="0"/>
              <a:t>languageSafter</a:t>
            </a:r>
            <a:r>
              <a:rPr lang="en-US" dirty="0" smtClean="0"/>
              <a:t> ,the </a:t>
            </a:r>
            <a:r>
              <a:rPr lang="en-US" dirty="0"/>
              <a:t>rapid growth of the Internet in the mid-1990s created opportunities for new languages. </a:t>
            </a:r>
            <a:r>
              <a:rPr lang="en-US" dirty="0" smtClean="0"/>
              <a:t> </a:t>
            </a:r>
            <a:endParaRPr lang="en-US" sz="1050" dirty="0"/>
          </a:p>
        </p:txBody>
      </p:sp>
      <p:pic>
        <p:nvPicPr>
          <p:cNvPr id="14" name="Рисунок 1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r="13400"/>
          <a:stretch>
            <a:fillRect/>
          </a:stretch>
        </p:blipFill>
        <p:spPr>
          <a:xfrm>
            <a:off x="4935038" y="1641102"/>
            <a:ext cx="6616700" cy="4483100"/>
          </a:xfrm>
        </p:spPr>
      </p:pic>
    </p:spTree>
    <p:extLst>
      <p:ext uri="{BB962C8B-B14F-4D97-AF65-F5344CB8AC3E}">
        <p14:creationId xmlns:p14="http://schemas.microsoft.com/office/powerpoint/2010/main" val="125503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1" y="666015"/>
            <a:ext cx="834886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896FBE-53F2-44C0-B003-46F42F6F6D6E}"/>
              </a:ext>
            </a:extLst>
          </p:cNvPr>
          <p:cNvSpPr txBox="1"/>
          <p:nvPr/>
        </p:nvSpPr>
        <p:spPr>
          <a:xfrm>
            <a:off x="3683361" y="2222216"/>
            <a:ext cx="3745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is a statically typed and compiled language, and Python is a dynamically typed and interpreted language. This single difference makes Java faster at runtime and easier to debug, but Python is easier to use and easier to read.</a:t>
            </a:r>
            <a:endParaRPr lang="en-US" sz="1050" dirty="0"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96FBE-53F2-44C0-B003-46F42F6F6D6E}"/>
              </a:ext>
            </a:extLst>
          </p:cNvPr>
          <p:cNvSpPr txBox="1"/>
          <p:nvPr/>
        </p:nvSpPr>
        <p:spPr>
          <a:xfrm>
            <a:off x="3763106" y="1478548"/>
            <a:ext cx="3738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ato" panose="020F0502020204030203" pitchFamily="34" charset="0"/>
              </a:rPr>
              <a:t>In 90-s were created the most used programming languages Java and </a:t>
            </a:r>
            <a:r>
              <a:rPr lang="en-US" sz="1600" b="1" dirty="0" err="1" smtClean="0">
                <a:latin typeface="Lato" panose="020F0502020204030203" pitchFamily="34" charset="0"/>
              </a:rPr>
              <a:t>Pyton</a:t>
            </a:r>
            <a:endParaRPr lang="en-US" sz="1600" b="1" dirty="0">
              <a:latin typeface="Lato" panose="020F0502020204030203" pitchFamily="34" charset="0"/>
            </a:endParaRPr>
          </a:p>
        </p:txBody>
      </p:sp>
      <p:sp>
        <p:nvSpPr>
          <p:cNvPr id="15" name="Freeform 17"/>
          <p:cNvSpPr/>
          <p:nvPr/>
        </p:nvSpPr>
        <p:spPr>
          <a:xfrm rot="10800000">
            <a:off x="-11575" y="0"/>
            <a:ext cx="12192000" cy="6858001"/>
          </a:xfrm>
          <a:custGeom>
            <a:avLst/>
            <a:gdLst>
              <a:gd name="connsiteX0" fmla="*/ 0 w 12192000"/>
              <a:gd name="connsiteY0" fmla="*/ 0 h 6817577"/>
              <a:gd name="connsiteX1" fmla="*/ 3940712 w 12192000"/>
              <a:gd name="connsiteY1" fmla="*/ 2197117 h 6817577"/>
              <a:gd name="connsiteX2" fmla="*/ 3940712 w 12192000"/>
              <a:gd name="connsiteY2" fmla="*/ 5941500 h 6817577"/>
              <a:gd name="connsiteX3" fmla="*/ 8973989 w 12192000"/>
              <a:gd name="connsiteY3" fmla="*/ 5941500 h 6817577"/>
              <a:gd name="connsiteX4" fmla="*/ 8973989 w 12192000"/>
              <a:gd name="connsiteY4" fmla="*/ 5003386 h 6817577"/>
              <a:gd name="connsiteX5" fmla="*/ 12192000 w 12192000"/>
              <a:gd name="connsiteY5" fmla="*/ 6797565 h 6817577"/>
              <a:gd name="connsiteX6" fmla="*/ 12192000 w 12192000"/>
              <a:gd name="connsiteY6" fmla="*/ 6817577 h 6817577"/>
              <a:gd name="connsiteX7" fmla="*/ 0 w 12192000"/>
              <a:gd name="connsiteY7" fmla="*/ 6817577 h 681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17577">
                <a:moveTo>
                  <a:pt x="0" y="0"/>
                </a:moveTo>
                <a:lnTo>
                  <a:pt x="3940712" y="2197117"/>
                </a:lnTo>
                <a:lnTo>
                  <a:pt x="3940712" y="5941500"/>
                </a:lnTo>
                <a:lnTo>
                  <a:pt x="8973989" y="5941500"/>
                </a:lnTo>
                <a:lnTo>
                  <a:pt x="8973989" y="5003386"/>
                </a:lnTo>
                <a:lnTo>
                  <a:pt x="12192000" y="6797565"/>
                </a:lnTo>
                <a:lnTo>
                  <a:pt x="12192000" y="6817577"/>
                </a:lnTo>
                <a:lnTo>
                  <a:pt x="0" y="681757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158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Microsoft New Tai Lue</vt:lpstr>
      <vt:lpstr>Montserrat</vt:lpstr>
      <vt:lpstr>Questrial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Asus</cp:lastModifiedBy>
  <cp:revision>105</cp:revision>
  <dcterms:created xsi:type="dcterms:W3CDTF">2018-06-03T08:14:35Z</dcterms:created>
  <dcterms:modified xsi:type="dcterms:W3CDTF">2022-02-03T17:18:30Z</dcterms:modified>
</cp:coreProperties>
</file>