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8"/>
  </p:notesMasterIdLst>
  <p:sldIdLst>
    <p:sldId id="256" r:id="rId3"/>
    <p:sldId id="258" r:id="rId4"/>
    <p:sldId id="306" r:id="rId5"/>
    <p:sldId id="264" r:id="rId6"/>
    <p:sldId id="262" r:id="rId7"/>
    <p:sldId id="305" r:id="rId8"/>
    <p:sldId id="307" r:id="rId9"/>
    <p:sldId id="270" r:id="rId10"/>
    <p:sldId id="268" r:id="rId11"/>
    <p:sldId id="261" r:id="rId12"/>
    <p:sldId id="263" r:id="rId13"/>
    <p:sldId id="308" r:id="rId14"/>
    <p:sldId id="309" r:id="rId15"/>
    <p:sldId id="310" r:id="rId16"/>
    <p:sldId id="304" r:id="rId17"/>
  </p:sldIdLst>
  <p:sldSz cx="9144000" cy="5143500" type="screen16x9"/>
  <p:notesSz cx="6858000" cy="9144000"/>
  <p:embeddedFontLst>
    <p:embeddedFont>
      <p:font typeface="Roboto Medium" pitchFamily="2" charset="0"/>
      <p:regular r:id="rId19"/>
      <p:bold r:id="rId20"/>
      <p:italic r:id="rId21"/>
      <p:boldItalic r:id="rId22"/>
    </p:embeddedFont>
    <p:embeddedFont>
      <p:font typeface="Roboto" pitchFamily="2" charset="0"/>
      <p:regular r:id="rId23"/>
      <p:bold r:id="rId24"/>
      <p:italic r:id="rId25"/>
      <p:boldItalic r:id="rId26"/>
    </p:embeddedFont>
    <p:embeddedFont>
      <p:font typeface="Bebas Neue" panose="020B0604020202020204" charset="0"/>
      <p:regular r:id="rId27"/>
    </p:embeddedFont>
    <p:embeddedFont>
      <p:font typeface="Roboto Black" pitchFamily="2" charset="0"/>
      <p:regular r:id="rId28"/>
      <p:bold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6E7933-64CB-45E0-9549-D0786D665AD3}">
  <a:tblStyle styleId="{B56E7933-64CB-45E0-9549-D0786D665A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ea00f7a7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ea00f7a7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027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30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70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8" name="Google Shape;12848;g1b7e1e23dda_0_27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9" name="Google Shape;12849;g1b7e1e23dda_0_27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91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3025" y="4304575"/>
            <a:ext cx="9233400" cy="86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>
            <a:spLocks noGrp="1"/>
          </p:cNvSpPr>
          <p:nvPr>
            <p:ph type="pic" idx="2"/>
          </p:nvPr>
        </p:nvSpPr>
        <p:spPr>
          <a:xfrm>
            <a:off x="537300" y="540425"/>
            <a:ext cx="5918700" cy="40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84375" y="1310850"/>
            <a:ext cx="5133300" cy="19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084375" y="3384575"/>
            <a:ext cx="51333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>
            <a:spLocks noGrp="1"/>
          </p:cNvSpPr>
          <p:nvPr>
            <p:ph type="pic" idx="2"/>
          </p:nvPr>
        </p:nvSpPr>
        <p:spPr>
          <a:xfrm>
            <a:off x="545870" y="543892"/>
            <a:ext cx="4284900" cy="432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720025" y="2411564"/>
            <a:ext cx="2410800" cy="16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3406962" y="2413664"/>
            <a:ext cx="24108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6013200" y="2413664"/>
            <a:ext cx="24108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720025" y="1912780"/>
            <a:ext cx="2410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7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3406964" y="1912783"/>
            <a:ext cx="2410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7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6013204" y="1912781"/>
            <a:ext cx="2410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7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/>
          <p:nvPr/>
        </p:nvSpPr>
        <p:spPr>
          <a:xfrm flipH="1">
            <a:off x="-27505" y="4608500"/>
            <a:ext cx="9224700" cy="5727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8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8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 flipH="1">
            <a:off x="-27505" y="4608500"/>
            <a:ext cx="9224700" cy="5727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-27505" y="4608500"/>
            <a:ext cx="9224700" cy="5727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>
            <a:spLocks noGrp="1"/>
          </p:cNvSpPr>
          <p:nvPr>
            <p:ph type="pic" idx="2"/>
          </p:nvPr>
        </p:nvSpPr>
        <p:spPr>
          <a:xfrm>
            <a:off x="4310422" y="535977"/>
            <a:ext cx="4284900" cy="43443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017673" y="2536755"/>
            <a:ext cx="27003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454175" y="2536755"/>
            <a:ext cx="27003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1454175" y="2231590"/>
            <a:ext cx="27003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5"/>
          </p:nvPr>
        </p:nvSpPr>
        <p:spPr>
          <a:xfrm>
            <a:off x="5017666" y="2231590"/>
            <a:ext cx="27003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flipH="1">
            <a:off x="-27505" y="4608500"/>
            <a:ext cx="9224700" cy="5727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537300" y="1155850"/>
            <a:ext cx="8069100" cy="3452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114300" dir="4560000" algn="bl" rotWithShape="0">
              <a:srgbClr val="000000">
                <a:alpha val="1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948600" y="1274725"/>
            <a:ext cx="2905800" cy="14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948600" y="2910150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>
            <a:spLocks noGrp="1"/>
          </p:cNvSpPr>
          <p:nvPr>
            <p:ph type="pic" idx="2"/>
          </p:nvPr>
        </p:nvSpPr>
        <p:spPr>
          <a:xfrm>
            <a:off x="4293425" y="539500"/>
            <a:ext cx="4132800" cy="4069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58500" y="4600375"/>
            <a:ext cx="9262200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>
            <a:spLocks noGrp="1"/>
          </p:cNvSpPr>
          <p:nvPr>
            <p:ph type="pic" idx="2"/>
          </p:nvPr>
        </p:nvSpPr>
        <p:spPr>
          <a:xfrm>
            <a:off x="4320275" y="539500"/>
            <a:ext cx="4286400" cy="43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556874" y="163460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4698474" y="163460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4698475" y="25923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1552657" y="25923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 hasCustomPrompt="1"/>
          </p:nvPr>
        </p:nvSpPr>
        <p:spPr>
          <a:xfrm>
            <a:off x="913075" y="1526934"/>
            <a:ext cx="5016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4054711" y="2482305"/>
            <a:ext cx="5016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 hasCustomPrompt="1"/>
          </p:nvPr>
        </p:nvSpPr>
        <p:spPr>
          <a:xfrm>
            <a:off x="4054656" y="1526934"/>
            <a:ext cx="5016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913075" y="2482305"/>
            <a:ext cx="5016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4698476" y="35501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1562355" y="35501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 hasCustomPrompt="1"/>
          </p:nvPr>
        </p:nvSpPr>
        <p:spPr>
          <a:xfrm>
            <a:off x="4054711" y="3435972"/>
            <a:ext cx="5016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913075" y="3435972"/>
            <a:ext cx="5016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1556874" y="135321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8"/>
          </p:nvPr>
        </p:nvSpPr>
        <p:spPr>
          <a:xfrm>
            <a:off x="4698475" y="135321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4698475" y="2310492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0"/>
          </p:nvPr>
        </p:nvSpPr>
        <p:spPr>
          <a:xfrm>
            <a:off x="1552657" y="2310492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1"/>
          </p:nvPr>
        </p:nvSpPr>
        <p:spPr>
          <a:xfrm>
            <a:off x="4698475" y="3267766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2"/>
          </p:nvPr>
        </p:nvSpPr>
        <p:spPr>
          <a:xfrm>
            <a:off x="1562355" y="3267766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351" y="1430625"/>
            <a:ext cx="76068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351" y="567500"/>
            <a:ext cx="76068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537300" y="1155850"/>
            <a:ext cx="8069100" cy="3452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114300" dir="4560000" algn="bl" rotWithShape="0">
              <a:srgbClr val="000000">
                <a:alpha val="1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720000" y="1291950"/>
            <a:ext cx="3703200" cy="31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/>
          <p:nvPr/>
        </p:nvSpPr>
        <p:spPr>
          <a:xfrm flipH="1">
            <a:off x="-27505" y="4608500"/>
            <a:ext cx="9224700" cy="5727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2"/>
          </p:nvPr>
        </p:nvSpPr>
        <p:spPr>
          <a:xfrm>
            <a:off x="4728050" y="1291950"/>
            <a:ext cx="3702900" cy="31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537300" y="1155850"/>
            <a:ext cx="8069100" cy="3452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114300" dir="4560000" algn="bl" rotWithShape="0">
              <a:srgbClr val="000000">
                <a:alpha val="1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 flipH="1">
            <a:off x="-27505" y="4608500"/>
            <a:ext cx="9224700" cy="5727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6142135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2"/>
          </p:nvPr>
        </p:nvSpPr>
        <p:spPr>
          <a:xfrm>
            <a:off x="6137885" y="19129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7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3"/>
          </p:nvPr>
        </p:nvSpPr>
        <p:spPr>
          <a:xfrm>
            <a:off x="1107638" y="383599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4"/>
          </p:nvPr>
        </p:nvSpPr>
        <p:spPr>
          <a:xfrm>
            <a:off x="3619438" y="383599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5"/>
          </p:nvPr>
        </p:nvSpPr>
        <p:spPr>
          <a:xfrm>
            <a:off x="1104250" y="3560575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7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6"/>
          </p:nvPr>
        </p:nvSpPr>
        <p:spPr>
          <a:xfrm>
            <a:off x="3619363" y="3560575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7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7"/>
          </p:nvPr>
        </p:nvSpPr>
        <p:spPr>
          <a:xfrm>
            <a:off x="6142135" y="383599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8"/>
          </p:nvPr>
        </p:nvSpPr>
        <p:spPr>
          <a:xfrm>
            <a:off x="6137885" y="3560575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7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9"/>
          </p:nvPr>
        </p:nvSpPr>
        <p:spPr>
          <a:xfrm>
            <a:off x="1107638" y="218835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3"/>
          </p:nvPr>
        </p:nvSpPr>
        <p:spPr>
          <a:xfrm>
            <a:off x="3619438" y="218835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4"/>
          </p:nvPr>
        </p:nvSpPr>
        <p:spPr>
          <a:xfrm>
            <a:off x="1104250" y="191293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7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5"/>
          </p:nvPr>
        </p:nvSpPr>
        <p:spPr>
          <a:xfrm>
            <a:off x="3619363" y="191293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17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what-is-UML-unified-modeling-languag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echtarget.com/searchcio/definition/enterprise-architecture" TargetMode="External"/><Relationship Id="rId4" Type="http://schemas.openxmlformats.org/officeDocument/2006/relationships/hyperlink" Target="https://www.techtarget.com/searchsoftwarequality/definition/Unified-Modeling-Languag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3273434" y="1292007"/>
            <a:ext cx="5719200" cy="2885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114300" dir="4560000" algn="bl" rotWithShape="0">
              <a:schemeClr val="dk1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ctrTitle"/>
          </p:nvPr>
        </p:nvSpPr>
        <p:spPr>
          <a:xfrm>
            <a:off x="3566384" y="1473882"/>
            <a:ext cx="5133300" cy="19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cs typeface="Roboto"/>
              </a:rPr>
              <a:t>Enterprise Architect </a:t>
            </a:r>
            <a:br>
              <a:rPr lang="en-US" sz="2400" dirty="0" smtClean="0">
                <a:cs typeface="Roboto"/>
              </a:rPr>
            </a:br>
            <a:r>
              <a:rPr lang="en" sz="2000" dirty="0" smtClean="0">
                <a:latin typeface="Roboto"/>
                <a:ea typeface="Roboto"/>
                <a:cs typeface="Roboto"/>
                <a:sym typeface="Roboto"/>
              </a:rPr>
              <a:t>Studierea si descrierea destinatiei functionale  a submeniurilor/optiunilor din meniuri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1"/>
          </p:nvPr>
        </p:nvSpPr>
        <p:spPr>
          <a:xfrm>
            <a:off x="3566384" y="3547607"/>
            <a:ext cx="51333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analiza </a:t>
            </a:r>
            <a:r>
              <a:rPr lang="en" dirty="0"/>
              <a:t>principiilor de modelare in baza limbajului </a:t>
            </a:r>
            <a:r>
              <a:rPr lang="en" dirty="0" smtClean="0"/>
              <a:t>UML</a:t>
            </a:r>
            <a:endParaRPr dirty="0"/>
          </a:p>
        </p:txBody>
      </p:sp>
      <p:grpSp>
        <p:nvGrpSpPr>
          <p:cNvPr id="167" name="Google Shape;167;p28"/>
          <p:cNvGrpSpPr/>
          <p:nvPr/>
        </p:nvGrpSpPr>
        <p:grpSpPr>
          <a:xfrm>
            <a:off x="7896778" y="537213"/>
            <a:ext cx="613849" cy="147600"/>
            <a:chOff x="7896778" y="539500"/>
            <a:chExt cx="613849" cy="147600"/>
          </a:xfrm>
        </p:grpSpPr>
        <p:sp>
          <p:nvSpPr>
            <p:cNvPr id="168" name="Google Shape;168;p28"/>
            <p:cNvSpPr/>
            <p:nvPr/>
          </p:nvSpPr>
          <p:spPr>
            <a:xfrm>
              <a:off x="7896778" y="539500"/>
              <a:ext cx="147600" cy="147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8129903" y="539500"/>
              <a:ext cx="147600" cy="14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8363027" y="539500"/>
              <a:ext cx="147600" cy="1476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28"/>
          <p:cNvCxnSpPr/>
          <p:nvPr/>
        </p:nvCxnSpPr>
        <p:spPr>
          <a:xfrm>
            <a:off x="3672584" y="3506982"/>
            <a:ext cx="475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Рисунок 14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7" b="15437"/>
          <a:stretch>
            <a:fillRect/>
          </a:stretch>
        </p:blipFill>
        <p:spPr>
          <a:xfrm>
            <a:off x="-1459343" y="423550"/>
            <a:ext cx="5918700" cy="4069200"/>
          </a:xfrm>
        </p:spPr>
      </p:pic>
      <p:sp>
        <p:nvSpPr>
          <p:cNvPr id="11" name="Google Shape;166;p28"/>
          <p:cNvSpPr txBox="1">
            <a:spLocks/>
          </p:cNvSpPr>
          <p:nvPr/>
        </p:nvSpPr>
        <p:spPr>
          <a:xfrm>
            <a:off x="6529444" y="4421823"/>
            <a:ext cx="2919356" cy="84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 smtClean="0">
                <a:solidFill>
                  <a:schemeClr val="accent3"/>
                </a:solidFill>
              </a:rPr>
              <a:t>A </a:t>
            </a:r>
            <a:r>
              <a:rPr lang="en-US" sz="1200" dirty="0" err="1" smtClean="0">
                <a:solidFill>
                  <a:schemeClr val="accent3"/>
                </a:solidFill>
              </a:rPr>
              <a:t>elaborate:Rosca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Dorin</a:t>
            </a:r>
            <a:endParaRPr lang="en-US" sz="1200" dirty="0" smtClean="0">
              <a:solidFill>
                <a:schemeClr val="accent3"/>
              </a:solidFill>
            </a:endParaRPr>
          </a:p>
          <a:p>
            <a:pPr marL="0" indent="0"/>
            <a:r>
              <a:rPr lang="en-US" sz="1200" dirty="0" smtClean="0">
                <a:solidFill>
                  <a:schemeClr val="accent3"/>
                </a:solidFill>
              </a:rPr>
              <a:t>A </a:t>
            </a:r>
            <a:r>
              <a:rPr lang="en-US" sz="1200" dirty="0" err="1" smtClean="0">
                <a:solidFill>
                  <a:schemeClr val="accent3"/>
                </a:solidFill>
              </a:rPr>
              <a:t>verificat</a:t>
            </a:r>
            <a:r>
              <a:rPr lang="en-US" sz="1200" dirty="0" smtClean="0">
                <a:solidFill>
                  <a:schemeClr val="accent3"/>
                </a:solidFill>
              </a:rPr>
              <a:t>: </a:t>
            </a:r>
            <a:r>
              <a:rPr lang="en-US" sz="1200" dirty="0" err="1" smtClean="0">
                <a:solidFill>
                  <a:schemeClr val="accent3"/>
                </a:solidFill>
              </a:rPr>
              <a:t>asist.univ</a:t>
            </a:r>
            <a:r>
              <a:rPr lang="en-US" sz="1200" dirty="0" smtClean="0">
                <a:solidFill>
                  <a:schemeClr val="accent3"/>
                </a:solidFill>
              </a:rPr>
              <a:t>. Sava Nina</a:t>
            </a:r>
          </a:p>
          <a:p>
            <a:pPr marL="0" indent="0"/>
            <a:r>
              <a:rPr lang="en-US" sz="1200" dirty="0">
                <a:solidFill>
                  <a:schemeClr val="accent3"/>
                </a:solidFill>
              </a:rPr>
              <a:t>	</a:t>
            </a:r>
            <a:r>
              <a:rPr lang="en-US" sz="1200" dirty="0" err="1" smtClean="0">
                <a:solidFill>
                  <a:schemeClr val="accent3"/>
                </a:solidFill>
              </a:rPr>
              <a:t>Lect.univ</a:t>
            </a:r>
            <a:r>
              <a:rPr lang="en-US" sz="1200" dirty="0" smtClean="0">
                <a:solidFill>
                  <a:schemeClr val="accent3"/>
                </a:solidFill>
              </a:rPr>
              <a:t>. </a:t>
            </a:r>
            <a:r>
              <a:rPr lang="en-US" sz="1200" dirty="0" err="1" smtClean="0">
                <a:solidFill>
                  <a:schemeClr val="accent3"/>
                </a:solidFill>
              </a:rPr>
              <a:t>Melnic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Radu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204" y="1182270"/>
            <a:ext cx="3513402" cy="2927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Entitati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&amp; diagrame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9" name="Google Shape;309;p33"/>
          <p:cNvGrpSpPr/>
          <p:nvPr/>
        </p:nvGrpSpPr>
        <p:grpSpPr>
          <a:xfrm>
            <a:off x="7896778" y="537213"/>
            <a:ext cx="613849" cy="147600"/>
            <a:chOff x="7896778" y="539500"/>
            <a:chExt cx="613849" cy="147600"/>
          </a:xfrm>
        </p:grpSpPr>
        <p:sp>
          <p:nvSpPr>
            <p:cNvPr id="310" name="Google Shape;310;p33"/>
            <p:cNvSpPr/>
            <p:nvPr/>
          </p:nvSpPr>
          <p:spPr>
            <a:xfrm>
              <a:off x="7896778" y="539500"/>
              <a:ext cx="147600" cy="147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8129903" y="539500"/>
              <a:ext cx="147600" cy="14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8363027" y="539500"/>
              <a:ext cx="147600" cy="1476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07" y="1207769"/>
            <a:ext cx="6242413" cy="3361299"/>
          </a:xfrm>
          <a:prstGeom prst="rect">
            <a:avLst/>
          </a:prstGeom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3192992" y="4759112"/>
            <a:ext cx="3122748" cy="426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solidFill>
                  <a:schemeClr val="accent3"/>
                </a:solidFill>
              </a:rPr>
              <a:t>Figura</a:t>
            </a:r>
            <a:r>
              <a:rPr lang="en-US" dirty="0" smtClean="0">
                <a:solidFill>
                  <a:schemeClr val="accent3"/>
                </a:solidFill>
              </a:rPr>
              <a:t> 6. </a:t>
            </a:r>
            <a:r>
              <a:rPr lang="en-US" dirty="0" err="1" smtClean="0">
                <a:solidFill>
                  <a:schemeClr val="accent3"/>
                </a:solidFill>
              </a:rPr>
              <a:t>Tipuri</a:t>
            </a:r>
            <a:r>
              <a:rPr lang="en-US" dirty="0" smtClean="0">
                <a:solidFill>
                  <a:schemeClr val="accent3"/>
                </a:solidFill>
              </a:rPr>
              <a:t> de </a:t>
            </a:r>
            <a:r>
              <a:rPr lang="en-US" dirty="0" err="1" smtClean="0">
                <a:solidFill>
                  <a:schemeClr val="accent3"/>
                </a:solidFill>
              </a:rPr>
              <a:t>Diagrame</a:t>
            </a:r>
            <a:r>
              <a:rPr lang="en-US" dirty="0" smtClean="0">
                <a:solidFill>
                  <a:schemeClr val="accent3"/>
                </a:solidFill>
              </a:rPr>
              <a:t> EA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Google Shape;166;p28"/>
          <p:cNvSpPr txBox="1">
            <a:spLocks/>
          </p:cNvSpPr>
          <p:nvPr/>
        </p:nvSpPr>
        <p:spPr>
          <a:xfrm>
            <a:off x="8651216" y="61704"/>
            <a:ext cx="499872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2"/>
                </a:solidFill>
              </a:rPr>
              <a:t>1</a:t>
            </a:r>
            <a:r>
              <a:rPr lang="en-US" sz="1200" dirty="0" smtClean="0">
                <a:solidFill>
                  <a:schemeClr val="accent2"/>
                </a:solidFill>
              </a:rPr>
              <a:t>0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</a:t>
            </a:r>
            <a:r>
              <a:rPr lang="en" dirty="0" smtClean="0">
                <a:latin typeface="Roboto"/>
                <a:ea typeface="Roboto"/>
                <a:sym typeface="Roboto"/>
              </a:rPr>
              <a:t>case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0" name="Google Shape;370;p35"/>
          <p:cNvGrpSpPr/>
          <p:nvPr/>
        </p:nvGrpSpPr>
        <p:grpSpPr>
          <a:xfrm>
            <a:off x="643593" y="537213"/>
            <a:ext cx="613849" cy="147600"/>
            <a:chOff x="7896778" y="539500"/>
            <a:chExt cx="613849" cy="147600"/>
          </a:xfrm>
        </p:grpSpPr>
        <p:sp>
          <p:nvSpPr>
            <p:cNvPr id="371" name="Google Shape;371;p35"/>
            <p:cNvSpPr/>
            <p:nvPr/>
          </p:nvSpPr>
          <p:spPr>
            <a:xfrm>
              <a:off x="7896778" y="539500"/>
              <a:ext cx="147600" cy="147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8129903" y="539500"/>
              <a:ext cx="147600" cy="14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8363027" y="539500"/>
              <a:ext cx="147600" cy="1476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0" y="1155405"/>
            <a:ext cx="4724400" cy="3361934"/>
          </a:xfrm>
          <a:prstGeom prst="rect">
            <a:avLst/>
          </a:prstGeom>
        </p:spPr>
      </p:pic>
      <p:sp>
        <p:nvSpPr>
          <p:cNvPr id="6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3593" y="1593527"/>
            <a:ext cx="2905800" cy="2458387"/>
          </a:xfrm>
        </p:spPr>
        <p:txBody>
          <a:bodyPr/>
          <a:lstStyle/>
          <a:p>
            <a:r>
              <a:rPr lang="en-US" sz="1600" dirty="0" err="1" smtClean="0"/>
              <a:t>Implica</a:t>
            </a:r>
            <a:r>
              <a:rPr lang="en-US" sz="1600" dirty="0" smtClean="0"/>
              <a:t> </a:t>
            </a:r>
            <a:r>
              <a:rPr lang="en-US" sz="1600" dirty="0" err="1" smtClean="0"/>
              <a:t>interactiunea</a:t>
            </a:r>
            <a:r>
              <a:rPr lang="en-US" sz="1600" dirty="0" smtClean="0"/>
              <a:t> </a:t>
            </a:r>
            <a:r>
              <a:rPr lang="en-US" sz="1600" dirty="0" err="1" smtClean="0"/>
              <a:t>dintre</a:t>
            </a:r>
            <a:r>
              <a:rPr lang="en-US" sz="1600" dirty="0" smtClean="0"/>
              <a:t> </a:t>
            </a:r>
            <a:r>
              <a:rPr lang="en-US" sz="1600" dirty="0" err="1" smtClean="0"/>
              <a:t>actori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sisteme</a:t>
            </a:r>
            <a:r>
              <a:rPr lang="en-US" sz="1600" dirty="0" smtClean="0"/>
              <a:t> </a:t>
            </a:r>
            <a:r>
              <a:rPr lang="en-US" sz="1600" dirty="0" err="1" smtClean="0"/>
              <a:t>prin</a:t>
            </a:r>
            <a:r>
              <a:rPr lang="en-US" sz="1600" dirty="0" smtClean="0"/>
              <a:t> </a:t>
            </a:r>
            <a:r>
              <a:rPr lang="en-US" sz="1600" dirty="0" err="1" smtClean="0"/>
              <a:t>intermediul</a:t>
            </a:r>
            <a:r>
              <a:rPr lang="en-US" sz="1600" dirty="0" smtClean="0"/>
              <a:t> </a:t>
            </a:r>
            <a:r>
              <a:rPr lang="en-US" sz="1600" dirty="0" err="1" smtClean="0"/>
              <a:t>relatiilor</a:t>
            </a:r>
            <a:r>
              <a:rPr lang="en-US" sz="1600" dirty="0" smtClean="0"/>
              <a:t> de </a:t>
            </a:r>
            <a:r>
              <a:rPr lang="en-US" sz="1600" dirty="0" err="1" smtClean="0"/>
              <a:t>asociere</a:t>
            </a:r>
            <a:r>
              <a:rPr lang="en-US" sz="1600" dirty="0" smtClean="0"/>
              <a:t>, </a:t>
            </a:r>
            <a:r>
              <a:rPr lang="en-US" sz="1600" dirty="0" err="1" smtClean="0"/>
              <a:t>dependeneta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generalizare</a:t>
            </a:r>
            <a:endParaRPr lang="en-US" sz="1600" dirty="0"/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5539243" y="4651347"/>
            <a:ext cx="3122748" cy="426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solidFill>
                  <a:schemeClr val="accent3"/>
                </a:solidFill>
              </a:rPr>
              <a:t>Figura</a:t>
            </a:r>
            <a:r>
              <a:rPr lang="en-US" dirty="0" smtClean="0">
                <a:solidFill>
                  <a:schemeClr val="accent3"/>
                </a:solidFill>
              </a:rPr>
              <a:t> 7.Exemplu de </a:t>
            </a:r>
            <a:r>
              <a:rPr lang="en-US" dirty="0" err="1" smtClean="0">
                <a:solidFill>
                  <a:schemeClr val="accent3"/>
                </a:solidFill>
              </a:rPr>
              <a:t>diagrama</a:t>
            </a:r>
            <a:r>
              <a:rPr lang="en-US" dirty="0" smtClean="0">
                <a:solidFill>
                  <a:schemeClr val="accent3"/>
                </a:solidFill>
              </a:rPr>
              <a:t> Use Case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Google Shape;166;p28"/>
          <p:cNvSpPr txBox="1">
            <a:spLocks/>
          </p:cNvSpPr>
          <p:nvPr/>
        </p:nvSpPr>
        <p:spPr>
          <a:xfrm>
            <a:off x="8661991" y="75881"/>
            <a:ext cx="400635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 smtClean="0">
                <a:solidFill>
                  <a:schemeClr val="accent2"/>
                </a:solidFill>
              </a:rPr>
              <a:t>11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</a:t>
            </a:r>
            <a:r>
              <a:rPr lang="en" dirty="0" smtClean="0">
                <a:latin typeface="Roboto"/>
                <a:ea typeface="Roboto"/>
                <a:sym typeface="Roboto"/>
              </a:rPr>
              <a:t>de secventa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0" name="Google Shape;370;p35"/>
          <p:cNvGrpSpPr/>
          <p:nvPr/>
        </p:nvGrpSpPr>
        <p:grpSpPr>
          <a:xfrm>
            <a:off x="643593" y="537213"/>
            <a:ext cx="613849" cy="147600"/>
            <a:chOff x="7896778" y="539500"/>
            <a:chExt cx="613849" cy="147600"/>
          </a:xfrm>
        </p:grpSpPr>
        <p:sp>
          <p:nvSpPr>
            <p:cNvPr id="371" name="Google Shape;371;p35"/>
            <p:cNvSpPr/>
            <p:nvPr/>
          </p:nvSpPr>
          <p:spPr>
            <a:xfrm>
              <a:off x="7896778" y="539500"/>
              <a:ext cx="147600" cy="147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8129903" y="539500"/>
              <a:ext cx="147600" cy="14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8363027" y="539500"/>
              <a:ext cx="147600" cy="1476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0518" y="1525721"/>
            <a:ext cx="2905800" cy="2458387"/>
          </a:xfrm>
        </p:spPr>
        <p:txBody>
          <a:bodyPr/>
          <a:lstStyle/>
          <a:p>
            <a:r>
              <a:rPr lang="ro-RO" dirty="0"/>
              <a:t>transformă evenimentele identificate în scenariile cazurilor de utilizare într-o reprezentare grafică a utilizărilor sistemelor de către actor. Diagrama de secvență descrie cronologic interacțiunea obiectelor</a:t>
            </a:r>
            <a:endParaRPr lang="en-US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01140"/>
            <a:ext cx="3742982" cy="2482968"/>
          </a:xfrm>
          <a:prstGeom prst="rect">
            <a:avLst/>
          </a:prstGeom>
        </p:spPr>
      </p:pic>
      <p:sp>
        <p:nvSpPr>
          <p:cNvPr id="9" name="Текст 2"/>
          <p:cNvSpPr txBox="1">
            <a:spLocks/>
          </p:cNvSpPr>
          <p:nvPr/>
        </p:nvSpPr>
        <p:spPr>
          <a:xfrm>
            <a:off x="5539243" y="4651347"/>
            <a:ext cx="3122748" cy="426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solidFill>
                  <a:schemeClr val="accent3"/>
                </a:solidFill>
              </a:rPr>
              <a:t>Figura</a:t>
            </a:r>
            <a:r>
              <a:rPr lang="en-US" dirty="0" smtClean="0">
                <a:solidFill>
                  <a:schemeClr val="accent3"/>
                </a:solidFill>
              </a:rPr>
              <a:t> 8.Exemplu de </a:t>
            </a:r>
            <a:r>
              <a:rPr lang="en-US" dirty="0" err="1">
                <a:solidFill>
                  <a:schemeClr val="accent3"/>
                </a:solidFill>
              </a:rPr>
              <a:t>d</a:t>
            </a:r>
            <a:r>
              <a:rPr lang="en-US" dirty="0" err="1" smtClean="0">
                <a:solidFill>
                  <a:schemeClr val="accent3"/>
                </a:solidFill>
              </a:rPr>
              <a:t>iagrama</a:t>
            </a:r>
            <a:r>
              <a:rPr lang="en-US" dirty="0" smtClean="0">
                <a:solidFill>
                  <a:schemeClr val="accent3"/>
                </a:solidFill>
              </a:rPr>
              <a:t> de </a:t>
            </a:r>
            <a:r>
              <a:rPr lang="en-US" dirty="0" err="1" smtClean="0">
                <a:solidFill>
                  <a:schemeClr val="accent3"/>
                </a:solidFill>
              </a:rPr>
              <a:t>Secventa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Google Shape;166;p28"/>
          <p:cNvSpPr txBox="1">
            <a:spLocks/>
          </p:cNvSpPr>
          <p:nvPr/>
        </p:nvSpPr>
        <p:spPr>
          <a:xfrm>
            <a:off x="8601598" y="75881"/>
            <a:ext cx="400635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 smtClean="0">
                <a:solidFill>
                  <a:schemeClr val="accent2"/>
                </a:solidFill>
              </a:rPr>
              <a:t>12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</a:t>
            </a:r>
            <a:r>
              <a:rPr lang="en" dirty="0" smtClean="0">
                <a:latin typeface="Roboto"/>
                <a:ea typeface="Roboto"/>
                <a:sym typeface="Roboto"/>
              </a:rPr>
              <a:t>de colaborare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0" name="Google Shape;370;p35"/>
          <p:cNvGrpSpPr/>
          <p:nvPr/>
        </p:nvGrpSpPr>
        <p:grpSpPr>
          <a:xfrm>
            <a:off x="643593" y="537213"/>
            <a:ext cx="613849" cy="147600"/>
            <a:chOff x="7896778" y="539500"/>
            <a:chExt cx="613849" cy="147600"/>
          </a:xfrm>
        </p:grpSpPr>
        <p:sp>
          <p:nvSpPr>
            <p:cNvPr id="371" name="Google Shape;371;p35"/>
            <p:cNvSpPr/>
            <p:nvPr/>
          </p:nvSpPr>
          <p:spPr>
            <a:xfrm>
              <a:off x="7896778" y="539500"/>
              <a:ext cx="147600" cy="147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8129903" y="539500"/>
              <a:ext cx="147600" cy="14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8363027" y="539500"/>
              <a:ext cx="147600" cy="1476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0518" y="1525721"/>
            <a:ext cx="2905800" cy="2458387"/>
          </a:xfrm>
        </p:spPr>
        <p:txBody>
          <a:bodyPr/>
          <a:lstStyle/>
          <a:p>
            <a:r>
              <a:rPr lang="ro-RO" dirty="0"/>
              <a:t>pune accentul pe organizarea structurală a obiectelor care participă la interacţiune.</a:t>
            </a:r>
            <a:endParaRPr lang="en-US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10" y="1525721"/>
            <a:ext cx="4117257" cy="2878639"/>
          </a:xfrm>
          <a:prstGeom prst="rect">
            <a:avLst/>
          </a:prstGeom>
        </p:spPr>
      </p:pic>
      <p:sp>
        <p:nvSpPr>
          <p:cNvPr id="9" name="Текст 2"/>
          <p:cNvSpPr txBox="1">
            <a:spLocks/>
          </p:cNvSpPr>
          <p:nvPr/>
        </p:nvSpPr>
        <p:spPr>
          <a:xfrm>
            <a:off x="5539243" y="4651347"/>
            <a:ext cx="3122748" cy="426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solidFill>
                  <a:schemeClr val="accent3"/>
                </a:solidFill>
              </a:rPr>
              <a:t>Figura</a:t>
            </a:r>
            <a:r>
              <a:rPr lang="en-US" dirty="0" smtClean="0">
                <a:solidFill>
                  <a:schemeClr val="accent3"/>
                </a:solidFill>
              </a:rPr>
              <a:t> 9.Exemplu de </a:t>
            </a:r>
            <a:r>
              <a:rPr lang="en-US" dirty="0" err="1" smtClean="0">
                <a:solidFill>
                  <a:schemeClr val="accent3"/>
                </a:solidFill>
              </a:rPr>
              <a:t>diagrama</a:t>
            </a:r>
            <a:r>
              <a:rPr lang="en-US" dirty="0" smtClean="0">
                <a:solidFill>
                  <a:schemeClr val="accent3"/>
                </a:solidFill>
              </a:rPr>
              <a:t> de </a:t>
            </a:r>
            <a:r>
              <a:rPr lang="en-US" dirty="0" err="1" smtClean="0">
                <a:solidFill>
                  <a:schemeClr val="accent3"/>
                </a:solidFill>
              </a:rPr>
              <a:t>colaborare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Google Shape;166;p28"/>
          <p:cNvSpPr txBox="1">
            <a:spLocks/>
          </p:cNvSpPr>
          <p:nvPr/>
        </p:nvSpPr>
        <p:spPr>
          <a:xfrm>
            <a:off x="8637040" y="90058"/>
            <a:ext cx="506960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 smtClean="0">
                <a:solidFill>
                  <a:schemeClr val="accent2"/>
                </a:solidFill>
              </a:rPr>
              <a:t>13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</a:t>
            </a:r>
            <a:r>
              <a:rPr lang="en" dirty="0" smtClean="0">
                <a:latin typeface="Roboto"/>
                <a:ea typeface="Roboto"/>
                <a:sym typeface="Roboto"/>
              </a:rPr>
              <a:t>de clase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0" name="Google Shape;370;p35"/>
          <p:cNvGrpSpPr/>
          <p:nvPr/>
        </p:nvGrpSpPr>
        <p:grpSpPr>
          <a:xfrm>
            <a:off x="643593" y="537213"/>
            <a:ext cx="613849" cy="147600"/>
            <a:chOff x="7896778" y="539500"/>
            <a:chExt cx="613849" cy="147600"/>
          </a:xfrm>
        </p:grpSpPr>
        <p:sp>
          <p:nvSpPr>
            <p:cNvPr id="371" name="Google Shape;371;p35"/>
            <p:cNvSpPr/>
            <p:nvPr/>
          </p:nvSpPr>
          <p:spPr>
            <a:xfrm>
              <a:off x="7896778" y="539500"/>
              <a:ext cx="147600" cy="147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8129903" y="539500"/>
              <a:ext cx="147600" cy="14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8363027" y="539500"/>
              <a:ext cx="147600" cy="1476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0518" y="1525721"/>
            <a:ext cx="2905800" cy="2458387"/>
          </a:xfrm>
        </p:spPr>
        <p:txBody>
          <a:bodyPr/>
          <a:lstStyle/>
          <a:p>
            <a:r>
              <a:rPr lang="ro-RO" sz="1600" dirty="0"/>
              <a:t>modelează componentele (entităţile) de interes ale unui </a:t>
            </a:r>
            <a:r>
              <a:rPr lang="ro-RO" sz="1600" dirty="0" smtClean="0"/>
              <a:t>system</a:t>
            </a:r>
            <a:r>
              <a:rPr lang="en-US" sz="1600" dirty="0" smtClean="0"/>
              <a:t>,</a:t>
            </a:r>
            <a:r>
              <a:rPr lang="ro-RO" sz="1600" dirty="0"/>
              <a:t> </a:t>
            </a:r>
            <a:r>
              <a:rPr lang="ro-RO" sz="1600" dirty="0" smtClean="0"/>
              <a:t>se </a:t>
            </a:r>
            <a:r>
              <a:rPr lang="ro-RO" sz="1600" dirty="0"/>
              <a:t>descriu structura şi comportarea obiectelor clasei</a:t>
            </a:r>
            <a:r>
              <a:rPr lang="ro-RO" sz="1600" dirty="0" smtClean="0"/>
              <a:t>.</a:t>
            </a:r>
            <a:endParaRPr lang="en-US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40" y="1436814"/>
            <a:ext cx="3379560" cy="2858460"/>
          </a:xfrm>
          <a:prstGeom prst="rect">
            <a:avLst/>
          </a:prstGeom>
        </p:spPr>
      </p:pic>
      <p:sp>
        <p:nvSpPr>
          <p:cNvPr id="9" name="Текст 2"/>
          <p:cNvSpPr txBox="1">
            <a:spLocks/>
          </p:cNvSpPr>
          <p:nvPr/>
        </p:nvSpPr>
        <p:spPr>
          <a:xfrm>
            <a:off x="5539243" y="4651347"/>
            <a:ext cx="3122748" cy="426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solidFill>
                  <a:schemeClr val="accent3"/>
                </a:solidFill>
              </a:rPr>
              <a:t>Figura</a:t>
            </a:r>
            <a:r>
              <a:rPr lang="en-US" dirty="0" smtClean="0">
                <a:solidFill>
                  <a:schemeClr val="accent3"/>
                </a:solidFill>
              </a:rPr>
              <a:t> 10. </a:t>
            </a:r>
            <a:r>
              <a:rPr lang="en-US" dirty="0" err="1" smtClean="0">
                <a:solidFill>
                  <a:schemeClr val="accent3"/>
                </a:solidFill>
              </a:rPr>
              <a:t>Exemplu</a:t>
            </a:r>
            <a:r>
              <a:rPr lang="en-US" dirty="0" smtClean="0">
                <a:solidFill>
                  <a:schemeClr val="accent3"/>
                </a:solidFill>
              </a:rPr>
              <a:t> de </a:t>
            </a:r>
            <a:r>
              <a:rPr lang="en-US" dirty="0" err="1" smtClean="0">
                <a:solidFill>
                  <a:schemeClr val="accent3"/>
                </a:solidFill>
              </a:rPr>
              <a:t>diagrame</a:t>
            </a:r>
            <a:r>
              <a:rPr lang="en-US" dirty="0" smtClean="0">
                <a:solidFill>
                  <a:schemeClr val="accent3"/>
                </a:solidFill>
              </a:rPr>
              <a:t> de </a:t>
            </a:r>
            <a:r>
              <a:rPr lang="en-US" dirty="0" err="1" smtClean="0">
                <a:solidFill>
                  <a:schemeClr val="accent3"/>
                </a:solidFill>
              </a:rPr>
              <a:t>Clase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Google Shape;166;p28"/>
          <p:cNvSpPr txBox="1">
            <a:spLocks/>
          </p:cNvSpPr>
          <p:nvPr/>
        </p:nvSpPr>
        <p:spPr>
          <a:xfrm>
            <a:off x="8637040" y="0"/>
            <a:ext cx="506960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 smtClean="0">
                <a:solidFill>
                  <a:schemeClr val="accent2"/>
                </a:solidFill>
              </a:rPr>
              <a:t>14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/>
          <p:cNvSpPr txBox="1">
            <a:spLocks/>
          </p:cNvSpPr>
          <p:nvPr/>
        </p:nvSpPr>
        <p:spPr>
          <a:xfrm>
            <a:off x="2236061" y="497561"/>
            <a:ext cx="3122748" cy="426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 smtClean="0">
                <a:solidFill>
                  <a:schemeClr val="accent3"/>
                </a:solidFill>
              </a:rPr>
              <a:t>Bibliografie</a:t>
            </a:r>
            <a:r>
              <a:rPr lang="en-US" sz="3200" dirty="0" smtClean="0">
                <a:solidFill>
                  <a:schemeClr val="accent3"/>
                </a:solidFill>
              </a:rPr>
              <a:t>: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" name="Текст 2"/>
          <p:cNvSpPr txBox="1">
            <a:spLocks/>
          </p:cNvSpPr>
          <p:nvPr/>
        </p:nvSpPr>
        <p:spPr>
          <a:xfrm>
            <a:off x="818388" y="1170956"/>
            <a:ext cx="6985910" cy="34719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>
              <a:solidFill>
                <a:schemeClr val="accent3"/>
              </a:solidFill>
              <a:hlinkClick r:id="rId3"/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3"/>
                </a:solidFill>
                <a:hlinkClick r:id="rId3"/>
              </a:rPr>
              <a:t>Istoria</a:t>
            </a:r>
            <a:r>
              <a:rPr lang="en-US" dirty="0" smtClean="0">
                <a:solidFill>
                  <a:schemeClr val="accent3"/>
                </a:solidFill>
                <a:hlinkClick r:id="rId3"/>
              </a:rPr>
              <a:t> UML -https</a:t>
            </a:r>
            <a:r>
              <a:rPr lang="en-US" dirty="0">
                <a:solidFill>
                  <a:schemeClr val="accent3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accent3"/>
                </a:solidFill>
                <a:hlinkClick r:id="rId3"/>
              </a:rPr>
              <a:t>www.lucidchart.com/pages/what-is-UML-unified-modeling-language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3"/>
                </a:solidFill>
                <a:hlinkClick r:id="rId4"/>
              </a:rPr>
              <a:t>Diagrame</a:t>
            </a:r>
            <a:r>
              <a:rPr lang="en-US" dirty="0" smtClean="0">
                <a:solidFill>
                  <a:schemeClr val="accent3"/>
                </a:solidFill>
                <a:hlinkClick r:id="rId4"/>
              </a:rPr>
              <a:t> UML-  https</a:t>
            </a:r>
            <a:r>
              <a:rPr lang="en-US" dirty="0">
                <a:solidFill>
                  <a:schemeClr val="accent3"/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accent3"/>
                </a:solidFill>
                <a:hlinkClick r:id="rId4"/>
              </a:rPr>
              <a:t>www.techtarget.com/searchsoftwarequality/definition/Unified-Modeling-Language</a:t>
            </a: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accent3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3"/>
                </a:solidFill>
                <a:hlinkClick r:id="rId5"/>
              </a:rPr>
              <a:t>Enterprise </a:t>
            </a:r>
            <a:r>
              <a:rPr lang="en-US" dirty="0" err="1" smtClean="0">
                <a:solidFill>
                  <a:schemeClr val="accent3"/>
                </a:solidFill>
                <a:hlinkClick r:id="rId5"/>
              </a:rPr>
              <a:t>Archiect</a:t>
            </a:r>
            <a:r>
              <a:rPr lang="en-US" dirty="0" smtClean="0">
                <a:solidFill>
                  <a:schemeClr val="accent3"/>
                </a:solidFill>
                <a:hlinkClick r:id="rId5"/>
              </a:rPr>
              <a:t> - https</a:t>
            </a:r>
            <a:r>
              <a:rPr lang="en-US" dirty="0">
                <a:solidFill>
                  <a:schemeClr val="accent3"/>
                </a:solidFill>
                <a:hlinkClick r:id="rId5"/>
              </a:rPr>
              <a:t>://</a:t>
            </a:r>
            <a:r>
              <a:rPr lang="en-US" dirty="0" smtClean="0">
                <a:solidFill>
                  <a:schemeClr val="accent3"/>
                </a:solidFill>
                <a:hlinkClick r:id="rId5"/>
              </a:rPr>
              <a:t>www.techtarget.com/searchcio/definition/enterprise-architecture</a:t>
            </a: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537300" y="1155850"/>
            <a:ext cx="8223928" cy="3144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114300" dir="4560000" algn="bl" rotWithShape="0">
              <a:srgbClr val="000000">
                <a:alpha val="1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847075" y="2357253"/>
            <a:ext cx="633600" cy="63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847075" y="3311772"/>
            <a:ext cx="633600" cy="633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5257493" y="1402734"/>
            <a:ext cx="633600" cy="6336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5257493" y="2357253"/>
            <a:ext cx="633600" cy="63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5257393" y="3311772"/>
            <a:ext cx="633600" cy="633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847075" y="1402734"/>
            <a:ext cx="633600" cy="6336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Cuprins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title" idx="6"/>
          </p:nvPr>
        </p:nvSpPr>
        <p:spPr>
          <a:xfrm>
            <a:off x="913075" y="1526934"/>
            <a:ext cx="5016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7"/>
          </p:nvPr>
        </p:nvSpPr>
        <p:spPr>
          <a:xfrm>
            <a:off x="5323529" y="2482305"/>
            <a:ext cx="5016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title" idx="8"/>
          </p:nvPr>
        </p:nvSpPr>
        <p:spPr>
          <a:xfrm>
            <a:off x="5323474" y="1526934"/>
            <a:ext cx="5016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9"/>
          </p:nvPr>
        </p:nvSpPr>
        <p:spPr>
          <a:xfrm>
            <a:off x="913075" y="2482305"/>
            <a:ext cx="5016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 idx="15"/>
          </p:nvPr>
        </p:nvSpPr>
        <p:spPr>
          <a:xfrm>
            <a:off x="5323529" y="3435972"/>
            <a:ext cx="5016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 idx="16"/>
          </p:nvPr>
        </p:nvSpPr>
        <p:spPr>
          <a:xfrm>
            <a:off x="913075" y="3435972"/>
            <a:ext cx="5016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7"/>
          </p:nvPr>
        </p:nvSpPr>
        <p:spPr>
          <a:xfrm>
            <a:off x="1581925" y="15262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UML</a:t>
            </a:r>
            <a:endParaRPr dirty="0"/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18"/>
          </p:nvPr>
        </p:nvSpPr>
        <p:spPr>
          <a:xfrm>
            <a:off x="6017394" y="15262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Ce este EA</a:t>
            </a:r>
            <a:endParaRPr dirty="0"/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19"/>
          </p:nvPr>
        </p:nvSpPr>
        <p:spPr>
          <a:xfrm>
            <a:off x="6017394" y="2474899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Unde se utilizeaza EA</a:t>
            </a:r>
            <a:endParaRPr dirty="0"/>
          </a:p>
        </p:txBody>
      </p:sp>
      <p:sp>
        <p:nvSpPr>
          <p:cNvPr id="214" name="Google Shape;214;p30"/>
          <p:cNvSpPr txBox="1">
            <a:spLocks noGrp="1"/>
          </p:cNvSpPr>
          <p:nvPr>
            <p:ph type="subTitle" idx="20"/>
          </p:nvPr>
        </p:nvSpPr>
        <p:spPr>
          <a:xfrm>
            <a:off x="1572578" y="2481453"/>
            <a:ext cx="2435918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Istoria limbajului  UML</a:t>
            </a:r>
            <a:endParaRPr dirty="0"/>
          </a:p>
        </p:txBody>
      </p:sp>
      <p:sp>
        <p:nvSpPr>
          <p:cNvPr id="215" name="Google Shape;215;p30"/>
          <p:cNvSpPr txBox="1">
            <a:spLocks noGrp="1"/>
          </p:cNvSpPr>
          <p:nvPr>
            <p:ph type="subTitle" idx="21"/>
          </p:nvPr>
        </p:nvSpPr>
        <p:spPr>
          <a:xfrm>
            <a:off x="5998670" y="3631796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Functionalitate si Entitati</a:t>
            </a:r>
            <a:endParaRPr dirty="0"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22"/>
          </p:nvPr>
        </p:nvSpPr>
        <p:spPr>
          <a:xfrm>
            <a:off x="1560510" y="3435972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Enterprise Architect</a:t>
            </a:r>
            <a:endParaRPr dirty="0"/>
          </a:p>
        </p:txBody>
      </p:sp>
      <p:sp>
        <p:nvSpPr>
          <p:cNvPr id="22" name="Google Shape;166;p28"/>
          <p:cNvSpPr txBox="1">
            <a:spLocks/>
          </p:cNvSpPr>
          <p:nvPr/>
        </p:nvSpPr>
        <p:spPr>
          <a:xfrm>
            <a:off x="8761228" y="167991"/>
            <a:ext cx="336839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163" y="364401"/>
            <a:ext cx="7710900" cy="572700"/>
          </a:xfrm>
        </p:spPr>
        <p:txBody>
          <a:bodyPr/>
          <a:lstStyle/>
          <a:p>
            <a:r>
              <a:rPr lang="en-US" dirty="0" smtClean="0"/>
              <a:t>Cum a </a:t>
            </a:r>
            <a:r>
              <a:rPr lang="en-US" dirty="0" err="1" smtClean="0"/>
              <a:t>aparut</a:t>
            </a:r>
            <a:r>
              <a:rPr lang="en-US" dirty="0" smtClean="0"/>
              <a:t> UML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/>
              <a:t>Unified Modeling Language este,in termeni generali, </a:t>
            </a:r>
            <a:r>
              <a:rPr lang="en-US" dirty="0"/>
              <a:t>un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modelare</a:t>
            </a:r>
            <a:r>
              <a:rPr lang="en-US" dirty="0"/>
              <a:t>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ingineriei</a:t>
            </a:r>
            <a:r>
              <a:rPr lang="en-US" dirty="0"/>
              <a:t> software care are ca </a:t>
            </a:r>
            <a:r>
              <a:rPr lang="en-US" dirty="0" err="1"/>
              <a:t>scop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ofere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</a:t>
            </a:r>
            <a:r>
              <a:rPr lang="en-US" dirty="0" err="1" smtClean="0"/>
              <a:t>standart</a:t>
            </a:r>
            <a:r>
              <a:rPr lang="en-US" dirty="0" smtClean="0"/>
              <a:t> de </a:t>
            </a:r>
            <a:r>
              <a:rPr lang="en-US" dirty="0"/>
              <a:t>a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designe-ul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notatiilor</a:t>
            </a:r>
            <a:r>
              <a:rPr lang="en-US" dirty="0"/>
              <a:t> </a:t>
            </a:r>
            <a:r>
              <a:rPr lang="en-US" dirty="0" err="1"/>
              <a:t>grafice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UML au stat OMT ,</a:t>
            </a:r>
            <a:r>
              <a:rPr lang="en-US" dirty="0" err="1" smtClean="0"/>
              <a:t>OOSE,metoda</a:t>
            </a:r>
            <a:r>
              <a:rPr lang="en-US" dirty="0" smtClean="0"/>
              <a:t> </a:t>
            </a:r>
            <a:r>
              <a:rPr lang="en-US" dirty="0" err="1" smtClean="0"/>
              <a:t>Booch</a:t>
            </a:r>
            <a:r>
              <a:rPr lang="en-US" dirty="0" smtClean="0"/>
              <a:t> ,OOA  </a:t>
            </a:r>
            <a:r>
              <a:rPr lang="en-US" dirty="0" err="1" smtClean="0"/>
              <a:t>si</a:t>
            </a:r>
            <a:r>
              <a:rPr lang="en-US" dirty="0" smtClean="0"/>
              <a:t> OOD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58" y="1488557"/>
            <a:ext cx="3328612" cy="2421565"/>
          </a:xfrm>
          <a:prstGeom prst="rect">
            <a:avLst/>
          </a:prstGeom>
        </p:spPr>
      </p:pic>
      <p:sp>
        <p:nvSpPr>
          <p:cNvPr id="7" name="Google Shape;230;p31"/>
          <p:cNvSpPr/>
          <p:nvPr/>
        </p:nvSpPr>
        <p:spPr>
          <a:xfrm>
            <a:off x="-106325" y="227288"/>
            <a:ext cx="921488" cy="927549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8" name="Google Shape;231;p31"/>
          <p:cNvSpPr txBox="1">
            <a:spLocks/>
          </p:cNvSpPr>
          <p:nvPr/>
        </p:nvSpPr>
        <p:spPr>
          <a:xfrm>
            <a:off x="24739" y="502121"/>
            <a:ext cx="593010" cy="37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" sz="2000" dirty="0" smtClean="0">
                <a:solidFill>
                  <a:schemeClr val="accent4"/>
                </a:solidFill>
              </a:rPr>
              <a:t>0102</a:t>
            </a:r>
            <a:endParaRPr lang="en" sz="2000" dirty="0">
              <a:solidFill>
                <a:schemeClr val="accent4"/>
              </a:solidFill>
            </a:endParaRPr>
          </a:p>
        </p:txBody>
      </p:sp>
      <p:sp>
        <p:nvSpPr>
          <p:cNvPr id="9" name="Текст 2"/>
          <p:cNvSpPr>
            <a:spLocks noGrp="1"/>
          </p:cNvSpPr>
          <p:nvPr>
            <p:ph type="body" idx="1"/>
          </p:nvPr>
        </p:nvSpPr>
        <p:spPr>
          <a:xfrm>
            <a:off x="5432917" y="3910122"/>
            <a:ext cx="2118893" cy="426088"/>
          </a:xfrm>
        </p:spPr>
        <p:txBody>
          <a:bodyPr/>
          <a:lstStyle/>
          <a:p>
            <a:r>
              <a:rPr lang="en-US" dirty="0" err="1" smtClean="0"/>
              <a:t>Figura</a:t>
            </a:r>
            <a:r>
              <a:rPr lang="en-US" dirty="0" smtClean="0"/>
              <a:t> 1- Logo UML</a:t>
            </a:r>
            <a:endParaRPr lang="en-US" dirty="0"/>
          </a:p>
        </p:txBody>
      </p:sp>
      <p:sp>
        <p:nvSpPr>
          <p:cNvPr id="10" name="Google Shape;166;p28"/>
          <p:cNvSpPr txBox="1">
            <a:spLocks/>
          </p:cNvSpPr>
          <p:nvPr/>
        </p:nvSpPr>
        <p:spPr>
          <a:xfrm>
            <a:off x="8807161" y="87367"/>
            <a:ext cx="336839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58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"/>
            <a:ext cx="9144000" cy="4518660"/>
          </a:xfrm>
          <a:prstGeom prst="rect">
            <a:avLst/>
          </a:prstGeom>
        </p:spPr>
      </p:pic>
      <p:sp>
        <p:nvSpPr>
          <p:cNvPr id="378" name="Google Shape;378;p36"/>
          <p:cNvSpPr/>
          <p:nvPr/>
        </p:nvSpPr>
        <p:spPr>
          <a:xfrm>
            <a:off x="766440" y="139101"/>
            <a:ext cx="8184843" cy="1509227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157163" dist="114300" dir="4560000" algn="bl" rotWithShape="0">
              <a:srgbClr val="000000">
                <a:alpha val="1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1"/>
          </p:nvPr>
        </p:nvSpPr>
        <p:spPr>
          <a:xfrm>
            <a:off x="1482370" y="364401"/>
            <a:ext cx="76068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1800" dirty="0" smtClean="0"/>
              <a:t>EA este un instrument de modelare si proiectare vizuala  in domeniul ingineriei software fiind utilizata </a:t>
            </a:r>
            <a:r>
              <a:rPr lang="en-US" sz="1800" dirty="0" err="1" smtClean="0"/>
              <a:t>arhitecti</a:t>
            </a:r>
            <a:r>
              <a:rPr lang="en-US" sz="1800" dirty="0" smtClean="0"/>
              <a:t> </a:t>
            </a:r>
            <a:r>
              <a:rPr lang="en-US" sz="1800" dirty="0"/>
              <a:t>software, </a:t>
            </a:r>
            <a:r>
              <a:rPr lang="en-US" sz="1800" dirty="0" err="1"/>
              <a:t>dezvoltatori</a:t>
            </a:r>
            <a:r>
              <a:rPr lang="en-US" sz="1800" dirty="0"/>
              <a:t>, </a:t>
            </a:r>
            <a:r>
              <a:rPr lang="en-US" sz="1800" dirty="0" err="1" smtClean="0"/>
              <a:t>analisti</a:t>
            </a:r>
            <a:r>
              <a:rPr lang="en-US" sz="1800" dirty="0" smtClean="0"/>
              <a:t> </a:t>
            </a:r>
            <a:r>
              <a:rPr lang="en-US" sz="1800" dirty="0"/>
              <a:t>de </a:t>
            </a:r>
            <a:r>
              <a:rPr lang="en-US" sz="1800" dirty="0" err="1"/>
              <a:t>afaceri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 smtClean="0"/>
              <a:t>alti</a:t>
            </a:r>
            <a:r>
              <a:rPr lang="en-US" sz="1800" dirty="0" smtClean="0"/>
              <a:t> </a:t>
            </a:r>
            <a:r>
              <a:rPr lang="en-US" sz="1800" dirty="0" err="1"/>
              <a:t>stakeholderi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modela</a:t>
            </a:r>
            <a:r>
              <a:rPr lang="en-US" sz="1800" dirty="0"/>
              <a:t>, a </a:t>
            </a:r>
            <a:r>
              <a:rPr lang="en-US" sz="1800" dirty="0" err="1"/>
              <a:t>vizualiza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a </a:t>
            </a:r>
            <a:r>
              <a:rPr lang="en-US" sz="1800" dirty="0" err="1"/>
              <a:t>documenta</a:t>
            </a:r>
            <a:r>
              <a:rPr lang="en-US" sz="1800" dirty="0"/>
              <a:t> </a:t>
            </a:r>
            <a:r>
              <a:rPr lang="en-US" sz="1800" dirty="0" err="1"/>
              <a:t>proiectarea</a:t>
            </a:r>
            <a:r>
              <a:rPr lang="en-US" sz="1800" dirty="0"/>
              <a:t> </a:t>
            </a:r>
            <a:r>
              <a:rPr lang="en-US" sz="1800" dirty="0" err="1"/>
              <a:t>sistemelor</a:t>
            </a:r>
            <a:r>
              <a:rPr lang="en-US" sz="1800" dirty="0"/>
              <a:t> software</a:t>
            </a:r>
            <a:endParaRPr sz="1800" dirty="0"/>
          </a:p>
        </p:txBody>
      </p:sp>
      <p:grpSp>
        <p:nvGrpSpPr>
          <p:cNvPr id="381" name="Google Shape;381;p36"/>
          <p:cNvGrpSpPr/>
          <p:nvPr/>
        </p:nvGrpSpPr>
        <p:grpSpPr>
          <a:xfrm>
            <a:off x="7896778" y="4535038"/>
            <a:ext cx="613849" cy="147600"/>
            <a:chOff x="7896778" y="539500"/>
            <a:chExt cx="613849" cy="147600"/>
          </a:xfrm>
        </p:grpSpPr>
        <p:sp>
          <p:nvSpPr>
            <p:cNvPr id="382" name="Google Shape;382;p36"/>
            <p:cNvSpPr/>
            <p:nvPr/>
          </p:nvSpPr>
          <p:spPr>
            <a:xfrm>
              <a:off x="7896778" y="539500"/>
              <a:ext cx="147600" cy="1476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8129903" y="539500"/>
              <a:ext cx="147600" cy="1476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8363027" y="539500"/>
              <a:ext cx="147600" cy="1476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30;p31"/>
          <p:cNvSpPr/>
          <p:nvPr/>
        </p:nvSpPr>
        <p:spPr>
          <a:xfrm>
            <a:off x="766440" y="364401"/>
            <a:ext cx="766440" cy="733947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11" name="Google Shape;231;p31"/>
          <p:cNvSpPr txBox="1">
            <a:spLocks/>
          </p:cNvSpPr>
          <p:nvPr/>
        </p:nvSpPr>
        <p:spPr>
          <a:xfrm>
            <a:off x="893430" y="542433"/>
            <a:ext cx="512460" cy="37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" sz="2000" dirty="0" smtClean="0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12" name="Google Shape;166;p28"/>
          <p:cNvSpPr txBox="1">
            <a:spLocks/>
          </p:cNvSpPr>
          <p:nvPr/>
        </p:nvSpPr>
        <p:spPr>
          <a:xfrm>
            <a:off x="8879222" y="0"/>
            <a:ext cx="336839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r="740"/>
          <a:stretch>
            <a:fillRect/>
          </a:stretch>
        </p:blipFill>
        <p:spPr>
          <a:xfrm>
            <a:off x="-1270025" y="-1256694"/>
            <a:ext cx="4284900" cy="4327200"/>
          </a:xfrm>
        </p:spPr>
      </p:pic>
      <p:sp>
        <p:nvSpPr>
          <p:cNvPr id="318" name="Google Shape;318;p34"/>
          <p:cNvSpPr/>
          <p:nvPr/>
        </p:nvSpPr>
        <p:spPr>
          <a:xfrm>
            <a:off x="753417" y="1224081"/>
            <a:ext cx="8069100" cy="3144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114300" dir="4560000" algn="bl" rotWithShape="0">
              <a:srgbClr val="000000">
                <a:alpha val="1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4"/>
          <p:cNvSpPr/>
          <p:nvPr/>
        </p:nvSpPr>
        <p:spPr>
          <a:xfrm>
            <a:off x="1088542" y="1429084"/>
            <a:ext cx="633600" cy="63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4"/>
          <p:cNvSpPr txBox="1">
            <a:spLocks noGrp="1"/>
          </p:cNvSpPr>
          <p:nvPr>
            <p:ph type="title" idx="4294967295"/>
          </p:nvPr>
        </p:nvSpPr>
        <p:spPr>
          <a:xfrm>
            <a:off x="1154542" y="1553284"/>
            <a:ext cx="5016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</a:rPr>
              <a:t>01</a:t>
            </a:r>
            <a:endParaRPr sz="2100" dirty="0">
              <a:solidFill>
                <a:schemeClr val="lt1"/>
              </a:solidFill>
            </a:endParaRPr>
          </a:p>
        </p:txBody>
      </p:sp>
      <p:sp>
        <p:nvSpPr>
          <p:cNvPr id="322" name="Google Shape;322;p34"/>
          <p:cNvSpPr txBox="1">
            <a:spLocks noGrp="1"/>
          </p:cNvSpPr>
          <p:nvPr>
            <p:ph type="subTitle" idx="1"/>
          </p:nvPr>
        </p:nvSpPr>
        <p:spPr>
          <a:xfrm>
            <a:off x="936142" y="2479795"/>
            <a:ext cx="2410800" cy="16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EA a fost dezvolatat pentru prima data de Sparx Systems</a:t>
            </a:r>
            <a:endParaRPr dirty="0"/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3"/>
          </p:nvPr>
        </p:nvSpPr>
        <p:spPr>
          <a:xfrm>
            <a:off x="3623079" y="2481895"/>
            <a:ext cx="24108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parcurs</a:t>
            </a:r>
            <a:r>
              <a:rPr lang="en-US" dirty="0" smtClean="0"/>
              <a:t> </a:t>
            </a:r>
            <a:r>
              <a:rPr lang="en-US" dirty="0" err="1" smtClean="0"/>
              <a:t>acesta</a:t>
            </a:r>
            <a:r>
              <a:rPr lang="en-US" dirty="0" smtClean="0"/>
              <a:t> a </a:t>
            </a:r>
            <a:r>
              <a:rPr lang="en-US" dirty="0" err="1" smtClean="0"/>
              <a:t>evoluat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instrument </a:t>
            </a:r>
            <a:r>
              <a:rPr lang="en-US" dirty="0" err="1" smtClean="0"/>
              <a:t>complet</a:t>
            </a:r>
            <a:r>
              <a:rPr lang="en-US" dirty="0" smtClean="0"/>
              <a:t> de </a:t>
            </a:r>
            <a:r>
              <a:rPr lang="en-US" dirty="0" err="1" smtClean="0"/>
              <a:t>modelare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proiectare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ingineri</a:t>
            </a:r>
            <a:r>
              <a:rPr lang="en-US" dirty="0" smtClean="0"/>
              <a:t> care se </a:t>
            </a:r>
            <a:r>
              <a:rPr lang="en-US" dirty="0" err="1" smtClean="0"/>
              <a:t>itilizeaza</a:t>
            </a:r>
            <a:r>
              <a:rPr lang="en-US" dirty="0" smtClean="0"/>
              <a:t> in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domenii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34"/>
          <p:cNvSpPr txBox="1">
            <a:spLocks noGrp="1"/>
          </p:cNvSpPr>
          <p:nvPr>
            <p:ph type="subTitle" idx="4"/>
          </p:nvPr>
        </p:nvSpPr>
        <p:spPr>
          <a:xfrm>
            <a:off x="6229317" y="2481895"/>
            <a:ext cx="24108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sustine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limbaje</a:t>
            </a:r>
            <a:r>
              <a:rPr lang="en-US" dirty="0" smtClean="0"/>
              <a:t> de </a:t>
            </a:r>
            <a:r>
              <a:rPr lang="en-US" dirty="0" err="1" smtClean="0"/>
              <a:t>modelare,inclusiv</a:t>
            </a:r>
            <a:r>
              <a:rPr lang="en-US" dirty="0" smtClean="0"/>
              <a:t> UML </a:t>
            </a:r>
            <a:r>
              <a:rPr lang="en-US" dirty="0" err="1" smtClean="0"/>
              <a:t>SysML,BPMN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altele</a:t>
            </a:r>
            <a:endParaRPr dirty="0"/>
          </a:p>
        </p:txBody>
      </p:sp>
      <p:sp>
        <p:nvSpPr>
          <p:cNvPr id="328" name="Google Shape;328;p34"/>
          <p:cNvSpPr/>
          <p:nvPr/>
        </p:nvSpPr>
        <p:spPr>
          <a:xfrm>
            <a:off x="3775492" y="1429084"/>
            <a:ext cx="633600" cy="6336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"/>
          <p:cNvSpPr txBox="1">
            <a:spLocks noGrp="1"/>
          </p:cNvSpPr>
          <p:nvPr>
            <p:ph type="title" idx="4294967295"/>
          </p:nvPr>
        </p:nvSpPr>
        <p:spPr>
          <a:xfrm>
            <a:off x="3841492" y="1553284"/>
            <a:ext cx="5016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02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6381717" y="1429084"/>
            <a:ext cx="633600" cy="633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4"/>
          <p:cNvSpPr txBox="1">
            <a:spLocks noGrp="1"/>
          </p:cNvSpPr>
          <p:nvPr>
            <p:ph type="title" idx="4294967295"/>
          </p:nvPr>
        </p:nvSpPr>
        <p:spPr>
          <a:xfrm>
            <a:off x="6447717" y="1553284"/>
            <a:ext cx="5016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03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1" name="Google Shape;230;p31"/>
          <p:cNvSpPr/>
          <p:nvPr/>
        </p:nvSpPr>
        <p:spPr>
          <a:xfrm>
            <a:off x="56035" y="1884652"/>
            <a:ext cx="766440" cy="733947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22" name="Google Shape;231;p31"/>
          <p:cNvSpPr txBox="1">
            <a:spLocks/>
          </p:cNvSpPr>
          <p:nvPr/>
        </p:nvSpPr>
        <p:spPr>
          <a:xfrm>
            <a:off x="183025" y="2062684"/>
            <a:ext cx="512460" cy="37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" sz="2000" dirty="0" smtClean="0">
                <a:solidFill>
                  <a:schemeClr val="accent4"/>
                </a:solidFill>
              </a:rPr>
              <a:t>04</a:t>
            </a:r>
            <a:endParaRPr lang="en" sz="2000" dirty="0">
              <a:solidFill>
                <a:schemeClr val="accent4"/>
              </a:solidFill>
            </a:endParaRPr>
          </a:p>
        </p:txBody>
      </p:sp>
      <p:sp>
        <p:nvSpPr>
          <p:cNvPr id="15" name="Google Shape;166;p28"/>
          <p:cNvSpPr txBox="1">
            <a:spLocks/>
          </p:cNvSpPr>
          <p:nvPr/>
        </p:nvSpPr>
        <p:spPr>
          <a:xfrm>
            <a:off x="8807161" y="0"/>
            <a:ext cx="336839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 smtClean="0">
                <a:solidFill>
                  <a:schemeClr val="accent2"/>
                </a:solidFill>
              </a:rPr>
              <a:t>5</a:t>
            </a:r>
          </a:p>
          <a:p>
            <a:pPr marL="0" indent="0"/>
            <a:endParaRPr lang="en-US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599" y="1201318"/>
            <a:ext cx="3217836" cy="629322"/>
          </a:xfrm>
        </p:spPr>
        <p:txBody>
          <a:bodyPr/>
          <a:lstStyle/>
          <a:p>
            <a:r>
              <a:rPr lang="en-US" dirty="0" err="1" smtClean="0"/>
              <a:t>Unde</a:t>
            </a:r>
            <a:r>
              <a:rPr lang="en-US" dirty="0" smtClean="0"/>
              <a:t> se </a:t>
            </a:r>
            <a:r>
              <a:rPr lang="en-US" dirty="0" err="1" smtClean="0"/>
              <a:t>Utilizeaza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0635" y="2286947"/>
            <a:ext cx="2905800" cy="2458387"/>
          </a:xfrm>
        </p:spPr>
        <p:txBody>
          <a:bodyPr/>
          <a:lstStyle/>
          <a:p>
            <a:r>
              <a:rPr lang="en-US" sz="1600" dirty="0" smtClean="0"/>
              <a:t>Se </a:t>
            </a:r>
            <a:r>
              <a:rPr lang="en-US" sz="1600" dirty="0" err="1" smtClean="0"/>
              <a:t>Utilizeaza</a:t>
            </a:r>
            <a:r>
              <a:rPr lang="en-US" sz="1600" dirty="0" smtClean="0"/>
              <a:t> in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 smtClean="0"/>
              <a:t>Dezvoltare</a:t>
            </a:r>
            <a:r>
              <a:rPr lang="en-US" sz="1600" dirty="0" smtClean="0"/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 smtClean="0"/>
              <a:t>Arhitectura</a:t>
            </a:r>
            <a:r>
              <a:rPr lang="en-US" sz="1600" dirty="0"/>
              <a:t> </a:t>
            </a:r>
            <a:r>
              <a:rPr lang="en-US" sz="1600" dirty="0" err="1" smtClean="0"/>
              <a:t>sistemelor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 smtClean="0"/>
              <a:t>Managementul</a:t>
            </a:r>
            <a:r>
              <a:rPr lang="en-US" sz="1600" dirty="0" smtClean="0"/>
              <a:t> </a:t>
            </a:r>
            <a:r>
              <a:rPr lang="en-US" sz="1600" dirty="0" err="1" smtClean="0"/>
              <a:t>proiectului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 smtClean="0"/>
              <a:t>Modelarea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Analiza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Sistemelor</a:t>
            </a:r>
            <a:endParaRPr lang="en-US" sz="1600" dirty="0"/>
          </a:p>
        </p:txBody>
      </p:sp>
      <p:sp>
        <p:nvSpPr>
          <p:cNvPr id="5" name="Google Shape;230;p31"/>
          <p:cNvSpPr/>
          <p:nvPr/>
        </p:nvSpPr>
        <p:spPr>
          <a:xfrm>
            <a:off x="182159" y="1096693"/>
            <a:ext cx="766440" cy="733947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6" name="Google Shape;231;p31"/>
          <p:cNvSpPr txBox="1">
            <a:spLocks/>
          </p:cNvSpPr>
          <p:nvPr/>
        </p:nvSpPr>
        <p:spPr>
          <a:xfrm>
            <a:off x="309149" y="1274725"/>
            <a:ext cx="512460" cy="37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" sz="2000" dirty="0" smtClean="0">
                <a:solidFill>
                  <a:schemeClr val="accent4"/>
                </a:solidFill>
              </a:rPr>
              <a:t>05</a:t>
            </a:r>
            <a:endParaRPr lang="en" sz="2000" dirty="0">
              <a:solidFill>
                <a:schemeClr val="accent4"/>
              </a:solidFill>
            </a:endParaRPr>
          </a:p>
        </p:txBody>
      </p:sp>
      <p:pic>
        <p:nvPicPr>
          <p:cNvPr id="15" name="Рисунок 14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1" b="11521"/>
          <a:stretch>
            <a:fillRect/>
          </a:stretch>
        </p:blipFill>
        <p:spPr>
          <a:xfrm>
            <a:off x="4328931" y="1928712"/>
            <a:ext cx="4398459" cy="1482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Текст 2"/>
          <p:cNvSpPr txBox="1">
            <a:spLocks/>
          </p:cNvSpPr>
          <p:nvPr/>
        </p:nvSpPr>
        <p:spPr>
          <a:xfrm>
            <a:off x="5432917" y="3516140"/>
            <a:ext cx="3294473" cy="42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err="1" smtClean="0"/>
              <a:t>Figura</a:t>
            </a:r>
            <a:r>
              <a:rPr lang="en-US" dirty="0" smtClean="0"/>
              <a:t> 2. Enterprise Architect</a:t>
            </a:r>
            <a:endParaRPr lang="en-US" dirty="0"/>
          </a:p>
        </p:txBody>
      </p:sp>
      <p:sp>
        <p:nvSpPr>
          <p:cNvPr id="8" name="Google Shape;166;p28"/>
          <p:cNvSpPr txBox="1">
            <a:spLocks/>
          </p:cNvSpPr>
          <p:nvPr/>
        </p:nvSpPr>
        <p:spPr>
          <a:xfrm>
            <a:off x="8885133" y="0"/>
            <a:ext cx="336839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84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/>
          <p:nvPr/>
        </p:nvSpPr>
        <p:spPr>
          <a:xfrm>
            <a:off x="303104" y="941192"/>
            <a:ext cx="8574196" cy="31233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114300" dir="4560000" algn="bl" rotWithShape="0">
              <a:srgbClr val="000000">
                <a:alpha val="1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2"/>
          <p:cNvSpPr txBox="1">
            <a:spLocks noGrp="1"/>
          </p:cNvSpPr>
          <p:nvPr>
            <p:ph type="title"/>
          </p:nvPr>
        </p:nvSpPr>
        <p:spPr>
          <a:xfrm>
            <a:off x="392340" y="201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Pagina Principala</a:t>
            </a:r>
            <a:endParaRPr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" y="1440180"/>
            <a:ext cx="7198493" cy="2988125"/>
          </a:xfrm>
          <a:prstGeom prst="rect">
            <a:avLst/>
          </a:prstGeom>
        </p:spPr>
      </p:pic>
      <p:sp>
        <p:nvSpPr>
          <p:cNvPr id="33" name="Google Shape;323;p34"/>
          <p:cNvSpPr txBox="1">
            <a:spLocks noGrp="1"/>
          </p:cNvSpPr>
          <p:nvPr>
            <p:ph type="subTitle" idx="3"/>
          </p:nvPr>
        </p:nvSpPr>
        <p:spPr>
          <a:xfrm>
            <a:off x="7182492" y="1689092"/>
            <a:ext cx="1839588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smtClean="0"/>
              <a:t>Bara de </a:t>
            </a:r>
            <a:r>
              <a:rPr lang="en-US" sz="1100" dirty="0" err="1" smtClean="0"/>
              <a:t>navigare</a:t>
            </a:r>
            <a:r>
              <a:rPr lang="en-US" sz="1100" dirty="0" smtClean="0"/>
              <a:t>/  hotkeys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smtClean="0"/>
              <a:t>Browser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 smtClean="0"/>
              <a:t>Adauga</a:t>
            </a:r>
            <a:r>
              <a:rPr lang="en-US" sz="1100" dirty="0" smtClean="0"/>
              <a:t> un Package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 smtClean="0"/>
              <a:t>ToolBox</a:t>
            </a:r>
            <a:endParaRPr lang="en-US" sz="110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 smtClean="0"/>
              <a:t>Spatiu</a:t>
            </a:r>
            <a:r>
              <a:rPr lang="en-US" sz="1100" dirty="0" smtClean="0"/>
              <a:t> de </a:t>
            </a:r>
            <a:r>
              <a:rPr lang="en-US" sz="1100" dirty="0" err="1" smtClean="0"/>
              <a:t>Lucru</a:t>
            </a:r>
            <a:endParaRPr sz="11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100" dirty="0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-294487" y="4563480"/>
            <a:ext cx="3058952" cy="42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err="1" smtClean="0">
                <a:solidFill>
                  <a:schemeClr val="accent3"/>
                </a:solidFill>
              </a:rPr>
              <a:t>Figura</a:t>
            </a:r>
            <a:r>
              <a:rPr lang="en-US" dirty="0" smtClean="0">
                <a:solidFill>
                  <a:schemeClr val="accent3"/>
                </a:solidFill>
              </a:rPr>
              <a:t> 3. </a:t>
            </a:r>
            <a:r>
              <a:rPr lang="en-US" dirty="0" err="1" smtClean="0">
                <a:solidFill>
                  <a:schemeClr val="accent3"/>
                </a:solidFill>
              </a:rPr>
              <a:t>Fereastra</a:t>
            </a:r>
            <a:r>
              <a:rPr lang="en-US" dirty="0" smtClean="0">
                <a:solidFill>
                  <a:schemeClr val="accent3"/>
                </a:solidFill>
              </a:rPr>
              <a:t> de Start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Google Shape;166;p28"/>
          <p:cNvSpPr txBox="1">
            <a:spLocks/>
          </p:cNvSpPr>
          <p:nvPr/>
        </p:nvSpPr>
        <p:spPr>
          <a:xfrm>
            <a:off x="8853660" y="0"/>
            <a:ext cx="336839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48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/>
          <p:nvPr/>
        </p:nvSpPr>
        <p:spPr>
          <a:xfrm>
            <a:off x="303104" y="941192"/>
            <a:ext cx="8574196" cy="31233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57163" dist="114300" dir="4560000" algn="bl" rotWithShape="0">
              <a:srgbClr val="000000">
                <a:alpha val="1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2"/>
          <p:cNvSpPr txBox="1">
            <a:spLocks noGrp="1"/>
          </p:cNvSpPr>
          <p:nvPr>
            <p:ph type="title"/>
          </p:nvPr>
        </p:nvSpPr>
        <p:spPr>
          <a:xfrm>
            <a:off x="392340" y="201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Creare Package</a:t>
            </a:r>
            <a:endParaRPr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2" y="1036731"/>
            <a:ext cx="3756986" cy="291992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04" y="1043820"/>
            <a:ext cx="4288218" cy="2919927"/>
          </a:xfrm>
          <a:prstGeom prst="rect">
            <a:avLst/>
          </a:prstGeom>
        </p:spPr>
      </p:pic>
      <p:sp>
        <p:nvSpPr>
          <p:cNvPr id="6" name="Текст 2"/>
          <p:cNvSpPr txBox="1">
            <a:spLocks/>
          </p:cNvSpPr>
          <p:nvPr/>
        </p:nvSpPr>
        <p:spPr>
          <a:xfrm>
            <a:off x="151940" y="4580434"/>
            <a:ext cx="2118893" cy="42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err="1" smtClean="0">
                <a:solidFill>
                  <a:schemeClr val="accent3"/>
                </a:solidFill>
              </a:rPr>
              <a:t>Figura</a:t>
            </a:r>
            <a:r>
              <a:rPr lang="en-US" dirty="0" smtClean="0">
                <a:solidFill>
                  <a:schemeClr val="accent3"/>
                </a:solidFill>
              </a:rPr>
              <a:t> 4.1- </a:t>
            </a:r>
            <a:r>
              <a:rPr lang="en-US" dirty="0" err="1" smtClean="0">
                <a:solidFill>
                  <a:schemeClr val="accent3"/>
                </a:solidFill>
              </a:rPr>
              <a:t>Creare</a:t>
            </a:r>
            <a:r>
              <a:rPr lang="en-US" dirty="0" smtClean="0">
                <a:solidFill>
                  <a:schemeClr val="accent3"/>
                </a:solidFill>
              </a:rPr>
              <a:t> Package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Текст 2"/>
          <p:cNvSpPr txBox="1">
            <a:spLocks/>
          </p:cNvSpPr>
          <p:nvPr/>
        </p:nvSpPr>
        <p:spPr>
          <a:xfrm>
            <a:off x="5390387" y="4717412"/>
            <a:ext cx="2867567" cy="42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Figura</a:t>
            </a:r>
            <a:r>
              <a:rPr lang="en-US" dirty="0" smtClean="0">
                <a:solidFill>
                  <a:schemeClr val="accent3"/>
                </a:solidFill>
              </a:rPr>
              <a:t> 4.2-Creare </a:t>
            </a:r>
            <a:r>
              <a:rPr lang="en-US" dirty="0" err="1" smtClean="0">
                <a:solidFill>
                  <a:schemeClr val="accent3"/>
                </a:solidFill>
              </a:rPr>
              <a:t>Diagrama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Google Shape;166;p28"/>
          <p:cNvSpPr txBox="1">
            <a:spLocks/>
          </p:cNvSpPr>
          <p:nvPr/>
        </p:nvSpPr>
        <p:spPr>
          <a:xfrm>
            <a:off x="8807161" y="0"/>
            <a:ext cx="336839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2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Wizard</a:t>
            </a:r>
            <a:endParaRPr dirty="0"/>
          </a:p>
        </p:txBody>
      </p:sp>
      <p:grpSp>
        <p:nvGrpSpPr>
          <p:cNvPr id="450" name="Google Shape;450;p40"/>
          <p:cNvGrpSpPr/>
          <p:nvPr/>
        </p:nvGrpSpPr>
        <p:grpSpPr>
          <a:xfrm>
            <a:off x="7896778" y="537213"/>
            <a:ext cx="613849" cy="147600"/>
            <a:chOff x="7896778" y="539500"/>
            <a:chExt cx="613849" cy="147600"/>
          </a:xfrm>
        </p:grpSpPr>
        <p:sp>
          <p:nvSpPr>
            <p:cNvPr id="451" name="Google Shape;451;p40"/>
            <p:cNvSpPr/>
            <p:nvPr/>
          </p:nvSpPr>
          <p:spPr>
            <a:xfrm>
              <a:off x="7896778" y="539500"/>
              <a:ext cx="147600" cy="147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8129903" y="539500"/>
              <a:ext cx="147600" cy="14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8363027" y="539500"/>
              <a:ext cx="147600" cy="1476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" y="892728"/>
            <a:ext cx="7490460" cy="3754478"/>
          </a:xfrm>
          <a:prstGeom prst="rect">
            <a:avLst/>
          </a:prstGeom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5539243" y="4651347"/>
            <a:ext cx="3122748" cy="426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solidFill>
                  <a:schemeClr val="accent3"/>
                </a:solidFill>
              </a:rPr>
              <a:t>Figura</a:t>
            </a:r>
            <a:r>
              <a:rPr lang="en-US" dirty="0" smtClean="0">
                <a:solidFill>
                  <a:schemeClr val="accent3"/>
                </a:solidFill>
              </a:rPr>
              <a:t> 5. </a:t>
            </a:r>
            <a:r>
              <a:rPr lang="en-US" dirty="0" err="1" smtClean="0">
                <a:solidFill>
                  <a:schemeClr val="accent3"/>
                </a:solidFill>
              </a:rPr>
              <a:t>Fereastra</a:t>
            </a:r>
            <a:r>
              <a:rPr lang="en-US" dirty="0" smtClean="0">
                <a:solidFill>
                  <a:schemeClr val="accent3"/>
                </a:solidFill>
              </a:rPr>
              <a:t> Model Wizard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Google Shape;166;p28"/>
          <p:cNvSpPr txBox="1">
            <a:spLocks/>
          </p:cNvSpPr>
          <p:nvPr/>
        </p:nvSpPr>
        <p:spPr>
          <a:xfrm>
            <a:off x="8807161" y="0"/>
            <a:ext cx="336839" cy="2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>
                <a:solidFill>
                  <a:schemeClr val="accent2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mate-resilient Public Infrastructure Thesis Defense by Slidesgo">
  <a:themeElements>
    <a:clrScheme name="Simple Light">
      <a:dk1>
        <a:srgbClr val="303942"/>
      </a:dk1>
      <a:lt1>
        <a:srgbClr val="F5F5F5"/>
      </a:lt1>
      <a:dk2>
        <a:srgbClr val="6C6465"/>
      </a:dk2>
      <a:lt2>
        <a:srgbClr val="45525F"/>
      </a:lt2>
      <a:accent1>
        <a:srgbClr val="8D8E92"/>
      </a:accent1>
      <a:accent2>
        <a:srgbClr val="5E708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397</Words>
  <Application>Microsoft Office PowerPoint</Application>
  <PresentationFormat>Экран (16:9)</PresentationFormat>
  <Paragraphs>90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Nunito Light</vt:lpstr>
      <vt:lpstr>Roboto Medium</vt:lpstr>
      <vt:lpstr>Roboto</vt:lpstr>
      <vt:lpstr>Bebas Neue</vt:lpstr>
      <vt:lpstr>Arial</vt:lpstr>
      <vt:lpstr>Roboto Black</vt:lpstr>
      <vt:lpstr>Proxima Nova</vt:lpstr>
      <vt:lpstr>Climate-resilient Public Infrastructure Thesis Defense by Slidesgo</vt:lpstr>
      <vt:lpstr>Slidesgo Final Pages</vt:lpstr>
      <vt:lpstr>Enterprise Architect  Studierea si descrierea destinatiei functionale  a submeniurilor/optiunilor din meniuri</vt:lpstr>
      <vt:lpstr>Cuprins</vt:lpstr>
      <vt:lpstr>Cum a aparut UML</vt:lpstr>
      <vt:lpstr>Презентация PowerPoint</vt:lpstr>
      <vt:lpstr>01</vt:lpstr>
      <vt:lpstr>Unde se Utilizeaza</vt:lpstr>
      <vt:lpstr>Pagina Principala</vt:lpstr>
      <vt:lpstr>Creare Package</vt:lpstr>
      <vt:lpstr>Model Wizard</vt:lpstr>
      <vt:lpstr>Entitati &amp; diagrame</vt:lpstr>
      <vt:lpstr>Use case</vt:lpstr>
      <vt:lpstr>Diagrama de secventa</vt:lpstr>
      <vt:lpstr>Diagrama de colaborare</vt:lpstr>
      <vt:lpstr>Diagrama de clase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Architect  Studierea si descrierea destinatiei functionale  a submeniurilor/optiunilor din meniuri</dc:title>
  <cp:lastModifiedBy>Asus</cp:lastModifiedBy>
  <cp:revision>30</cp:revision>
  <dcterms:modified xsi:type="dcterms:W3CDTF">2023-02-25T14:36:00Z</dcterms:modified>
</cp:coreProperties>
</file>