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8" r:id="rId4"/>
    <p:sldId id="258" r:id="rId5"/>
    <p:sldId id="259" r:id="rId6"/>
    <p:sldId id="269" r:id="rId7"/>
    <p:sldId id="267" r:id="rId8"/>
    <p:sldId id="261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5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61FFDA-4D01-43A1-8E0F-F3CCB963EDE5}" type="datetimeFigureOut">
              <a:rPr lang="hu-HU" smtClean="0"/>
              <a:t>2025. 05. 28.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8589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FDA-4D01-43A1-8E0F-F3CCB963EDE5}" type="datetimeFigureOut">
              <a:rPr lang="hu-HU" smtClean="0"/>
              <a:t>2025. 05. 28.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8192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61FFDA-4D01-43A1-8E0F-F3CCB963EDE5}" type="datetimeFigureOut">
              <a:rPr lang="hu-HU" smtClean="0"/>
              <a:t>2025. 05. 28.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924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FDA-4D01-43A1-8E0F-F3CCB963EDE5}" type="datetimeFigureOut">
              <a:rPr lang="hu-HU" smtClean="0"/>
              <a:t>2025. 05. 28.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391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61FFDA-4D01-43A1-8E0F-F3CCB963EDE5}" type="datetimeFigureOut">
              <a:rPr lang="hu-HU" smtClean="0"/>
              <a:t>2025. 05. 28.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511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FDA-4D01-43A1-8E0F-F3CCB963EDE5}" type="datetimeFigureOut">
              <a:rPr lang="hu-HU" smtClean="0"/>
              <a:t>2025. 05. 28.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634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FDA-4D01-43A1-8E0F-F3CCB963EDE5}" type="datetimeFigureOut">
              <a:rPr lang="hu-HU" smtClean="0"/>
              <a:t>2025. 05. 28.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9702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FDA-4D01-43A1-8E0F-F3CCB963EDE5}" type="datetimeFigureOut">
              <a:rPr lang="hu-HU" smtClean="0"/>
              <a:t>2025. 05. 28.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310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FDA-4D01-43A1-8E0F-F3CCB963EDE5}" type="datetimeFigureOut">
              <a:rPr lang="hu-HU" smtClean="0"/>
              <a:t>2025. 05. 28.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454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61FFDA-4D01-43A1-8E0F-F3CCB963EDE5}" type="datetimeFigureOut">
              <a:rPr lang="hu-HU" smtClean="0"/>
              <a:t>2025. 05. 28.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1551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FDA-4D01-43A1-8E0F-F3CCB963EDE5}" type="datetimeFigureOut">
              <a:rPr lang="hu-HU" smtClean="0"/>
              <a:t>2025. 05. 28.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436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A61FFDA-4D01-43A1-8E0F-F3CCB963EDE5}" type="datetimeFigureOut">
              <a:rPr lang="hu-HU" smtClean="0"/>
              <a:t>2025. 05. 28.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7191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216849-C657-4874-BE08-A76C2D7ED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3500" y="891380"/>
            <a:ext cx="9144000" cy="2722563"/>
          </a:xfrm>
        </p:spPr>
        <p:txBody>
          <a:bodyPr>
            <a:normAutofit/>
          </a:bodyPr>
          <a:lstStyle/>
          <a:p>
            <a:pPr algn="ctr"/>
            <a:r>
              <a:rPr lang="hu-HU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Hálózati Infrastruktúra Tervezése és Kivitelezése</a:t>
            </a:r>
            <a:br>
              <a:rPr lang="hu-HU" dirty="0"/>
            </a:br>
            <a:r>
              <a:rPr lang="hu-HU" b="1" i="1" dirty="0"/>
              <a:t>2.csoport</a:t>
            </a:r>
            <a:br>
              <a:rPr lang="hu-HU" dirty="0"/>
            </a:b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F0D3452-8B3B-4A2F-AEAC-1673660B0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05338"/>
            <a:ext cx="9144000" cy="1655762"/>
          </a:xfrm>
        </p:spPr>
        <p:txBody>
          <a:bodyPr>
            <a:normAutofit/>
          </a:bodyPr>
          <a:lstStyle/>
          <a:p>
            <a:r>
              <a:rPr lang="hu-HU" b="1" u="sng" dirty="0">
                <a:solidFill>
                  <a:schemeClr val="bg1"/>
                </a:solidFill>
              </a:rPr>
              <a:t>Készítették:</a:t>
            </a:r>
            <a:endParaRPr lang="hu-HU" dirty="0">
              <a:solidFill>
                <a:schemeClr val="bg1"/>
              </a:solidFill>
            </a:endParaRPr>
          </a:p>
          <a:p>
            <a:r>
              <a:rPr lang="hu-HU" dirty="0">
                <a:solidFill>
                  <a:schemeClr val="bg1"/>
                </a:solidFill>
              </a:rPr>
              <a:t>Berki Dorina</a:t>
            </a:r>
          </a:p>
          <a:p>
            <a:r>
              <a:rPr lang="hu-HU" dirty="0">
                <a:solidFill>
                  <a:schemeClr val="bg1"/>
                </a:solidFill>
              </a:rPr>
              <a:t>Csépányi Bárdos Letícia</a:t>
            </a:r>
          </a:p>
          <a:p>
            <a:r>
              <a:rPr lang="hu-HU" dirty="0">
                <a:solidFill>
                  <a:schemeClr val="bg1"/>
                </a:solidFill>
              </a:rPr>
              <a:t>Budai József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18800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51BC2E-D7A4-A882-4652-0965DA7C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Köszönjük a figyelmet!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F390835-3143-623D-79D2-ABD0AD0EA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87740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D9AACE-A1A5-45CA-9262-F90885BA0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hu-HU" b="1" dirty="0">
                <a:solidFill>
                  <a:schemeClr val="bg2"/>
                </a:solidFill>
                <a:latin typeface="Arial Black" panose="020B0A04020102020204" pitchFamily="34" charset="0"/>
              </a:rPr>
              <a:t>Bevezető</a:t>
            </a:r>
            <a:br>
              <a:rPr lang="hu-HU" b="1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2BAA4CB-EF7B-4000-9D11-E73E60FA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00" y="21415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u-H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feladatunk egy közepes méretű vállalat három telephelyének hálózati infrastruktúráját  megtervezni, megvalósítani és tesztelni.  A feladat során számos fontos szempontot kell figyelembe venni annak érdekében, hogy a rendszer támogassa a vállalat összes üzleti és technikai igényét. A cél egy stabil, biztonságos és skálázható hálózat kiépítése, amely képes biztosítani az üzleti műveletek zavartalan működését és az alkalmazottak hatékony munkavégzését, akár a telephelyeken, akár távoli elérés során.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49693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1F1D34-8C27-B0B1-2D8E-057C83F6E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Project tervezés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EF81A04-8D69-072B-CF97-78369901A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67970"/>
            <a:ext cx="2681838" cy="3678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Használt Programok / Szoftverek:	</a:t>
            </a:r>
          </a:p>
          <a:p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Cisco </a:t>
            </a:r>
            <a:r>
              <a:rPr lang="hu-H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Tracer</a:t>
            </a:r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hu-H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PowerPoint</a:t>
            </a:r>
          </a:p>
          <a:p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Word</a:t>
            </a:r>
          </a:p>
          <a:p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VirtualBox</a:t>
            </a:r>
            <a:endParaRPr lang="hu-H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AWS </a:t>
            </a:r>
            <a:r>
              <a:rPr lang="hu-H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Academy</a:t>
            </a:r>
            <a:endParaRPr lang="hu-H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Kép 5" descr="A képen clipart, szimbólum, Grafika, tervezé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86298A47-2699-3953-0F58-03517CBD2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705" y="2167970"/>
            <a:ext cx="1405003" cy="1405003"/>
          </a:xfrm>
          <a:prstGeom prst="rect">
            <a:avLst/>
          </a:prstGeom>
        </p:spPr>
      </p:pic>
      <p:pic>
        <p:nvPicPr>
          <p:cNvPr id="8" name="Kép 7" descr="A képen Betűtípus, Grafika, képernyőkép, Grafikus tervezé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3D574935-4EA4-483C-EAAF-466DD6C93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044" y="2986032"/>
            <a:ext cx="1681064" cy="885936"/>
          </a:xfrm>
          <a:prstGeom prst="rect">
            <a:avLst/>
          </a:prstGeom>
        </p:spPr>
      </p:pic>
      <p:pic>
        <p:nvPicPr>
          <p:cNvPr id="12" name="Kép 11" descr="A képen képernyőkép, Grafika, kör, embléma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64C46FDF-DD01-77A4-068F-FDA6B39AE1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282" y="4872625"/>
            <a:ext cx="1258593" cy="1171183"/>
          </a:xfrm>
          <a:prstGeom prst="rect">
            <a:avLst/>
          </a:prstGeom>
        </p:spPr>
      </p:pic>
      <p:pic>
        <p:nvPicPr>
          <p:cNvPr id="16" name="Kép 15" descr="A képen Grafika, Betűtípus, embléma, Grafikus tervezé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FC1990B1-9326-8C1D-8A45-466DA55435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718" y="5834415"/>
            <a:ext cx="1446899" cy="867009"/>
          </a:xfrm>
          <a:prstGeom prst="rect">
            <a:avLst/>
          </a:prstGeom>
        </p:spPr>
      </p:pic>
      <p:pic>
        <p:nvPicPr>
          <p:cNvPr id="18" name="Kép 17" descr="A képen képernyőkép, Acélkék, Grafika, Betűtípu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E3C59686-17FC-DBB4-2083-EADF4FD556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283" y="2243603"/>
            <a:ext cx="1108554" cy="1032056"/>
          </a:xfrm>
          <a:prstGeom prst="rect">
            <a:avLst/>
          </a:prstGeom>
        </p:spPr>
      </p:pic>
      <p:pic>
        <p:nvPicPr>
          <p:cNvPr id="22" name="Kép 21" descr="A képen szöveg, doboz, embléma, Márka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3E868141-426F-A17F-BB4D-CF254A2509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218" y="4378890"/>
            <a:ext cx="1251559" cy="125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5660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738BCE-A299-49E5-99E5-A0ADA07EC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bg2"/>
                </a:solidFill>
                <a:latin typeface="Arial Black" panose="020B0A04020102020204" pitchFamily="34" charset="0"/>
              </a:rPr>
              <a:t>Használt Eszközök</a:t>
            </a:r>
            <a:br>
              <a:rPr lang="hu-HU" b="1" dirty="0"/>
            </a:b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AFF12F8-E2B3-4300-BDAC-80C6EEE68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8" y="1874523"/>
            <a:ext cx="3657601" cy="259080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98A86815-86B7-4FD1-B323-DEF6FFB0B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206" y="1880108"/>
            <a:ext cx="3657602" cy="321310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0C33416A-02CE-4472-90FB-412F062D85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105" y="2818441"/>
            <a:ext cx="2946400" cy="2210816"/>
          </a:xfrm>
          <a:prstGeom prst="rect">
            <a:avLst/>
          </a:prstGeom>
        </p:spPr>
      </p:pic>
      <p:sp>
        <p:nvSpPr>
          <p:cNvPr id="10" name="Téglalap 9">
            <a:extLst>
              <a:ext uri="{FF2B5EF4-FFF2-40B4-BE49-F238E27FC236}">
                <a16:creationId xmlns:a16="http://schemas.microsoft.com/office/drawing/2014/main" id="{CB717792-5ABC-41D5-B2A9-9AB8502DBA9F}"/>
              </a:ext>
            </a:extLst>
          </p:cNvPr>
          <p:cNvSpPr/>
          <p:nvPr/>
        </p:nvSpPr>
        <p:spPr>
          <a:xfrm>
            <a:off x="1752211" y="4623890"/>
            <a:ext cx="1524776" cy="4053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hu-HU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1841</a:t>
            </a:r>
            <a:r>
              <a:rPr lang="hu-HU" sz="2000" b="1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endParaRPr lang="hu-HU" sz="20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988513B6-BFAB-4B90-8621-68FF0F2121EB}"/>
              </a:ext>
            </a:extLst>
          </p:cNvPr>
          <p:cNvSpPr/>
          <p:nvPr/>
        </p:nvSpPr>
        <p:spPr>
          <a:xfrm>
            <a:off x="9059696" y="4523746"/>
            <a:ext cx="1794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>
                <a:latin typeface="Times New Roman" panose="02020603050405020304" pitchFamily="18" charset="0"/>
                <a:ea typeface="Calibri" panose="020F0502020204030204" pitchFamily="34" charset="0"/>
              </a:rPr>
              <a:t>Cisco ASA 5505</a:t>
            </a:r>
            <a:r>
              <a:rPr lang="hu-H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hu-HU" dirty="0"/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76A4BDFA-41BC-4119-93D1-C3B21362816F}"/>
              </a:ext>
            </a:extLst>
          </p:cNvPr>
          <p:cNvSpPr/>
          <p:nvPr/>
        </p:nvSpPr>
        <p:spPr>
          <a:xfrm>
            <a:off x="3132305" y="5105787"/>
            <a:ext cx="6096000" cy="67044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hu-H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2960-24TT Switch</a:t>
            </a:r>
            <a:endParaRPr lang="hu-HU" sz="11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hu-H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hu-HU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F1E2D799-BF16-94F7-4A8D-8AAB3CD5D15D}"/>
              </a:ext>
            </a:extLst>
          </p:cNvPr>
          <p:cNvSpPr txBox="1"/>
          <p:nvPr/>
        </p:nvSpPr>
        <p:spPr>
          <a:xfrm>
            <a:off x="0" y="5148342"/>
            <a:ext cx="450467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400" dirty="0">
                <a:effectLst/>
              </a:rPr>
              <a:t>1841-es routert használtuk a három telephely közötti kapcsolat létrehozására, amelyeken működik DHCP az IP címek kiosztására, valamint HSRP a redundáns kapcsolat miatt</a:t>
            </a:r>
            <a:endParaRPr lang="hu-HU" sz="1400" dirty="0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55E1B504-DC75-9D33-A08B-3C879E47AEB1}"/>
              </a:ext>
            </a:extLst>
          </p:cNvPr>
          <p:cNvSpPr txBox="1"/>
          <p:nvPr/>
        </p:nvSpPr>
        <p:spPr>
          <a:xfrm>
            <a:off x="7953206" y="5158657"/>
            <a:ext cx="375624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400" dirty="0">
                <a:effectLst/>
              </a:rPr>
              <a:t>Használtunk még </a:t>
            </a:r>
            <a:r>
              <a:rPr lang="hu-HU" sz="1400" dirty="0" err="1">
                <a:effectLst/>
              </a:rPr>
              <a:t>switcheket</a:t>
            </a:r>
            <a:r>
              <a:rPr lang="hu-HU" sz="1400" dirty="0">
                <a:effectLst/>
              </a:rPr>
              <a:t> összekötések és VLAN-ok kezelésére, illetve egy ASA tűzfalat biztonsági okok miatt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3961289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B84E48-CE66-4EDD-BB09-D48028E7A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Arial Black" panose="020B0A04020102020204" pitchFamily="34" charset="0"/>
              </a:rPr>
              <a:t>Fizikai</a:t>
            </a:r>
            <a:r>
              <a:rPr lang="hu-HU" b="1" dirty="0"/>
              <a:t> </a:t>
            </a:r>
            <a:r>
              <a:rPr lang="hu-HU" b="1" dirty="0">
                <a:latin typeface="Arial Black" panose="020B0A04020102020204" pitchFamily="34" charset="0"/>
              </a:rPr>
              <a:t>topológia</a:t>
            </a:r>
            <a:br>
              <a:rPr lang="hu-HU" b="1" dirty="0"/>
            </a:br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D25ABBF-D512-4C5B-91CB-3FE3C725E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78B69EA-81EF-4200-B210-5A8FB392E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27" y="1909565"/>
            <a:ext cx="11412543" cy="4220164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2B8F7127-A851-D264-86D5-6547B7C60E17}"/>
              </a:ext>
            </a:extLst>
          </p:cNvPr>
          <p:cNvSpPr txBox="1"/>
          <p:nvPr/>
        </p:nvSpPr>
        <p:spPr>
          <a:xfrm>
            <a:off x="389727" y="6155844"/>
            <a:ext cx="12357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b="1" i="1" dirty="0">
                <a:latin typeface="Gill Sans MT" panose="020B0502020104020203" pitchFamily="34" charset="-18"/>
                <a:cs typeface="Calibri" panose="020F0502020204030204" pitchFamily="34" charset="0"/>
              </a:rPr>
              <a:t>Keleti Telephely</a:t>
            </a:r>
            <a:endParaRPr lang="hu-HU" sz="1200" i="1" dirty="0">
              <a:latin typeface="Gill Sans MT" panose="020B0502020104020203" pitchFamily="34" charset="-18"/>
              <a:cs typeface="Calibri" panose="020F0502020204030204" pitchFamily="34" charset="0"/>
            </a:endParaRPr>
          </a:p>
          <a:p>
            <a:pPr algn="ctr"/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6ECCBFBB-0A47-86A1-0B7C-3EC41F75FD7C}"/>
              </a:ext>
            </a:extLst>
          </p:cNvPr>
          <p:cNvSpPr txBox="1"/>
          <p:nvPr/>
        </p:nvSpPr>
        <p:spPr>
          <a:xfrm>
            <a:off x="4146866" y="6161409"/>
            <a:ext cx="7777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b="1" i="1" dirty="0">
                <a:latin typeface="Gill Sans MT" panose="020B0502020104020203" pitchFamily="34" charset="-18"/>
                <a:cs typeface="Calibri" panose="020F0502020204030204" pitchFamily="34" charset="0"/>
              </a:rPr>
              <a:t>Centrum</a:t>
            </a:r>
            <a:endParaRPr lang="hu-HU" sz="1200" i="1" dirty="0">
              <a:latin typeface="Gill Sans MT" panose="020B0502020104020203" pitchFamily="34" charset="-18"/>
              <a:cs typeface="Calibri" panose="020F0502020204030204" pitchFamily="34" charset="0"/>
            </a:endParaRPr>
          </a:p>
          <a:p>
            <a:pPr algn="ctr"/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B2856C37-6306-98F9-2C5A-F490E5BE6378}"/>
              </a:ext>
            </a:extLst>
          </p:cNvPr>
          <p:cNvSpPr txBox="1"/>
          <p:nvPr/>
        </p:nvSpPr>
        <p:spPr>
          <a:xfrm>
            <a:off x="8097221" y="6155844"/>
            <a:ext cx="13822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b="1" i="1" dirty="0">
                <a:latin typeface="Gill Sans MT" panose="020B0502020104020203" pitchFamily="34" charset="-18"/>
                <a:cs typeface="Calibri" panose="020F0502020204030204" pitchFamily="34" charset="0"/>
              </a:rPr>
              <a:t>Nyugati Telephely</a:t>
            </a:r>
            <a:endParaRPr lang="hu-HU" sz="1200" i="1" dirty="0">
              <a:latin typeface="Gill Sans MT" panose="020B0502020104020203" pitchFamily="34" charset="-18"/>
              <a:cs typeface="Calibri" panose="020F0502020204030204" pitchFamily="34" charset="0"/>
            </a:endParaRPr>
          </a:p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768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6CB2AD-17DF-EAA5-B8C5-335DF2C0B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Arial Black" panose="020B0A04020102020204" pitchFamily="34" charset="0"/>
              </a:rPr>
              <a:t>Logikai topológia</a:t>
            </a:r>
            <a:br>
              <a:rPr lang="hu-HU" b="1" dirty="0"/>
            </a:br>
            <a:endParaRPr lang="hu-HU" dirty="0"/>
          </a:p>
        </p:txBody>
      </p:sp>
      <p:pic>
        <p:nvPicPr>
          <p:cNvPr id="24" name="Tartalom helye 3">
            <a:extLst>
              <a:ext uri="{FF2B5EF4-FFF2-40B4-BE49-F238E27FC236}">
                <a16:creationId xmlns:a16="http://schemas.microsoft.com/office/drawing/2014/main" id="{22921C62-61CA-0820-9268-EEA28F17C392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23" y="4237908"/>
            <a:ext cx="3148067" cy="1281957"/>
          </a:xfrm>
          <a:prstGeom prst="rect">
            <a:avLst/>
          </a:prstGeom>
        </p:spPr>
      </p:pic>
      <p:pic>
        <p:nvPicPr>
          <p:cNvPr id="25" name="Tartalom helye 3">
            <a:extLst>
              <a:ext uri="{FF2B5EF4-FFF2-40B4-BE49-F238E27FC236}">
                <a16:creationId xmlns:a16="http://schemas.microsoft.com/office/drawing/2014/main" id="{392D3601-7F8B-5917-A841-FF3694186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4434" y="4237908"/>
            <a:ext cx="4250078" cy="1236795"/>
          </a:xfrm>
          <a:prstGeom prst="rect">
            <a:avLst/>
          </a:prstGeom>
        </p:spPr>
      </p:pic>
      <p:sp>
        <p:nvSpPr>
          <p:cNvPr id="26" name="Téglalap 25">
            <a:extLst>
              <a:ext uri="{FF2B5EF4-FFF2-40B4-BE49-F238E27FC236}">
                <a16:creationId xmlns:a16="http://schemas.microsoft.com/office/drawing/2014/main" id="{564BA3CD-F538-F4C3-8CAF-BAE3245F806A}"/>
              </a:ext>
            </a:extLst>
          </p:cNvPr>
          <p:cNvSpPr/>
          <p:nvPr/>
        </p:nvSpPr>
        <p:spPr>
          <a:xfrm>
            <a:off x="8921454" y="5637636"/>
            <a:ext cx="21732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Wan</a:t>
            </a:r>
            <a:r>
              <a:rPr lang="hu-HU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Címzési Táblázat</a:t>
            </a:r>
            <a:endParaRPr lang="hu-HU" sz="1400" dirty="0"/>
          </a:p>
        </p:txBody>
      </p:sp>
      <p:sp>
        <p:nvSpPr>
          <p:cNvPr id="27" name="Téglalap 26">
            <a:extLst>
              <a:ext uri="{FF2B5EF4-FFF2-40B4-BE49-F238E27FC236}">
                <a16:creationId xmlns:a16="http://schemas.microsoft.com/office/drawing/2014/main" id="{2BDF38D3-53E4-53EF-184E-04C2A461D85C}"/>
              </a:ext>
            </a:extLst>
          </p:cNvPr>
          <p:cNvSpPr/>
          <p:nvPr/>
        </p:nvSpPr>
        <p:spPr>
          <a:xfrm>
            <a:off x="948218" y="5637637"/>
            <a:ext cx="21732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1400" b="1" i="1" dirty="0"/>
              <a:t>Hálózati Címzési Terv</a:t>
            </a:r>
            <a:endParaRPr lang="hu-HU" sz="1400" i="1" dirty="0"/>
          </a:p>
        </p:txBody>
      </p:sp>
      <p:sp>
        <p:nvSpPr>
          <p:cNvPr id="38" name="Szövegdoboz 37">
            <a:extLst>
              <a:ext uri="{FF2B5EF4-FFF2-40B4-BE49-F238E27FC236}">
                <a16:creationId xmlns:a16="http://schemas.microsoft.com/office/drawing/2014/main" id="{CB6A173C-694A-95FA-A218-4485D690965A}"/>
              </a:ext>
            </a:extLst>
          </p:cNvPr>
          <p:cNvSpPr txBox="1"/>
          <p:nvPr/>
        </p:nvSpPr>
        <p:spPr>
          <a:xfrm>
            <a:off x="424318" y="1961269"/>
            <a:ext cx="31957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Keleti telephely:</a:t>
            </a:r>
          </a:p>
          <a:p>
            <a:endParaRPr lang="hu-H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Gyártási VLAN (VLAN 150): a vezérlőrendszerek elkülönítésére.</a:t>
            </a:r>
          </a:p>
          <a:p>
            <a:endParaRPr lang="hu-H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VPN kapcsolat a központi irodával</a:t>
            </a:r>
          </a:p>
          <a:p>
            <a:endParaRPr lang="hu-H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Helyi DHCP és DNS szolgáltatások, valamint redundancia biztosítása</a:t>
            </a:r>
          </a:p>
        </p:txBody>
      </p:sp>
      <p:sp>
        <p:nvSpPr>
          <p:cNvPr id="40" name="Szövegdoboz 39">
            <a:extLst>
              <a:ext uri="{FF2B5EF4-FFF2-40B4-BE49-F238E27FC236}">
                <a16:creationId xmlns:a16="http://schemas.microsoft.com/office/drawing/2014/main" id="{E42CC186-F295-CD69-6D27-B3E421EE4484}"/>
              </a:ext>
            </a:extLst>
          </p:cNvPr>
          <p:cNvSpPr txBox="1"/>
          <p:nvPr/>
        </p:nvSpPr>
        <p:spPr>
          <a:xfrm>
            <a:off x="9088748" y="1961269"/>
            <a:ext cx="267893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Nyugati telephely:</a:t>
            </a:r>
          </a:p>
          <a:p>
            <a:endParaRPr lang="hu-H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Értékesítési VLAN (VLAN 140) az ügyféladatok és üzleti alkalmazások elszigetelésére.</a:t>
            </a:r>
          </a:p>
          <a:p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Helyi DHCP- és DNS-szolgáltatások, valamint redundancia.</a:t>
            </a:r>
          </a:p>
          <a:p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NAT/PAT dinamikus címfordítás.</a:t>
            </a:r>
          </a:p>
        </p:txBody>
      </p:sp>
      <p:sp>
        <p:nvSpPr>
          <p:cNvPr id="42" name="Szövegdoboz 41">
            <a:extLst>
              <a:ext uri="{FF2B5EF4-FFF2-40B4-BE49-F238E27FC236}">
                <a16:creationId xmlns:a16="http://schemas.microsoft.com/office/drawing/2014/main" id="{171B51A5-0FD5-EF25-1F65-BD48B38B68A1}"/>
              </a:ext>
            </a:extLst>
          </p:cNvPr>
          <p:cNvSpPr txBox="1"/>
          <p:nvPr/>
        </p:nvSpPr>
        <p:spPr>
          <a:xfrm>
            <a:off x="4478055" y="1963223"/>
            <a:ext cx="255531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Centrum:</a:t>
            </a:r>
          </a:p>
          <a:p>
            <a:endParaRPr lang="hu-H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 konfiguráció:</a:t>
            </a:r>
          </a:p>
          <a:p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VLAN 110: Adminisztráció</a:t>
            </a:r>
          </a:p>
          <a:p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VLAN 120: IT</a:t>
            </a:r>
          </a:p>
          <a:p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VLAN 130: Vendéghálózat</a:t>
            </a:r>
          </a:p>
          <a:p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WLAN hozzáférés biztosított (802.1X hitelesítéssel).</a:t>
            </a:r>
          </a:p>
          <a:p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Statikus és dinamikus IPv4/IPv6 támogatás.</a:t>
            </a:r>
          </a:p>
          <a:p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Redundáns hálózati kapcsolatok.</a:t>
            </a:r>
          </a:p>
        </p:txBody>
      </p:sp>
    </p:spTree>
    <p:extLst>
      <p:ext uri="{BB962C8B-B14F-4D97-AF65-F5344CB8AC3E}">
        <p14:creationId xmlns:p14="http://schemas.microsoft.com/office/powerpoint/2010/main" val="25988431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DB7D9E-C74C-D5CF-C0B6-0201FD872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Tesztelés és dokumentáció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41410D9-2FDD-3368-4C7D-EB3390C6F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460" y="1209056"/>
            <a:ext cx="11029615" cy="3678303"/>
          </a:xfrm>
        </p:spPr>
        <p:txBody>
          <a:bodyPr/>
          <a:lstStyle/>
          <a:p>
            <a:r>
              <a:rPr lang="hu-H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Ping</a:t>
            </a:r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és </a:t>
            </a:r>
            <a:r>
              <a:rPr lang="hu-H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Traceroute</a:t>
            </a:r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tesztek: Elérhetőség, hálózati útvonalak és kapcsolatok ellenőrzése</a:t>
            </a:r>
          </a:p>
          <a:p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ACL-ek és VLAN-ok tesztelése: Biztonsági intézkedések és szegmentációs beállítások működésének ellenőrzése</a:t>
            </a:r>
          </a:p>
          <a:p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Redundancia tesztelése: HSRP/VSRP és egyéb redundáns megoldások megfelelő működésének szimulálása hibahelyzetek előidézésével</a:t>
            </a:r>
          </a:p>
          <a:p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folyamat és az eredmények dokumentálása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465D6CC7-4B28-E2C4-06C1-1B76CFD32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371" y="4076699"/>
            <a:ext cx="49434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5214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708E49-8E5F-439D-954B-1F9AD2E2F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Arial Black" panose="020B0A04020102020204" pitchFamily="34" charset="0"/>
              </a:rPr>
              <a:t>Eszközök</a:t>
            </a:r>
            <a:r>
              <a:rPr lang="hu-HU" b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hu-HU" b="1" dirty="0">
                <a:latin typeface="Arial Black" panose="020B0A04020102020204" pitchFamily="34" charset="0"/>
              </a:rPr>
              <a:t>konfigurálása</a:t>
            </a:r>
            <a:br>
              <a:rPr lang="hu-HU" b="1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494CE0A-B4A8-45BF-8963-73E7653A7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92" y="1964596"/>
            <a:ext cx="11029615" cy="3678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Konfiguráláshoz</a:t>
            </a:r>
            <a:r>
              <a:rPr lang="hu-H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használt technológiák</a:t>
            </a:r>
            <a:r>
              <a:rPr lang="hu-H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hu-H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DHCP (</a:t>
            </a:r>
            <a:r>
              <a:rPr lang="hu-H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hu-H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hu-H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r>
              <a:rPr lang="hu-H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hu-H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lvl="1"/>
            <a:r>
              <a:rPr lang="hu-H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VLAN (</a:t>
            </a:r>
            <a:r>
              <a:rPr lang="hu-H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hu-H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Local </a:t>
            </a:r>
            <a:r>
              <a:rPr lang="hu-H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hu-H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Network),</a:t>
            </a:r>
          </a:p>
          <a:p>
            <a:pPr lvl="1"/>
            <a:r>
              <a:rPr lang="hu-H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OSPF (Open </a:t>
            </a:r>
            <a:r>
              <a:rPr lang="hu-H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Shortest</a:t>
            </a:r>
            <a:r>
              <a:rPr lang="hu-H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hu-H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hu-H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lvl="1"/>
            <a:r>
              <a:rPr lang="hu-H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  (Wide </a:t>
            </a:r>
            <a:r>
              <a:rPr lang="hu-H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hu-H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Network),</a:t>
            </a:r>
          </a:p>
          <a:p>
            <a:pPr lvl="1"/>
            <a:r>
              <a:rPr lang="hu-H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VSRP, HSRP (</a:t>
            </a:r>
            <a:r>
              <a:rPr lang="hu-H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hu-H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hu-H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Redundancy</a:t>
            </a:r>
            <a:r>
              <a:rPr lang="hu-H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hu-H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Hot </a:t>
            </a:r>
            <a:r>
              <a:rPr lang="hu-H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Standby</a:t>
            </a:r>
            <a:r>
              <a:rPr lang="hu-H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Router </a:t>
            </a:r>
            <a:r>
              <a:rPr lang="hu-H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hu-H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lvl="1"/>
            <a:r>
              <a:rPr lang="hu-H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VPN (</a:t>
            </a:r>
            <a:r>
              <a:rPr lang="hu-H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hu-H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hu-H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Network),</a:t>
            </a:r>
          </a:p>
        </p:txBody>
      </p:sp>
    </p:spTree>
    <p:extLst>
      <p:ext uri="{BB962C8B-B14F-4D97-AF65-F5344CB8AC3E}">
        <p14:creationId xmlns:p14="http://schemas.microsoft.com/office/powerpoint/2010/main" val="1625021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50F69A-C33D-4417-BD1D-4EA85A84A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Arial Black" panose="020B0A04020102020204" pitchFamily="34" charset="0"/>
              </a:rPr>
              <a:t>Csoportmunka felosztás</a:t>
            </a:r>
            <a:br>
              <a:rPr lang="hu-HU" b="1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11F7944-3311-4C2E-AC25-C82C0EC81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739296"/>
            <a:ext cx="11029615" cy="367830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hu-HU" sz="3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Berki Dorina</a:t>
            </a:r>
            <a:r>
              <a:rPr lang="hu-H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hu-HU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 kiszolgáló</a:t>
            </a:r>
            <a:r>
              <a:rPr lang="hu-HU" sz="3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hu-HU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DHCP,DNS</a:t>
            </a:r>
          </a:p>
          <a:p>
            <a:pPr marL="0" indent="0">
              <a:buNone/>
            </a:pPr>
            <a:endParaRPr lang="hu-HU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hu-HU" sz="3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Csépányi</a:t>
            </a:r>
            <a:r>
              <a:rPr lang="hu-H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hu-HU" sz="3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Bárdos Letícia:</a:t>
            </a:r>
            <a:r>
              <a:rPr lang="hu-HU" sz="3400" b="1" dirty="0"/>
              <a:t> </a:t>
            </a:r>
            <a:endParaRPr lang="hu-HU" sz="3400" dirty="0"/>
          </a:p>
          <a:p>
            <a:pPr lvl="0"/>
            <a:r>
              <a:rPr lang="hu-HU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Dokumentáció,</a:t>
            </a:r>
          </a:p>
          <a:p>
            <a:pPr lvl="0"/>
            <a:r>
              <a:rPr lang="hu-HU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Magyar nyelvű prezentáció</a:t>
            </a:r>
            <a:r>
              <a:rPr lang="hu-HU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</a:p>
          <a:p>
            <a:pPr lvl="0"/>
            <a:endParaRPr lang="hu-HU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hu-HU" sz="3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Budai József:</a:t>
            </a:r>
            <a:endParaRPr lang="hu-HU" sz="3400" dirty="0"/>
          </a:p>
          <a:p>
            <a:pPr lvl="0"/>
            <a:r>
              <a:rPr lang="hu-HU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Hálózati topológia elkészítése,programozása,</a:t>
            </a:r>
          </a:p>
          <a:p>
            <a:pPr lvl="0"/>
            <a:r>
              <a:rPr lang="hu-HU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Angol nyelvű prezentáció</a:t>
            </a:r>
            <a:r>
              <a:rPr lang="hu-H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hu-H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u-HU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u-HU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0278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sztalék">
  <a:themeElements>
    <a:clrScheme name="Osztalék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sztalék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sztalék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TM03457464[[fn=Osztalék]]</Template>
  <TotalTime>75</TotalTime>
  <Words>424</Words>
  <Application>Microsoft Office PowerPoint</Application>
  <PresentationFormat>Szélesvásznú</PresentationFormat>
  <Paragraphs>76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Gill Sans MT</vt:lpstr>
      <vt:lpstr>Times New Roman</vt:lpstr>
      <vt:lpstr>Wingdings 2</vt:lpstr>
      <vt:lpstr>Osztalék</vt:lpstr>
      <vt:lpstr>Hálózati Infrastruktúra Tervezése és Kivitelezése 2.csoport </vt:lpstr>
      <vt:lpstr>Bevezető </vt:lpstr>
      <vt:lpstr>Project tervezés</vt:lpstr>
      <vt:lpstr>Használt Eszközök </vt:lpstr>
      <vt:lpstr>Fizikai topológia </vt:lpstr>
      <vt:lpstr>Logikai topológia </vt:lpstr>
      <vt:lpstr>Tesztelés és dokumentáció</vt:lpstr>
      <vt:lpstr>Eszközök konfigurálása </vt:lpstr>
      <vt:lpstr>Csoportmunka felosztás 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Hálózati Infrastruktúra Tervezése és Kivitelezése 2.csoport</dc:title>
  <dc:creator>Csépányi-Bárdos Letícia</dc:creator>
  <cp:lastModifiedBy>arrakell Csakmert</cp:lastModifiedBy>
  <cp:revision>39</cp:revision>
  <dcterms:created xsi:type="dcterms:W3CDTF">2025-04-02T06:06:14Z</dcterms:created>
  <dcterms:modified xsi:type="dcterms:W3CDTF">2025-05-28T01:02:02Z</dcterms:modified>
</cp:coreProperties>
</file>