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7339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/>
              <a:t>Network Infrastructure Design and Implementation</a:t>
            </a:r>
            <a:r>
              <a:rPr lang="hu-HU" sz="3600" dirty="0"/>
              <a:t> </a:t>
            </a:r>
            <a:br>
              <a:rPr lang="hu-HU" sz="3600" dirty="0"/>
            </a:br>
            <a:r>
              <a:rPr lang="hu-HU" sz="4000" dirty="0"/>
              <a:t>2nd </a:t>
            </a:r>
            <a:r>
              <a:rPr lang="hu-HU" sz="4000" dirty="0" err="1"/>
              <a:t>group</a:t>
            </a:r>
            <a:endParaRPr lang="hu-HU" sz="4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56574-53F7-6876-E837-F573D53A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31" y="1446662"/>
            <a:ext cx="10058400" cy="1414034"/>
          </a:xfrm>
        </p:spPr>
        <p:txBody>
          <a:bodyPr/>
          <a:lstStyle/>
          <a:p>
            <a:r>
              <a:rPr lang="hu-HU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585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">
            <a:extLst>
              <a:ext uri="{FF2B5EF4-FFF2-40B4-BE49-F238E27FC236}">
                <a16:creationId xmlns:a16="http://schemas.microsoft.com/office/drawing/2014/main" id="{32981FC7-D23E-4867-35FD-ED655DD5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planning</a:t>
            </a:r>
            <a:endParaRPr lang="hu-HU" dirty="0"/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361D607B-3829-EE75-B45E-E535AFC2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67970"/>
            <a:ext cx="268183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Programs</a:t>
            </a:r>
            <a:r>
              <a:rPr lang="hu-HU" dirty="0"/>
              <a:t>/</a:t>
            </a:r>
            <a:r>
              <a:rPr lang="hu-HU" dirty="0" err="1"/>
              <a:t>softwares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    Cisco </a:t>
            </a:r>
            <a:r>
              <a:rPr lang="hu-HU" dirty="0" err="1"/>
              <a:t>Packet</a:t>
            </a:r>
            <a:r>
              <a:rPr lang="hu-HU" dirty="0"/>
              <a:t> </a:t>
            </a:r>
            <a:r>
              <a:rPr lang="hu-HU" dirty="0" err="1"/>
              <a:t>Tracer</a:t>
            </a:r>
            <a:r>
              <a:rPr lang="hu-HU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    </a:t>
            </a:r>
            <a:r>
              <a:rPr lang="hu-HU" dirty="0" err="1"/>
              <a:t>Github</a:t>
            </a:r>
            <a:endParaRPr lang="hu-HU" dirty="0"/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    PowerPoint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    Word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    </a:t>
            </a:r>
            <a:r>
              <a:rPr lang="hu-HU" dirty="0" err="1"/>
              <a:t>VirtualBox</a:t>
            </a:r>
            <a:endParaRPr lang="hu-HU" dirty="0"/>
          </a:p>
          <a:p>
            <a:pPr>
              <a:buFont typeface="Courier New" panose="02070309020205020404" pitchFamily="49" charset="0"/>
              <a:buChar char="o"/>
            </a:pPr>
            <a:r>
              <a:rPr lang="hu-HU" dirty="0"/>
              <a:t>    AWS </a:t>
            </a:r>
            <a:r>
              <a:rPr lang="hu-HU" dirty="0" err="1"/>
              <a:t>Academy</a:t>
            </a:r>
            <a:endParaRPr lang="hu-HU" dirty="0"/>
          </a:p>
        </p:txBody>
      </p:sp>
      <p:pic>
        <p:nvPicPr>
          <p:cNvPr id="14" name="Kép 13" descr="A képen clipart, szimbólum, Grafik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E365627-1BFC-DA61-DCF6-7833EE442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705" y="2167970"/>
            <a:ext cx="1405003" cy="1405003"/>
          </a:xfrm>
          <a:prstGeom prst="rect">
            <a:avLst/>
          </a:prstGeom>
        </p:spPr>
      </p:pic>
      <p:pic>
        <p:nvPicPr>
          <p:cNvPr id="15" name="Kép 14" descr="A képen Betűtípus, Grafika, képernyőkép, Grafikus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4E63678-D1DB-BB2A-E74D-4A3D8F21C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44" y="2986032"/>
            <a:ext cx="1681064" cy="885936"/>
          </a:xfrm>
          <a:prstGeom prst="rect">
            <a:avLst/>
          </a:prstGeom>
        </p:spPr>
      </p:pic>
      <p:pic>
        <p:nvPicPr>
          <p:cNvPr id="16" name="Kép 15" descr="A képen képernyőkép, Grafika, kör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AF14B21-3235-4A88-EDE0-E89C5102F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282" y="4872625"/>
            <a:ext cx="1258593" cy="1171183"/>
          </a:xfrm>
          <a:prstGeom prst="rect">
            <a:avLst/>
          </a:prstGeom>
        </p:spPr>
      </p:pic>
      <p:pic>
        <p:nvPicPr>
          <p:cNvPr id="17" name="Kép 16" descr="A képen Grafika, Betűtípus, embléma, Grafikus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7E47D6D-863E-BA07-C063-C9467CAAE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976" y="5182504"/>
            <a:ext cx="1446899" cy="867009"/>
          </a:xfrm>
          <a:prstGeom prst="rect">
            <a:avLst/>
          </a:prstGeom>
        </p:spPr>
      </p:pic>
      <p:pic>
        <p:nvPicPr>
          <p:cNvPr id="18" name="Kép 17" descr="A képen képernyőkép, Acélkék, Grafika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7C3B203-8885-F704-A3FE-AB9A53418A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83" y="2243603"/>
            <a:ext cx="1108554" cy="1032056"/>
          </a:xfrm>
          <a:prstGeom prst="rect">
            <a:avLst/>
          </a:prstGeom>
        </p:spPr>
      </p:pic>
      <p:pic>
        <p:nvPicPr>
          <p:cNvPr id="19" name="Kép 18" descr="A képen szöveg, doboz, embléma, Már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D50E67D-00CF-C54F-B424-5E1CDC682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18" y="4378890"/>
            <a:ext cx="1251559" cy="12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63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30AB227-DE40-C2D4-9B41-B5452723B517}"/>
              </a:ext>
            </a:extLst>
          </p:cNvPr>
          <p:cNvSpPr txBox="1"/>
          <p:nvPr/>
        </p:nvSpPr>
        <p:spPr>
          <a:xfrm>
            <a:off x="499476" y="4723318"/>
            <a:ext cx="31957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</a:rPr>
              <a:t>We used routers to establish the connection between the three sites, where DHCP is used for IP address allocation and HSRP is implemented for redundant connectivity.</a:t>
            </a:r>
            <a:endParaRPr lang="hu-HU" sz="16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448B9DB-9899-5B31-70B2-73C5A67DFF46}"/>
              </a:ext>
            </a:extLst>
          </p:cNvPr>
          <p:cNvSpPr txBox="1"/>
          <p:nvPr/>
        </p:nvSpPr>
        <p:spPr>
          <a:xfrm>
            <a:off x="8128001" y="4446319"/>
            <a:ext cx="33585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We also used switches for interconnections and VLAN management, as well as an ASA firewall for security purposes.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766384"/>
            <a:ext cx="11345858" cy="418205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F10AD34-D1DD-E4D9-FCF5-F62EA4E83118}"/>
              </a:ext>
            </a:extLst>
          </p:cNvPr>
          <p:cNvSpPr txBox="1"/>
          <p:nvPr/>
        </p:nvSpPr>
        <p:spPr>
          <a:xfrm>
            <a:off x="423071" y="594844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East</a:t>
            </a:r>
            <a:r>
              <a:rPr lang="hu-HU" dirty="0"/>
              <a:t>								Centrum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E24E472-8774-A388-5E7C-2FD519872427}"/>
              </a:ext>
            </a:extLst>
          </p:cNvPr>
          <p:cNvSpPr txBox="1"/>
          <p:nvPr/>
        </p:nvSpPr>
        <p:spPr>
          <a:xfrm>
            <a:off x="8091087" y="5968851"/>
            <a:ext cx="197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West</a:t>
            </a:r>
          </a:p>
        </p:txBody>
      </p:sp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167" y="1829707"/>
            <a:ext cx="2904786" cy="4023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hu-HU" sz="1400" dirty="0"/>
              <a:t>Centrum:</a:t>
            </a:r>
          </a:p>
          <a:p>
            <a:pPr>
              <a:spcBef>
                <a:spcPts val="1200"/>
              </a:spcBef>
            </a:pPr>
            <a:r>
              <a:rPr lang="hu-HU" sz="1400" dirty="0"/>
              <a:t>VLAN-</a:t>
            </a:r>
            <a:r>
              <a:rPr lang="hu-HU" sz="1400" dirty="0" err="1"/>
              <a:t>configuration</a:t>
            </a:r>
            <a:r>
              <a:rPr lang="hu-HU" sz="1400" dirty="0"/>
              <a:t>:</a:t>
            </a:r>
          </a:p>
          <a:p>
            <a:pPr marL="0" indent="0">
              <a:buNone/>
            </a:pPr>
            <a:r>
              <a:rPr lang="hu-HU" sz="1400" dirty="0"/>
              <a:t>   - VLAN 110: </a:t>
            </a:r>
            <a:r>
              <a:rPr lang="hu-HU" sz="1400" dirty="0" err="1"/>
              <a:t>Administration</a:t>
            </a:r>
            <a:endParaRPr lang="hu-HU" sz="1400" dirty="0"/>
          </a:p>
          <a:p>
            <a:pPr marL="0" indent="0">
              <a:buNone/>
            </a:pPr>
            <a:r>
              <a:rPr lang="hu-HU" sz="1400" dirty="0"/>
              <a:t>   - VLAN 120: IT</a:t>
            </a:r>
          </a:p>
          <a:p>
            <a:pPr marL="0" indent="0">
              <a:buNone/>
            </a:pPr>
            <a:r>
              <a:rPr lang="hu-HU" sz="1400" dirty="0"/>
              <a:t>   - VLAN 130: </a:t>
            </a:r>
            <a:r>
              <a:rPr lang="hu-HU" sz="1400" dirty="0" err="1"/>
              <a:t>Guest</a:t>
            </a:r>
            <a:r>
              <a:rPr lang="hu-HU" sz="1400" dirty="0"/>
              <a:t> Network</a:t>
            </a:r>
          </a:p>
          <a:p>
            <a:r>
              <a:rPr lang="hu-HU" sz="1400" dirty="0"/>
              <a:t>WLAN </a:t>
            </a:r>
            <a:r>
              <a:rPr lang="hu-HU" sz="1400" dirty="0" err="1"/>
              <a:t>access</a:t>
            </a:r>
            <a:r>
              <a:rPr lang="hu-HU" sz="1400" dirty="0"/>
              <a:t> </a:t>
            </a:r>
            <a:r>
              <a:rPr lang="hu-HU" sz="1400" dirty="0" err="1"/>
              <a:t>provided</a:t>
            </a:r>
            <a:r>
              <a:rPr lang="hu-HU" sz="1400" dirty="0"/>
              <a:t> </a:t>
            </a:r>
            <a:r>
              <a:rPr lang="hu-HU" sz="1400" dirty="0">
                <a:effectLst/>
                <a:ea typeface="Times New Roman" panose="02020603050405020304" pitchFamily="18" charset="0"/>
              </a:rPr>
              <a:t>(802.1X </a:t>
            </a:r>
            <a:r>
              <a:rPr lang="hu-HU" sz="1400" dirty="0" err="1">
                <a:effectLst/>
                <a:ea typeface="Times New Roman" panose="02020603050405020304" pitchFamily="18" charset="0"/>
              </a:rPr>
              <a:t>authentication</a:t>
            </a:r>
            <a:r>
              <a:rPr lang="hu-HU" sz="1400" dirty="0">
                <a:effectLst/>
                <a:ea typeface="Times New Roman" panose="02020603050405020304" pitchFamily="18" charset="0"/>
              </a:rPr>
              <a:t>).</a:t>
            </a:r>
            <a:endParaRPr lang="hu-HU" sz="1400" dirty="0"/>
          </a:p>
          <a:p>
            <a:r>
              <a:rPr lang="hu-HU" sz="1400" dirty="0"/>
              <a:t>S</a:t>
            </a:r>
            <a:r>
              <a:rPr lang="en-US" sz="1400" dirty="0" err="1"/>
              <a:t>tatic</a:t>
            </a:r>
            <a:r>
              <a:rPr lang="en-US" sz="1400" dirty="0"/>
              <a:t> and dynamic IPv4/IPv6 support</a:t>
            </a:r>
            <a:r>
              <a:rPr lang="hu-HU" sz="1400" dirty="0"/>
              <a:t> .</a:t>
            </a:r>
          </a:p>
          <a:p>
            <a:r>
              <a:rPr lang="en-US" sz="1400" dirty="0"/>
              <a:t>Redundant network connections</a:t>
            </a:r>
            <a:r>
              <a:rPr lang="hu-HU" sz="1400" dirty="0"/>
              <a:t>.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" y="4237908"/>
            <a:ext cx="3148067" cy="1281957"/>
          </a:xfrm>
          <a:prstGeom prst="rect">
            <a:avLst/>
          </a:prstGeom>
        </p:spPr>
      </p:pic>
      <p:pic>
        <p:nvPicPr>
          <p:cNvPr id="5" name="Tartalom helye 3">
            <a:extLst>
              <a:ext uri="{FF2B5EF4-FFF2-40B4-BE49-F238E27FC236}">
                <a16:creationId xmlns:a16="http://schemas.microsoft.com/office/drawing/2014/main" id="{5A8314ED-4C74-2FCC-5B9A-ADDFF8B5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434" y="4237908"/>
            <a:ext cx="4250078" cy="1236795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1AB6B8F0-4D60-2FC4-BE7D-12EA21FFA969}"/>
              </a:ext>
            </a:extLst>
          </p:cNvPr>
          <p:cNvSpPr/>
          <p:nvPr/>
        </p:nvSpPr>
        <p:spPr>
          <a:xfrm>
            <a:off x="8921454" y="5637636"/>
            <a:ext cx="2173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b="1" dirty="0">
                <a:latin typeface="Times New Roman" panose="02020603050405020304" pitchFamily="18" charset="0"/>
              </a:rPr>
              <a:t>WAN </a:t>
            </a:r>
            <a:r>
              <a:rPr lang="hu-HU" sz="1400" b="1" dirty="0" err="1">
                <a:latin typeface="Times New Roman" panose="02020603050405020304" pitchFamily="18" charset="0"/>
              </a:rPr>
              <a:t>Address</a:t>
            </a:r>
            <a:r>
              <a:rPr lang="hu-HU" sz="1400" b="1" dirty="0">
                <a:latin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</a:rPr>
              <a:t>Table</a:t>
            </a:r>
            <a:endParaRPr lang="hu-HU" sz="14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6E80A9C-5DE9-1947-294C-C2D7B0B52E80}"/>
              </a:ext>
            </a:extLst>
          </p:cNvPr>
          <p:cNvSpPr/>
          <p:nvPr/>
        </p:nvSpPr>
        <p:spPr>
          <a:xfrm>
            <a:off x="948218" y="5637637"/>
            <a:ext cx="2173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b="1" dirty="0">
                <a:latin typeface="Times New Roman" panose="02020603050405020304" pitchFamily="18" charset="0"/>
              </a:rPr>
              <a:t>IP </a:t>
            </a:r>
            <a:r>
              <a:rPr lang="hu-HU" sz="1400" b="1" dirty="0" err="1">
                <a:latin typeface="Times New Roman" panose="02020603050405020304" pitchFamily="18" charset="0"/>
              </a:rPr>
              <a:t>Address</a:t>
            </a:r>
            <a:r>
              <a:rPr lang="hu-HU" sz="1400" b="1" dirty="0">
                <a:latin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Times New Roman" panose="02020603050405020304" pitchFamily="18" charset="0"/>
              </a:rPr>
              <a:t>Table</a:t>
            </a:r>
            <a:endParaRPr lang="hu-HU" sz="1400" dirty="0"/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C82D2E42-5530-4C84-338D-AEF461D6AD88}"/>
              </a:ext>
            </a:extLst>
          </p:cNvPr>
          <p:cNvSpPr txBox="1">
            <a:spLocks/>
          </p:cNvSpPr>
          <p:nvPr/>
        </p:nvSpPr>
        <p:spPr>
          <a:xfrm>
            <a:off x="1097280" y="1829707"/>
            <a:ext cx="290478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dirty="0" err="1"/>
              <a:t>East</a:t>
            </a:r>
            <a:r>
              <a:rPr lang="hu-HU" sz="1400" dirty="0"/>
              <a:t> site:</a:t>
            </a:r>
          </a:p>
          <a:p>
            <a:r>
              <a:rPr lang="en-US" sz="1400" dirty="0"/>
              <a:t>Manufacturing VLAN</a:t>
            </a:r>
            <a:r>
              <a:rPr lang="hu-HU" sz="1400" dirty="0"/>
              <a:t> (VLAN 150)</a:t>
            </a:r>
            <a:r>
              <a:rPr lang="en-US" sz="1400" dirty="0"/>
              <a:t> to isolate control systems</a:t>
            </a:r>
            <a:r>
              <a:rPr lang="hu-HU" sz="1400" dirty="0"/>
              <a:t>.</a:t>
            </a:r>
          </a:p>
          <a:p>
            <a:r>
              <a:rPr lang="en-US" sz="1400" dirty="0"/>
              <a:t>VPN connection with the </a:t>
            </a:r>
            <a:r>
              <a:rPr lang="hu-HU" sz="1400" dirty="0"/>
              <a:t>main </a:t>
            </a:r>
            <a:r>
              <a:rPr lang="en-US" sz="1400" dirty="0"/>
              <a:t>office</a:t>
            </a:r>
            <a:r>
              <a:rPr lang="hu-HU" sz="1400" dirty="0"/>
              <a:t>.</a:t>
            </a:r>
          </a:p>
          <a:p>
            <a:r>
              <a:rPr lang="en-US" sz="1400" dirty="0"/>
              <a:t>Local DHCP and DNS services</a:t>
            </a:r>
            <a:r>
              <a:rPr lang="hu-HU" sz="1400" dirty="0"/>
              <a:t> and </a:t>
            </a:r>
            <a:r>
              <a:rPr lang="hu-HU" sz="1400" dirty="0" err="1"/>
              <a:t>redundancy</a:t>
            </a:r>
            <a:r>
              <a:rPr lang="hu-HU" sz="1400" dirty="0"/>
              <a:t>.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9D279EBB-450A-863A-39EE-1AD84D8E0883}"/>
              </a:ext>
            </a:extLst>
          </p:cNvPr>
          <p:cNvSpPr txBox="1">
            <a:spLocks/>
          </p:cNvSpPr>
          <p:nvPr/>
        </p:nvSpPr>
        <p:spPr>
          <a:xfrm>
            <a:off x="8250894" y="1829707"/>
            <a:ext cx="290478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dirty="0"/>
              <a:t>West site: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en-US" sz="1400" dirty="0"/>
              <a:t>Sales VLAN</a:t>
            </a:r>
            <a:r>
              <a:rPr lang="hu-HU" sz="1400" dirty="0"/>
              <a:t> (VLAN 140)</a:t>
            </a:r>
            <a:r>
              <a:rPr lang="en-US" sz="1400" dirty="0"/>
              <a:t> to isolate customer data and business applications</a:t>
            </a:r>
            <a:r>
              <a:rPr lang="hu-HU" sz="1400" dirty="0"/>
              <a:t>.</a:t>
            </a:r>
          </a:p>
          <a:p>
            <a:pPr marL="0" indent="0">
              <a:buNone/>
            </a:pPr>
            <a:r>
              <a:rPr lang="hu-HU" sz="1400" dirty="0"/>
              <a:t> </a:t>
            </a:r>
            <a:r>
              <a:rPr lang="en-US" sz="1400" dirty="0"/>
              <a:t>Local DHCP and DNS services</a:t>
            </a:r>
            <a:r>
              <a:rPr lang="hu-HU" sz="1400" dirty="0"/>
              <a:t> and </a:t>
            </a:r>
            <a:r>
              <a:rPr lang="hu-HU" sz="1400" dirty="0" err="1"/>
              <a:t>redundancy</a:t>
            </a:r>
            <a:r>
              <a:rPr lang="hu-HU" sz="1400" dirty="0"/>
              <a:t>.</a:t>
            </a:r>
          </a:p>
          <a:p>
            <a:pPr marL="0" indent="0">
              <a:buNone/>
            </a:pPr>
            <a:r>
              <a:rPr lang="hu-HU" sz="1200" dirty="0"/>
              <a:t> </a:t>
            </a:r>
            <a:r>
              <a:rPr lang="hu-HU" sz="1400" dirty="0"/>
              <a:t>NAT/PAT </a:t>
            </a:r>
            <a:r>
              <a:rPr lang="hu-HU" sz="1400" dirty="0" err="1"/>
              <a:t>Dynamic</a:t>
            </a:r>
            <a:r>
              <a:rPr lang="hu-HU" sz="1400" dirty="0"/>
              <a:t> </a:t>
            </a:r>
            <a:r>
              <a:rPr lang="hu-HU" sz="1400" dirty="0" err="1"/>
              <a:t>Address</a:t>
            </a:r>
            <a:r>
              <a:rPr lang="hu-HU" sz="1400" dirty="0"/>
              <a:t> </a:t>
            </a:r>
            <a:r>
              <a:rPr lang="hu-HU" sz="1400" dirty="0" err="1"/>
              <a:t>Translation</a:t>
            </a:r>
            <a:r>
              <a:rPr lang="hu-H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/>
        </p:nvSpPr>
        <p:spPr>
          <a:xfrm>
            <a:off x="2857500" y="589756"/>
            <a:ext cx="6477000" cy="99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and Documentation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/>
        </p:nvSpPr>
        <p:spPr>
          <a:xfrm>
            <a:off x="838200" y="19169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Ping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Traceroute Tests: Checking availability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routes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connections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ACLs and VLANs: Verifying the functionality of security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measures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segmentation settings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Redundancy Testing: Simulating the proper operation of HSRP/V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RP and other redundant solutions by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simulating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failure scenarios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Documenting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process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F45F7A9-AD3F-79C9-9969-3F5DCA7C4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24" y="3988319"/>
            <a:ext cx="4866295" cy="232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3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 (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),</a:t>
            </a:r>
          </a:p>
          <a:p>
            <a:pPr lvl="1"/>
            <a:r>
              <a:rPr lang="hu-HU" dirty="0"/>
              <a:t>VLAN (</a:t>
            </a:r>
            <a:r>
              <a:rPr lang="hu-HU" dirty="0" err="1"/>
              <a:t>Virtual</a:t>
            </a:r>
            <a:r>
              <a:rPr lang="hu-HU" dirty="0"/>
              <a:t> Local </a:t>
            </a:r>
            <a:r>
              <a:rPr lang="hu-HU" dirty="0" err="1"/>
              <a:t>Area</a:t>
            </a:r>
            <a:r>
              <a:rPr lang="hu-HU" dirty="0"/>
              <a:t> Network),</a:t>
            </a:r>
          </a:p>
          <a:p>
            <a:pPr lvl="1"/>
            <a:r>
              <a:rPr lang="hu-HU" dirty="0"/>
              <a:t>OSPF (Open </a:t>
            </a:r>
            <a:r>
              <a:rPr lang="hu-HU" dirty="0" err="1"/>
              <a:t>Shortest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),</a:t>
            </a:r>
          </a:p>
          <a:p>
            <a:pPr lvl="1"/>
            <a:r>
              <a:rPr lang="hu-HU" dirty="0"/>
              <a:t>WAN  (Wide </a:t>
            </a:r>
            <a:r>
              <a:rPr lang="hu-HU" dirty="0" err="1"/>
              <a:t>Area</a:t>
            </a:r>
            <a:r>
              <a:rPr lang="hu-HU" dirty="0"/>
              <a:t> Network),</a:t>
            </a:r>
          </a:p>
          <a:p>
            <a:pPr lvl="1"/>
            <a:r>
              <a:rPr lang="hu-HU" dirty="0"/>
              <a:t>VSRP, HSRP (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Redundancy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, Hot </a:t>
            </a:r>
            <a:r>
              <a:rPr lang="hu-HU" dirty="0" err="1"/>
              <a:t>Standby</a:t>
            </a:r>
            <a:r>
              <a:rPr lang="hu-HU" dirty="0"/>
              <a:t> Router </a:t>
            </a:r>
            <a:r>
              <a:rPr lang="hu-HU" dirty="0" err="1"/>
              <a:t>Protocol</a:t>
            </a:r>
            <a:r>
              <a:rPr lang="hu-HU" dirty="0"/>
              <a:t>),</a:t>
            </a:r>
          </a:p>
          <a:p>
            <a:pPr lvl="1"/>
            <a:r>
              <a:rPr lang="hu-HU" dirty="0"/>
              <a:t>VPN (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 Network), </a:t>
            </a:r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server, DHCP, DNS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446</Words>
  <Application>Microsoft Office PowerPoint</Application>
  <PresentationFormat>Szélesvásznú</PresentationFormat>
  <Paragraphs>67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Courier New</vt:lpstr>
      <vt:lpstr>Times New Roman</vt:lpstr>
      <vt:lpstr>Retrospektív</vt:lpstr>
      <vt:lpstr>Network Infrastructure Design and Implementation  2nd group</vt:lpstr>
      <vt:lpstr>Introduction</vt:lpstr>
      <vt:lpstr>Project planning</vt:lpstr>
      <vt:lpstr>Devices Used</vt:lpstr>
      <vt:lpstr>Physical Topology</vt:lpstr>
      <vt:lpstr>Logical Topology</vt:lpstr>
      <vt:lpstr>PowerPoint-bemutató</vt:lpstr>
      <vt:lpstr>Configuring devices</vt:lpstr>
      <vt:lpstr> Group work division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arrakell Csakmert</cp:lastModifiedBy>
  <cp:revision>29</cp:revision>
  <dcterms:created xsi:type="dcterms:W3CDTF">2025-04-09T07:25:20Z</dcterms:created>
  <dcterms:modified xsi:type="dcterms:W3CDTF">2025-05-28T01:02:35Z</dcterms:modified>
</cp:coreProperties>
</file>