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50" d="100"/>
          <a:sy n="50" d="100"/>
        </p:scale>
        <p:origin x="1906" y="7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6C800-AA9F-F615-3D40-5A1EF10F7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6028C0-3389-A221-E22A-9BC9DCD42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36831B-EE18-5539-E688-9DBEA3B83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9954-6E11-47D5-B442-4C960C3A52A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F14E42-3892-5441-6BA5-B6BA68AA4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37B882-5918-8F68-8F60-8C20BB3DF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72EAB-0D61-4A4B-9519-B51C1605D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444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B103F-9D9A-3063-8639-C96FBDE0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70EDA9-8728-5EB7-E060-1BA94ABE8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39E1E3-9DE1-6DAB-BA1F-FE0B37DB5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9954-6E11-47D5-B442-4C960C3A52A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089689-3AF5-5605-42F8-95669A235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213D0F-27A3-30D4-B76C-A3E4143D5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72EAB-0D61-4A4B-9519-B51C1605D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216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BB14280-494A-3BD6-7747-068A0E581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302BB3-A309-241B-3414-CFC0CCF3B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CFD9C5-F0A0-09C5-A6AF-0ACD7A9A5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9954-6E11-47D5-B442-4C960C3A52A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D2C631-9493-C19F-B0A4-CA968E1C7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C970BC-CA24-1D7E-18F6-3DBED2F1B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72EAB-0D61-4A4B-9519-B51C1605D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012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808E7-A047-56EC-88BA-82E1A9BB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02EEA0-C854-AA74-A739-15D11C0F1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446CFB-DB09-3DD3-3206-384A0993F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9954-6E11-47D5-B442-4C960C3A52A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760F8F-3814-019A-D12E-AE51AB5F6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80842-B9F9-FC64-16F1-CA91831D5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72EAB-0D61-4A4B-9519-B51C1605D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660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BA03EF-489F-E760-A92E-37CC76CBF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26B713-E9A1-6B66-D434-43270EB98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3648C6-FF45-5771-2A39-47B8B5E8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9954-6E11-47D5-B442-4C960C3A52A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88572F-5AF4-7B3A-936F-BE5A9AD8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C47684-30A9-A07C-C1AF-521EB16F5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72EAB-0D61-4A4B-9519-B51C1605D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407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6E0C67-47D7-DB3E-3F1B-5DF9F47A6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5277C4-72F2-C1CE-94C3-0C4CFAD48A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5E89AD-1705-757B-4631-0B154F885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B08029-028B-F8D3-D35F-79C97D902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9954-6E11-47D5-B442-4C960C3A52A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DACB49-BE15-3A36-7AEE-9BE852325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32295D-F951-E04F-CD39-440343DB4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72EAB-0D61-4A4B-9519-B51C1605D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214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7E0BA-2FDA-47B7-EC59-04FB55B25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9436F1-BCB4-65EF-72F6-A242247DA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BD57A9-F6C1-060E-C983-34B4582D7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7A5226A-AD08-5B45-A922-400ECD9155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4FB745-78FF-10FE-1523-EC9994BE49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7F850B-8C1E-DE9E-7EDB-681FEC22A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9954-6E11-47D5-B442-4C960C3A52A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CC90354-587F-21EF-4526-0C2900F2A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905646-8148-16CF-9751-950CE9622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72EAB-0D61-4A4B-9519-B51C1605D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929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DAE586-53AE-27DF-1679-41761D32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895BC5-344E-215E-58B4-3FAAECA5E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9954-6E11-47D5-B442-4C960C3A52A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61B619-95E7-16B3-69BF-84B4B760E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3D359E-535A-6AE2-692B-A0B8A3C2E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72EAB-0D61-4A4B-9519-B51C1605D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498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694B41-B494-0F9F-4191-A6D6B10E1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9954-6E11-47D5-B442-4C960C3A52A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3A0455-F2E2-43CD-D054-7F40BC785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7380BD-E5E2-F5FA-AA54-731060B39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72EAB-0D61-4A4B-9519-B51C1605D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064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52755B-A03F-52AA-63A6-1D0DA0A5C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29604C-DE7B-878F-9A41-0B0565507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40B806-43B1-7C99-518E-8F6ABEBDC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FBAD5F-7672-AEEA-08DC-F72BAB9C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9954-6E11-47D5-B442-4C960C3A52A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F4615B-1B79-2C6A-B8FF-421A25E0B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4487B3-1775-E50F-A6D7-87168F12D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72EAB-0D61-4A4B-9519-B51C1605D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447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45E8F-6A73-BD37-94EE-AAF989FC7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1722F3-4AAA-8DA1-1FD6-7B26880E1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2095A5-9BE4-99FA-B6CF-519DD5697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61F9BD-D260-7B90-62F3-73AA40CF9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9954-6E11-47D5-B442-4C960C3A52A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86F1E7-E2C1-C9F0-CC1C-79B2D5C9F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91E581-65BE-342F-92F9-EFC1F071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72EAB-0D61-4A4B-9519-B51C1605D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613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CA292B-989A-987D-B1B4-7E117BF9C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5E5B2C-E6F1-D4AF-27D6-B6909FF08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798E60-8317-5F89-66D3-C2F389AF94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49954-6E11-47D5-B442-4C960C3A52A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076767-56CD-16C0-AEB4-A61350B753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1C343B-217B-B37F-DC37-A2809991D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72EAB-0D61-4A4B-9519-B51C1605D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53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E6CE0C1-1D1E-13BD-8962-2142D06AD356}"/>
              </a:ext>
            </a:extLst>
          </p:cNvPr>
          <p:cNvSpPr txBox="1"/>
          <p:nvPr/>
        </p:nvSpPr>
        <p:spPr>
          <a:xfrm>
            <a:off x="491613" y="110166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-apple-system"/>
              </a:rPr>
              <a:t>Controller</a:t>
            </a:r>
            <a:r>
              <a:rPr lang="zh-CN" altLang="en-US" b="0" i="0" dirty="0">
                <a:effectLst/>
                <a:latin typeface="-apple-system"/>
              </a:rPr>
              <a:t>：业务控制层；与前端交互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-apple-system"/>
              </a:rPr>
              <a:t>Service</a:t>
            </a:r>
            <a:r>
              <a:rPr lang="zh-CN" altLang="en-US" b="0" i="0" dirty="0">
                <a:effectLst/>
                <a:latin typeface="-apple-system"/>
              </a:rPr>
              <a:t>：业务层</a:t>
            </a:r>
            <a:r>
              <a:rPr lang="en-US" altLang="zh-CN" b="0" i="0" dirty="0">
                <a:effectLst/>
                <a:latin typeface="-apple-system"/>
              </a:rPr>
              <a:t>/</a:t>
            </a:r>
            <a:r>
              <a:rPr lang="zh-CN" altLang="en-US" b="0" i="0" dirty="0">
                <a:effectLst/>
                <a:latin typeface="-apple-system"/>
              </a:rPr>
              <a:t>服务层；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逻辑性代码</a:t>
            </a:r>
            <a:endParaRPr lang="zh-CN" altLang="en-US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-apple-system"/>
              </a:rPr>
              <a:t>Dao</a:t>
            </a:r>
            <a:r>
              <a:rPr lang="zh-CN" altLang="en-US" b="0" i="0" dirty="0">
                <a:effectLst/>
                <a:latin typeface="-apple-system"/>
              </a:rPr>
              <a:t>：数据库持久化层；数据增删改查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D247A4-200F-2014-5B91-C6D12BCE5D16}"/>
              </a:ext>
            </a:extLst>
          </p:cNvPr>
          <p:cNvSpPr txBox="1"/>
          <p:nvPr/>
        </p:nvSpPr>
        <p:spPr>
          <a:xfrm>
            <a:off x="201561" y="2020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effectLst/>
                <a:latin typeface="-apple-system"/>
              </a:rPr>
              <a:t>后端代码框架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A9C9062-6961-D80D-D4A0-091D0C190C33}"/>
              </a:ext>
            </a:extLst>
          </p:cNvPr>
          <p:cNvSpPr/>
          <p:nvPr/>
        </p:nvSpPr>
        <p:spPr>
          <a:xfrm>
            <a:off x="6297561" y="1530440"/>
            <a:ext cx="4444181" cy="11405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Controller</a:t>
            </a:r>
            <a:endParaRPr lang="zh-CN" altLang="en-US" sz="2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0073018-2BF4-3C23-2860-B3844816110C}"/>
              </a:ext>
            </a:extLst>
          </p:cNvPr>
          <p:cNvSpPr/>
          <p:nvPr/>
        </p:nvSpPr>
        <p:spPr>
          <a:xfrm>
            <a:off x="6297560" y="202013"/>
            <a:ext cx="4444182" cy="11405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前端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E5846D-5CBF-DDC0-B7EA-7ECB99552398}"/>
              </a:ext>
            </a:extLst>
          </p:cNvPr>
          <p:cNvSpPr/>
          <p:nvPr/>
        </p:nvSpPr>
        <p:spPr>
          <a:xfrm>
            <a:off x="6297561" y="2858867"/>
            <a:ext cx="4444181" cy="11405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Service</a:t>
            </a:r>
            <a:endParaRPr lang="zh-CN" altLang="en-US" sz="2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4522B15-0088-BF06-F2BE-DF5F11F034F0}"/>
              </a:ext>
            </a:extLst>
          </p:cNvPr>
          <p:cNvSpPr/>
          <p:nvPr/>
        </p:nvSpPr>
        <p:spPr>
          <a:xfrm>
            <a:off x="6297561" y="4187294"/>
            <a:ext cx="4444181" cy="11405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Dao</a:t>
            </a:r>
            <a:endParaRPr lang="zh-CN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7BD3A1A-D6DB-6D73-5452-8EFA24900EEF}"/>
              </a:ext>
            </a:extLst>
          </p:cNvPr>
          <p:cNvSpPr/>
          <p:nvPr/>
        </p:nvSpPr>
        <p:spPr>
          <a:xfrm>
            <a:off x="6297561" y="5605289"/>
            <a:ext cx="4444181" cy="11405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数据库</a:t>
            </a:r>
          </a:p>
        </p:txBody>
      </p:sp>
    </p:spTree>
    <p:extLst>
      <p:ext uri="{BB962C8B-B14F-4D97-AF65-F5344CB8AC3E}">
        <p14:creationId xmlns:p14="http://schemas.microsoft.com/office/powerpoint/2010/main" val="1704302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5A308AA2-8C20-26E2-0A2C-1E5D7F1456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526463"/>
              </p:ext>
            </p:extLst>
          </p:nvPr>
        </p:nvGraphicFramePr>
        <p:xfrm>
          <a:off x="2120489" y="1988027"/>
          <a:ext cx="3316748" cy="33375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658374">
                  <a:extLst>
                    <a:ext uri="{9D8B030D-6E8A-4147-A177-3AD203B41FA5}">
                      <a16:colId xmlns:a16="http://schemas.microsoft.com/office/drawing/2014/main" val="1599694383"/>
                    </a:ext>
                  </a:extLst>
                </a:gridCol>
                <a:gridCol w="1658374">
                  <a:extLst>
                    <a:ext uri="{9D8B030D-6E8A-4147-A177-3AD203B41FA5}">
                      <a16:colId xmlns:a16="http://schemas.microsoft.com/office/drawing/2014/main" val="407277522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订单表</a:t>
                      </a:r>
                      <a:r>
                        <a:rPr lang="en-US" altLang="zh-CN" dirty="0"/>
                        <a:t>order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133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/>
                        <a:t>orderID</a:t>
                      </a:r>
                      <a:endParaRPr lang="en-US" altLang="zh-C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103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userID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long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333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state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875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addressID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long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360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totalPrice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double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486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createTime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text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734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finishTime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76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comment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text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876987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DB9C878-1288-2AED-1231-F6BD863AC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090937"/>
              </p:ext>
            </p:extLst>
          </p:nvPr>
        </p:nvGraphicFramePr>
        <p:xfrm>
          <a:off x="6589251" y="1937227"/>
          <a:ext cx="3316748" cy="1854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658374">
                  <a:extLst>
                    <a:ext uri="{9D8B030D-6E8A-4147-A177-3AD203B41FA5}">
                      <a16:colId xmlns:a16="http://schemas.microsoft.com/office/drawing/2014/main" val="1599694383"/>
                    </a:ext>
                  </a:extLst>
                </a:gridCol>
                <a:gridCol w="1658374">
                  <a:extLst>
                    <a:ext uri="{9D8B030D-6E8A-4147-A177-3AD203B41FA5}">
                      <a16:colId xmlns:a16="http://schemas.microsoft.com/office/drawing/2014/main" val="407277522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商品订单表</a:t>
                      </a:r>
                      <a:r>
                        <a:rPr lang="en-US" altLang="zh-CN" dirty="0" err="1"/>
                        <a:t>bookorder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133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orderID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103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bookID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108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248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totalPrice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0912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429A0C9-7CD5-4D4C-F3B1-9EDF954744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556651"/>
              </p:ext>
            </p:extLst>
          </p:nvPr>
        </p:nvGraphicFramePr>
        <p:xfrm>
          <a:off x="6589251" y="4056078"/>
          <a:ext cx="3316748" cy="1854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658374">
                  <a:extLst>
                    <a:ext uri="{9D8B030D-6E8A-4147-A177-3AD203B41FA5}">
                      <a16:colId xmlns:a16="http://schemas.microsoft.com/office/drawing/2014/main" val="1599694383"/>
                    </a:ext>
                  </a:extLst>
                </a:gridCol>
                <a:gridCol w="1658374">
                  <a:extLst>
                    <a:ext uri="{9D8B030D-6E8A-4147-A177-3AD203B41FA5}">
                      <a16:colId xmlns:a16="http://schemas.microsoft.com/office/drawing/2014/main" val="407277522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商品订单表</a:t>
                      </a:r>
                      <a:r>
                        <a:rPr lang="en-US" altLang="zh-CN" dirty="0" err="1"/>
                        <a:t>bookorder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133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orderID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103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bookID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108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248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totalPrice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09123"/>
                  </a:ext>
                </a:extLst>
              </a:tr>
            </a:tbl>
          </a:graphicData>
        </a:graphic>
      </p:graphicFrame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9FFDF82-5584-C372-8A1F-7348A0015235}"/>
              </a:ext>
            </a:extLst>
          </p:cNvPr>
          <p:cNvCxnSpPr>
            <a:cxnSpLocks/>
          </p:cNvCxnSpPr>
          <p:nvPr/>
        </p:nvCxnSpPr>
        <p:spPr>
          <a:xfrm flipH="1">
            <a:off x="5437237" y="2556387"/>
            <a:ext cx="1152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761D7E3-0A5A-642E-F8E4-A47350842612}"/>
              </a:ext>
            </a:extLst>
          </p:cNvPr>
          <p:cNvCxnSpPr/>
          <p:nvPr/>
        </p:nvCxnSpPr>
        <p:spPr>
          <a:xfrm flipH="1" flipV="1">
            <a:off x="5437237" y="2556387"/>
            <a:ext cx="1152014" cy="2113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59017D2C-7A76-48BA-8873-ED88BA870E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882677"/>
              </p:ext>
            </p:extLst>
          </p:nvPr>
        </p:nvGraphicFramePr>
        <p:xfrm>
          <a:off x="10654889" y="1073027"/>
          <a:ext cx="3316748" cy="14833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658374">
                  <a:extLst>
                    <a:ext uri="{9D8B030D-6E8A-4147-A177-3AD203B41FA5}">
                      <a16:colId xmlns:a16="http://schemas.microsoft.com/office/drawing/2014/main" val="1599694383"/>
                    </a:ext>
                  </a:extLst>
                </a:gridCol>
                <a:gridCol w="1658374">
                  <a:extLst>
                    <a:ext uri="{9D8B030D-6E8A-4147-A177-3AD203B41FA5}">
                      <a16:colId xmlns:a16="http://schemas.microsoft.com/office/drawing/2014/main" val="407277522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书籍表</a:t>
                      </a:r>
                      <a:r>
                        <a:rPr lang="en-US" altLang="zh-CN" dirty="0"/>
                        <a:t>book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133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/>
                        <a:t>bookID</a:t>
                      </a:r>
                      <a:endParaRPr lang="en-US" altLang="zh-C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108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248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totalPrice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09123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B65F0798-D0A9-53DA-674B-FFA1967AD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554224"/>
              </p:ext>
            </p:extLst>
          </p:nvPr>
        </p:nvGraphicFramePr>
        <p:xfrm>
          <a:off x="-2436598" y="2316480"/>
          <a:ext cx="3316748" cy="2225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658374">
                  <a:extLst>
                    <a:ext uri="{9D8B030D-6E8A-4147-A177-3AD203B41FA5}">
                      <a16:colId xmlns:a16="http://schemas.microsoft.com/office/drawing/2014/main" val="1599694383"/>
                    </a:ext>
                  </a:extLst>
                </a:gridCol>
                <a:gridCol w="1658374">
                  <a:extLst>
                    <a:ext uri="{9D8B030D-6E8A-4147-A177-3AD203B41FA5}">
                      <a16:colId xmlns:a16="http://schemas.microsoft.com/office/drawing/2014/main" val="407277522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地址簿</a:t>
                      </a:r>
                      <a:r>
                        <a:rPr lang="en-US" altLang="zh-CN" dirty="0"/>
                        <a:t>address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133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/>
                        <a:t>addressID</a:t>
                      </a:r>
                      <a:endParaRPr lang="en-US" altLang="zh-C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103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userID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929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219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93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receiver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303139"/>
                  </a:ext>
                </a:extLst>
              </a:tr>
            </a:tbl>
          </a:graphicData>
        </a:graphic>
      </p:graphicFrame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EEBA63C-31E7-041B-56E2-6B419C4E4CBB}"/>
              </a:ext>
            </a:extLst>
          </p:cNvPr>
          <p:cNvCxnSpPr>
            <a:cxnSpLocks/>
          </p:cNvCxnSpPr>
          <p:nvPr/>
        </p:nvCxnSpPr>
        <p:spPr>
          <a:xfrm>
            <a:off x="899160" y="2864327"/>
            <a:ext cx="1221329" cy="749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6F47599F-32D8-C7DB-9A6E-F58B5F1798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142313"/>
              </p:ext>
            </p:extLst>
          </p:nvPr>
        </p:nvGraphicFramePr>
        <p:xfrm>
          <a:off x="-4966111" y="5690747"/>
          <a:ext cx="3316748" cy="14833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658374">
                  <a:extLst>
                    <a:ext uri="{9D8B030D-6E8A-4147-A177-3AD203B41FA5}">
                      <a16:colId xmlns:a16="http://schemas.microsoft.com/office/drawing/2014/main" val="1599694383"/>
                    </a:ext>
                  </a:extLst>
                </a:gridCol>
                <a:gridCol w="1658374">
                  <a:extLst>
                    <a:ext uri="{9D8B030D-6E8A-4147-A177-3AD203B41FA5}">
                      <a16:colId xmlns:a16="http://schemas.microsoft.com/office/drawing/2014/main" val="407277522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用户表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133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/>
                        <a:t>userID</a:t>
                      </a:r>
                      <a:endParaRPr lang="en-US" altLang="zh-C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108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248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totalPrice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09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7854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110</Words>
  <Application>Microsoft Office PowerPoint</Application>
  <PresentationFormat>宽屏</PresentationFormat>
  <Paragraphs>68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-apple-system</vt:lpstr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DuXinmin</dc:creator>
  <cp:lastModifiedBy>DuXinmin</cp:lastModifiedBy>
  <cp:revision>5</cp:revision>
  <dcterms:created xsi:type="dcterms:W3CDTF">2023-04-18T00:18:27Z</dcterms:created>
  <dcterms:modified xsi:type="dcterms:W3CDTF">2023-04-18T14:11:31Z</dcterms:modified>
</cp:coreProperties>
</file>