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1"/>
  </p:notesMasterIdLst>
  <p:sldIdLst>
    <p:sldId id="256" r:id="rId2"/>
    <p:sldId id="258" r:id="rId3"/>
    <p:sldId id="41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419" r:id="rId46"/>
    <p:sldId id="301" r:id="rId47"/>
    <p:sldId id="302" r:id="rId48"/>
    <p:sldId id="413" r:id="rId49"/>
    <p:sldId id="414" r:id="rId50"/>
    <p:sldId id="415" r:id="rId51"/>
    <p:sldId id="416" r:id="rId52"/>
    <p:sldId id="417" r:id="rId53"/>
    <p:sldId id="418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407" r:id="rId82"/>
    <p:sldId id="330" r:id="rId83"/>
    <p:sldId id="408" r:id="rId84"/>
    <p:sldId id="331" r:id="rId85"/>
    <p:sldId id="332" r:id="rId86"/>
    <p:sldId id="333" r:id="rId87"/>
    <p:sldId id="334" r:id="rId88"/>
    <p:sldId id="335" r:id="rId89"/>
    <p:sldId id="411" r:id="rId90"/>
    <p:sldId id="409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3" r:id="rId107"/>
    <p:sldId id="354" r:id="rId108"/>
    <p:sldId id="355" r:id="rId109"/>
    <p:sldId id="356" r:id="rId110"/>
    <p:sldId id="357" r:id="rId111"/>
    <p:sldId id="358" r:id="rId112"/>
    <p:sldId id="359" r:id="rId113"/>
    <p:sldId id="360" r:id="rId114"/>
    <p:sldId id="361" r:id="rId115"/>
    <p:sldId id="362" r:id="rId116"/>
    <p:sldId id="364" r:id="rId117"/>
    <p:sldId id="365" r:id="rId118"/>
    <p:sldId id="366" r:id="rId119"/>
    <p:sldId id="367" r:id="rId120"/>
    <p:sldId id="368" r:id="rId121"/>
    <p:sldId id="369" r:id="rId122"/>
    <p:sldId id="370" r:id="rId123"/>
    <p:sldId id="371" r:id="rId124"/>
    <p:sldId id="372" r:id="rId125"/>
    <p:sldId id="410" r:id="rId126"/>
    <p:sldId id="403" r:id="rId127"/>
    <p:sldId id="404" r:id="rId128"/>
    <p:sldId id="405" r:id="rId129"/>
    <p:sldId id="406" r:id="rId13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00FF"/>
    <a:srgbClr val="D9FDA5"/>
    <a:srgbClr val="FFFFFF"/>
    <a:srgbClr val="D9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8" autoAdjust="0"/>
    <p:restoredTop sz="94659" autoAdjust="0"/>
  </p:normalViewPr>
  <p:slideViewPr>
    <p:cSldViewPr snapToObjects="1">
      <p:cViewPr>
        <p:scale>
          <a:sx n="50" d="100"/>
          <a:sy n="50" d="100"/>
        </p:scale>
        <p:origin x="-1808" y="-448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2019/4/15</a:t>
            </a:fld>
            <a:endParaRPr lang="en-US"/>
          </a:p>
        </p:txBody>
      </p:sp>
      <p:sp>
        <p:nvSpPr>
          <p:cNvPr id="156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29B0E5-E848-46B2-BFB8-A4B79E33D37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7812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633758469746283750KmZCWaOQdYlGf6h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50" y="5557838"/>
            <a:ext cx="923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未命名_副本"/>
          <p:cNvPicPr>
            <a:picLocks noChangeAspect="1" noChangeArrowheads="1"/>
          </p:cNvPicPr>
          <p:nvPr userDrawn="1"/>
        </p:nvPicPr>
        <p:blipFill>
          <a:blip r:embed="rId14" cstate="print"/>
          <a:srcRect l="1405" t="12910" r="2878" b="10757"/>
          <a:stretch>
            <a:fillRect/>
          </a:stretch>
        </p:blipFill>
        <p:spPr bwMode="auto">
          <a:xfrm>
            <a:off x="-19050" y="838200"/>
            <a:ext cx="9158288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图片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9050" y="6453188"/>
            <a:ext cx="916305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图片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9050" y="-25400"/>
            <a:ext cx="91630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 smtClean="0">
              <a:solidFill>
                <a:schemeClr val="bg1"/>
              </a:solidFill>
            </a:endParaRPr>
          </a:p>
        </p:txBody>
      </p:sp>
      <p:sp>
        <p:nvSpPr>
          <p:cNvPr id="2056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重庆理工大学</a:t>
            </a:r>
            <a:endParaRPr lang="zh-CN" altLang="en-U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endParaRPr lang="zh-CN" altLang="en-U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endParaRPr lang="zh-CN" altLang="en-U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r>
              <a:rPr lang="zh-CN" alt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数据库系统概论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</a:rPr>
              <a:t>An Introduction to 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zh-CN" sz="3600" smtClean="0"/>
          </a:p>
        </p:txBody>
      </p:sp>
      <p:sp>
        <p:nvSpPr>
          <p:cNvPr id="3075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>
              <a:solidFill>
                <a:srgbClr val="898989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2" cstate="print">
            <a:lum bright="4000" contrast="-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95536" y="1629296"/>
            <a:ext cx="8208963" cy="35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SzPct val="100000"/>
            </a:pPr>
            <a:r>
              <a:rPr lang="zh-CN" altLang="en-US" sz="6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数据库系统概论</a:t>
            </a:r>
            <a:endParaRPr lang="en-US" sz="60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buSzPct val="100000"/>
            </a:pP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sym typeface="Times New Roman" pitchFamily="18" charset="0"/>
              </a:rPr>
              <a:t>An Introduction to Database System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>
              <a:buSzPct val="100000"/>
            </a:pPr>
            <a:endParaRPr lang="zh-CN" altLang="en-US" sz="60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第六</a:t>
            </a:r>
            <a:r>
              <a:rPr lang="zh-CN" altLang="en-US" sz="48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章  关系数据理论</a:t>
            </a:r>
          </a:p>
          <a:p>
            <a:pPr algn="ctr">
              <a:buSzPct val="100000"/>
            </a:pPr>
            <a:r>
              <a:rPr lang="zh-CN" altLang="en-US" sz="6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/>
            </a:r>
            <a:br>
              <a:rPr lang="zh-CN" altLang="en-US" sz="6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</a:b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zh-CN" altLang="en-US" sz="2400" b="1" dirty="0" smtClean="0">
                <a:solidFill>
                  <a:schemeClr val="bg1"/>
                </a:solidFill>
                <a:latin typeface="Times-Roman" charset="0"/>
                <a:ea typeface="隶书" pitchFamily="49" charset="-122"/>
                <a:sym typeface="Times-Roman" charset="0"/>
              </a:rPr>
              <a:t>重庆理工大学计算机学院</a:t>
            </a:r>
            <a:endParaRPr 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33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640960" cy="5599112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假设学校教务的数据库模式用一个单一的关系模式</a:t>
            </a: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来表示，则该关系模式的属性集合为：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   </a:t>
            </a:r>
            <a:r>
              <a:rPr 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U </a:t>
            </a:r>
            <a:r>
              <a:rPr lang="zh-CN" altLang="en-US" dirty="0" smtClean="0">
                <a:sym typeface="Calibri" pitchFamily="34" charset="0"/>
              </a:rPr>
              <a:t>＝{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</a:t>
            </a:r>
            <a:r>
              <a:rPr lang="zh-CN" altLang="en-US" dirty="0" smtClean="0">
                <a:sym typeface="Calibri" pitchFamily="34" charset="0"/>
              </a:rPr>
              <a:t>} 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现实世界的已知事实（语义）：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一个系有若干学生， 但一个学生只属于一个系；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一个系只有一名（正职）负责人；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一个学生可以选修多门课程，每门课程有若干学生选修；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52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3950"/>
            <a:ext cx="8229600" cy="5543550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A1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A2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A3</a:t>
            </a:r>
            <a:r>
              <a:rPr lang="zh-CN" altLang="en-US" dirty="0" smtClean="0">
                <a:sym typeface="Calibri" pitchFamily="34" charset="0"/>
              </a:rPr>
              <a:t>这三条推理规则可以得到下面三条推理规则：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合并规则（</a:t>
            </a:r>
            <a:r>
              <a:rPr lang="en-US" altLang="zh-CN" dirty="0" smtClean="0">
                <a:sym typeface="Calibri" pitchFamily="34" charset="0"/>
              </a:rPr>
              <a:t>union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25000"/>
              </a:lnSpc>
            </a:pP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6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伪传递规则（</a:t>
            </a:r>
            <a:r>
              <a:rPr lang="en-US" altLang="zh-CN" dirty="0" smtClean="0">
                <a:sym typeface="Calibri" pitchFamily="34" charset="0"/>
              </a:rPr>
              <a:t>pseudo transitivity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WY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XW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分解规则（</a:t>
            </a:r>
            <a:r>
              <a:rPr lang="en-US" altLang="zh-CN" dirty="0" smtClean="0">
                <a:sym typeface="Calibri" pitchFamily="34" charset="0"/>
              </a:rPr>
              <a:t>decomposition rule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</a:pPr>
            <a:r>
              <a:rPr lang="zh-CN" altLang="en-US" dirty="0" smtClean="0">
                <a:sym typeface="Calibri" pitchFamily="34" charset="0"/>
              </a:rPr>
              <a:t>     </a:t>
            </a:r>
            <a:endParaRPr lang="en-US" altLang="zh-CN" i="1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62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根据合并规则和分解规则，可得引理</a:t>
            </a:r>
            <a:r>
              <a:rPr lang="en-US" altLang="zh-CN" dirty="0" smtClean="0">
                <a:sym typeface="Calibri" pitchFamily="34" charset="0"/>
              </a:rPr>
              <a:t>6.1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i="1" baseline="-25000" dirty="0" smtClean="0">
                <a:sym typeface="Calibri" pitchFamily="34" charset="0"/>
              </a:rPr>
              <a:t>1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i="1" baseline="-25000" dirty="0" smtClean="0">
                <a:sym typeface="Calibri" pitchFamily="34" charset="0"/>
              </a:rPr>
              <a:t>2</a:t>
            </a:r>
            <a:r>
              <a:rPr lang="en-US" altLang="zh-CN" i="1" dirty="0" smtClean="0">
                <a:sym typeface="Calibri" pitchFamily="34" charset="0"/>
              </a:rPr>
              <a:t>…</a:t>
            </a:r>
            <a:r>
              <a:rPr lang="en-US" altLang="zh-CN" i="1" dirty="0" err="1" smtClean="0">
                <a:sym typeface="Calibri" pitchFamily="34" charset="0"/>
              </a:rPr>
              <a:t>A</a:t>
            </a:r>
            <a:r>
              <a:rPr lang="en-US" altLang="zh-CN" i="1" baseline="-25000" dirty="0" err="1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成立的充分必要条件是</a:t>
            </a:r>
            <a:r>
              <a:rPr lang="en-US" altLang="zh-CN" i="1" dirty="0" err="1" smtClean="0">
                <a:sym typeface="Calibri" pitchFamily="34" charset="0"/>
              </a:rPr>
              <a:t>X</a:t>
            </a:r>
            <a:r>
              <a:rPr lang="en-US" altLang="zh-CN" dirty="0" err="1" smtClean="0">
                <a:sym typeface="Calibri" pitchFamily="34" charset="0"/>
              </a:rPr>
              <a:t>→</a:t>
            </a:r>
            <a:r>
              <a:rPr lang="en-US" altLang="zh-CN" i="1" dirty="0" err="1" smtClean="0">
                <a:sym typeface="Calibri" pitchFamily="34" charset="0"/>
              </a:rPr>
              <a:t>A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成立（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zh-CN" altLang="en-US" dirty="0" smtClean="0">
                <a:sym typeface="Calibri" pitchFamily="34" charset="0"/>
              </a:rPr>
              <a:t>1，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…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）。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2  </a:t>
            </a:r>
            <a:r>
              <a:rPr lang="zh-CN" altLang="en-US" dirty="0" smtClean="0">
                <a:sym typeface="Calibri" pitchFamily="34" charset="0"/>
              </a:rPr>
              <a:t>在关系模式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所逻辑蕴涵的函数依赖的全体叫作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的闭包，记为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6.13</a:t>
            </a:r>
            <a:r>
              <a:rPr lang="zh-CN" altLang="en-US" dirty="0" smtClean="0">
                <a:sym typeface="Calibri" pitchFamily="34" charset="0"/>
              </a:rPr>
              <a:t>  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={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称为属性集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关于函数依赖集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830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38721"/>
            <a:ext cx="836295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6.2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公理导出的充分必要条件是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6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6.2</a:t>
            </a:r>
            <a:r>
              <a:rPr lang="zh-CN" altLang="en-US" dirty="0" smtClean="0">
                <a:sym typeface="Calibri" pitchFamily="34" charset="0"/>
              </a:rPr>
              <a:t>的用途</a:t>
            </a:r>
          </a:p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判定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是否能由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公理导出的问题，就</a:t>
            </a:r>
            <a:endParaRPr lang="en-US" altLang="zh-CN" dirty="0" smtClean="0">
              <a:sym typeface="Calibri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转化为求出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，判定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是否为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的子集的问题。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求闭包的算法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算法</a:t>
            </a:r>
            <a:r>
              <a:rPr lang="en-US" altLang="zh-CN" dirty="0" smtClean="0">
                <a:sym typeface="Calibri" pitchFamily="34" charset="0"/>
              </a:rPr>
              <a:t>6.</a:t>
            </a:r>
            <a:r>
              <a:rPr lang="zh-CN" altLang="en-US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求属性集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）关于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         </a:t>
            </a: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输入：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endParaRPr lang="zh-CN" altLang="en-US" i="1" dirty="0" smtClean="0">
              <a:sym typeface="Calibri" pitchFamily="34" charset="0"/>
            </a:endParaRP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输出：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</a:p>
          <a:p>
            <a:pPr marL="400050" lvl="1" indent="0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步骤：</a:t>
            </a:r>
          </a:p>
          <a:p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99334" name="AutoShape 5"/>
          <p:cNvSpPr>
            <a:spLocks noChangeArrowheads="1"/>
          </p:cNvSpPr>
          <p:nvPr/>
        </p:nvSpPr>
        <p:spPr bwMode="auto">
          <a:xfrm>
            <a:off x="2849563" y="4797425"/>
            <a:ext cx="1439862" cy="1225550"/>
          </a:xfrm>
          <a:prstGeom prst="star16">
            <a:avLst>
              <a:gd name="adj" fmla="val 37500"/>
            </a:avLst>
          </a:prstGeom>
          <a:solidFill>
            <a:srgbClr val="EEE678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迭代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bldLvl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035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ym typeface="Calibri" pitchFamily="34" charset="0"/>
              </a:rPr>
              <a:t>令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0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=0</a:t>
            </a:r>
            <a:endParaRPr lang="zh-CN" altLang="en-US" dirty="0" smtClean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ym typeface="Calibri" pitchFamily="34" charset="0"/>
              </a:rPr>
              <a:t>求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，这里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 ={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 |(</a:t>
            </a:r>
            <a:r>
              <a:rPr lang="en-US" altLang="zh-CN" dirty="0" smtClean="0">
                <a:sym typeface="Symbol" pitchFamily="18" charset="2"/>
              </a:rPr>
              <a:t>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)( </a:t>
            </a:r>
            <a:r>
              <a:rPr lang="en-US" altLang="zh-CN" dirty="0" smtClean="0">
                <a:sym typeface="Symbol" pitchFamily="18" charset="2"/>
              </a:rPr>
              <a:t>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)(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endParaRPr lang="zh-CN" altLang="en-US" i="1" dirty="0" smtClean="0">
              <a:sym typeface="Calibri" pitchFamily="34" charset="0"/>
            </a:endParaRPr>
          </a:p>
          <a:p>
            <a:pPr marL="514350" indent="-514350">
              <a:buNone/>
            </a:pPr>
            <a:r>
              <a:rPr lang="en-US" altLang="zh-CN" dirty="0" smtClean="0">
                <a:sym typeface="Calibri" pitchFamily="34" charset="0"/>
              </a:rPr>
              <a:t>                                           ∧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i="1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∧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)}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smtClean="0">
                <a:sym typeface="Calibri" pitchFamily="34" charset="0"/>
              </a:rPr>
              <a:t>i</a:t>
            </a:r>
            <a:r>
              <a:rPr lang="en-US" altLang="zh-CN" baseline="30000" dirty="0" smtClean="0">
                <a:sym typeface="Calibri" pitchFamily="34" charset="0"/>
              </a:rPr>
              <a:t>+1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∪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 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baseline="30000" dirty="0" smtClean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ym typeface="Calibri" pitchFamily="34" charset="0"/>
              </a:rPr>
              <a:t>判断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smtClean="0">
                <a:sym typeface="Calibri" pitchFamily="34" charset="0"/>
              </a:rPr>
              <a:t>i</a:t>
            </a:r>
            <a:r>
              <a:rPr lang="en-US" altLang="zh-CN" baseline="30000" dirty="0" smtClean="0">
                <a:sym typeface="Calibri" pitchFamily="34" charset="0"/>
              </a:rPr>
              <a:t>+1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 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smtClean="0">
                <a:sym typeface="Calibri" pitchFamily="34" charset="0"/>
              </a:rPr>
              <a:t>i</a:t>
            </a:r>
            <a:r>
              <a:rPr lang="en-US" altLang="zh-CN" baseline="30000" dirty="0" smtClean="0">
                <a:sym typeface="Calibri" pitchFamily="34" charset="0"/>
              </a:rPr>
              <a:t>+1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相等或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i="1" baseline="30000" dirty="0" err="1" smtClean="0">
                <a:sym typeface="Calibri" pitchFamily="34" charset="0"/>
              </a:rPr>
              <a:t>i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就是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514350" indent="-514350">
              <a:buNone/>
            </a:pPr>
            <a:r>
              <a:rPr lang="en-US" altLang="zh-CN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算法终止。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dirty="0" smtClean="0">
                <a:sym typeface="Calibri" pitchFamily="34" charset="0"/>
              </a:rPr>
              <a:t>若否，则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1，返回第</a:t>
            </a:r>
            <a:r>
              <a:rPr lang="zh-CN" altLang="en-US" dirty="0" smtClean="0"/>
              <a:t>②</a:t>
            </a:r>
            <a:r>
              <a:rPr lang="zh-CN" altLang="en-US" dirty="0" smtClean="0">
                <a:sym typeface="Calibri" pitchFamily="34" charset="0"/>
              </a:rPr>
              <a:t>步。</a:t>
            </a:r>
            <a:endParaRPr lang="zh-CN" altLang="en-US" dirty="0" smtClean="0"/>
          </a:p>
        </p:txBody>
      </p:sp>
      <p:sp>
        <p:nvSpPr>
          <p:cNvPr id="100358" name="AutoShape 4"/>
          <p:cNvSpPr>
            <a:spLocks noChangeArrowheads="1"/>
          </p:cNvSpPr>
          <p:nvPr/>
        </p:nvSpPr>
        <p:spPr bwMode="auto">
          <a:xfrm>
            <a:off x="4356298" y="188640"/>
            <a:ext cx="4248150" cy="1079500"/>
          </a:xfrm>
          <a:prstGeom prst="wedgeRoundRectCallout">
            <a:avLst>
              <a:gd name="adj1" fmla="val -46486"/>
              <a:gd name="adj2" fmla="val 96764"/>
              <a:gd name="adj3" fmla="val 16667"/>
            </a:avLst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84EE26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对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olidFill>
                  <a:srgbClr val="000000"/>
                </a:solidFill>
                <a:latin typeface="+mn-lt"/>
                <a:sym typeface="Times New Roman" pitchFamily="18" charset="0"/>
              </a:rPr>
              <a:t>i</a:t>
            </a:r>
            <a:r>
              <a:rPr lang="en-US" altLang="zh-CN" b="1" baseline="6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中的每个元素，依次检查相应的函数依赖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将依赖它的属性加入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ldLvl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240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8638" y="1098551"/>
            <a:ext cx="8229600" cy="567055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6.11]  </a:t>
            </a:r>
            <a:r>
              <a:rPr lang="zh-CN" altLang="en-US" dirty="0" smtClean="0">
                <a:sym typeface="Calibri" pitchFamily="34" charset="0"/>
              </a:rPr>
              <a:t>已知关系模式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en-US" altLang="zh-CN" sz="2800" i="1" dirty="0" smtClean="0">
                <a:sym typeface="Calibri" pitchFamily="34" charset="0"/>
              </a:rPr>
              <a:t>U</a:t>
            </a:r>
            <a:r>
              <a:rPr lang="en-US" altLang="zh-CN" sz="2800" dirty="0" smtClean="0">
                <a:sym typeface="Calibri" pitchFamily="34" charset="0"/>
              </a:rPr>
              <a:t>={</a:t>
            </a:r>
            <a:r>
              <a:rPr lang="en-US" altLang="zh-CN" sz="2800" i="1" dirty="0" smtClean="0">
                <a:sym typeface="Calibri" pitchFamily="34" charset="0"/>
              </a:rPr>
              <a:t>A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D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E</a:t>
            </a:r>
            <a:r>
              <a:rPr lang="en-US" altLang="zh-CN" sz="2800" dirty="0" smtClean="0">
                <a:sym typeface="Calibri" pitchFamily="34" charset="0"/>
              </a:rPr>
              <a:t>}</a:t>
            </a:r>
            <a:r>
              <a:rPr lang="zh-CN" altLang="en-US" sz="2800" dirty="0" smtClean="0">
                <a:sym typeface="Calibri" pitchFamily="34" charset="0"/>
              </a:rPr>
              <a:t>；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ym typeface="Calibri" pitchFamily="34" charset="0"/>
              </a:rPr>
              <a:t>	</a:t>
            </a:r>
            <a:r>
              <a:rPr lang="en-US" altLang="zh-CN" sz="2800" i="1" dirty="0" smtClean="0">
                <a:sym typeface="Calibri" pitchFamily="34" charset="0"/>
              </a:rPr>
              <a:t>F</a:t>
            </a:r>
            <a:r>
              <a:rPr lang="en-US" altLang="zh-CN" sz="2800" dirty="0" smtClean="0">
                <a:sym typeface="Calibri" pitchFamily="34" charset="0"/>
              </a:rPr>
              <a:t>={</a:t>
            </a:r>
            <a:r>
              <a:rPr lang="en-US" altLang="zh-CN" sz="2800" i="1" dirty="0" smtClean="0">
                <a:sym typeface="Calibri" pitchFamily="34" charset="0"/>
              </a:rPr>
              <a:t>AB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D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E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EC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zh-CN" altLang="en-US" sz="2800" dirty="0" smtClean="0">
                <a:sym typeface="Calibri" pitchFamily="34" charset="0"/>
              </a:rPr>
              <a:t>, </a:t>
            </a:r>
            <a:r>
              <a:rPr lang="en-US" altLang="zh-CN" sz="2800" i="1" dirty="0" smtClean="0">
                <a:sym typeface="Calibri" pitchFamily="34" charset="0"/>
              </a:rPr>
              <a:t>AC</a:t>
            </a:r>
            <a:r>
              <a:rPr lang="en-US" altLang="zh-CN" sz="2800" dirty="0" smtClean="0">
                <a:sym typeface="Calibri" pitchFamily="34" charset="0"/>
              </a:rPr>
              <a:t>→</a:t>
            </a:r>
            <a:r>
              <a:rPr lang="en-US" altLang="zh-CN" sz="2800" i="1" dirty="0" smtClean="0">
                <a:sym typeface="Calibri" pitchFamily="34" charset="0"/>
              </a:rPr>
              <a:t>B</a:t>
            </a:r>
            <a:r>
              <a:rPr lang="en-US" altLang="zh-CN" sz="2800" dirty="0" smtClean="0">
                <a:sym typeface="Calibri" pitchFamily="34" charset="0"/>
              </a:rPr>
              <a:t>}</a:t>
            </a:r>
            <a:r>
              <a:rPr lang="zh-CN" altLang="en-US" sz="2800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ym typeface="Calibri" pitchFamily="34" charset="0"/>
              </a:rPr>
              <a:t>	求(</a:t>
            </a:r>
            <a:r>
              <a:rPr lang="en-US" altLang="zh-CN" sz="2800" i="1" dirty="0" smtClean="0">
                <a:sym typeface="Calibri" pitchFamily="34" charset="0"/>
              </a:rPr>
              <a:t>AB</a:t>
            </a:r>
            <a:r>
              <a:rPr lang="zh-CN" altLang="en-US" sz="2800" dirty="0" smtClean="0">
                <a:sym typeface="Calibri" pitchFamily="34" charset="0"/>
              </a:rPr>
              <a:t>)</a:t>
            </a:r>
            <a:r>
              <a:rPr lang="en-US" altLang="zh-CN" sz="2800" baseline="-25000" dirty="0" smtClean="0">
                <a:sym typeface="Calibri" pitchFamily="34" charset="0"/>
              </a:rPr>
              <a:t>F</a:t>
            </a:r>
            <a:r>
              <a:rPr lang="en-US" altLang="zh-CN" sz="2800" baseline="30000" dirty="0" smtClean="0">
                <a:sym typeface="Calibri" pitchFamily="34" charset="0"/>
              </a:rPr>
              <a:t>+</a:t>
            </a:r>
            <a:r>
              <a:rPr lang="en-US" altLang="zh-CN" sz="2800" dirty="0" smtClean="0">
                <a:sym typeface="Calibri" pitchFamily="34" charset="0"/>
              </a:rPr>
              <a:t> </a:t>
            </a:r>
            <a:r>
              <a:rPr lang="zh-CN" altLang="en-US" sz="2800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34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0728"/>
            <a:ext cx="8435280" cy="5788372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ym typeface="Calibri" pitchFamily="34" charset="0"/>
              </a:rPr>
              <a:t>解 ：由算法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，设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0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计算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：逐一的扫描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集合中各个函数依赖，找左部为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或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zh-CN" altLang="en-US" dirty="0" smtClean="0">
                <a:sym typeface="Calibri" pitchFamily="34" charset="0"/>
              </a:rPr>
              <a:t>的函数依赖。得到两个：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D</a:t>
            </a:r>
            <a:r>
              <a:rPr lang="zh-CN" altLang="en-US" dirty="0" smtClean="0">
                <a:sym typeface="Calibri" pitchFamily="34" charset="0"/>
              </a:rPr>
              <a:t>。于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en-US" altLang="zh-CN" dirty="0" smtClean="0">
                <a:sym typeface="Calibri" pitchFamily="34" charset="0"/>
              </a:rPr>
              <a:t>∪</a:t>
            </a:r>
            <a:r>
              <a:rPr lang="en-US" altLang="zh-CN" i="1" dirty="0" smtClean="0">
                <a:sym typeface="Calibri" pitchFamily="34" charset="0"/>
              </a:rPr>
              <a:t>CD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ABCD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因为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0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≠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，所以再找出左部为</a:t>
            </a:r>
            <a:r>
              <a:rPr lang="en-US" altLang="zh-CN" i="1" dirty="0" smtClean="0">
                <a:sym typeface="Calibri" pitchFamily="34" charset="0"/>
              </a:rPr>
              <a:t>ABCD</a:t>
            </a:r>
            <a:r>
              <a:rPr lang="zh-CN" altLang="en-US" dirty="0" smtClean="0">
                <a:sym typeface="Calibri" pitchFamily="34" charset="0"/>
              </a:rPr>
              <a:t>子集的那些函数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依赖，又得到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E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AC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，于是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2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1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∪</a:t>
            </a:r>
            <a:r>
              <a:rPr lang="en-US" altLang="zh-CN" i="1" dirty="0" smtClean="0">
                <a:sym typeface="Calibri" pitchFamily="34" charset="0"/>
              </a:rPr>
              <a:t>BE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ABCDE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ym typeface="Calibri" pitchFamily="34" charset="0"/>
              </a:rPr>
              <a:t>因为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 smtClean="0">
                <a:sym typeface="Calibri" pitchFamily="34" charset="0"/>
              </a:rPr>
              <a:t>(</a:t>
            </a:r>
            <a:r>
              <a:rPr lang="en-US" altLang="zh-CN" baseline="30000" dirty="0" smtClean="0">
                <a:sym typeface="Calibri" pitchFamily="34" charset="0"/>
              </a:rPr>
              <a:t>2</a:t>
            </a:r>
            <a:r>
              <a:rPr lang="zh-CN" altLang="en-US" baseline="30000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已等于全部属性集合，所以(</a:t>
            </a:r>
            <a:r>
              <a:rPr lang="en-US" altLang="zh-CN" i="1" dirty="0" smtClean="0">
                <a:sym typeface="Calibri" pitchFamily="34" charset="0"/>
              </a:rPr>
              <a:t>AB</a:t>
            </a:r>
            <a:r>
              <a:rPr lang="zh-CN" altLang="en-US" dirty="0" smtClean="0">
                <a:sym typeface="Calibri" pitchFamily="34" charset="0"/>
              </a:rPr>
              <a:t>)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=</a:t>
            </a:r>
            <a:r>
              <a:rPr lang="en-US" altLang="zh-CN" i="1" dirty="0" smtClean="0">
                <a:sym typeface="Calibri" pitchFamily="34" charset="0"/>
              </a:rPr>
              <a:t>ABCDE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zh-CN" dirty="0" smtClean="0">
              <a:latin typeface="宋体" pitchFamily="2" charset="-122"/>
              <a:sym typeface="宋体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en-US" sz="1800" dirty="0" smtClean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44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有效性与完备性的含义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有效性：由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出发根据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公理推导出来的每一个函数依赖一定在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中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完备性：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中的每一个函数依赖，必定可以由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出发根据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公理推导出来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547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196752"/>
            <a:ext cx="8362950" cy="49976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6.2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公理系统是有效的、完备的。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宋体" pitchFamily="2" charset="-122"/>
              </a:rPr>
              <a:t>证明：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>
                <a:sym typeface="宋体" pitchFamily="2" charset="-122"/>
              </a:rPr>
              <a:t>1. </a:t>
            </a:r>
            <a:r>
              <a:rPr lang="zh-CN" altLang="en-US" dirty="0" smtClean="0">
                <a:sym typeface="宋体" pitchFamily="2" charset="-122"/>
              </a:rPr>
              <a:t>有效性</a:t>
            </a:r>
          </a:p>
          <a:p>
            <a:pPr lvl="2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有效性实际上是“正确性”</a:t>
            </a:r>
          </a:p>
          <a:p>
            <a:pPr lvl="2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可由定理</a:t>
            </a:r>
            <a:r>
              <a:rPr lang="en-US" altLang="zh-CN" dirty="0" smtClean="0">
                <a:sym typeface="宋体" pitchFamily="2" charset="-122"/>
              </a:rPr>
              <a:t>6.1</a:t>
            </a:r>
            <a:r>
              <a:rPr lang="zh-CN" altLang="en-US" dirty="0" smtClean="0">
                <a:sym typeface="宋体" pitchFamily="2" charset="-122"/>
              </a:rPr>
              <a:t>得证</a:t>
            </a: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43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由此可得到属性组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一组函数依赖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sz="2400" dirty="0" smtClean="0">
                <a:sym typeface="Calibri" pitchFamily="34" charset="0"/>
              </a:rPr>
              <a:t>  </a:t>
            </a:r>
            <a:r>
              <a:rPr lang="zh-CN" altLang="en-US" sz="2400" dirty="0" smtClean="0">
                <a:sym typeface="Calibri" pitchFamily="34" charset="0"/>
              </a:rPr>
              <a:t>     </a:t>
            </a:r>
            <a:r>
              <a:rPr lang="en-US" altLang="zh-CN" sz="2400" dirty="0" smtClean="0">
                <a:sym typeface="Calibri" pitchFamily="34" charset="0"/>
              </a:rPr>
              <a:t>F={</a:t>
            </a: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→ </a:t>
            </a:r>
            <a:r>
              <a:rPr lang="en-US" altLang="zh-CN" sz="2400" dirty="0" err="1" smtClean="0">
                <a:sym typeface="Calibri" pitchFamily="34" charset="0"/>
              </a:rPr>
              <a:t>Mname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)→ Grade}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763713" y="3014663"/>
            <a:ext cx="5715000" cy="2667000"/>
            <a:chOff x="0" y="0"/>
            <a:chExt cx="5580" cy="2028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4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64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6500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457200" y="1124744"/>
            <a:ext cx="8229600" cy="5069681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2. </a:t>
            </a:r>
            <a:r>
              <a:rPr lang="zh-CN" altLang="en-US" dirty="0" smtClean="0">
                <a:sym typeface="Calibri" pitchFamily="34" charset="0"/>
              </a:rPr>
              <a:t>完备性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宋体" pitchFamily="2" charset="-122"/>
              </a:rPr>
              <a:t>只需证明逆否命题：若函数依赖</a:t>
            </a:r>
            <a:r>
              <a:rPr lang="en-US" altLang="zh-CN" i="1" dirty="0" smtClean="0">
                <a:sym typeface="宋体" pitchFamily="2" charset="-122"/>
              </a:rPr>
              <a:t>X</a:t>
            </a:r>
            <a:r>
              <a:rPr lang="en-US" altLang="zh-CN" dirty="0" smtClean="0">
                <a:sym typeface="宋体" pitchFamily="2" charset="-122"/>
              </a:rPr>
              <a:t>→</a:t>
            </a:r>
            <a:r>
              <a:rPr lang="en-US" altLang="zh-CN" i="1" dirty="0" smtClean="0">
                <a:sym typeface="宋体" pitchFamily="2" charset="-122"/>
              </a:rPr>
              <a:t>Y</a:t>
            </a:r>
            <a:r>
              <a:rPr lang="zh-CN" altLang="en-US" dirty="0" smtClean="0">
                <a:sym typeface="宋体" pitchFamily="2" charset="-122"/>
              </a:rPr>
              <a:t>不能由</a:t>
            </a:r>
            <a:r>
              <a:rPr lang="en-US" altLang="zh-CN" i="1" dirty="0" smtClean="0">
                <a:sym typeface="宋体" pitchFamily="2" charset="-122"/>
              </a:rPr>
              <a:t>F</a:t>
            </a:r>
            <a:r>
              <a:rPr lang="zh-CN" altLang="en-US" dirty="0" smtClean="0">
                <a:sym typeface="宋体" pitchFamily="2" charset="-122"/>
              </a:rPr>
              <a:t>从</a:t>
            </a:r>
            <a:r>
              <a:rPr lang="en-US" altLang="zh-CN" dirty="0" smtClean="0">
                <a:sym typeface="宋体" pitchFamily="2" charset="-122"/>
              </a:rPr>
              <a:t>Armstrong</a:t>
            </a:r>
            <a:r>
              <a:rPr lang="zh-CN" altLang="en-US" dirty="0" smtClean="0">
                <a:sym typeface="宋体" pitchFamily="2" charset="-122"/>
              </a:rPr>
              <a:t>公理导出，那么它必然不为</a:t>
            </a:r>
            <a:r>
              <a:rPr lang="en-US" altLang="zh-CN" i="1" dirty="0" smtClean="0">
                <a:sym typeface="宋体" pitchFamily="2" charset="-122"/>
              </a:rPr>
              <a:t>F</a:t>
            </a:r>
            <a:r>
              <a:rPr lang="en-US" altLang="zh-CN" dirty="0" smtClean="0">
                <a:sym typeface="宋体" pitchFamily="2" charset="-122"/>
              </a:rPr>
              <a:t> </a:t>
            </a:r>
            <a:r>
              <a:rPr lang="zh-CN" altLang="en-US" dirty="0" smtClean="0">
                <a:sym typeface="宋体" pitchFamily="2" charset="-122"/>
              </a:rPr>
              <a:t>所蕴</a:t>
            </a:r>
            <a:r>
              <a:rPr lang="zh-CN" altLang="en-US" dirty="0" smtClean="0">
                <a:sym typeface="Calibri" pitchFamily="34" charset="0"/>
              </a:rPr>
              <a:t>涵</a:t>
            </a:r>
            <a:endParaRPr lang="zh-CN" altLang="en-US" dirty="0" smtClean="0">
              <a:sym typeface="宋体" pitchFamily="2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   分三步证明：</a:t>
            </a:r>
            <a:endParaRPr lang="en-US" dirty="0" smtClean="0">
              <a:sym typeface="宋体" pitchFamily="2" charset="-122"/>
            </a:endParaRPr>
          </a:p>
          <a:p>
            <a:pPr lvl="3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成立，且</a:t>
            </a:r>
            <a:r>
              <a:rPr lang="en-US" altLang="zh-CN" i="1" dirty="0" smtClean="0">
                <a:sym typeface="Calibri" pitchFamily="34" charset="0"/>
              </a:rPr>
              <a:t>V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证：因为</a:t>
            </a:r>
            <a:r>
              <a:rPr lang="zh-CN" altLang="en-US" sz="2200" i="1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，所以有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zh-CN" altLang="en-US" sz="2200" dirty="0" smtClean="0">
                <a:sym typeface="Calibri" pitchFamily="34" charset="0"/>
              </a:rPr>
              <a:t>成立；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  </a:t>
            </a:r>
            <a:r>
              <a:rPr lang="en-US" altLang="zh-CN" sz="2200" dirty="0" smtClean="0">
                <a:sym typeface="Calibri" pitchFamily="34" charset="0"/>
              </a:rPr>
              <a:t>  </a:t>
            </a:r>
            <a:r>
              <a:rPr lang="zh-CN" altLang="en-US" sz="2200" dirty="0" smtClean="0">
                <a:sym typeface="Calibri" pitchFamily="34" charset="0"/>
              </a:rPr>
              <a:t>因为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 →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V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zh-CN" altLang="en-US" sz="2200" dirty="0" smtClean="0">
                <a:sym typeface="Calibri" pitchFamily="34" charset="0"/>
              </a:rPr>
              <a:t>，于是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成立；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    所以</a:t>
            </a:r>
            <a:r>
              <a:rPr lang="en-US" altLang="zh-CN" sz="2200" i="1" dirty="0" smtClean="0">
                <a:sym typeface="Calibri" pitchFamily="34" charset="0"/>
              </a:rPr>
              <a:t>W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 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  <a:r>
              <a:rPr lang="zh-CN" altLang="en-US" sz="2000" dirty="0" smtClean="0">
                <a:sym typeface="Calibri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endParaRPr lang="zh-CN" altLang="en-US" dirty="0" smtClean="0">
              <a:sym typeface="宋体" pitchFamily="2" charset="-122"/>
            </a:endParaRPr>
          </a:p>
          <a:p>
            <a:pPr marL="0" indent="0"/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36513" y="981075"/>
            <a:ext cx="8928993" cy="5681663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）构造一张二维表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，它由下列两个元组构成，可以证明</a:t>
            </a:r>
            <a:r>
              <a:rPr lang="en-US" altLang="zh-CN" i="1" dirty="0" smtClean="0">
                <a:sym typeface="Calibri" pitchFamily="34" charset="0"/>
              </a:rPr>
              <a:t>r </a:t>
            </a:r>
            <a:r>
              <a:rPr lang="zh-CN" altLang="en-US" dirty="0" smtClean="0">
                <a:sym typeface="Calibri" pitchFamily="34" charset="0"/>
              </a:rPr>
              <a:t>必是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的一个关系，即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中的全部函数依赖在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上成立。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		     </a:t>
            </a:r>
            <a:r>
              <a:rPr lang="zh-CN" altLang="en-US" sz="2200" dirty="0" smtClean="0">
                <a:sym typeface="Calibri" pitchFamily="34" charset="0"/>
              </a:rPr>
              <a:t>   	    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en-US" altLang="zh-CN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Calibri" pitchFamily="34" charset="0"/>
              </a:rPr>
              <a:t>  </a:t>
            </a:r>
            <a:r>
              <a:rPr lang="zh-CN" altLang="en-US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  </a:t>
            </a:r>
            <a:r>
              <a:rPr lang="zh-CN" altLang="en-US" sz="2200" dirty="0" smtClean="0">
                <a:sym typeface="Calibri" pitchFamily="34" charset="0"/>
              </a:rPr>
              <a:t>		</a:t>
            </a:r>
            <a:r>
              <a:rPr lang="en-US" altLang="zh-CN" sz="2200" dirty="0" smtClean="0">
                <a:sym typeface="Calibri" pitchFamily="34" charset="0"/>
              </a:rPr>
              <a:t>11......1  00......0  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  </a:t>
            </a:r>
            <a:r>
              <a:rPr lang="zh-CN" altLang="en-US" sz="2200" dirty="0" smtClean="0">
                <a:sym typeface="Calibri" pitchFamily="34" charset="0"/>
              </a:rPr>
              <a:t>		</a:t>
            </a:r>
            <a:r>
              <a:rPr lang="en-US" altLang="zh-CN" sz="2200" dirty="0" smtClean="0">
                <a:sym typeface="Calibri" pitchFamily="34" charset="0"/>
              </a:rPr>
              <a:t>11......1  11......1  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宋体" pitchFamily="2" charset="-122"/>
              </a:rPr>
              <a:t>若</a:t>
            </a:r>
            <a:r>
              <a:rPr lang="en-US" altLang="zh-CN" sz="2200" i="1" dirty="0" smtClean="0">
                <a:sym typeface="宋体" pitchFamily="2" charset="-122"/>
              </a:rPr>
              <a:t>r </a:t>
            </a:r>
            <a:r>
              <a:rPr lang="zh-CN" altLang="en-US" sz="2200" dirty="0" smtClean="0">
                <a:sym typeface="宋体" pitchFamily="2" charset="-122"/>
              </a:rPr>
              <a:t>不是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&lt;</a:t>
            </a:r>
            <a:r>
              <a:rPr lang="en-US" altLang="zh-CN" sz="2200" i="1" dirty="0" smtClean="0">
                <a:sym typeface="宋体" pitchFamily="2" charset="-122"/>
              </a:rPr>
              <a:t>U</a:t>
            </a:r>
            <a:r>
              <a:rPr lang="en-US" altLang="zh-CN" sz="2200" dirty="0" smtClean="0">
                <a:sym typeface="宋体" pitchFamily="2" charset="-122"/>
              </a:rPr>
              <a:t>,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en-US" altLang="zh-CN" sz="2200" dirty="0" smtClean="0">
                <a:sym typeface="宋体" pitchFamily="2" charset="-122"/>
              </a:rPr>
              <a:t>&gt; </a:t>
            </a:r>
            <a:r>
              <a:rPr lang="zh-CN" altLang="en-US" sz="2200" dirty="0" smtClean="0">
                <a:sym typeface="宋体" pitchFamily="2" charset="-122"/>
              </a:rPr>
              <a:t>的关系，则必由于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zh-CN" altLang="en-US" sz="2200" dirty="0" smtClean="0">
                <a:sym typeface="宋体" pitchFamily="2" charset="-122"/>
              </a:rPr>
              <a:t>中有某一个函数依赖</a:t>
            </a:r>
            <a:r>
              <a:rPr lang="en-US" altLang="zh-CN" sz="2200" i="1" dirty="0" smtClean="0">
                <a:sym typeface="宋体" pitchFamily="2" charset="-122"/>
              </a:rPr>
              <a:t>V</a:t>
            </a:r>
            <a:r>
              <a:rPr lang="en-US" altLang="zh-CN" sz="2200" dirty="0" smtClean="0">
                <a:sym typeface="宋体" pitchFamily="2" charset="-122"/>
              </a:rPr>
              <a:t>→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	</a:t>
            </a:r>
            <a:r>
              <a:rPr lang="zh-CN" altLang="en-US" sz="2200" dirty="0" smtClean="0">
                <a:sym typeface="宋体" pitchFamily="2" charset="-122"/>
              </a:rPr>
              <a:t>在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zh-CN" altLang="en-US" sz="2200" dirty="0" smtClean="0">
                <a:sym typeface="宋体" pitchFamily="2" charset="-122"/>
              </a:rPr>
              <a:t>上 不成立所致。由</a:t>
            </a:r>
            <a:r>
              <a:rPr lang="en-US" altLang="zh-CN" sz="2200" i="1" dirty="0" smtClean="0">
                <a:sym typeface="宋体" pitchFamily="2" charset="-122"/>
              </a:rPr>
              <a:t>r </a:t>
            </a:r>
            <a:r>
              <a:rPr lang="zh-CN" altLang="en-US" sz="2200" dirty="0" smtClean="0">
                <a:sym typeface="宋体" pitchFamily="2" charset="-122"/>
              </a:rPr>
              <a:t>的构成可知，</a:t>
            </a:r>
            <a:r>
              <a:rPr lang="en-US" altLang="zh-CN" sz="2200" i="1" dirty="0" smtClean="0">
                <a:sym typeface="宋体" pitchFamily="2" charset="-122"/>
              </a:rPr>
              <a:t>V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必定是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的子集，而</a:t>
            </a:r>
            <a:r>
              <a:rPr lang="en-US" altLang="zh-CN" sz="2200" dirty="0" smtClean="0">
                <a:sym typeface="宋体" pitchFamily="2" charset="-122"/>
              </a:rPr>
              <a:t>	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不是 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的子集，可是由第（</a:t>
            </a:r>
            <a:r>
              <a:rPr lang="en-US" altLang="zh-CN" sz="2200" dirty="0" smtClean="0">
                <a:sym typeface="宋体" pitchFamily="2" charset="-122"/>
              </a:rPr>
              <a:t>1</a:t>
            </a:r>
            <a:r>
              <a:rPr lang="zh-CN" altLang="en-US" sz="2200" dirty="0" smtClean="0">
                <a:sym typeface="宋体" pitchFamily="2" charset="-122"/>
              </a:rPr>
              <a:t>）步，</a:t>
            </a:r>
            <a:r>
              <a:rPr lang="en-US" altLang="zh-CN" sz="2200" i="1" dirty="0" smtClean="0">
                <a:sym typeface="宋体" pitchFamily="2" charset="-122"/>
              </a:rPr>
              <a:t>W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b="0" dirty="0" smtClean="0"/>
              <a:t> ⊆ 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en-US" altLang="zh-CN" sz="2200" i="1" dirty="0" smtClean="0">
                <a:sym typeface="宋体" pitchFamily="2" charset="-122"/>
              </a:rPr>
              <a:t>X</a:t>
            </a:r>
            <a:r>
              <a:rPr lang="en-US" altLang="zh-CN" sz="2200" i="1" baseline="-25000" dirty="0" smtClean="0">
                <a:sym typeface="宋体" pitchFamily="2" charset="-122"/>
              </a:rPr>
              <a:t>F</a:t>
            </a:r>
            <a:r>
              <a:rPr lang="en-US" altLang="zh-CN" sz="2200" baseline="30000" dirty="0" smtClean="0">
                <a:sym typeface="宋体" pitchFamily="2" charset="-122"/>
              </a:rPr>
              <a:t>+</a:t>
            </a:r>
            <a:r>
              <a:rPr lang="zh-CN" altLang="en-US" sz="2200" dirty="0" smtClean="0">
                <a:sym typeface="宋体" pitchFamily="2" charset="-122"/>
              </a:rPr>
              <a:t>，矛盾。</a:t>
            </a:r>
            <a:endParaRPr lang="en-US" altLang="zh-CN" sz="2200" dirty="0" smtClean="0">
              <a:sym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ym typeface="宋体" pitchFamily="2" charset="-122"/>
              </a:rPr>
              <a:t>	</a:t>
            </a:r>
            <a:r>
              <a:rPr lang="zh-CN" altLang="en-US" sz="2200" dirty="0" smtClean="0">
                <a:sym typeface="宋体" pitchFamily="2" charset="-122"/>
              </a:rPr>
              <a:t>所以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 </a:t>
            </a:r>
            <a:r>
              <a:rPr lang="zh-CN" altLang="en-US" sz="2200" dirty="0" smtClean="0">
                <a:sym typeface="宋体" pitchFamily="2" charset="-122"/>
              </a:rPr>
              <a:t>必是</a:t>
            </a:r>
            <a:r>
              <a:rPr lang="en-US" altLang="zh-CN" sz="2200" i="1" dirty="0" smtClean="0">
                <a:sym typeface="宋体" pitchFamily="2" charset="-122"/>
              </a:rPr>
              <a:t>R</a:t>
            </a:r>
            <a:r>
              <a:rPr lang="en-US" altLang="zh-CN" sz="2200" dirty="0" smtClean="0">
                <a:sym typeface="宋体" pitchFamily="2" charset="-122"/>
              </a:rPr>
              <a:t>&lt;</a:t>
            </a:r>
            <a:r>
              <a:rPr lang="en-US" altLang="zh-CN" sz="2200" i="1" dirty="0" smtClean="0">
                <a:sym typeface="宋体" pitchFamily="2" charset="-122"/>
              </a:rPr>
              <a:t>U</a:t>
            </a:r>
            <a:r>
              <a:rPr lang="en-US" altLang="zh-CN" sz="2200" dirty="0" smtClean="0">
                <a:sym typeface="宋体" pitchFamily="2" charset="-122"/>
              </a:rPr>
              <a:t>,</a:t>
            </a:r>
            <a:r>
              <a:rPr lang="en-US" altLang="zh-CN" sz="2200" i="1" dirty="0" smtClean="0">
                <a:sym typeface="宋体" pitchFamily="2" charset="-122"/>
              </a:rPr>
              <a:t>F</a:t>
            </a:r>
            <a:r>
              <a:rPr lang="en-US" altLang="zh-CN" sz="2200" dirty="0" smtClean="0">
                <a:sym typeface="宋体" pitchFamily="2" charset="-122"/>
              </a:rPr>
              <a:t>&gt;</a:t>
            </a:r>
            <a:r>
              <a:rPr lang="zh-CN" altLang="en-US" sz="2200" dirty="0" smtClean="0">
                <a:sym typeface="宋体" pitchFamily="2" charset="-122"/>
              </a:rPr>
              <a:t>的一个关系。 </a:t>
            </a:r>
          </a:p>
        </p:txBody>
      </p:sp>
      <p:sp>
        <p:nvSpPr>
          <p:cNvPr id="107525" name="AutoShape 4"/>
          <p:cNvSpPr>
            <a:spLocks/>
          </p:cNvSpPr>
          <p:nvPr/>
        </p:nvSpPr>
        <p:spPr bwMode="auto">
          <a:xfrm rot="5400000">
            <a:off x="3174504" y="225591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7526" name="AutoShape 5"/>
          <p:cNvSpPr>
            <a:spLocks/>
          </p:cNvSpPr>
          <p:nvPr/>
        </p:nvSpPr>
        <p:spPr bwMode="auto">
          <a:xfrm rot="5400000">
            <a:off x="4304928" y="225591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7527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85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51520" y="1124744"/>
            <a:ext cx="8229600" cy="4854575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从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公理导出，则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不是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的子集。（引理</a:t>
            </a:r>
            <a:r>
              <a:rPr lang="en-US" altLang="zh-CN" dirty="0" smtClean="0">
                <a:sym typeface="Calibri" pitchFamily="34" charset="0"/>
              </a:rPr>
              <a:t>6.2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因此必有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zh-CN" altLang="en-US" sz="2200" dirty="0" smtClean="0">
                <a:sym typeface="Calibri" pitchFamily="34" charset="0"/>
              </a:rPr>
              <a:t>的子集</a:t>
            </a:r>
            <a:r>
              <a:rPr lang="en-US" altLang="zh-CN" sz="2200" i="1" dirty="0" smtClean="0">
                <a:sym typeface="Calibri" pitchFamily="34" charset="0"/>
              </a:rPr>
              <a:t>Y’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满足</a:t>
            </a:r>
            <a:r>
              <a:rPr lang="en-US" altLang="zh-CN" sz="2200" i="1" dirty="0" smtClean="0">
                <a:sym typeface="Calibri" pitchFamily="34" charset="0"/>
              </a:rPr>
              <a:t>Y’</a:t>
            </a:r>
            <a:r>
              <a:rPr lang="en-US" altLang="zh-CN" sz="2200" dirty="0" smtClean="0">
                <a:sym typeface="Symbol" pitchFamily="18" charset="2"/>
              </a:rPr>
              <a:t>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endParaRPr lang="en-US" sz="2200" dirty="0" smtClean="0">
              <a:sym typeface="Calibri" pitchFamily="34" charset="0"/>
            </a:endParaRP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则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在</a:t>
            </a:r>
            <a:r>
              <a:rPr lang="en-US" altLang="zh-CN" sz="2200" i="1" dirty="0" smtClean="0">
                <a:sym typeface="Calibri" pitchFamily="34" charset="0"/>
              </a:rPr>
              <a:t>r </a:t>
            </a:r>
            <a:r>
              <a:rPr lang="zh-CN" altLang="en-US" sz="2200" dirty="0" smtClean="0">
                <a:sym typeface="Calibri" pitchFamily="34" charset="0"/>
              </a:rPr>
              <a:t>中不成立，</a:t>
            </a:r>
            <a:endParaRPr lang="en-US" sz="2200" dirty="0" smtClean="0">
              <a:sym typeface="Calibri" pitchFamily="34" charset="0"/>
            </a:endParaRPr>
          </a:p>
          <a:p>
            <a:pPr marL="987425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   </a:t>
            </a:r>
            <a:r>
              <a:rPr lang="zh-CN" altLang="en-US" sz="2200" dirty="0" smtClean="0">
                <a:sym typeface="Calibri" pitchFamily="34" charset="0"/>
              </a:rPr>
              <a:t>即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必不为</a:t>
            </a:r>
            <a:r>
              <a:rPr lang="en-US" altLang="zh-CN" sz="2200" i="1" dirty="0" smtClean="0">
                <a:sym typeface="Calibri" pitchFamily="34" charset="0"/>
              </a:rPr>
              <a:t>R</a:t>
            </a:r>
            <a:r>
              <a:rPr lang="en-US" altLang="zh-CN" sz="2200" dirty="0" smtClean="0">
                <a:sym typeface="Calibri" pitchFamily="34" charset="0"/>
              </a:rPr>
              <a:t>&lt;</a:t>
            </a:r>
            <a:r>
              <a:rPr lang="en-US" altLang="zh-CN" sz="2200" i="1" dirty="0" smtClean="0">
                <a:sym typeface="Calibri" pitchFamily="34" charset="0"/>
              </a:rPr>
              <a:t>U</a:t>
            </a:r>
            <a:r>
              <a:rPr lang="en-US" altLang="zh-CN" sz="2200" dirty="0" smtClean="0">
                <a:sym typeface="Calibri" pitchFamily="34" charset="0"/>
              </a:rPr>
              <a:t>,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&gt; </a:t>
            </a:r>
            <a:r>
              <a:rPr lang="zh-CN" altLang="en-US" sz="2200" dirty="0" smtClean="0">
                <a:sym typeface="Calibri" pitchFamily="34" charset="0"/>
              </a:rPr>
              <a:t>蕴涵。</a:t>
            </a:r>
            <a:endParaRPr lang="zh-CN" altLang="en-US" dirty="0" smtClean="0"/>
          </a:p>
        </p:txBody>
      </p:sp>
      <p:sp>
        <p:nvSpPr>
          <p:cNvPr id="108549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095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68760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公理的完备性及有效性说明</a:t>
            </a:r>
            <a:r>
              <a:rPr lang="en-US" altLang="zh-CN" dirty="0" smtClean="0">
                <a:sym typeface="Calibri" pitchFamily="34" charset="0"/>
              </a:rPr>
              <a:t>:</a:t>
            </a:r>
            <a:endParaRPr lang="zh-CN" alt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“</a:t>
            </a:r>
            <a:r>
              <a:rPr lang="zh-CN" altLang="en-US" dirty="0" smtClean="0">
                <a:sym typeface="Calibri" pitchFamily="34" charset="0"/>
              </a:rPr>
              <a:t>导出</a:t>
            </a:r>
            <a:r>
              <a:rPr lang="zh-CN" altLang="en-US" dirty="0" smtClean="0"/>
              <a:t>”与</a:t>
            </a:r>
            <a:r>
              <a:rPr lang="en-US" altLang="zh-CN" dirty="0" smtClean="0"/>
              <a:t>“</a:t>
            </a:r>
            <a:r>
              <a:rPr lang="zh-CN" altLang="en-US" dirty="0" smtClean="0">
                <a:sym typeface="Calibri" pitchFamily="34" charset="0"/>
              </a:rPr>
              <a:t>蕴涵</a:t>
            </a:r>
            <a:r>
              <a:rPr lang="zh-CN" altLang="en-US" dirty="0" smtClean="0"/>
              <a:t>”</a:t>
            </a:r>
            <a:r>
              <a:rPr lang="zh-CN" altLang="en-US" dirty="0" smtClean="0">
                <a:sym typeface="Calibri" pitchFamily="34" charset="0"/>
              </a:rPr>
              <a:t>是两个完全等价的概念</a:t>
            </a:r>
          </a:p>
          <a:p>
            <a:pPr lvl="1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：为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所逻辑蕴涵的函数依赖的全体（定义</a:t>
            </a:r>
            <a:r>
              <a:rPr lang="en-US" altLang="zh-CN" dirty="0" smtClean="0">
                <a:sym typeface="Calibri" pitchFamily="34" charset="0"/>
              </a:rPr>
              <a:t>6.12 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endParaRPr lang="zh-CN" altLang="en-US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：可以说成由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出发借助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公理导出的函数依赖的集合</a:t>
            </a:r>
            <a:endParaRPr lang="zh-CN" altLang="en-US" dirty="0" smtClean="0"/>
          </a:p>
        </p:txBody>
      </p:sp>
      <p:sp>
        <p:nvSpPr>
          <p:cNvPr id="109573" name="AutoShape 4"/>
          <p:cNvSpPr>
            <a:spLocks noChangeArrowheads="1"/>
          </p:cNvSpPr>
          <p:nvPr/>
        </p:nvSpPr>
        <p:spPr bwMode="auto">
          <a:xfrm>
            <a:off x="3635375" y="3357563"/>
            <a:ext cx="863600" cy="574675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8B3E9"/>
              </a:gs>
              <a:gs pos="34998">
                <a:srgbClr val="D9CAEE"/>
              </a:gs>
              <a:gs pos="100000">
                <a:srgbClr val="EFE8FA"/>
              </a:gs>
            </a:gsLst>
            <a:lin ang="5400000" scaled="1"/>
          </a:gradFill>
          <a:ln w="9525">
            <a:solidFill>
              <a:srgbClr val="8064A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9574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05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850" y="1339850"/>
            <a:ext cx="87122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6.14  </a:t>
            </a: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，就说函数依赖集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覆盖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的覆盖，或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的覆盖），或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等价。</a:t>
            </a:r>
            <a:endParaRPr lang="zh-CN" altLang="en-US" dirty="0" smtClean="0"/>
          </a:p>
        </p:txBody>
      </p:sp>
      <p:sp>
        <p:nvSpPr>
          <p:cNvPr id="110597" name="Text Box 4"/>
          <p:cNvSpPr>
            <a:spLocks noChangeArrowheads="1"/>
          </p:cNvSpPr>
          <p:nvPr/>
        </p:nvSpPr>
        <p:spPr bwMode="auto">
          <a:xfrm>
            <a:off x="1116013" y="3502025"/>
            <a:ext cx="6697662" cy="78105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8">
                <a:srgbClr val="FFBEBE"/>
              </a:gs>
              <a:gs pos="100000">
                <a:srgbClr val="FFE6E6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298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两个函数依赖集等价是指它们的闭包等价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0598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ldLvl="0" animBg="1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文本框 4"/>
          <p:cNvSpPr>
            <a:spLocks noChangeArrowheads="1"/>
          </p:cNvSpPr>
          <p:nvPr/>
        </p:nvSpPr>
        <p:spPr bwMode="auto">
          <a:xfrm>
            <a:off x="539750" y="6119019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0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457200" y="1124744"/>
            <a:ext cx="8229600" cy="4854575"/>
          </a:xfrm>
        </p:spPr>
        <p:txBody>
          <a:bodyPr/>
          <a:lstStyle/>
          <a:p>
            <a:r>
              <a:rPr lang="zh-CN" altLang="en-US" dirty="0" smtClean="0">
                <a:sym typeface="Calibri" pitchFamily="34" charset="0"/>
              </a:rPr>
              <a:t>函数依赖集等价的充要条件</a:t>
            </a:r>
          </a:p>
          <a:p>
            <a:r>
              <a:rPr lang="zh-CN" altLang="en-US" dirty="0" smtClean="0">
                <a:sym typeface="Calibri" pitchFamily="34" charset="0"/>
              </a:rPr>
              <a:t>引理</a:t>
            </a: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=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zh-CN" altLang="en-US" dirty="0" smtClean="0">
                <a:sym typeface="Calibri" pitchFamily="34" charset="0"/>
              </a:rPr>
              <a:t>的充分必要条件是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lvl="1"/>
            <a:r>
              <a:rPr lang="zh-CN" altLang="en-US" dirty="0" smtClean="0">
                <a:sym typeface="Calibri" pitchFamily="34" charset="0"/>
              </a:rPr>
              <a:t>证</a:t>
            </a:r>
            <a:r>
              <a:rPr lang="en-US" altLang="zh-CN" dirty="0" smtClean="0">
                <a:sym typeface="Calibri" pitchFamily="34" charset="0"/>
              </a:rPr>
              <a:t>:  </a:t>
            </a:r>
            <a:r>
              <a:rPr lang="zh-CN" altLang="en-US" dirty="0" smtClean="0">
                <a:sym typeface="Calibri" pitchFamily="34" charset="0"/>
              </a:rPr>
              <a:t>必要性显然，只证充分性。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G</a:t>
            </a:r>
            <a:r>
              <a:rPr lang="en-US" altLang="zh-CN" sz="2000" baseline="-6000" dirty="0" smtClean="0">
                <a:sym typeface="Calibri" pitchFamily="34" charset="0"/>
              </a:rPr>
              <a:t>+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）任取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zh-CN" altLang="en-US" dirty="0" smtClean="0">
                <a:sym typeface="Calibri" pitchFamily="34" charset="0"/>
              </a:rPr>
              <a:t>则有 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Symbol" pitchFamily="18" charset="2"/>
              </a:rPr>
              <a:t>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G</a:t>
            </a:r>
            <a:r>
              <a:rPr lang="en-US" altLang="zh-CN" baseline="-8000" dirty="0" smtClean="0">
                <a:sym typeface="Calibri" pitchFamily="34" charset="0"/>
              </a:rPr>
              <a:t>+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 </a:t>
            </a:r>
            <a:endParaRPr lang="en-US" altLang="zh-CN" dirty="0" smtClean="0">
              <a:sym typeface="Calibri" pitchFamily="34" charset="0"/>
            </a:endParaRP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          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>
                <a:sym typeface="Calibri" pitchFamily="34" charset="0"/>
              </a:rPr>
              <a:t> (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i="1" baseline="30000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。即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914400" lvl="2" indent="0">
              <a:buFont typeface="Arial" pitchFamily="34" charset="0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）同理可证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，所以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+</a:t>
            </a:r>
            <a:r>
              <a:rPr lang="en-US" altLang="zh-CN" dirty="0" smtClean="0">
                <a:sym typeface="Calibri" pitchFamily="34" charset="0"/>
              </a:rPr>
              <a:t>=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baseline="30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111621" name="Text Box 4"/>
          <p:cNvSpPr>
            <a:spLocks noChangeArrowheads="1"/>
          </p:cNvSpPr>
          <p:nvPr/>
        </p:nvSpPr>
        <p:spPr bwMode="auto">
          <a:xfrm>
            <a:off x="1475657" y="2975917"/>
            <a:ext cx="7056437" cy="117316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DDEEA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000" tIns="262800" rIns="90000" bIns="46800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引理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6.3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给出了判断两个函数依赖集等价的可行算法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2" name="Text Box 5"/>
          <p:cNvSpPr>
            <a:spLocks noChangeArrowheads="1"/>
          </p:cNvSpPr>
          <p:nvPr/>
        </p:nvSpPr>
        <p:spPr bwMode="auto">
          <a:xfrm>
            <a:off x="1475656" y="4758532"/>
            <a:ext cx="7056438" cy="1622425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rgbClr val="E3F2BA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0000" tIns="262800" rIns="90000" bIns="46800">
            <a:spAutoFit/>
          </a:bodyPr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如何判定</a:t>
            </a:r>
            <a:r>
              <a:rPr lang="en-US" altLang="zh-CN" sz="2800" b="1" i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F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+mn-lt"/>
                <a:sym typeface="Symbol" pitchFamily="18" charset="2"/>
              </a:rPr>
              <a:t>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G</a:t>
            </a:r>
            <a:r>
              <a:rPr lang="en-US" altLang="zh-CN" sz="2800" b="1" baseline="50000" dirty="0" smtClean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+</a:t>
            </a:r>
            <a:r>
              <a:rPr lang="zh-CN" altLang="en-US" sz="2800" b="1" dirty="0">
                <a:solidFill>
                  <a:schemeClr val="accent2"/>
                </a:solidFill>
                <a:latin typeface="+mn-lt"/>
                <a:sym typeface="Times New Roman" pitchFamily="18" charset="0"/>
              </a:rPr>
              <a:t>？</a:t>
            </a:r>
            <a:endParaRPr lang="zh-CN" altLang="en-US" sz="3200" b="1" dirty="0">
              <a:solidFill>
                <a:schemeClr val="accent2"/>
              </a:solidFill>
              <a:latin typeface="+mn-lt"/>
              <a:sym typeface="Times New Roman" pitchFamily="18" charset="0"/>
            </a:endParaRPr>
          </a:p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只需逐一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对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→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考察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是否属于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X</a:t>
            </a:r>
            <a:r>
              <a:rPr lang="en-US" altLang="zh-CN" sz="2800" b="1" baseline="-12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G</a:t>
            </a:r>
            <a:r>
              <a:rPr lang="en-US" altLang="zh-CN" sz="2800" b="1" baseline="-4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+</a:t>
            </a:r>
            <a:r>
              <a:rPr lang="en-US" altLang="zh-CN" sz="2800" b="1" baseline="50000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1623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bldLvl="0" animBg="1" autoUpdateAnimBg="0"/>
      <p:bldP spid="111622" grpId="0" bldLvl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6.15  </a:t>
            </a:r>
            <a:r>
              <a:rPr lang="zh-CN" altLang="en-US" dirty="0" smtClean="0">
                <a:sym typeface="Calibri" pitchFamily="34" charset="0"/>
              </a:rPr>
              <a:t>如果函数依赖集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满足下列条件，则称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→A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有真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子集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}∪{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等价。 </a:t>
            </a:r>
            <a:endParaRPr lang="zh-CN" altLang="en-US" dirty="0" smtClean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3203575" y="1556792"/>
            <a:ext cx="3168650" cy="1296988"/>
          </a:xfrm>
          <a:prstGeom prst="wedgeRoundRectCallout">
            <a:avLst>
              <a:gd name="adj1" fmla="val -38333"/>
              <a:gd name="adj2" fmla="val 799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580112" y="3140968"/>
            <a:ext cx="3311525" cy="1296988"/>
          </a:xfrm>
          <a:prstGeom prst="wedgeRoundRectCallout">
            <a:avLst>
              <a:gd name="adj1" fmla="val -38833"/>
              <a:gd name="adj2" fmla="val 799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集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（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不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存在冗余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属性）</a:t>
            </a: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5720" y="977900"/>
            <a:ext cx="8609013" cy="58801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6.12] </a:t>
            </a:r>
            <a:r>
              <a:rPr lang="zh-CN" altLang="en-US" dirty="0" smtClean="0">
                <a:sym typeface="Calibri" pitchFamily="34" charset="0"/>
              </a:rPr>
              <a:t>考察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节中的关系模式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G</a:t>
            </a:r>
            <a:r>
              <a:rPr lang="zh-CN" altLang="en-US" sz="2400" dirty="0" smtClean="0">
                <a:sym typeface="Calibri" pitchFamily="34" charset="0"/>
              </a:rPr>
              <a:t>rade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smtClean="0">
                <a:sym typeface="Calibri" pitchFamily="34" charset="0"/>
              </a:rPr>
              <a:t>Gr</a:t>
            </a:r>
            <a:r>
              <a:rPr lang="zh-CN" altLang="en-US" sz="2400" dirty="0" smtClean="0">
                <a:sym typeface="Calibri" pitchFamily="34" charset="0"/>
              </a:rPr>
              <a:t>ade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 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是最小覆盖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 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</a:t>
            </a:r>
            <a:endParaRPr lang="en-US" altLang="zh-CN" sz="2400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     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)→G</a:t>
            </a:r>
            <a:r>
              <a:rPr lang="zh-CN" altLang="en-US" sz="2400" dirty="0" smtClean="0">
                <a:sym typeface="Calibri" pitchFamily="34" charset="0"/>
              </a:rPr>
              <a:t>rade, 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</a:t>
            </a:r>
            <a:r>
              <a:rPr lang="zh-CN" altLang="en-US" sz="2400" dirty="0" smtClean="0">
                <a:sym typeface="Calibri" pitchFamily="34" charset="0"/>
              </a:rPr>
              <a:t>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ym typeface="Calibri" pitchFamily="34" charset="0"/>
              </a:rPr>
              <a:t>因为：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</a:t>
            </a:r>
            <a:r>
              <a:rPr lang="en-US" altLang="zh-CN" sz="2400" dirty="0" smtClean="0">
                <a:sym typeface="Calibri" pitchFamily="34" charset="0"/>
              </a:rPr>
              <a:t>}  </a:t>
            </a:r>
            <a:r>
              <a:rPr lang="zh-CN" altLang="en-US" sz="2400" dirty="0" smtClean="0">
                <a:sym typeface="Calibri" pitchFamily="34" charset="0"/>
              </a:rPr>
              <a:t>与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也与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  <a:endParaRPr lang="en-US" sz="2400" dirty="0" smtClean="0">
              <a:sym typeface="Calibri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57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09638"/>
            <a:ext cx="8229600" cy="544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6.3  </a:t>
            </a:r>
            <a:r>
              <a:rPr lang="zh-CN" altLang="en-US" dirty="0" smtClean="0">
                <a:sym typeface="Calibri" pitchFamily="34" charset="0"/>
              </a:rPr>
              <a:t>每一个函数依赖集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均等价于一个极小函数依赖集</a:t>
            </a:r>
            <a:r>
              <a:rPr lang="en-US" altLang="zh-CN" i="1" dirty="0" err="1" smtClean="0">
                <a:sym typeface="Calibri" pitchFamily="34" charset="0"/>
              </a:rPr>
              <a:t>F</a:t>
            </a:r>
            <a:r>
              <a:rPr lang="en-US" altLang="zh-CN" i="1" baseline="-25000" dirty="0" err="1" smtClean="0">
                <a:sym typeface="Calibri" pitchFamily="34" charset="0"/>
              </a:rPr>
              <a:t>m</a:t>
            </a:r>
            <a:r>
              <a:rPr lang="zh-CN" altLang="en-US" dirty="0" smtClean="0">
                <a:sym typeface="Calibri" pitchFamily="34" charset="0"/>
              </a:rPr>
              <a:t>。此</a:t>
            </a:r>
            <a:r>
              <a:rPr lang="en-US" altLang="zh-CN" i="1" dirty="0" err="1" smtClean="0">
                <a:sym typeface="Calibri" pitchFamily="34" charset="0"/>
              </a:rPr>
              <a:t>F</a:t>
            </a:r>
            <a:r>
              <a:rPr lang="en-US" altLang="zh-CN" i="1" baseline="-25000" dirty="0" err="1" smtClean="0">
                <a:sym typeface="Calibri" pitchFamily="34" charset="0"/>
              </a:rPr>
              <a:t>m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证：构造性证明，分三步对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进行“极小化处理”，找出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的一个最小依赖集。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）逐一检查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	      </a:t>
            </a:r>
            <a:r>
              <a:rPr lang="zh-CN" altLang="en-US" sz="2200" dirty="0" smtClean="0">
                <a:sym typeface="Calibri" pitchFamily="34" charset="0"/>
              </a:rPr>
              <a:t> 若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i="1" baseline="-25000" dirty="0" smtClean="0">
                <a:sym typeface="Calibri" pitchFamily="34" charset="0"/>
              </a:rPr>
              <a:t>1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i="1" baseline="-25000" dirty="0" smtClean="0">
                <a:sym typeface="Calibri" pitchFamily="34" charset="0"/>
              </a:rPr>
              <a:t>2</a:t>
            </a:r>
            <a:r>
              <a:rPr lang="en-US" altLang="zh-CN" sz="2200" i="1" dirty="0" smtClean="0">
                <a:sym typeface="Calibri" pitchFamily="34" charset="0"/>
              </a:rPr>
              <a:t> …</a:t>
            </a:r>
            <a:r>
              <a:rPr lang="en-US" altLang="zh-CN" sz="2200" i="1" dirty="0" err="1" smtClean="0">
                <a:sym typeface="Calibri" pitchFamily="34" charset="0"/>
              </a:rPr>
              <a:t>A</a:t>
            </a:r>
            <a:r>
              <a:rPr lang="en-US" altLang="zh-CN" sz="2200" i="1" baseline="-25000" dirty="0" err="1" smtClean="0">
                <a:sym typeface="Calibri" pitchFamily="34" charset="0"/>
              </a:rPr>
              <a:t>k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k</a:t>
            </a:r>
            <a:r>
              <a:rPr lang="en-US" altLang="zh-CN" sz="2200" dirty="0" smtClean="0">
                <a:sym typeface="Calibri" pitchFamily="34" charset="0"/>
              </a:rPr>
              <a:t>≥2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	       </a:t>
            </a:r>
            <a:r>
              <a:rPr lang="zh-CN" altLang="en-US" sz="2200" dirty="0" smtClean="0">
                <a:sym typeface="Calibri" pitchFamily="34" charset="0"/>
              </a:rPr>
              <a:t>则用</a:t>
            </a:r>
            <a:r>
              <a:rPr lang="en-US" altLang="zh-CN" sz="2200" dirty="0" smtClean="0">
                <a:sym typeface="Calibri" pitchFamily="34" charset="0"/>
              </a:rPr>
              <a:t>{</a:t>
            </a:r>
            <a:r>
              <a:rPr lang="en-US" altLang="zh-CN" sz="2200" i="1" dirty="0" err="1" smtClean="0">
                <a:sym typeface="Calibri" pitchFamily="34" charset="0"/>
              </a:rPr>
              <a:t>X</a:t>
            </a:r>
            <a:r>
              <a:rPr lang="en-US" altLang="zh-CN" sz="2200" dirty="0" err="1" smtClean="0">
                <a:sym typeface="Calibri" pitchFamily="34" charset="0"/>
              </a:rPr>
              <a:t>→</a:t>
            </a:r>
            <a:r>
              <a:rPr lang="en-US" altLang="zh-CN" sz="2200" i="1" dirty="0" err="1" smtClean="0">
                <a:sym typeface="Calibri" pitchFamily="34" charset="0"/>
              </a:rPr>
              <a:t>A</a:t>
            </a:r>
            <a:r>
              <a:rPr lang="en-US" altLang="zh-CN" sz="2200" i="1" baseline="-25000" dirty="0" err="1" smtClean="0">
                <a:sym typeface="Calibri" pitchFamily="34" charset="0"/>
              </a:rPr>
              <a:t>j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i="1" dirty="0" smtClean="0">
                <a:sym typeface="Calibri" pitchFamily="34" charset="0"/>
              </a:rPr>
              <a:t>j</a:t>
            </a:r>
            <a:r>
              <a:rPr lang="en-US" altLang="zh-CN" sz="2200" dirty="0" smtClean="0">
                <a:sym typeface="Calibri" pitchFamily="34" charset="0"/>
              </a:rPr>
              <a:t>=1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dirty="0" smtClean="0">
                <a:sym typeface="Calibri" pitchFamily="34" charset="0"/>
              </a:rPr>
              <a:t>2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dirty="0" smtClean="0">
                <a:sym typeface="Calibri" pitchFamily="34" charset="0"/>
              </a:rPr>
              <a:t>…</a:t>
            </a:r>
            <a:r>
              <a:rPr lang="zh-CN" altLang="en-US" sz="2200" dirty="0" smtClean="0">
                <a:sym typeface="Calibri" pitchFamily="34" charset="0"/>
              </a:rPr>
              <a:t>,</a:t>
            </a:r>
            <a:r>
              <a:rPr lang="en-US" altLang="zh-CN" sz="2200" i="1" dirty="0" smtClean="0">
                <a:sym typeface="Calibri" pitchFamily="34" charset="0"/>
              </a:rPr>
              <a:t>k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来取代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Y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	       </a:t>
            </a:r>
            <a:r>
              <a:rPr lang="zh-CN" altLang="en-US" sz="2200" dirty="0" smtClean="0">
                <a:sym typeface="Calibri" pitchFamily="34" charset="0"/>
              </a:rPr>
              <a:t>引理</a:t>
            </a:r>
            <a:r>
              <a:rPr lang="en-US" altLang="zh-CN" sz="2200" dirty="0" smtClean="0">
                <a:sym typeface="Calibri" pitchFamily="34" charset="0"/>
              </a:rPr>
              <a:t>6.1</a:t>
            </a:r>
            <a:r>
              <a:rPr lang="zh-CN" altLang="en-US" sz="2200" dirty="0" smtClean="0">
                <a:sym typeface="Calibri" pitchFamily="34" charset="0"/>
              </a:rPr>
              <a:t>保证了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变换前后的等价性。</a:t>
            </a:r>
            <a:endParaRPr lang="zh-CN" altLang="en-US" sz="2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67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674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6741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323528" y="1196752"/>
            <a:ext cx="8229600" cy="4854575"/>
          </a:xfrm>
        </p:spPr>
        <p:txBody>
          <a:bodyPr/>
          <a:lstStyle/>
          <a:p>
            <a:pPr lvl="2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）逐一检查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 </a:t>
            </a:r>
            <a:r>
              <a:rPr lang="zh-CN" altLang="en-US" sz="2200" dirty="0" smtClean="0">
                <a:sym typeface="Calibri" pitchFamily="34" charset="0"/>
              </a:rPr>
              <a:t>令</a:t>
            </a:r>
            <a:r>
              <a:rPr lang="en-US" altLang="zh-CN" sz="2200" i="1" dirty="0" smtClean="0">
                <a:sym typeface="Calibri" pitchFamily="34" charset="0"/>
              </a:rPr>
              <a:t>G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-{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      </a:t>
            </a:r>
            <a:r>
              <a:rPr lang="zh-CN" altLang="en-US" sz="2200" dirty="0" smtClean="0">
                <a:sym typeface="Calibri" pitchFamily="34" charset="0"/>
              </a:rPr>
              <a:t> 若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G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，则从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中去掉此函数依赖。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</a:t>
            </a:r>
            <a:r>
              <a:rPr lang="en-US" altLang="zh-CN" sz="2200" dirty="0" smtClean="0">
                <a:sym typeface="Calibri" pitchFamily="34" charset="0"/>
              </a:rPr>
              <a:t>	   </a:t>
            </a:r>
            <a:r>
              <a:rPr lang="zh-CN" altLang="en-US" sz="2200" dirty="0" smtClean="0">
                <a:sym typeface="Calibri" pitchFamily="34" charset="0"/>
              </a:rPr>
              <a:t>    由于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</a:t>
            </a:r>
            <a:r>
              <a:rPr lang="en-US" altLang="zh-CN" sz="2200" i="1" dirty="0" smtClean="0">
                <a:sym typeface="Calibri" pitchFamily="34" charset="0"/>
              </a:rPr>
              <a:t>G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等价的充要条件是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i="1" baseline="-25000" dirty="0" smtClean="0">
                <a:sym typeface="Calibri" pitchFamily="34" charset="0"/>
              </a:rPr>
              <a:t>G</a:t>
            </a:r>
            <a:r>
              <a:rPr lang="en-US" altLang="zh-CN" sz="2200" baseline="30000" dirty="0" smtClean="0">
                <a:sym typeface="Calibri" pitchFamily="34" charset="0"/>
              </a:rPr>
              <a:t>+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>
                <a:sym typeface="Calibri" pitchFamily="34" charset="0"/>
              </a:rPr>
              <a:t>   	       </a:t>
            </a:r>
            <a:r>
              <a:rPr lang="zh-CN" altLang="en-US" sz="2200" dirty="0" smtClean="0">
                <a:sym typeface="Calibri" pitchFamily="34" charset="0"/>
              </a:rPr>
              <a:t>因此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变换前后是等价的。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dirty="0" smtClean="0">
                <a:sym typeface="Calibri" pitchFamily="34" charset="0"/>
              </a:rPr>
              <a:t>Student&lt;U, F&gt;</a:t>
            </a:r>
            <a:r>
              <a:rPr lang="zh-CN" altLang="en-US" dirty="0" smtClean="0">
                <a:sym typeface="Calibri" pitchFamily="34" charset="0"/>
              </a:rPr>
              <a:t>中存在的问题：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浪费大量的存储空间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每一个系主任的姓名重复出现，重复次数与该系所有学生的所有课程成绩出现次数相同。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77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776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124744"/>
            <a:ext cx="8229600" cy="4854575"/>
          </a:xfrm>
        </p:spPr>
        <p:txBody>
          <a:bodyPr/>
          <a:lstStyle/>
          <a:p>
            <a:pPr lvl="2">
              <a:lnSpc>
                <a:spcPct val="9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）逐一取出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</a:t>
            </a:r>
            <a:r>
              <a:rPr lang="zh-CN" altLang="en-US" sz="2200" dirty="0" smtClean="0">
                <a:sym typeface="Calibri" pitchFamily="34" charset="0"/>
              </a:rPr>
              <a:t>设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1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2</a:t>
            </a:r>
            <a:r>
              <a:rPr lang="en-US" altLang="zh-CN" sz="2200" i="1" dirty="0" smtClean="0">
                <a:sym typeface="Calibri" pitchFamily="34" charset="0"/>
              </a:rPr>
              <a:t>…</a:t>
            </a:r>
            <a:r>
              <a:rPr lang="en-US" altLang="zh-CN" sz="2200" i="1" dirty="0" err="1" smtClean="0">
                <a:sym typeface="Calibri" pitchFamily="34" charset="0"/>
              </a:rPr>
              <a:t>B</a:t>
            </a:r>
            <a:r>
              <a:rPr lang="en-US" altLang="zh-CN" sz="2200" i="1" baseline="-25000" dirty="0" err="1" smtClean="0">
                <a:sym typeface="Calibri" pitchFamily="34" charset="0"/>
              </a:rPr>
              <a:t>m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m</a:t>
            </a:r>
            <a:r>
              <a:rPr lang="en-US" altLang="zh-CN" sz="2200" dirty="0" smtClean="0">
                <a:sym typeface="Calibri" pitchFamily="34" charset="0"/>
              </a:rPr>
              <a:t>≥2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dirty="0" smtClean="0">
                <a:sym typeface="Calibri" pitchFamily="34" charset="0"/>
              </a:rPr>
              <a:t>                   </a:t>
            </a:r>
            <a:r>
              <a:rPr lang="zh-CN" altLang="en-US" sz="2200" dirty="0" smtClean="0">
                <a:sym typeface="Calibri" pitchFamily="34" charset="0"/>
              </a:rPr>
              <a:t>逐一考查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i="1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（</a:t>
            </a:r>
            <a:r>
              <a:rPr lang="en-US" altLang="zh-CN" sz="2200" i="1" dirty="0" smtClean="0">
                <a:sym typeface="Calibri" pitchFamily="34" charset="0"/>
              </a:rPr>
              <a:t>i</a:t>
            </a:r>
            <a:r>
              <a:rPr lang="en-US" altLang="zh-CN" sz="2200" dirty="0" smtClean="0">
                <a:sym typeface="Calibri" pitchFamily="34" charset="0"/>
              </a:rPr>
              <a:t>=1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dirty="0" smtClean="0">
                <a:sym typeface="Calibri" pitchFamily="34" charset="0"/>
              </a:rPr>
              <a:t>2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dirty="0" smtClean="0">
                <a:sym typeface="Calibri" pitchFamily="34" charset="0"/>
              </a:rPr>
              <a:t>…</a:t>
            </a:r>
            <a:r>
              <a:rPr lang="zh-CN" altLang="en-US" sz="2200" dirty="0" smtClean="0">
                <a:sym typeface="Calibri" pitchFamily="34" charset="0"/>
              </a:rPr>
              <a:t>，</a:t>
            </a:r>
            <a:r>
              <a:rPr lang="en-US" altLang="zh-CN" sz="2200" i="1" dirty="0" smtClean="0">
                <a:sym typeface="Calibri" pitchFamily="34" charset="0"/>
              </a:rPr>
              <a:t>m</a:t>
            </a:r>
            <a:r>
              <a:rPr lang="zh-CN" altLang="en-US" sz="2200" dirty="0" smtClean="0">
                <a:sym typeface="Calibri" pitchFamily="34" charset="0"/>
              </a:rPr>
              <a:t>），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       </a:t>
            </a:r>
            <a:r>
              <a:rPr lang="zh-CN" altLang="en-US" sz="2200" dirty="0" smtClean="0">
                <a:sym typeface="Calibri" pitchFamily="34" charset="0"/>
              </a:rPr>
              <a:t>若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zh-CN" altLang="en-US" sz="2200" dirty="0" smtClean="0">
                <a:sym typeface="Calibri" pitchFamily="34" charset="0"/>
              </a:rPr>
              <a:t>(</a:t>
            </a:r>
            <a:r>
              <a:rPr lang="en-US" altLang="zh-CN" sz="2200" dirty="0" smtClean="0">
                <a:sym typeface="Calibri" pitchFamily="34" charset="0"/>
              </a:rPr>
              <a:t>X-B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baseline="-250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)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zh-CN" altLang="en-US" sz="2200" dirty="0" smtClean="0">
                <a:sym typeface="Calibri" pitchFamily="34" charset="0"/>
              </a:rPr>
              <a:t>，则以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取代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zh-CN" altLang="en-US" sz="2200" dirty="0" smtClean="0">
                <a:sym typeface="Calibri" pitchFamily="34" charset="0"/>
              </a:rPr>
              <a:t>。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由于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en-US" altLang="zh-CN" sz="2200" dirty="0" smtClean="0">
                <a:sym typeface="Calibri" pitchFamily="34" charset="0"/>
              </a:rPr>
              <a:t>-{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}∪{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dirty="0" smtClean="0">
                <a:sym typeface="Calibri" pitchFamily="34" charset="0"/>
              </a:rPr>
              <a:t>→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Calibri" pitchFamily="34" charset="0"/>
              </a:rPr>
              <a:t>}</a:t>
            </a:r>
            <a:r>
              <a:rPr lang="zh-CN" altLang="en-US" sz="2200" dirty="0" smtClean="0">
                <a:sym typeface="Calibri" pitchFamily="34" charset="0"/>
              </a:rPr>
              <a:t>等价的充要条件是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dirty="0">
                <a:sym typeface="Calibri" pitchFamily="34" charset="0"/>
              </a:rPr>
              <a:t>	</a:t>
            </a:r>
            <a:r>
              <a:rPr lang="en-US" altLang="zh-CN" sz="2200" i="1" dirty="0" smtClean="0">
                <a:sym typeface="Calibri" pitchFamily="34" charset="0"/>
              </a:rPr>
              <a:t>A</a:t>
            </a:r>
            <a:r>
              <a:rPr lang="en-US" altLang="zh-CN" sz="2200" dirty="0" smtClean="0">
                <a:sym typeface="Symbol" pitchFamily="18" charset="2"/>
              </a:rPr>
              <a:t>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i="1" baseline="-25000" dirty="0" smtClean="0">
                <a:sym typeface="Calibri" pitchFamily="34" charset="0"/>
              </a:rPr>
              <a:t>F</a:t>
            </a:r>
            <a:r>
              <a:rPr lang="en-US" altLang="zh-CN" sz="2200" baseline="30000" dirty="0" smtClean="0">
                <a:sym typeface="Calibri" pitchFamily="34" charset="0"/>
              </a:rPr>
              <a:t>+</a:t>
            </a:r>
            <a:r>
              <a:rPr lang="en-US" altLang="zh-CN" sz="2200" dirty="0" smtClean="0">
                <a:sym typeface="Calibri" pitchFamily="34" charset="0"/>
              </a:rPr>
              <a:t> </a:t>
            </a:r>
            <a:r>
              <a:rPr lang="zh-CN" altLang="en-US" sz="2200" dirty="0" smtClean="0">
                <a:sym typeface="Calibri" pitchFamily="34" charset="0"/>
              </a:rPr>
              <a:t>，其中</a:t>
            </a:r>
            <a:r>
              <a:rPr lang="en-US" altLang="zh-CN" sz="2200" i="1" dirty="0" smtClean="0">
                <a:sym typeface="Calibri" pitchFamily="34" charset="0"/>
              </a:rPr>
              <a:t>Z</a:t>
            </a:r>
            <a:r>
              <a:rPr lang="en-US" altLang="zh-CN" sz="2200" dirty="0" smtClean="0">
                <a:sym typeface="Calibri" pitchFamily="34" charset="0"/>
              </a:rPr>
              <a:t>=</a:t>
            </a:r>
            <a:r>
              <a:rPr lang="en-US" altLang="zh-CN" sz="2200" i="1" dirty="0" smtClean="0">
                <a:sym typeface="Calibri" pitchFamily="34" charset="0"/>
              </a:rPr>
              <a:t>X</a:t>
            </a:r>
            <a:r>
              <a:rPr lang="en-US" altLang="zh-CN" sz="2200" dirty="0" smtClean="0">
                <a:sym typeface="Calibri" pitchFamily="34" charset="0"/>
              </a:rPr>
              <a:t>-</a:t>
            </a:r>
            <a:r>
              <a:rPr lang="en-US" altLang="zh-CN" sz="2200" i="1" dirty="0" smtClean="0">
                <a:sym typeface="Calibri" pitchFamily="34" charset="0"/>
              </a:rPr>
              <a:t>B</a:t>
            </a:r>
            <a:r>
              <a:rPr lang="en-US" altLang="zh-CN" sz="2200" i="1" baseline="-25000" dirty="0" smtClean="0">
                <a:sym typeface="Calibri" pitchFamily="34" charset="0"/>
              </a:rPr>
              <a:t>i</a:t>
            </a:r>
            <a:r>
              <a:rPr lang="en-US" altLang="zh-CN" sz="2200" i="1" dirty="0" smtClean="0">
                <a:sym typeface="Calibri" pitchFamily="34" charset="0"/>
              </a:rPr>
              <a:t> </a:t>
            </a:r>
            <a:r>
              <a:rPr lang="zh-CN" altLang="en-US" sz="2200" i="1" dirty="0" smtClean="0">
                <a:sym typeface="Calibri" pitchFamily="34" charset="0"/>
              </a:rPr>
              <a:t>，</a:t>
            </a:r>
            <a:r>
              <a:rPr lang="zh-CN" altLang="en-US" sz="2200" dirty="0" smtClean="0">
                <a:sym typeface="Calibri" pitchFamily="34" charset="0"/>
              </a:rPr>
              <a:t>因此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变换前后是等价的。</a:t>
            </a:r>
            <a:endParaRPr lang="en-US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最后剩下的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就一定是极小依赖集。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因为对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的</a:t>
            </a:r>
            <a:r>
              <a:rPr lang="zh-CN" altLang="en-US" sz="2200" dirty="0" smtClean="0">
                <a:latin typeface="宋体" pitchFamily="2" charset="-122"/>
                <a:sym typeface="Calibri" pitchFamily="34" charset="0"/>
              </a:rPr>
              <a:t>每一次“改造”都</a:t>
            </a:r>
            <a:r>
              <a:rPr lang="zh-CN" altLang="en-US" sz="2200" dirty="0" smtClean="0">
                <a:sym typeface="Calibri" pitchFamily="34" charset="0"/>
              </a:rPr>
              <a:t>保证了改造前后的两个函数 </a:t>
            </a:r>
            <a:endParaRPr lang="en-US" altLang="zh-CN" sz="2200" dirty="0" smtClean="0">
              <a:sym typeface="Calibri" pitchFamily="34" charset="0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200" dirty="0" smtClean="0">
                <a:sym typeface="Calibri" pitchFamily="34" charset="0"/>
              </a:rPr>
              <a:t>            </a:t>
            </a:r>
            <a:r>
              <a:rPr lang="zh-CN" altLang="en-US" sz="2200" dirty="0" smtClean="0">
                <a:sym typeface="Calibri" pitchFamily="34" charset="0"/>
              </a:rPr>
              <a:t>依赖集等价，因此剩下的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与原来的</a:t>
            </a:r>
            <a:r>
              <a:rPr lang="en-US" altLang="zh-CN" sz="2200" i="1" dirty="0" smtClean="0">
                <a:sym typeface="Calibri" pitchFamily="34" charset="0"/>
              </a:rPr>
              <a:t>F</a:t>
            </a:r>
            <a:r>
              <a:rPr lang="zh-CN" altLang="en-US" sz="2200" dirty="0" smtClean="0">
                <a:sym typeface="Calibri" pitchFamily="34" charset="0"/>
              </a:rPr>
              <a:t>等价。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200" dirty="0" smtClean="0">
                <a:sym typeface="Calibri" pitchFamily="34" charset="0"/>
              </a:rPr>
              <a:t>    </a:t>
            </a:r>
            <a:r>
              <a:rPr lang="en-US" altLang="zh-CN" sz="2200" dirty="0" smtClean="0">
                <a:sym typeface="Calibri" pitchFamily="34" charset="0"/>
              </a:rPr>
              <a:t>	</a:t>
            </a:r>
            <a:r>
              <a:rPr lang="zh-CN" altLang="en-US" sz="2200" dirty="0" smtClean="0">
                <a:sym typeface="Calibri" pitchFamily="34" charset="0"/>
              </a:rPr>
              <a:t>证毕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zh-CN" altLang="en-US" sz="2200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6.3</a:t>
            </a:r>
            <a:r>
              <a:rPr lang="zh-CN" altLang="en-US" dirty="0" smtClean="0">
                <a:sym typeface="Calibri" pitchFamily="34" charset="0"/>
              </a:rPr>
              <a:t>的证明过程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是求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极小依赖集的过程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也是检验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是否为极小依赖集的一个算法</a:t>
            </a:r>
            <a:endParaRPr lang="en-US" altLang="zh-CN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 smtClean="0">
                <a:sym typeface="Calibri" pitchFamily="34" charset="0"/>
              </a:rPr>
              <a:t>    若改造后的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与原来的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相同，说明</a:t>
            </a:r>
            <a:r>
              <a:rPr lang="en-US" altLang="zh-CN" sz="2000" i="1" dirty="0" smtClean="0">
                <a:sym typeface="Calibri" pitchFamily="34" charset="0"/>
              </a:rPr>
              <a:t>F</a:t>
            </a:r>
            <a:r>
              <a:rPr lang="zh-CN" altLang="en-US" sz="2000" dirty="0" smtClean="0">
                <a:sym typeface="Calibri" pitchFamily="34" charset="0"/>
              </a:rPr>
              <a:t>就是一个最小依赖集</a:t>
            </a:r>
          </a:p>
          <a:p>
            <a:pPr lvl="1"/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208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</a:t>
            </a:r>
            <a:r>
              <a:rPr lang="zh-CN" altLang="en-US" dirty="0" smtClean="0">
                <a:sym typeface="Calibri" pitchFamily="34" charset="0"/>
              </a:rPr>
              <a:t>不一定是唯一的，它与对各函数依赖</a:t>
            </a:r>
            <a:r>
              <a:rPr lang="en-US" altLang="zh-CN" i="1" dirty="0" err="1" smtClean="0">
                <a:sym typeface="Calibri" pitchFamily="34" charset="0"/>
              </a:rPr>
              <a:t>FD</a:t>
            </a:r>
            <a:r>
              <a:rPr lang="en-US" altLang="zh-CN" i="1" baseline="-25000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中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各属性的处置顺序有关。 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218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186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121861" name="Rectangle 1027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</a:t>
            </a:r>
            <a:r>
              <a:rPr lang="zh-CN" altLang="en-US" dirty="0" smtClean="0">
                <a:sym typeface="Calibri" pitchFamily="34" charset="0"/>
              </a:rPr>
              <a:t>（续）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</a:t>
            </a:r>
            <a:r>
              <a:rPr lang="zh-CN" altLang="en-US" dirty="0" smtClean="0">
                <a:sym typeface="Calibri" pitchFamily="34" charset="0"/>
              </a:rPr>
              <a:t>	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m2</a:t>
            </a:r>
            <a:r>
              <a:rPr lang="zh-CN" altLang="en-US" dirty="0" smtClean="0">
                <a:sym typeface="Calibri" pitchFamily="34" charset="0"/>
              </a:rPr>
              <a:t>都是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</a:t>
            </a: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m2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26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中可以用与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等价的依赖集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来取代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endParaRPr lang="zh-CN" altLang="en-US" i="1" dirty="0" smtClean="0">
              <a:sym typeface="Calibri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原因：两个关系模式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，如果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G</a:t>
            </a:r>
            <a:r>
              <a:rPr lang="zh-CN" altLang="en-US" dirty="0" smtClean="0">
                <a:sym typeface="Calibri" pitchFamily="34" charset="0"/>
              </a:rPr>
              <a:t>等价，那么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的关系一定是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的关系。反过来，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的关系也一定是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baseline="-25000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的关系。  </a:t>
            </a:r>
            <a:endParaRPr lang="zh-CN" altLang="en-US" dirty="0" smtClean="0"/>
          </a:p>
        </p:txBody>
      </p:sp>
      <p:sp>
        <p:nvSpPr>
          <p:cNvPr id="112645" name="Rectangle 2"/>
          <p:cNvSpPr>
            <a:spLocks noGrp="1" noChangeArrowheads="1"/>
          </p:cNvSpPr>
          <p:nvPr/>
        </p:nvSpPr>
        <p:spPr bwMode="auto">
          <a:xfrm>
            <a:off x="457200" y="41275"/>
            <a:ext cx="822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数据依赖的公理系统（续）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6.2 </a:t>
            </a:r>
            <a:r>
              <a:rPr lang="zh-CN" altLang="en-US" sz="2800" dirty="0" smtClean="0">
                <a:sym typeface="Calibri" pitchFamily="34" charset="0"/>
              </a:rPr>
              <a:t>规范化</a:t>
            </a:r>
          </a:p>
          <a:p>
            <a:pPr marL="741363" indent="-284163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*6.4 </a:t>
            </a:r>
            <a:r>
              <a:rPr lang="zh-CN" altLang="en-US" sz="2800" dirty="0" smtClean="0">
                <a:sym typeface="Calibri" pitchFamily="34" charset="0"/>
              </a:rPr>
              <a:t>模式的分解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en-US" altLang="zh-CN" sz="3600" dirty="0" smtClean="0">
                <a:latin typeface="+mn-lt"/>
              </a:rPr>
              <a:t>6.5</a:t>
            </a:r>
            <a:r>
              <a:rPr lang="zh-CN" altLang="en-US" sz="3600" dirty="0" smtClean="0">
                <a:latin typeface="+mn-lt"/>
              </a:rPr>
              <a:t>  小结</a:t>
            </a:r>
          </a:p>
        </p:txBody>
      </p:sp>
      <p:sp>
        <p:nvSpPr>
          <p:cNvPr id="153604" name="Rectangle 5"/>
          <p:cNvSpPr>
            <a:spLocks noChangeArrowheads="1"/>
          </p:cNvSpPr>
          <p:nvPr/>
        </p:nvSpPr>
        <p:spPr bwMode="auto">
          <a:xfrm>
            <a:off x="539750" y="1239838"/>
            <a:ext cx="57102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SzPct val="100000"/>
              <a:buFont typeface="Wingdings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sym typeface="Arial" pitchFamily="34" charset="0"/>
              </a:rPr>
              <a:t>关系模式的规范化，其基本思想：</a:t>
            </a:r>
            <a:r>
              <a:rPr lang="zh-CN" altLang="en-US" sz="2000" b="1">
                <a:solidFill>
                  <a:srgbClr val="000000"/>
                </a:solidFill>
                <a:sym typeface="Arial" pitchFamily="34" charset="0"/>
              </a:rPr>
              <a:t> </a:t>
            </a:r>
          </a:p>
        </p:txBody>
      </p:sp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57364"/>
            <a:ext cx="7632848" cy="442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/>
              <a:t>小结（续）</a:t>
            </a:r>
            <a:endParaRPr lang="en-US" sz="3600" dirty="0" smtClean="0"/>
          </a:p>
        </p:txBody>
      </p:sp>
      <p:sp>
        <p:nvSpPr>
          <p:cNvPr id="154627" name="内容占位符 4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若要求分解具有无损连接性，那么模式分解一定能够达到</a:t>
            </a:r>
            <a:r>
              <a:rPr lang="en-US" altLang="zh-CN" dirty="0" smtClean="0"/>
              <a:t>4NF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若要求分解保持函数依赖，那么模式分解一定能够达到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，但不一定能够达到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若分解既具有无损连接性，又保持函数依赖，则模式分解一定能够达到</a:t>
            </a:r>
            <a:r>
              <a:rPr lang="en-US" altLang="zh-CN" dirty="0" smtClean="0"/>
              <a:t>3NF</a:t>
            </a:r>
            <a:r>
              <a:rPr lang="zh-CN" altLang="en-US" dirty="0" smtClean="0"/>
              <a:t>，但不一定能够达到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 smtClean="0"/>
              <a:t>小结（续）</a:t>
            </a:r>
            <a:endParaRPr lang="en-US" sz="3600" dirty="0" smtClean="0"/>
          </a:p>
        </p:txBody>
      </p:sp>
      <p:sp>
        <p:nvSpPr>
          <p:cNvPr id="155651" name="内容占位符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dirty="0" smtClean="0"/>
              <a:t>规范化理论为数据库设计提供理论的指南和工具</a:t>
            </a:r>
          </a:p>
          <a:p>
            <a:pPr lvl="1" algn="just">
              <a:lnSpc>
                <a:spcPct val="150000"/>
              </a:lnSpc>
            </a:pPr>
            <a:r>
              <a:rPr lang="zh-CN" dirty="0" smtClean="0"/>
              <a:t>仅仅是指南和工具</a:t>
            </a:r>
          </a:p>
          <a:p>
            <a:pPr algn="just">
              <a:lnSpc>
                <a:spcPct val="150000"/>
              </a:lnSpc>
            </a:pPr>
            <a:r>
              <a:rPr lang="zh-CN" dirty="0" smtClean="0"/>
              <a:t>并不是规范化程度越高，模式就越好</a:t>
            </a:r>
          </a:p>
          <a:p>
            <a:pPr lvl="1" algn="just">
              <a:lnSpc>
                <a:spcPct val="150000"/>
              </a:lnSpc>
            </a:pPr>
            <a:r>
              <a:rPr lang="zh-CN" dirty="0" smtClean="0"/>
              <a:t>必须结合应用环境和现实世界的具体情况合理地选择数据库模式</a:t>
            </a:r>
          </a:p>
          <a:p>
            <a:pPr>
              <a:lnSpc>
                <a:spcPct val="150000"/>
              </a:lnSpc>
            </a:pPr>
            <a:endParaRPr lang="zh-CN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63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更新异常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Update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数据冗余 </a:t>
            </a:r>
            <a:r>
              <a:rPr lang="zh-CN" altLang="en-US" dirty="0" smtClean="0">
                <a:sym typeface="Monotype Sorts" pitchFamily="2" charset="2"/>
              </a:rPr>
              <a:t>，</a:t>
            </a:r>
            <a:r>
              <a:rPr lang="zh-CN" altLang="en-US" dirty="0" smtClean="0">
                <a:sym typeface="Calibri" pitchFamily="34" charset="0"/>
              </a:rPr>
              <a:t>更新数据时，维护数据完整性代价大。</a:t>
            </a:r>
            <a:endParaRPr lang="en-US" dirty="0" smtClean="0">
              <a:sym typeface="Calibri" pitchFamily="34" charset="0"/>
            </a:endParaRPr>
          </a:p>
          <a:p>
            <a:pPr marL="1200150" lvl="2" indent="-285750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某系更换系主任后，必须修改与该系学生有关的每一个元组。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74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插入异常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Insertion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如果一个系刚成立，尚无学生，则无法把这个系及其系主任的信息存入数据库。</a:t>
            </a:r>
          </a:p>
          <a:p>
            <a:pPr marL="342900" indent="-342900" algn="l"/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84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4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删除异常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Deletion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如果某个系的学生全部毕业了， 则在删除该系学生信息的同时，把这个系及其系主任的信息也丢掉了。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结论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关系模式不是一个好的模式。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一个</a:t>
            </a: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好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的模式应当不会发生插入异常、删除异常和更新异常，数据冗余应尽可能少。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原因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由存在于模式中的某些数据依赖引起的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规范化理论改造关系模式来消除其中不合适的数据依赖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04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mtClean="0">
                <a:sym typeface="Calibri" pitchFamily="34" charset="0"/>
              </a:rPr>
              <a:t>把这个单一的模式分成三个关系模式：</a:t>
            </a:r>
            <a:endParaRPr lang="en-US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mtClean="0">
                <a:sym typeface="Calibri" pitchFamily="34" charset="0"/>
              </a:rPr>
              <a:t>S(Sno,Sdept,Sno → Sdept);</a:t>
            </a:r>
            <a:endParaRPr lang="zh-CN" altLang="en-US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mtClean="0">
                <a:sym typeface="Calibri" pitchFamily="34" charset="0"/>
              </a:rPr>
              <a:t>SC(Sno,Cno,Grade,(Sno,Cno) → Grade);</a:t>
            </a:r>
            <a:endParaRPr lang="zh-CN" altLang="en-US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mtClean="0">
                <a:sym typeface="Calibri" pitchFamily="34" charset="0"/>
              </a:rPr>
              <a:t>DEPT(Sdept,Mname,Sdept → Mname);</a:t>
            </a:r>
            <a:endParaRPr lang="zh-CN" altLang="en-US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mtClean="0">
                <a:sym typeface="Calibri" pitchFamily="34" charset="0"/>
              </a:rPr>
              <a:t>这三个模式都不会发生插入异常、删除异常的问题，数据的冗余也得到了控制。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6.2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规范化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22531" name="文本占位符 4"/>
          <p:cNvSpPr>
            <a:spLocks noGrp="1" noChangeArrowheads="1"/>
          </p:cNvSpPr>
          <p:nvPr>
            <p:ph idx="1"/>
          </p:nvPr>
        </p:nvSpPr>
        <p:spPr>
          <a:xfrm>
            <a:off x="828675" y="908050"/>
            <a:ext cx="7858125" cy="54292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6.2.1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 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 smtClean="0">
                <a:sym typeface="微软雅黑" pitchFamily="34" charset="-122"/>
              </a:rPr>
              <a:t>第六章 关系数据理论</a:t>
            </a:r>
            <a:endParaRPr 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6.1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问题的提出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6.2 </a:t>
            </a:r>
            <a:r>
              <a:rPr lang="zh-CN" altLang="en-US" dirty="0" smtClean="0">
                <a:sym typeface="Calibri" pitchFamily="34" charset="0"/>
              </a:rPr>
              <a:t>规范化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6.3 </a:t>
            </a:r>
            <a:r>
              <a:rPr lang="zh-CN" altLang="en-US" dirty="0" smtClean="0"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ym typeface="Calibri" pitchFamily="34" charset="0"/>
              </a:rPr>
              <a:t>6.2.1 </a:t>
            </a:r>
            <a:r>
              <a:rPr lang="zh-CN" altLang="en-US" sz="3600" dirty="0" smtClean="0">
                <a:sym typeface="Calibri" pitchFamily="34" charset="0"/>
              </a:rPr>
              <a:t>函数依赖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755650" y="1095375"/>
            <a:ext cx="7859713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2.</a:t>
            </a:r>
            <a:r>
              <a:rPr lang="zh-CN" altLang="en-US" dirty="0" smtClean="0">
                <a:sym typeface="微软雅黑" pitchFamily="34" charset="-122"/>
              </a:rPr>
              <a:t>平凡函数依赖与非平凡函数依赖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3.</a:t>
            </a:r>
            <a:r>
              <a:rPr lang="zh-CN" altLang="en-US" dirty="0" smtClean="0">
                <a:sym typeface="微软雅黑" pitchFamily="34" charset="-122"/>
              </a:rPr>
              <a:t>完全函数依赖与部分函数依赖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4.</a:t>
            </a:r>
            <a:r>
              <a:rPr lang="zh-CN" altLang="en-US" dirty="0" smtClean="0">
                <a:sym typeface="微软雅黑" pitchFamily="34" charset="-122"/>
              </a:rPr>
              <a:t>传递函数依赖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45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1.</a:t>
            </a:r>
            <a:r>
              <a:rPr lang="zh-CN" altLang="en-US" sz="3600" smtClean="0">
                <a:sym typeface="微软雅黑" pitchFamily="34" charset="-122"/>
              </a:rPr>
              <a:t>  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是一个属性集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上的关系模式，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的子集。若对于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的任意一个可能的关系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 中不可能存在两个元组在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上的属性值相等， 而在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上的属性值不等， 则称“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或“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955675"/>
            <a:ext cx="8686800" cy="5095875"/>
          </a:xfrm>
        </p:spPr>
        <p:txBody>
          <a:bodyPr/>
          <a:lstStyle/>
          <a:p>
            <a:pPr marL="571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[例]</a:t>
            </a:r>
            <a:r>
              <a:rPr lang="en-US" altLang="zh-CN" dirty="0" smtClean="0"/>
              <a:t> Student(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, Sage,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),         </a:t>
            </a:r>
          </a:p>
          <a:p>
            <a:pPr marL="57150" algn="l"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假设不允许重名，则有</a:t>
            </a:r>
            <a:r>
              <a:rPr lang="en-US" altLang="zh-CN" dirty="0" smtClean="0"/>
              <a:t>:</a:t>
            </a:r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 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，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←→ </a:t>
            </a:r>
            <a:r>
              <a:rPr lang="en-US" altLang="zh-CN" sz="2400" dirty="0" err="1" smtClean="0"/>
              <a:t>Sname</a:t>
            </a:r>
            <a:endParaRPr lang="en-US" altLang="zh-CN" sz="2400" dirty="0" smtClean="0"/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endParaRPr lang="en-US" altLang="zh-CN" sz="2400" dirty="0" smtClean="0"/>
          </a:p>
          <a:p>
            <a:pPr lvl="1" algn="l">
              <a:lnSpc>
                <a:spcPct val="110000"/>
              </a:lnSpc>
            </a:pPr>
            <a:r>
              <a:rPr lang="zh-CN" altLang="en-US" dirty="0" smtClean="0"/>
              <a:t>但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Sage, </a:t>
            </a:r>
            <a:r>
              <a:rPr lang="en-US" altLang="zh-CN" dirty="0" err="1" smtClean="0"/>
              <a:t>Ssex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044575" y="5013176"/>
            <a:ext cx="7127875" cy="979488"/>
            <a:chOff x="0" y="0"/>
            <a:chExt cx="11224" cy="1542"/>
          </a:xfrm>
        </p:grpSpPr>
        <p:sp>
          <p:nvSpPr>
            <p:cNvPr id="25607" name="Text Box 1030"/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X→Y</a:t>
              </a:r>
              <a:r>
                <a:rPr lang="zh-CN" altLang="en-US" sz="2400" b="1">
                  <a:latin typeface="Times New Roman" pitchFamily="18" charset="0"/>
                </a:rPr>
                <a:t>，并且</a:t>
              </a:r>
              <a:r>
                <a:rPr lang="en-US" altLang="zh-CN" sz="2400" b="1">
                  <a:latin typeface="Times New Roman" pitchFamily="18" charset="0"/>
                </a:rPr>
                <a:t>Y→X,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X←→Y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不函数依赖于</a:t>
              </a:r>
              <a:r>
                <a:rPr lang="en-US" altLang="zh-CN" sz="2400" b="1">
                  <a:latin typeface="Times New Roman" pitchFamily="18" charset="0"/>
                </a:rPr>
                <a:t>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宋体" pitchFamily="2" charset="-122"/>
                  <a:sym typeface="宋体" pitchFamily="2" charset="-122"/>
                </a:rPr>
                <a:t>→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25608" name="Line 1029"/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187575" y="414908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06" name="Line 1029"/>
          <p:cNvSpPr>
            <a:spLocks noChangeShapeType="1"/>
          </p:cNvSpPr>
          <p:nvPr/>
        </p:nvSpPr>
        <p:spPr bwMode="auto">
          <a:xfrm>
            <a:off x="4086225" y="4149080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1" name="Rectangle 14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827584" y="1628775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2" name="Rectangle 77"/>
          <p:cNvSpPr>
            <a:spLocks noChangeArrowheads="1"/>
          </p:cNvSpPr>
          <p:nvPr/>
        </p:nvSpPr>
        <p:spPr bwMode="auto">
          <a:xfrm>
            <a:off x="1403846" y="2204864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3" name="Rectangle 78"/>
          <p:cNvSpPr>
            <a:spLocks noChangeArrowheads="1"/>
          </p:cNvSpPr>
          <p:nvPr/>
        </p:nvSpPr>
        <p:spPr bwMode="auto">
          <a:xfrm>
            <a:off x="1403846" y="2696989"/>
            <a:ext cx="360363" cy="287338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4" name="Rectangle 79"/>
          <p:cNvSpPr>
            <a:spLocks noChangeArrowheads="1"/>
          </p:cNvSpPr>
          <p:nvPr/>
        </p:nvSpPr>
        <p:spPr bwMode="auto">
          <a:xfrm>
            <a:off x="2556371" y="2204864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5" name="Rectangle 80"/>
          <p:cNvSpPr>
            <a:spLocks noChangeArrowheads="1"/>
          </p:cNvSpPr>
          <p:nvPr/>
        </p:nvSpPr>
        <p:spPr bwMode="auto">
          <a:xfrm>
            <a:off x="2556371" y="2696989"/>
            <a:ext cx="1223963" cy="290513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6" name="AutoShape 85"/>
          <p:cNvSpPr>
            <a:spLocks noChangeArrowheads="1"/>
          </p:cNvSpPr>
          <p:nvPr/>
        </p:nvSpPr>
        <p:spPr bwMode="auto">
          <a:xfrm>
            <a:off x="4140696" y="1308100"/>
            <a:ext cx="3598863" cy="641350"/>
          </a:xfrm>
          <a:prstGeom prst="wedgeRoundRectCallout">
            <a:avLst>
              <a:gd name="adj1" fmla="val -63889"/>
              <a:gd name="adj2" fmla="val 131678"/>
              <a:gd name="adj3" fmla="val 16667"/>
            </a:avLst>
          </a:prstGeom>
          <a:solidFill>
            <a:srgbClr val="FFFF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违背了</a:t>
            </a:r>
            <a:r>
              <a:rPr lang="en-US" altLang="zh-CN" sz="2400" b="1">
                <a:latin typeface="Times New Roman" pitchFamily="18" charset="0"/>
              </a:rPr>
              <a:t>Sno → Sname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6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850"/>
            <a:ext cx="8229600" cy="939800"/>
          </a:xfrm>
        </p:spPr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7651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009650"/>
            <a:ext cx="8229600" cy="48545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zh-CN" altLang="en-US" dirty="0" smtClean="0"/>
              <a:t>由下面的关系表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能否得出</a:t>
            </a:r>
            <a:r>
              <a:rPr lang="en-US" altLang="zh-CN" dirty="0" err="1" smtClean="0">
                <a:solidFill>
                  <a:srgbClr val="C00000"/>
                </a:solidFill>
              </a:rPr>
              <a:t>Sno</a:t>
            </a:r>
            <a:r>
              <a:rPr lang="en-US" altLang="zh-CN" dirty="0" smtClean="0">
                <a:solidFill>
                  <a:srgbClr val="C00000"/>
                </a:solidFill>
              </a:rPr>
              <a:t> → </a:t>
            </a:r>
            <a:r>
              <a:rPr lang="en-US" altLang="zh-CN" dirty="0" err="1" smtClean="0">
                <a:solidFill>
                  <a:srgbClr val="C00000"/>
                </a:solidFill>
              </a:rPr>
              <a:t>Sname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7656" name="Group 8"/>
          <p:cNvGraphicFramePr>
            <a:graphicFrameLocks noGrp="1"/>
          </p:cNvGraphicFramePr>
          <p:nvPr/>
        </p:nvGraphicFramePr>
        <p:xfrm>
          <a:off x="900113" y="1700213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6" name="AutoShape 81"/>
          <p:cNvSpPr>
            <a:spLocks/>
          </p:cNvSpPr>
          <p:nvPr/>
        </p:nvSpPr>
        <p:spPr bwMode="auto">
          <a:xfrm>
            <a:off x="900113" y="5229225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函数依赖不是指关系模式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的某个或某些关系实例满足的约束条件，而是指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的所有关系实例均要满足的约束条件。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7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函数依赖是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语义范畴</a:t>
            </a:r>
            <a:r>
              <a:rPr lang="zh-CN" altLang="en-US" dirty="0" smtClean="0">
                <a:sym typeface="Calibri" pitchFamily="34" charset="0"/>
              </a:rPr>
              <a:t>的概念，只能根据数据的语义来确定一个函数依赖。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例如“姓名→年龄”这个函数依赖只有在不允许有同名人的条件下成立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2.</a:t>
            </a:r>
            <a:r>
              <a:rPr lang="zh-CN" altLang="en-US" sz="3600" dirty="0" smtClean="0">
                <a:sym typeface="微软雅黑" pitchFamily="34" charset="-122"/>
              </a:rPr>
              <a:t> 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539750" y="3282950"/>
            <a:ext cx="7777163" cy="120015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对于任一关系模式，平凡函数依赖都是必然成立的，它不反映新的语义。</a:t>
            </a:r>
            <a:endParaRPr 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072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平凡函数依赖与非平凡函数依赖（续）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称为这个函数依赖的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决定因素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Determinant</a:t>
            </a:r>
            <a:r>
              <a:rPr lang="zh-CN" altLang="en-US" dirty="0" smtClean="0">
                <a:sym typeface="Calibri" pitchFamily="34" charset="0"/>
              </a:rPr>
              <a:t>）。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←→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3.</a:t>
            </a:r>
            <a:r>
              <a:rPr lang="zh-CN" altLang="en-US" sz="3600" dirty="0" smtClean="0">
                <a:sym typeface="微软雅黑" pitchFamily="34" charset="-122"/>
              </a:rPr>
              <a:t> 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6.2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，并且对于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的任何一个真子集</a:t>
            </a:r>
            <a:r>
              <a:rPr lang="en-US" altLang="zh-CN" i="1" dirty="0" smtClean="0">
                <a:sym typeface="Calibri" pitchFamily="34" charset="0"/>
              </a:rPr>
              <a:t>X’</a:t>
            </a:r>
            <a:r>
              <a:rPr lang="zh-CN" altLang="en-US" dirty="0" smtClean="0">
                <a:sym typeface="Calibri" pitchFamily="34" charset="0"/>
              </a:rPr>
              <a:t>, 都有 </a:t>
            </a:r>
            <a:r>
              <a:rPr lang="en-US" altLang="zh-CN" i="1" dirty="0" smtClean="0">
                <a:sym typeface="Calibri" pitchFamily="34" charset="0"/>
              </a:rPr>
              <a:t>X’ 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 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不完全函数依赖于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Y</a:t>
            </a: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3311525" y="2678113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3995738" y="4037013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</a:p>
        </p:txBody>
      </p:sp>
      <p:sp>
        <p:nvSpPr>
          <p:cNvPr id="327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完全函数依赖与部分函数依赖（续）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] </a:t>
            </a:r>
            <a:r>
              <a:rPr lang="zh-CN" altLang="en-US" dirty="0" smtClean="0">
                <a:sym typeface="Calibri" pitchFamily="34" charset="0"/>
              </a:rPr>
              <a:t>在关系</a:t>
            </a: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Grade)</a:t>
            </a:r>
            <a:r>
              <a:rPr lang="zh-CN" altLang="en-US" dirty="0" smtClean="0">
                <a:sym typeface="Calibri" pitchFamily="34" charset="0"/>
              </a:rPr>
              <a:t>中，有：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由于：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↛Grade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 ↛ Grade</a:t>
            </a:r>
            <a:r>
              <a:rPr lang="zh-CN" altLang="en-US" dirty="0" smtClean="0">
                <a:sym typeface="Calibri" pitchFamily="34" charset="0"/>
              </a:rPr>
              <a:t>， 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>
                <a:sym typeface="Calibri" pitchFamily="34" charset="0"/>
              </a:rPr>
              <a:t>	 </a:t>
            </a:r>
            <a:r>
              <a:rPr lang="en-US" altLang="zh-CN" sz="2400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因此：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  →</a:t>
            </a:r>
            <a:r>
              <a:rPr lang="zh-CN" altLang="en-US" sz="2400" dirty="0" smtClean="0">
                <a:sym typeface="Calibri" pitchFamily="34" charset="0"/>
              </a:rPr>
              <a:t>   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  <a:endParaRPr lang="zh-CN" altLang="en-US" sz="24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ym typeface="Calibri" pitchFamily="34" charset="0"/>
              </a:rPr>
              <a:t>                 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)→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                 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 →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endParaRPr lang="en-US" altLang="zh-CN" dirty="0" smtClean="0">
              <a:sym typeface="Calibri" pitchFamily="34" charset="0"/>
            </a:endParaRPr>
          </a:p>
        </p:txBody>
      </p:sp>
      <p:sp>
        <p:nvSpPr>
          <p:cNvPr id="32774" name="文本框 10"/>
          <p:cNvSpPr>
            <a:spLocks noChangeArrowheads="1"/>
          </p:cNvSpPr>
          <p:nvPr/>
        </p:nvSpPr>
        <p:spPr bwMode="auto">
          <a:xfrm>
            <a:off x="3992563" y="2708275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2775" name="文本框 11"/>
          <p:cNvSpPr>
            <a:spLocks noChangeArrowheads="1"/>
          </p:cNvSpPr>
          <p:nvPr/>
        </p:nvSpPr>
        <p:spPr bwMode="auto">
          <a:xfrm>
            <a:off x="3992563" y="3929066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32776" name="文本框 12"/>
          <p:cNvSpPr>
            <a:spLocks noChangeArrowheads="1"/>
          </p:cNvSpPr>
          <p:nvPr/>
        </p:nvSpPr>
        <p:spPr bwMode="auto">
          <a:xfrm>
            <a:off x="3943350" y="3348038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6.1 </a:t>
            </a:r>
            <a:r>
              <a:rPr lang="zh-CN" altLang="en-US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关系数据库逻辑设计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针对具体问题，如何构造一个适合于它的数据模式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数据库逻辑设计的工具──关系数据库的规范化理论</a:t>
            </a:r>
            <a:endParaRPr lang="zh-CN" altLang="en-US" sz="28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4.</a:t>
            </a:r>
            <a:r>
              <a:rPr lang="zh-CN" altLang="en-US" sz="3600" dirty="0" smtClean="0">
                <a:sym typeface="微软雅黑" pitchFamily="34" charset="-122"/>
              </a:rPr>
              <a:t> 传递函数依赖</a:t>
            </a:r>
            <a:endParaRPr lang="zh-CN" altLang="en-US" sz="36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6.3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dirty="0" smtClean="0">
                <a:sym typeface="Calibri" pitchFamily="34" charset="0"/>
              </a:rPr>
              <a:t>(transitive functional dependency)</a:t>
            </a:r>
            <a:r>
              <a:rPr lang="zh-CN" altLang="en-US" dirty="0" smtClean="0">
                <a:sym typeface="Calibri" pitchFamily="34" charset="0"/>
              </a:rPr>
              <a:t>。记为：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Times New Roman" pitchFamily="18" charset="0"/>
              </a:rPr>
              <a:t>注</a:t>
            </a:r>
            <a:r>
              <a:rPr lang="en-US" altLang="zh-CN" dirty="0" smtClean="0">
                <a:sym typeface="Times New Roman" pitchFamily="18" charset="0"/>
              </a:rPr>
              <a:t>: </a:t>
            </a:r>
            <a:r>
              <a:rPr lang="zh-CN" altLang="en-US" dirty="0" smtClean="0">
                <a:sym typeface="Times New Roman" pitchFamily="18" charset="0"/>
              </a:rPr>
              <a:t>如果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en-US" altLang="zh-CN" dirty="0" smtClean="0">
                <a:sym typeface="Times New Roman" pitchFamily="18" charset="0"/>
              </a:rPr>
              <a:t>→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zh-CN" altLang="en-US" dirty="0" smtClean="0">
                <a:sym typeface="Times New Roman" pitchFamily="18" charset="0"/>
              </a:rPr>
              <a:t>即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←→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zh-CN" altLang="en-US" dirty="0" smtClean="0">
                <a:sym typeface="Times New Roman" pitchFamily="18" charset="0"/>
              </a:rPr>
              <a:t>，则</a:t>
            </a:r>
            <a:r>
              <a:rPr lang="en-US" altLang="zh-CN" i="1" dirty="0" smtClean="0">
                <a:sym typeface="Times New Roman" pitchFamily="18" charset="0"/>
              </a:rPr>
              <a:t>Z</a:t>
            </a:r>
            <a:r>
              <a:rPr lang="zh-CN" altLang="en-US" dirty="0" smtClean="0">
                <a:sym typeface="Times New Roman" pitchFamily="18" charset="0"/>
              </a:rPr>
              <a:t>直接依赖于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zh-CN" altLang="en-US" dirty="0" smtClean="0">
                <a:sym typeface="Times New Roman" pitchFamily="18" charset="0"/>
              </a:rPr>
              <a:t>，而不是传递函数依赖。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Times New Roman" pitchFamily="18" charset="0"/>
              </a:rPr>
              <a:t>[</a:t>
            </a:r>
            <a:r>
              <a:rPr lang="zh-CN" altLang="en-US" dirty="0" smtClean="0">
                <a:sym typeface="Times New Roman" pitchFamily="18" charset="0"/>
              </a:rPr>
              <a:t>例</a:t>
            </a:r>
            <a:r>
              <a:rPr lang="en-US" altLang="zh-CN" dirty="0" smtClean="0">
                <a:sym typeface="Times New Roman" pitchFamily="18" charset="0"/>
              </a:rPr>
              <a:t>] </a:t>
            </a:r>
            <a:r>
              <a:rPr lang="zh-CN" altLang="en-US" dirty="0" smtClean="0">
                <a:sym typeface="Times New Roman" pitchFamily="18" charset="0"/>
              </a:rPr>
              <a:t>在关系</a:t>
            </a:r>
            <a:r>
              <a:rPr lang="en-US" altLang="zh-CN" dirty="0" smtClean="0">
                <a:sym typeface="Times New Roman" pitchFamily="18" charset="0"/>
              </a:rPr>
              <a:t>Std(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en-US" altLang="zh-CN" dirty="0" smtClean="0">
                <a:sym typeface="Times New Roman" pitchFamily="18" charset="0"/>
              </a:rPr>
              <a:t>)</a:t>
            </a:r>
            <a:r>
              <a:rPr lang="zh-CN" altLang="en-US" dirty="0" smtClean="0">
                <a:sym typeface="Times New Roman" pitchFamily="18" charset="0"/>
              </a:rPr>
              <a:t>中，有：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传递函数依赖于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endParaRPr lang="zh-CN" altLang="en-US" dirty="0" smtClean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6499225" y="2276475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3481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6.2.2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58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6.2.2</a:t>
            </a:r>
            <a:r>
              <a:rPr lang="zh-CN" altLang="en-US" sz="3600" dirty="0" smtClean="0">
                <a:sym typeface="微软雅黑" pitchFamily="34" charset="-122"/>
              </a:rPr>
              <a:t>  码</a:t>
            </a:r>
            <a:endParaRPr lang="zh-CN" altLang="en-US" sz="36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6.4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中的属性或属性组合。若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的一个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候选码</a:t>
            </a:r>
            <a:r>
              <a:rPr lang="en-US" altLang="zh-CN" dirty="0" smtClean="0">
                <a:sym typeface="Calibri" pitchFamily="34" charset="0"/>
              </a:rPr>
              <a:t>(Candidate Key)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部分函数依赖于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，即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zh-CN" altLang="en-US" dirty="0" smtClean="0">
                <a:sym typeface="Calibri" pitchFamily="34" charset="0"/>
              </a:rPr>
              <a:t>则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称为超码      （</a:t>
            </a:r>
            <a:r>
              <a:rPr lang="en-US" altLang="zh-CN" dirty="0" err="1" smtClean="0">
                <a:sym typeface="Calibri" pitchFamily="34" charset="0"/>
              </a:rPr>
              <a:t>Surpkey</a:t>
            </a:r>
            <a:r>
              <a:rPr lang="zh-CN" altLang="en-US" dirty="0" smtClean="0">
                <a:sym typeface="Calibri" pitchFamily="34" charset="0"/>
              </a:rPr>
              <a:t>）。候选码是最小的超码，即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的任意一个真子集都不是候选码。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有多个候选码，则选定其中的一个做为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主码</a:t>
            </a:r>
            <a:r>
              <a:rPr lang="en-US" altLang="zh-CN" dirty="0" smtClean="0">
                <a:sym typeface="Calibri" pitchFamily="34" charset="0"/>
              </a:rPr>
              <a:t>(Primary key)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</p:txBody>
      </p:sp>
      <p:sp>
        <p:nvSpPr>
          <p:cNvPr id="35846" name="文本框 6"/>
          <p:cNvSpPr>
            <a:spLocks noChangeArrowheads="1"/>
          </p:cNvSpPr>
          <p:nvPr/>
        </p:nvSpPr>
        <p:spPr bwMode="auto">
          <a:xfrm>
            <a:off x="1223814" y="1484784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5847" name="文本框 7"/>
          <p:cNvSpPr>
            <a:spLocks noChangeArrowheads="1"/>
          </p:cNvSpPr>
          <p:nvPr/>
        </p:nvSpPr>
        <p:spPr bwMode="auto">
          <a:xfrm>
            <a:off x="5400278" y="2596902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68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码（续）</a:t>
            </a:r>
            <a:endParaRPr lang="zh-CN" sz="360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主属性与非主属性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包含在任何一个候选码中的属性 ，称为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主属性          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Prime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不包含在任何码中的属性称为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非主属性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Nonprime attribute</a:t>
            </a:r>
            <a:r>
              <a:rPr lang="zh-CN" altLang="en-US" dirty="0" smtClean="0">
                <a:sym typeface="Calibri" pitchFamily="34" charset="0"/>
              </a:rPr>
              <a:t>）或非码属性（</a:t>
            </a:r>
            <a:r>
              <a:rPr lang="en-US" altLang="zh-CN" dirty="0" smtClean="0">
                <a:sym typeface="Calibri" pitchFamily="34" charset="0"/>
              </a:rPr>
              <a:t>Non-key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全码：整个属性组是码，称为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全码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All-key</a:t>
            </a:r>
            <a:r>
              <a:rPr lang="zh-CN" altLang="en-US" dirty="0" smtClean="0">
                <a:sym typeface="Calibri" pitchFamily="34" charset="0"/>
              </a:rPr>
              <a:t>） 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78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  <a:endParaRPr lang="zh-CN" sz="3600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7450"/>
            <a:ext cx="8229600" cy="540861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6.2]</a:t>
            </a:r>
            <a:r>
              <a:rPr lang="en-US" altLang="zh-CN" sz="2400" dirty="0" smtClean="0">
                <a:sym typeface="Calibri" pitchFamily="34" charset="0"/>
              </a:rPr>
              <a:t>S(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, Sage)</a:t>
            </a:r>
            <a:r>
              <a:rPr lang="zh-CN" altLang="en-US" sz="2400" dirty="0" smtClean="0">
                <a:sym typeface="Calibri" pitchFamily="34" charset="0"/>
              </a:rPr>
              <a:t>，单个属性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         </a:t>
            </a:r>
            <a:r>
              <a:rPr lang="en-US" altLang="zh-CN" sz="2400" dirty="0" smtClean="0">
                <a:sym typeface="Calibri" pitchFamily="34" charset="0"/>
              </a:rPr>
              <a:t>SC(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, Grade)</a:t>
            </a:r>
            <a:r>
              <a:rPr lang="zh-CN" altLang="en-US" sz="2400" dirty="0" smtClean="0">
                <a:sym typeface="Calibri" pitchFamily="34" charset="0"/>
              </a:rPr>
              <a:t>中，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6.3] R(P,W,A)</a:t>
            </a:r>
            <a:r>
              <a:rPr lang="zh-CN" altLang="en-US" dirty="0" smtClean="0">
                <a:sym typeface="Calibri" pitchFamily="34" charset="0"/>
              </a:rPr>
              <a:t/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P</a:t>
            </a:r>
            <a:r>
              <a:rPr lang="zh-CN" altLang="en-US" dirty="0" smtClean="0">
                <a:sym typeface="Calibri" pitchFamily="34" charset="0"/>
              </a:rPr>
              <a:t>：演奏者     </a:t>
            </a:r>
            <a:r>
              <a:rPr lang="en-US" altLang="zh-CN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：作品    </a:t>
            </a:r>
            <a:r>
              <a:rPr lang="en-US" altLang="zh-CN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：听众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000" dirty="0" smtClean="0">
                <a:sym typeface="Calibri" pitchFamily="34" charset="0"/>
              </a:rPr>
              <a:t>		</a:t>
            </a:r>
            <a:r>
              <a:rPr lang="zh-CN" altLang="en-US" sz="2400" dirty="0" smtClean="0">
                <a:sym typeface="Calibri" pitchFamily="34" charset="0"/>
              </a:rPr>
              <a:t>一个演奏者可以演奏多个作品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某一作品可被多个演奏者演奏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听众可以欣赏不同演奏者的不同作品</a:t>
            </a: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402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码为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(P,W,A)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，即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All-Key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89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6.5  </a:t>
            </a:r>
            <a:r>
              <a:rPr lang="zh-CN" altLang="en-US" dirty="0" smtClean="0">
                <a:sym typeface="Calibri" pitchFamily="34" charset="0"/>
              </a:rPr>
              <a:t>关系模式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中属性或属性组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并非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的码，但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是另一个关系模式的码，则称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外部码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Foreign key</a:t>
            </a:r>
            <a:r>
              <a:rPr lang="zh-CN" altLang="en-US" dirty="0" smtClean="0">
                <a:sym typeface="Calibri" pitchFamily="34" charset="0"/>
              </a:rPr>
              <a:t>）也称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外码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中，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不是码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是 </a:t>
            </a:r>
            <a:r>
              <a:rPr lang="en-US" altLang="zh-CN" dirty="0" smtClean="0">
                <a:sym typeface="Calibri" pitchFamily="34" charset="0"/>
              </a:rPr>
              <a:t>S(</a:t>
            </a:r>
            <a:r>
              <a:rPr lang="en-US" altLang="zh-CN" dirty="0" err="1" smtClean="0">
                <a:sym typeface="Calibri" pitchFamily="34" charset="0"/>
              </a:rPr>
              <a:t>Sno,Sdept,Sage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的码，则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dirty="0" smtClean="0">
                <a:sym typeface="Calibri" pitchFamily="34" charset="0"/>
              </a:rPr>
              <a:t>SC</a:t>
            </a:r>
            <a:r>
              <a:rPr lang="zh-CN" altLang="en-US" dirty="0" smtClean="0">
                <a:sym typeface="Calibri" pitchFamily="34" charset="0"/>
              </a:rPr>
              <a:t>的外码 </a:t>
            </a:r>
            <a:endParaRPr lang="en-US" sz="32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主码与外部码一起提供了表示关系间联系的手段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3993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6.2.3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6.2.3 </a:t>
            </a:r>
            <a:r>
              <a:rPr lang="zh-CN" altLang="en-US" sz="3600" dirty="0" smtClean="0">
                <a:sym typeface="微软雅黑" pitchFamily="34" charset="-122"/>
              </a:rPr>
              <a:t> 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mtClean="0">
                <a:sym typeface="Calibri" pitchFamily="34" charset="0"/>
              </a:rPr>
              <a:t>范式是符合某一种级别的关系模式的集合。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mtClean="0">
                <a:sym typeface="Calibri" pitchFamily="34" charset="0"/>
              </a:rPr>
              <a:t>关系数据库中的关系必须满足一定的要求。满足   不同程度要求的为不同范式。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smtClean="0">
                <a:sym typeface="Calibri" pitchFamily="34" charset="0"/>
              </a:rPr>
              <a:t>范式的种类：</a:t>
            </a:r>
            <a:r>
              <a:rPr lang="zh-CN" altLang="en-US" sz="2000" smtClean="0">
                <a:sym typeface="Calibri" pitchFamily="34" charset="0"/>
              </a:rPr>
              <a:t>			</a:t>
            </a:r>
            <a:endParaRPr lang="en-US" sz="1800" smtClean="0">
              <a:sym typeface="Calibri" pitchFamily="34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1751013" y="3573463"/>
            <a:ext cx="5197475" cy="2835275"/>
            <a:chOff x="0" y="0"/>
            <a:chExt cx="8184" cy="4464"/>
          </a:xfrm>
        </p:grpSpPr>
        <p:sp>
          <p:nvSpPr>
            <p:cNvPr id="40967" name="AutoShape 1028"/>
            <p:cNvSpPr>
              <a:spLocks/>
            </p:cNvSpPr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第一范式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(1NF)</a:t>
              </a:r>
              <a:endParaRPr lang="en-US" altLang="zh-CN" b="1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第二范式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(2NF)</a:t>
              </a:r>
              <a:endParaRPr lang="en-US" altLang="zh-CN" b="1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第三范式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(3NF)</a:t>
              </a:r>
              <a:endParaRPr lang="en-US" altLang="zh-CN" b="1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BC</a:t>
              </a: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(BCNF)</a:t>
              </a:r>
              <a:endParaRPr lang="en-US" altLang="zh-CN" b="1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第四范式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(4NF)</a:t>
              </a:r>
              <a:endParaRPr lang="en-US" altLang="zh-CN" b="1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>
                  <a:solidFill>
                    <a:srgbClr val="000000"/>
                  </a:solidFill>
                  <a:sym typeface="Calibri" pitchFamily="34" charset="0"/>
                </a:rPr>
                <a:t>第五范式</a:t>
              </a:r>
              <a:r>
                <a:rPr lang="en-US" altLang="zh-CN" sz="2400" b="1">
                  <a:solidFill>
                    <a:srgbClr val="000000"/>
                  </a:solidFill>
                  <a:sym typeface="Calibri" pitchFamily="34" charset="0"/>
                </a:rPr>
                <a:t>(5NF)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范式（续）</a:t>
            </a:r>
            <a:endParaRPr lang="zh-CN" sz="36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各种范式之间存在联系：</a:t>
            </a:r>
            <a:endParaRPr lang="zh-CN" altLang="en-US" sz="36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某一关系模式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为第</a:t>
            </a:r>
            <a:r>
              <a:rPr lang="en-US" altLang="zh-CN" dirty="0" smtClean="0">
                <a:sym typeface="Calibri" pitchFamily="34" charset="0"/>
              </a:rPr>
              <a:t>n</a:t>
            </a:r>
            <a:r>
              <a:rPr lang="zh-CN" altLang="en-US" dirty="0" smtClean="0">
                <a:sym typeface="Calibri" pitchFamily="34" charset="0"/>
              </a:rPr>
              <a:t>范式，可简记为</a:t>
            </a:r>
            <a:r>
              <a:rPr lang="en-US" altLang="zh-CN" dirty="0" err="1" smtClean="0">
                <a:solidFill>
                  <a:srgbClr val="FF00FF"/>
                </a:solidFill>
                <a:sym typeface="Calibri" pitchFamily="34" charset="0"/>
              </a:rPr>
              <a:t>R∈nNF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一个低一级范式的关系模式，通过模式分解（</a:t>
            </a:r>
            <a:r>
              <a:rPr lang="en-US" altLang="zh-CN" sz="2800" b="1" dirty="0">
                <a:solidFill>
                  <a:srgbClr val="000000"/>
                </a:solidFill>
                <a:sym typeface="Arial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itchFamily="2" charset="-122"/>
                <a:sym typeface="宋体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 规范化</a:t>
            </a:r>
            <a:endParaRPr lang="zh-CN" altLang="en-US" smtClean="0"/>
          </a:p>
        </p:txBody>
      </p:sp>
      <p:sp>
        <p:nvSpPr>
          <p:cNvPr id="43011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6.2.4  2NF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关系模式由五部分组成，是一个五元组：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            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R(U, D, DOM, F)</a:t>
            </a:r>
            <a:endParaRPr lang="zh-CN" altLang="en-US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关系名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是符号化的元组语义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为一组属性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</a:t>
            </a:r>
            <a:r>
              <a:rPr lang="zh-CN" altLang="en-US" dirty="0" smtClean="0">
                <a:sym typeface="Calibri" pitchFamily="34" charset="0"/>
              </a:rPr>
              <a:t>为属性组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中的属性所来自的域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DOM</a:t>
            </a:r>
            <a:r>
              <a:rPr lang="zh-CN" altLang="en-US" dirty="0" smtClean="0">
                <a:sym typeface="Calibri" pitchFamily="34" charset="0"/>
              </a:rPr>
              <a:t>为属性到域的映射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上的一组数据依赖</a:t>
            </a:r>
            <a:endParaRPr 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6.2.4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2NF</a:t>
            </a:r>
            <a:endParaRPr lang="zh-CN" altLang="en-US" sz="3600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982488"/>
            <a:ext cx="8639175" cy="583088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6.6  </a:t>
            </a:r>
            <a:r>
              <a:rPr lang="zh-CN" altLang="en-US" dirty="0" smtClean="0">
                <a:sym typeface="Calibri" pitchFamily="34" charset="0"/>
              </a:rPr>
              <a:t>若关系模式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∈1NF</a:t>
            </a:r>
            <a:r>
              <a:rPr lang="zh-CN" altLang="en-US" dirty="0" smtClean="0">
                <a:sym typeface="Calibri" pitchFamily="34" charset="0"/>
              </a:rPr>
              <a:t>，并且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每一个非主属性都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完全函数依赖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于任何一个候选码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∈2NF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endParaRPr lang="en-US" altLang="zh-CN" sz="32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6.4] 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S-L-C(</a:t>
            </a:r>
            <a:r>
              <a:rPr lang="en-US" altLang="zh-CN" dirty="0" err="1" smtClean="0">
                <a:sym typeface="Calibri" pitchFamily="34" charset="0"/>
              </a:rPr>
              <a:t>Sno,Sdept,Sloc,Cno,Grade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dirty="0" smtClean="0">
                <a:sym typeface="Calibri" pitchFamily="34" charset="0"/>
              </a:rPr>
              <a:t> 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为学生的住处，并且每个系的学生住在同一个地方。</a:t>
            </a:r>
            <a:r>
              <a:rPr lang="en-US" altLang="zh-CN" dirty="0" smtClean="0">
                <a:sym typeface="Calibri" pitchFamily="34" charset="0"/>
              </a:rPr>
              <a:t>S-L-C</a:t>
            </a:r>
            <a:r>
              <a:rPr lang="zh-CN" altLang="en-US" dirty="0" smtClean="0">
                <a:sym typeface="Calibri" pitchFamily="34" charset="0"/>
              </a:rPr>
              <a:t>的码为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dirty="0" err="1" smtClean="0">
                <a:sym typeface="Calibri" pitchFamily="34" charset="0"/>
              </a:rPr>
              <a:t>Sno,Cno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spcBef>
                <a:spcPts val="0"/>
              </a:spcBef>
            </a:pP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函数依赖有</a:t>
            </a:r>
            <a:endParaRPr lang="en-US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endParaRPr lang="en-US" altLang="zh-CN" sz="2400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Sno→Sloc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en-US" altLang="zh-CN" sz="2400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en-US" altLang="zh-CN" sz="2400" dirty="0" smtClean="0">
              <a:sym typeface="Calibri" pitchFamily="34" charset="0"/>
            </a:endParaRPr>
          </a:p>
          <a:p>
            <a:pPr marL="342900" indent="-342900" algn="l"/>
            <a:endParaRPr lang="zh-CN" altLang="en-US" sz="2000" dirty="0" smtClean="0">
              <a:sym typeface="Calibri" pitchFamily="34" charset="0"/>
            </a:endParaRPr>
          </a:p>
        </p:txBody>
      </p:sp>
      <p:sp>
        <p:nvSpPr>
          <p:cNvPr id="44038" name="TextBox 1"/>
          <p:cNvSpPr>
            <a:spLocks noChangeArrowheads="1"/>
          </p:cNvSpPr>
          <p:nvPr/>
        </p:nvSpPr>
        <p:spPr bwMode="auto">
          <a:xfrm>
            <a:off x="2843808" y="4572868"/>
            <a:ext cx="757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F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39" name="TextBox 1"/>
          <p:cNvSpPr>
            <a:spLocks noChangeArrowheads="1"/>
          </p:cNvSpPr>
          <p:nvPr/>
        </p:nvSpPr>
        <p:spPr bwMode="auto">
          <a:xfrm>
            <a:off x="4534843" y="4869160"/>
            <a:ext cx="757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40" name="TextBox 1"/>
          <p:cNvSpPr>
            <a:spLocks noChangeArrowheads="1"/>
          </p:cNvSpPr>
          <p:nvPr/>
        </p:nvSpPr>
        <p:spPr bwMode="auto">
          <a:xfrm>
            <a:off x="4534842" y="5517232"/>
            <a:ext cx="757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50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1317625" y="1533525"/>
            <a:ext cx="5991225" cy="2040573"/>
            <a:chOff x="0" y="0"/>
            <a:chExt cx="9435" cy="3213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5065" name="Text Box 9"/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5066" name="Text Box 10"/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5067" name="Text Box 11"/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45068" name="Text Box 12"/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Sdept</a:t>
              </a:r>
            </a:p>
          </p:txBody>
        </p:sp>
        <p:sp>
          <p:nvSpPr>
            <p:cNvPr id="45069" name="Text Box 13"/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Sloc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2" name="矩形 19"/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45063" name="矩形 20"/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sym typeface="Calibri" pitchFamily="34" charset="0"/>
              </a:rPr>
              <a:t>非主属性</a:t>
            </a:r>
            <a:r>
              <a:rPr lang="en-US" altLang="zh-CN" sz="2400" b="1" dirty="0" err="1">
                <a:solidFill>
                  <a:srgbClr val="000000"/>
                </a:solidFill>
                <a:sym typeface="Calibri" pitchFamily="34" charset="0"/>
              </a:rPr>
              <a:t>Sdept</a:t>
            </a:r>
            <a:r>
              <a:rPr lang="zh-CN" altLang="en-US" sz="2400" b="1" dirty="0">
                <a:solidFill>
                  <a:srgbClr val="000000"/>
                </a:solidFill>
                <a:sym typeface="Calibri" pitchFamily="34" charset="0"/>
              </a:rPr>
              <a:t>、</a:t>
            </a:r>
            <a:r>
              <a:rPr lang="en-US" altLang="zh-CN" sz="2400" b="1" dirty="0" err="1">
                <a:solidFill>
                  <a:srgbClr val="000000"/>
                </a:solidFill>
                <a:sym typeface="Calibri" pitchFamily="34" charset="0"/>
              </a:rPr>
              <a:t>Sloc</a:t>
            </a:r>
            <a:r>
              <a:rPr lang="zh-CN" altLang="en-US" sz="2400" b="1" dirty="0">
                <a:solidFill>
                  <a:srgbClr val="000000"/>
                </a:solidFill>
                <a:sym typeface="Calibri" pitchFamily="34" charset="0"/>
              </a:rPr>
              <a:t>并不完全依赖于码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60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0826"/>
            <a:ext cx="8229600" cy="518447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一个关系模式不属于</a:t>
            </a:r>
            <a:r>
              <a:rPr lang="en-US" altLang="zh-CN" dirty="0" smtClean="0">
                <a:sym typeface="Calibri" pitchFamily="34" charset="0"/>
              </a:rPr>
              <a:t>2NF</a:t>
            </a:r>
            <a:r>
              <a:rPr lang="zh-CN" altLang="en-US" dirty="0" smtClean="0">
                <a:sym typeface="Calibri" pitchFamily="34" charset="0"/>
              </a:rPr>
              <a:t>，会产生以下问题：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插入异常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如果插入一个新学生，但该生未选课，即该生无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，由于插入元组时，必须给定码值，因此插入失败。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删除异常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dirty="0" smtClean="0">
                <a:sym typeface="Calibri" pitchFamily="34" charset="0"/>
              </a:rPr>
              <a:t>S4</a:t>
            </a:r>
            <a:r>
              <a:rPr lang="zh-CN" altLang="en-US" dirty="0" smtClean="0">
                <a:sym typeface="Calibri" pitchFamily="34" charset="0"/>
              </a:rPr>
              <a:t>只选了一门课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，现在他不再选这门课，则删除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后，整个元组的其他信息也被删除了。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修改复杂</a:t>
            </a:r>
            <a:endParaRPr lang="en-US" sz="2800" dirty="0" smtClean="0">
              <a:solidFill>
                <a:srgbClr val="0066FF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如果一个学生选了多门课，则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被存储了多次。如果该生转系，则需要修改所有相关的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，造成修改的复杂化。</a:t>
            </a:r>
            <a:endParaRPr lang="zh-CN" altLang="en-US" sz="2000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710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49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出现这种问题的原因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例子中有两类非主属性：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一类如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，它对码完全函数依赖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另一类如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，它们对码不是完全函数依赖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投影分解</a:t>
            </a:r>
            <a:r>
              <a:rPr lang="zh-CN" altLang="en-US" dirty="0" smtClean="0">
                <a:sym typeface="Calibri" pitchFamily="34" charset="0"/>
              </a:rPr>
              <a:t>把关系模式</a:t>
            </a:r>
            <a:r>
              <a:rPr lang="en-US" altLang="zh-CN" dirty="0" smtClean="0">
                <a:sym typeface="Calibri" pitchFamily="34" charset="0"/>
              </a:rPr>
              <a:t>S-L-C</a:t>
            </a:r>
            <a:r>
              <a:rPr lang="zh-CN" altLang="en-US" dirty="0" smtClean="0">
                <a:sym typeface="Calibri" pitchFamily="34" charset="0"/>
              </a:rPr>
              <a:t>分解成两个关系模式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S-L(</a:t>
            </a:r>
            <a:r>
              <a:rPr lang="en-US" altLang="zh-CN" dirty="0" err="1" smtClean="0">
                <a:sym typeface="Calibri" pitchFamily="34" charset="0"/>
              </a:rPr>
              <a:t>Sno,Sdept,Sloc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ym typeface="Calibri" pitchFamily="34" charset="0"/>
              </a:rPr>
              <a:t>SC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),SL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，这样使得非主属性对码都是完全函数依赖了</a:t>
            </a:r>
            <a:endParaRPr lang="zh-CN" alt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48141" name="Rectangle 5"/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8142" name="Text Box 6"/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8143" name="Text Box 7"/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8144" name="Text Box 8"/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48145" name="Line 10"/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3" name="Text Box 6"/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Sno</a:t>
            </a:r>
          </a:p>
        </p:txBody>
      </p:sp>
      <p:sp>
        <p:nvSpPr>
          <p:cNvPr id="48134" name="Text Box 6"/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Sdept</a:t>
            </a:r>
          </a:p>
        </p:txBody>
      </p:sp>
      <p:sp>
        <p:nvSpPr>
          <p:cNvPr id="48135" name="Text Box 6"/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Sloc</a:t>
            </a:r>
          </a:p>
        </p:txBody>
      </p:sp>
      <p:cxnSp>
        <p:nvCxnSpPr>
          <p:cNvPr id="48136" name="直接箭头连接符 21"/>
          <p:cNvCxnSpPr>
            <a:cxnSpLocks noChangeShapeType="1"/>
            <a:stCxn id="48133" idx="0"/>
            <a:endCxn id="48134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7" name="直接箭头连接符 23"/>
          <p:cNvCxnSpPr>
            <a:cxnSpLocks noChangeShapeType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8" name="直接箭头连接符 25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139" name="TextBox 29"/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6.4 SC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  <p:sp>
        <p:nvSpPr>
          <p:cNvPr id="48140" name="TextBox 30"/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6.5 S-L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0825" y="2204864"/>
          <a:ext cx="1235075" cy="1638300"/>
        </p:xfrm>
        <a:graphic>
          <a:graphicData uri="http://schemas.openxmlformats.org/presentationml/2006/ole">
            <p:oleObj spid="_x0000_s1026" name="Visio" r:id="rId3" imgW="1149401" imgH="1708404" progId="Visio.Drawing.11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8538" y="2258839"/>
            <a:ext cx="604837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对于一个包含多个属性且满足第一范式的关系模式，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其所有候选码由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一个属性构成，则此模式一定满足第二范式？？？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49155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6.2.5  3NF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</a:t>
            </a:r>
            <a:r>
              <a:rPr lang="zh-CN" altLang="en-US" sz="3600" dirty="0" smtClean="0">
                <a:sym typeface="微软雅黑" pitchFamily="34" charset="-122"/>
              </a:rPr>
              <a:t>5</a:t>
            </a:r>
            <a:r>
              <a:rPr lang="en-US" altLang="zh-CN" sz="3600" dirty="0" smtClean="0">
                <a:sym typeface="微软雅黑" pitchFamily="34" charset="-122"/>
              </a:rPr>
              <a:t> 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宋体" pitchFamily="2" charset="-122"/>
              </a:rPr>
              <a:t>定义</a:t>
            </a:r>
            <a:r>
              <a:rPr lang="en-US" altLang="zh-CN" dirty="0" smtClean="0">
                <a:sym typeface="宋体" pitchFamily="2" charset="-122"/>
              </a:rPr>
              <a:t>6.7  </a:t>
            </a:r>
            <a:r>
              <a:rPr lang="zh-CN" altLang="en-US" dirty="0" smtClean="0">
                <a:sym typeface="宋体" pitchFamily="2" charset="-122"/>
              </a:rPr>
              <a:t>设关系模式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R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&lt;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U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,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F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&gt;∈1NF</a:t>
            </a:r>
            <a:r>
              <a:rPr lang="en-US" altLang="zh-CN" dirty="0" smtClean="0">
                <a:sym typeface="宋体" pitchFamily="2" charset="-122"/>
              </a:rPr>
              <a:t>,</a:t>
            </a:r>
            <a:r>
              <a:rPr lang="zh-CN" altLang="en-US" dirty="0" smtClean="0">
                <a:sym typeface="宋体" pitchFamily="2" charset="-122"/>
              </a:rPr>
              <a:t>若</a:t>
            </a:r>
            <a:r>
              <a:rPr lang="en-US" altLang="zh-CN" i="1" dirty="0" smtClean="0">
                <a:sym typeface="宋体" pitchFamily="2" charset="-122"/>
              </a:rPr>
              <a:t>R</a:t>
            </a:r>
            <a:r>
              <a:rPr lang="zh-CN" altLang="en-US" dirty="0" smtClean="0">
                <a:sym typeface="宋体" pitchFamily="2" charset="-122"/>
              </a:rPr>
              <a:t>中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不存在这样的码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X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、属性组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及非主属性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Z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（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Z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 ⊇ 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）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, 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使得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X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，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Y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→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Z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成立</a:t>
            </a:r>
            <a:r>
              <a:rPr lang="zh-CN" altLang="en-US" dirty="0" smtClean="0">
                <a:sym typeface="宋体" pitchFamily="2" charset="-122"/>
              </a:rPr>
              <a:t>，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Y</a:t>
            </a:r>
            <a:r>
              <a:rPr lang="en-US" altLang="zh-CN" dirty="0" smtClean="0">
                <a:solidFill>
                  <a:srgbClr val="0066FF"/>
                </a:solidFill>
                <a:sym typeface="宋体" pitchFamily="2" charset="-122"/>
              </a:rPr>
              <a:t> ↛ </a:t>
            </a:r>
            <a:r>
              <a:rPr lang="en-US" altLang="zh-CN" i="1" dirty="0" smtClean="0">
                <a:solidFill>
                  <a:srgbClr val="0066FF"/>
                </a:solidFill>
                <a:sym typeface="宋体" pitchFamily="2" charset="-122"/>
              </a:rPr>
              <a:t>X</a:t>
            </a:r>
            <a:r>
              <a:rPr lang="zh-CN" altLang="en-US" dirty="0" smtClean="0">
                <a:solidFill>
                  <a:srgbClr val="0066FF"/>
                </a:solidFill>
                <a:sym typeface="宋体" pitchFamily="2" charset="-122"/>
              </a:rPr>
              <a:t>不成立</a:t>
            </a:r>
            <a:r>
              <a:rPr lang="zh-CN" altLang="en-US" dirty="0" smtClean="0">
                <a:sym typeface="宋体" pitchFamily="2" charset="-122"/>
              </a:rPr>
              <a:t>，则称</a:t>
            </a:r>
            <a:r>
              <a:rPr lang="en-US" altLang="zh-CN" i="1" dirty="0" smtClean="0">
                <a:sym typeface="宋体" pitchFamily="2" charset="-122"/>
              </a:rPr>
              <a:t>R</a:t>
            </a:r>
            <a:r>
              <a:rPr lang="en-US" altLang="zh-CN" dirty="0" smtClean="0">
                <a:sym typeface="宋体" pitchFamily="2" charset="-122"/>
              </a:rPr>
              <a:t>&lt;</a:t>
            </a:r>
            <a:r>
              <a:rPr lang="en-US" altLang="zh-CN" i="1" dirty="0" smtClean="0">
                <a:sym typeface="宋体" pitchFamily="2" charset="-122"/>
              </a:rPr>
              <a:t>U</a:t>
            </a:r>
            <a:r>
              <a:rPr lang="en-US" altLang="zh-CN" dirty="0" smtClean="0">
                <a:sym typeface="宋体" pitchFamily="2" charset="-122"/>
              </a:rPr>
              <a:t>,</a:t>
            </a:r>
            <a:r>
              <a:rPr lang="en-US" altLang="zh-CN" i="1" dirty="0" smtClean="0">
                <a:sym typeface="宋体" pitchFamily="2" charset="-122"/>
              </a:rPr>
              <a:t>F</a:t>
            </a:r>
            <a:r>
              <a:rPr lang="en-US" altLang="zh-CN" dirty="0" smtClean="0">
                <a:sym typeface="宋体" pitchFamily="2" charset="-122"/>
              </a:rPr>
              <a:t>&gt; 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∈ 3NF</a:t>
            </a:r>
            <a:r>
              <a:rPr lang="zh-CN" altLang="en-US" dirty="0" smtClean="0">
                <a:sym typeface="宋体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</a:t>
            </a:r>
            <a:r>
              <a:rPr lang="zh-CN" altLang="en-US" dirty="0" smtClean="0">
                <a:sym typeface="Calibri" pitchFamily="34" charset="0"/>
              </a:rPr>
              <a:t>没有传递依赖，因此</a:t>
            </a:r>
            <a:r>
              <a:rPr lang="en-US" altLang="zh-CN" dirty="0" smtClean="0">
                <a:sym typeface="Calibri" pitchFamily="34" charset="0"/>
              </a:rPr>
              <a:t>SC ∈ 3NF</a:t>
            </a:r>
            <a:endParaRPr lang="zh-CN" alt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中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(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宋体" pitchFamily="2" charset="-122"/>
              </a:rPr>
              <a:t>↛ </a:t>
            </a:r>
            <a:r>
              <a:rPr lang="en-US" altLang="zh-CN" dirty="0" err="1" smtClean="0">
                <a:sym typeface="宋体" pitchFamily="2" charset="-122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), </a:t>
            </a:r>
            <a:r>
              <a:rPr lang="en-US" altLang="zh-CN" dirty="0" err="1" smtClean="0">
                <a:sym typeface="Calibri" pitchFamily="34" charset="0"/>
              </a:rPr>
              <a:t>Sdept→Sloc</a:t>
            </a:r>
            <a:r>
              <a:rPr lang="zh-CN" altLang="en-US" dirty="0" smtClean="0">
                <a:sym typeface="Calibri" pitchFamily="34" charset="0"/>
              </a:rPr>
              <a:t>，可得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 →  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解决的办法是将</a:t>
            </a: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分解成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S-D(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D-L(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/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7019925" y="162877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TextBox 6"/>
          <p:cNvSpPr>
            <a:spLocks noChangeArrowheads="1"/>
          </p:cNvSpPr>
          <p:nvPr/>
        </p:nvSpPr>
        <p:spPr bwMode="auto">
          <a:xfrm>
            <a:off x="2535238" y="4097338"/>
            <a:ext cx="596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itchFamily="34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250825" y="980728"/>
            <a:ext cx="8424863" cy="51704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判断关系模式满足第几范式的思路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b="1" dirty="0"/>
              <a:t>        </a:t>
            </a:r>
            <a:r>
              <a:rPr lang="zh-CN" altLang="zh-CN" sz="2000" b="1" dirty="0"/>
              <a:t>服装关系（服装编号，服装名称，服装型号，服装颜色，供应商编号，供应商名称，单价，库存量）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zh-CN" sz="2000" dirty="0"/>
              <a:t>有如下语义约束：多个供应商可以供应</a:t>
            </a:r>
            <a:r>
              <a:rPr lang="zh-CN" altLang="en-US" sz="2000" dirty="0"/>
              <a:t>多种服装</a:t>
            </a:r>
            <a:r>
              <a:rPr lang="zh-CN" altLang="zh-CN" sz="2000" dirty="0"/>
              <a:t>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判断一个关系模式满足第几范式的正确求解过程。</a:t>
            </a: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dirty="0"/>
              <a:t>      1</a:t>
            </a:r>
            <a:r>
              <a:rPr lang="zh-CN" altLang="zh-CN" sz="2000" dirty="0"/>
              <a:t>、因为该关系模式的每一个</a:t>
            </a:r>
            <a:r>
              <a:rPr lang="zh-CN" altLang="en-US" sz="2000" dirty="0"/>
              <a:t>属性</a:t>
            </a:r>
            <a:r>
              <a:rPr lang="zh-CN" altLang="zh-CN" sz="2000" dirty="0"/>
              <a:t>都是不可分割</a:t>
            </a:r>
            <a:r>
              <a:rPr lang="zh-CN" altLang="en-US" sz="2000" dirty="0"/>
              <a:t>的</a:t>
            </a:r>
            <a:r>
              <a:rPr lang="zh-CN" altLang="zh-CN" sz="2000" dirty="0"/>
              <a:t>，所以，该关系模式满足</a:t>
            </a:r>
            <a:r>
              <a:rPr lang="en-US" altLang="zh-CN" sz="2000" dirty="0"/>
              <a:t>1NF</a:t>
            </a:r>
            <a:endParaRPr lang="zh-CN" altLang="zh-CN" sz="2000" dirty="0"/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dirty="0"/>
              <a:t>      2</a:t>
            </a:r>
            <a:r>
              <a:rPr lang="zh-CN" altLang="zh-CN" sz="2000" dirty="0"/>
              <a:t>、该关系模式的</a:t>
            </a:r>
            <a:r>
              <a:rPr lang="zh-CN" altLang="en-US" sz="2000" dirty="0"/>
              <a:t>主键</a:t>
            </a:r>
            <a:r>
              <a:rPr lang="zh-CN" altLang="zh-CN" sz="2000" dirty="0"/>
              <a:t>是：</a:t>
            </a:r>
            <a:r>
              <a:rPr lang="en-US" altLang="zh-CN" sz="2000" dirty="0"/>
              <a:t>{</a:t>
            </a:r>
            <a:r>
              <a:rPr lang="zh-CN" altLang="zh-CN" sz="2000" dirty="0"/>
              <a:t>服装编号，供应商编号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dirty="0"/>
              <a:t>      3</a:t>
            </a:r>
            <a:r>
              <a:rPr lang="zh-CN" altLang="zh-CN" sz="2000" dirty="0"/>
              <a:t>、由于关系模式中的</a:t>
            </a:r>
            <a:r>
              <a:rPr lang="en-US" altLang="zh-CN" sz="2000" dirty="0"/>
              <a:t>{</a:t>
            </a:r>
            <a:r>
              <a:rPr lang="zh-CN" altLang="zh-CN" sz="2000" dirty="0"/>
              <a:t>供应商名称</a:t>
            </a:r>
            <a:r>
              <a:rPr lang="en-US" altLang="zh-CN" sz="2000" dirty="0"/>
              <a:t>}</a:t>
            </a:r>
            <a:r>
              <a:rPr lang="zh-CN" altLang="zh-CN" sz="2000" dirty="0"/>
              <a:t>只依赖于</a:t>
            </a:r>
            <a:r>
              <a:rPr lang="zh-CN" altLang="en-US" sz="2000" dirty="0"/>
              <a:t>主键</a:t>
            </a:r>
            <a:r>
              <a:rPr lang="zh-CN" altLang="zh-CN" sz="2000" dirty="0"/>
              <a:t>中的</a:t>
            </a:r>
            <a:r>
              <a:rPr lang="en-US" altLang="zh-CN" sz="2000" dirty="0"/>
              <a:t>{</a:t>
            </a:r>
            <a:r>
              <a:rPr lang="zh-CN" altLang="zh-CN" sz="2000" dirty="0"/>
              <a:t>供应商编号</a:t>
            </a:r>
            <a:r>
              <a:rPr lang="en-US" altLang="zh-CN" sz="2000" dirty="0"/>
              <a:t>}</a:t>
            </a:r>
            <a:r>
              <a:rPr lang="zh-CN" altLang="zh-CN" sz="2000" dirty="0"/>
              <a:t>，从而形成非主属性对</a:t>
            </a:r>
            <a:r>
              <a:rPr lang="zh-CN" altLang="en-US" sz="2000" dirty="0"/>
              <a:t>主键</a:t>
            </a:r>
            <a:r>
              <a:rPr lang="zh-CN" altLang="zh-CN" sz="2000" dirty="0"/>
              <a:t>的部分函数依赖，因此，该关系模式不满足</a:t>
            </a:r>
            <a:r>
              <a:rPr lang="en-US" altLang="zh-CN" sz="2000" dirty="0"/>
              <a:t>2NF</a:t>
            </a:r>
            <a:endParaRPr lang="zh-CN" altLang="zh-CN" sz="2000" dirty="0"/>
          </a:p>
          <a:p>
            <a:pPr algn="l" eaLnBrk="0" hangingPunct="0">
              <a:lnSpc>
                <a:spcPct val="150000"/>
              </a:lnSpc>
            </a:pPr>
            <a:r>
              <a:rPr lang="en-US" altLang="zh-CN" sz="2000" dirty="0"/>
              <a:t>      4</a:t>
            </a:r>
            <a:r>
              <a:rPr lang="zh-CN" altLang="zh-CN" sz="2000" dirty="0"/>
              <a:t>、所以，该关系模式是满足</a:t>
            </a:r>
            <a:r>
              <a:rPr lang="en-US" altLang="zh-CN" sz="2000" dirty="0"/>
              <a:t>1NF</a:t>
            </a:r>
            <a:r>
              <a:rPr lang="zh-CN" altLang="zh-CN" sz="20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3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3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3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3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0"/>
            <a:ext cx="8001000" cy="8191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课堂练习与精讲</a:t>
            </a:r>
            <a:r>
              <a:rPr lang="en-US" altLang="zh-CN" smtClean="0">
                <a:ea typeface="宋体" pitchFamily="2" charset="-122"/>
              </a:rPr>
              <a:t>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0650" y="1052736"/>
            <a:ext cx="8915400" cy="516551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例：假设某商业集团数据库中有一关系模式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如下：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（商店编号，商品编号，数量，部门编号，负责人）。</a:t>
            </a: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      如果规定：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）每个商店的每种商品只在一个部门销售；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）每个商店的每个部门只有一个负责人；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）每个商店的每种商品只有一个库存数量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endParaRPr lang="en-US" altLang="zh-CN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试回答下列问题：</a:t>
            </a: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）根据上述规定，写出关系模式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的基本函数依赖；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）找出关系模式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的候选码；</a:t>
            </a:r>
            <a:r>
              <a:rPr lang="zh-CN" altLang="en-US" sz="2400" b="1" dirty="0"/>
              <a:t>  </a:t>
            </a:r>
            <a:endParaRPr lang="zh-CN" altLang="en-US" sz="24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）关系模式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最高已经达到第几范式？为什么？</a:t>
            </a:r>
          </a:p>
          <a:p>
            <a:pPr algn="just">
              <a:spcBef>
                <a:spcPts val="500"/>
              </a:spcBef>
            </a:pP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</a:rPr>
              <a:t>）如果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不属于</a:t>
            </a:r>
            <a:r>
              <a:rPr lang="en-US" altLang="zh-CN" sz="2400" b="1" dirty="0">
                <a:latin typeface="Times New Roman" pitchFamily="18" charset="0"/>
              </a:rPr>
              <a:t>3NF</a:t>
            </a:r>
            <a:r>
              <a:rPr lang="zh-CN" altLang="en-US" sz="2400" b="1" dirty="0">
                <a:latin typeface="Times New Roman" pitchFamily="18" charset="0"/>
              </a:rPr>
              <a:t>，请将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分解成</a:t>
            </a:r>
            <a:r>
              <a:rPr lang="en-US" altLang="zh-CN" sz="2400" b="1" dirty="0">
                <a:latin typeface="Times New Roman" pitchFamily="18" charset="0"/>
              </a:rPr>
              <a:t>3NF</a:t>
            </a:r>
            <a:r>
              <a:rPr lang="zh-CN" altLang="en-US" sz="2400" b="1" dirty="0">
                <a:latin typeface="Times New Roman" pitchFamily="18" charset="0"/>
              </a:rPr>
              <a:t>模式集。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与模式设计关系不大，因此在本章中把关系模式看作一个三元组：</a:t>
            </a:r>
            <a:r>
              <a:rPr lang="en-US" altLang="zh-CN" dirty="0" smtClean="0"/>
              <a:t>R&lt;U,F&gt;</a:t>
            </a:r>
            <a:endParaRPr lang="zh-CN" altLang="en-US" dirty="0" smtClean="0"/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当且仅当</a:t>
            </a:r>
            <a:r>
              <a:rPr lang="en-US" altLang="zh-CN" dirty="0" smtClean="0"/>
              <a:t>U</a:t>
            </a:r>
            <a:r>
              <a:rPr lang="zh-CN" altLang="en-US" dirty="0" smtClean="0"/>
              <a:t>上的一个关系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称为关系模式</a:t>
            </a:r>
            <a:r>
              <a:rPr lang="en-US" altLang="zh-CN" dirty="0" smtClean="0"/>
              <a:t>R&lt;U,F&gt;</a:t>
            </a:r>
            <a:r>
              <a:rPr lang="zh-CN" altLang="en-US" dirty="0" smtClean="0"/>
              <a:t>的一个关系</a:t>
            </a:r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作为二维表，</a:t>
            </a:r>
            <a:r>
              <a:rPr lang="zh-CN" altLang="en-US" dirty="0" smtClean="0">
                <a:solidFill>
                  <a:srgbClr val="0066FF"/>
                </a:solidFill>
              </a:rPr>
              <a:t>关系要符合一个最基本的条件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每个分量必须是不可分开的数据项。</a:t>
            </a:r>
            <a:r>
              <a:rPr lang="zh-CN" altLang="en-US" dirty="0" smtClean="0"/>
              <a:t>满足了这个条件的关系模式就属于</a:t>
            </a:r>
            <a:r>
              <a:rPr lang="zh-CN" altLang="en-US" dirty="0" smtClean="0">
                <a:solidFill>
                  <a:srgbClr val="FF0000"/>
                </a:solidFill>
              </a:rPr>
              <a:t>第一范式（</a:t>
            </a:r>
            <a:r>
              <a:rPr lang="en-US" altLang="zh-CN" dirty="0" smtClean="0">
                <a:solidFill>
                  <a:srgbClr val="FF0000"/>
                </a:solidFill>
              </a:rPr>
              <a:t>1NF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0"/>
            <a:ext cx="8001000" cy="8191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解答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0650" y="980728"/>
            <a:ext cx="8915400" cy="5740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）基本的函数依赖：</a:t>
            </a:r>
            <a:endParaRPr lang="en-US" altLang="zh-CN" sz="26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（商店编号，商品编号）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→部门编号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（商店编号，部门编号）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→负责人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（商店编号，商品编号）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→数量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ts val="500"/>
              </a:spcBef>
            </a:pPr>
            <a:endParaRPr lang="en-US" altLang="zh-CN" sz="900" dirty="0"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）关系模式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的候选码</a:t>
            </a:r>
            <a:r>
              <a:rPr lang="zh-CN" altLang="en-US" sz="2600" b="1" dirty="0">
                <a:latin typeface="Times New Roman" pitchFamily="18" charset="0"/>
                <a:sym typeface="Wingdings" pitchFamily="2" charset="2"/>
              </a:rPr>
              <a:t>： </a:t>
            </a:r>
            <a:r>
              <a:rPr lang="zh-CN" altLang="en-US" sz="2600" b="1" dirty="0">
                <a:latin typeface="Times New Roman" pitchFamily="18" charset="0"/>
              </a:rPr>
              <a:t>（商店编号，商品编号）</a:t>
            </a:r>
          </a:p>
          <a:p>
            <a:pPr algn="just">
              <a:spcBef>
                <a:spcPts val="500"/>
              </a:spcBef>
            </a:pPr>
            <a:endParaRPr lang="en-US" altLang="zh-CN" sz="8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）因为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中存在非主属性“负责人”对候选键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600" b="1" dirty="0">
                <a:latin typeface="Times New Roman" pitchFamily="18" charset="0"/>
              </a:rPr>
              <a:t>商店编号，商品编号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</a:rPr>
              <a:t>的传递函数依赖，所以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属于</a:t>
            </a:r>
            <a:r>
              <a:rPr lang="en-US" altLang="zh-CN" sz="2600" b="1" dirty="0">
                <a:latin typeface="Times New Roman" pitchFamily="18" charset="0"/>
              </a:rPr>
              <a:t>2NF</a:t>
            </a:r>
            <a:r>
              <a:rPr lang="zh-CN" altLang="en-US" sz="2600" b="1" dirty="0">
                <a:latin typeface="Times New Roman" pitchFamily="18" charset="0"/>
              </a:rPr>
              <a:t>，而不属于</a:t>
            </a:r>
            <a:r>
              <a:rPr lang="en-US" altLang="zh-CN" sz="2600" b="1" dirty="0">
                <a:latin typeface="Times New Roman" pitchFamily="18" charset="0"/>
              </a:rPr>
              <a:t>3NF</a:t>
            </a:r>
            <a:endParaRPr lang="zh-CN" altLang="en-US" sz="26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endParaRPr lang="en-US" altLang="zh-CN" sz="8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分解为：</a:t>
            </a:r>
            <a:endParaRPr lang="en-US" altLang="zh-CN" sz="26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CN" sz="2600" b="1" dirty="0">
                <a:latin typeface="Times New Roman" pitchFamily="18" charset="0"/>
              </a:rPr>
              <a:t>R1</a:t>
            </a:r>
            <a:r>
              <a:rPr lang="zh-CN" altLang="en-US" sz="2600" b="1" dirty="0">
                <a:latin typeface="Times New Roman" pitchFamily="18" charset="0"/>
              </a:rPr>
              <a:t>（商店编号，商品编号，数量，部门编号）</a:t>
            </a:r>
            <a:endParaRPr lang="en-US" altLang="zh-CN" sz="26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r>
              <a:rPr lang="en-US" altLang="zh-CN" sz="2600" b="1" dirty="0">
                <a:latin typeface="Times New Roman" pitchFamily="18" charset="0"/>
              </a:rPr>
              <a:t>R2</a:t>
            </a:r>
            <a:r>
              <a:rPr lang="zh-CN" altLang="en-US" sz="2600" b="1" dirty="0">
                <a:latin typeface="Times New Roman" pitchFamily="18" charset="0"/>
              </a:rPr>
              <a:t>（商店编号，部门编号，负责人）</a:t>
            </a:r>
            <a:endParaRPr lang="en-US" altLang="zh-CN" sz="2600" b="1" dirty="0">
              <a:latin typeface="Times New Roman" pitchFamily="18" charset="0"/>
            </a:endParaRPr>
          </a:p>
          <a:p>
            <a:pPr algn="just">
              <a:spcBef>
                <a:spcPts val="500"/>
              </a:spcBef>
            </a:pPr>
            <a:endParaRPr lang="zh-CN" alt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0"/>
            <a:ext cx="8001000" cy="81915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课堂练习与精讲</a:t>
            </a:r>
            <a:r>
              <a:rPr lang="en-US" altLang="zh-CN" smtClean="0">
                <a:ea typeface="宋体" pitchFamily="2" charset="-122"/>
              </a:rPr>
              <a:t>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20650" y="1052736"/>
            <a:ext cx="8915400" cy="5053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</a:rPr>
              <a:t>设关系模式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 err="1">
                <a:latin typeface="Times New Roman" pitchFamily="18" charset="0"/>
              </a:rPr>
              <a:t>Sno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 err="1">
                <a:latin typeface="Times New Roman" pitchFamily="18" charset="0"/>
              </a:rPr>
              <a:t>Cno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GRADE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TNAME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TADDR</a:t>
            </a:r>
            <a:r>
              <a:rPr lang="zh-CN" altLang="en-US" sz="2600" b="1" dirty="0">
                <a:latin typeface="Times New Roman" pitchFamily="18" charset="0"/>
              </a:rPr>
              <a:t>），其属性分别表示学生学号、选修课程的编号、成绩、任课教师姓名、教师地址等意义。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</a:rPr>
              <a:t>  如果规定每一个学生学一门课只有一个成绩；每门课只有一个教师任课；每个教师只有一个地址（此处不允许教师同名同姓）。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）试写出该关系模式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基本的函数依赖集和候选码；</a:t>
            </a:r>
            <a:r>
              <a:rPr lang="zh-CN" altLang="en-US" sz="2600" b="1" dirty="0"/>
              <a:t>  </a:t>
            </a:r>
            <a:endParaRPr lang="zh-CN" altLang="en-US" sz="26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）试把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分解成满足</a:t>
            </a:r>
            <a:r>
              <a:rPr lang="en-US" altLang="zh-CN" sz="2600" b="1" dirty="0">
                <a:latin typeface="Times New Roman" pitchFamily="18" charset="0"/>
              </a:rPr>
              <a:t>2NF</a:t>
            </a:r>
            <a:r>
              <a:rPr lang="zh-CN" altLang="en-US" sz="2600" b="1" dirty="0">
                <a:latin typeface="Times New Roman" pitchFamily="18" charset="0"/>
              </a:rPr>
              <a:t>的模式集，并说明理由；</a:t>
            </a:r>
          </a:p>
          <a:p>
            <a:pPr algn="just">
              <a:spcBef>
                <a:spcPct val="50000"/>
              </a:spcBef>
            </a:pPr>
            <a:r>
              <a:rPr lang="zh-CN" altLang="en-US" sz="2600" b="1" dirty="0">
                <a:latin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）试把</a:t>
            </a:r>
            <a:r>
              <a:rPr lang="en-US" altLang="zh-CN" sz="2600" b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分解成满足</a:t>
            </a:r>
            <a:r>
              <a:rPr lang="en-US" altLang="zh-CN" sz="2600" b="1" dirty="0">
                <a:latin typeface="Times New Roman" pitchFamily="18" charset="0"/>
              </a:rPr>
              <a:t>3NF</a:t>
            </a:r>
            <a:r>
              <a:rPr lang="zh-CN" altLang="en-US" sz="2600" b="1" dirty="0">
                <a:latin typeface="Times New Roman" pitchFamily="18" charset="0"/>
              </a:rPr>
              <a:t>的模式集，并说明理由。</a:t>
            </a:r>
            <a:endParaRPr lang="zh-CN" altLang="en-US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21096" y="1052736"/>
            <a:ext cx="8915400" cy="54610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）基本的函数依赖为：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）→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GRADE  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→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  TNAME→TADDR}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候选码为（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endParaRPr lang="zh-CN" altLang="en-US" sz="8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）由于（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）→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→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，因此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2NF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。；当一门课有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个学生选修时，其教师名就重复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次，存在着数据冗余和操作异常问题。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应为解为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R1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GRADE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 R2(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TADDR)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R1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都满足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2NF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的模式。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endParaRPr lang="zh-CN" altLang="en-US" sz="800" b="0" dirty="0" smtClean="0">
              <a:ea typeface="宋体" pitchFamily="2" charset="-122"/>
            </a:endParaRPr>
          </a:p>
        </p:txBody>
      </p:sp>
      <p:sp>
        <p:nvSpPr>
          <p:cNvPr id="45059" name="Text Box 1028"/>
          <p:cNvSpPr txBox="1">
            <a:spLocks noChangeArrowheads="1"/>
          </p:cNvSpPr>
          <p:nvPr/>
        </p:nvSpPr>
        <p:spPr bwMode="auto">
          <a:xfrm>
            <a:off x="107950" y="260350"/>
            <a:ext cx="167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</a:rPr>
              <a:t>参考答案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21096" y="980728"/>
            <a:ext cx="8915400" cy="5461000"/>
          </a:xfrm>
        </p:spPr>
        <p:txBody>
          <a:bodyPr/>
          <a:lstStyle/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R1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已是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3NF,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但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3NF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      由于在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中存在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→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TNAME→TADDR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，即存在非主属性对码的传递函数依赖，所以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3NF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当一个教师开设多门课时，在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中教师地址重复多次，依然存在数据冗余和操作异常问题。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R2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应分解为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   R21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0" dirty="0" err="1" smtClean="0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   R22(TNAME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TADDR)</a:t>
            </a:r>
          </a:p>
          <a:p>
            <a:pPr algn="just"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此时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R1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R21,R22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都属于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3NF.</a:t>
            </a:r>
          </a:p>
        </p:txBody>
      </p:sp>
      <p:sp>
        <p:nvSpPr>
          <p:cNvPr id="46083" name="Text Box 1028"/>
          <p:cNvSpPr txBox="1">
            <a:spLocks noChangeArrowheads="1"/>
          </p:cNvSpPr>
          <p:nvPr/>
        </p:nvSpPr>
        <p:spPr bwMode="auto">
          <a:xfrm>
            <a:off x="107950" y="260350"/>
            <a:ext cx="167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</a:rPr>
              <a:t>参考答案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51203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6.2.6  BCNF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6.2.6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BCNF</a:t>
            </a:r>
            <a:endParaRPr lang="zh-CN" altLang="en-US" sz="3600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Boyce </a:t>
            </a:r>
            <a:r>
              <a:rPr lang="en-US" altLang="zh-CN" dirty="0" err="1" smtClean="0">
                <a:sym typeface="Calibri" pitchFamily="34" charset="0"/>
              </a:rPr>
              <a:t>Codd</a:t>
            </a:r>
            <a:r>
              <a:rPr lang="en-US" altLang="zh-CN" dirty="0" smtClean="0">
                <a:sym typeface="Calibri" pitchFamily="34" charset="0"/>
              </a:rPr>
              <a:t> Normal Form</a:t>
            </a:r>
            <a:r>
              <a:rPr lang="zh-CN" altLang="en-US" dirty="0" smtClean="0">
                <a:sym typeface="Calibri" pitchFamily="34" charset="0"/>
              </a:rPr>
              <a:t>）由</a:t>
            </a:r>
            <a:r>
              <a:rPr lang="en-US" altLang="zh-CN" dirty="0" smtClean="0">
                <a:sym typeface="Calibri" pitchFamily="34" charset="0"/>
              </a:rPr>
              <a:t>Boyce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dirty="0" err="1" smtClean="0">
                <a:sym typeface="Calibri" pitchFamily="34" charset="0"/>
              </a:rPr>
              <a:t>Codd</a:t>
            </a:r>
            <a:r>
              <a:rPr lang="zh-CN" altLang="en-US" dirty="0" smtClean="0">
                <a:sym typeface="Calibri" pitchFamily="34" charset="0"/>
              </a:rPr>
              <a:t>提出，比</a:t>
            </a:r>
            <a:r>
              <a:rPr lang="en-US" altLang="zh-CN" dirty="0" smtClean="0">
                <a:sym typeface="Calibri" pitchFamily="34" charset="0"/>
              </a:rPr>
              <a:t>3NF</a:t>
            </a:r>
            <a:r>
              <a:rPr lang="zh-CN" altLang="en-US" dirty="0" smtClean="0">
                <a:sym typeface="Calibri" pitchFamily="34" charset="0"/>
              </a:rPr>
              <a:t>更进了一步。通常认为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是修正的第三范式，有时也称为扩充的第三范式。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6.8  </a:t>
            </a:r>
            <a:r>
              <a:rPr lang="zh-CN" altLang="en-US" dirty="0" smtClean="0">
                <a:sym typeface="Calibri" pitchFamily="34" charset="0"/>
              </a:rPr>
              <a:t>设关系模式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&lt;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,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&gt;∈1NF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若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 →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且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 ⊆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时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必含有码</a:t>
            </a:r>
            <a:r>
              <a:rPr lang="zh-CN" altLang="en-US" dirty="0" smtClean="0"/>
              <a:t>，则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en-US" altLang="zh-CN" dirty="0" smtClean="0">
                <a:solidFill>
                  <a:srgbClr val="0066FF"/>
                </a:solidFill>
                <a:sym typeface="Calibri" pitchFamily="34" charset="0"/>
              </a:rPr>
              <a:t>∈BCNF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换言之，在关系模式</a:t>
            </a:r>
            <a:r>
              <a:rPr lang="en-US" altLang="zh-CN" dirty="0" smtClean="0">
                <a:sym typeface="Calibri" pitchFamily="34" charset="0"/>
              </a:rPr>
              <a:t>R&lt;U,F&gt;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每一个决定属性集都包含候选码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dirty="0" smtClean="0">
                <a:sym typeface="Calibri" pitchFamily="34" charset="0"/>
              </a:rPr>
              <a:t>R∈BCNF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1332210" y="3717032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1054100"/>
            <a:ext cx="8505825" cy="5616575"/>
          </a:xfrm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v"/>
            </a:pPr>
            <a:endParaRPr lang="en-US" altLang="zh-CN" dirty="0" smtClean="0">
              <a:sym typeface="Calibri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如果一个关系数据库中的所有关系模式都属于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，那么在函数依赖范畴内，它已实现了模式的彻底分解，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达到了最高的规范化程度</a:t>
            </a:r>
            <a:r>
              <a:rPr lang="zh-CN" altLang="en-US" dirty="0" smtClean="0">
                <a:sym typeface="Calibri" pitchFamily="34" charset="0"/>
              </a:rPr>
              <a:t>，消除了插入异常和删除异常。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5</a:t>
            </a:r>
            <a:r>
              <a:rPr lang="zh-CN" altLang="en-US" dirty="0" smtClean="0"/>
              <a:t>]考察关系模式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Cno,Cname,Pcno</a:t>
            </a:r>
            <a:r>
              <a:rPr lang="en-US" altLang="zh-CN" dirty="0" smtClean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它只有一个码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，没有任何属性对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部分依赖或传递依赖，所以</a:t>
            </a:r>
            <a:r>
              <a:rPr lang="en-US" altLang="zh-CN" dirty="0" smtClean="0"/>
              <a:t>C∈3NF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同时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是唯一的决定因素，所以</a:t>
            </a:r>
            <a:r>
              <a:rPr lang="en-US" altLang="zh-CN" dirty="0" smtClean="0"/>
              <a:t>C∈BCNF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对于关系模式</a:t>
            </a:r>
            <a:r>
              <a:rPr lang="en-US" altLang="zh-CN" dirty="0" smtClean="0"/>
              <a:t>SC(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可作同样分析。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4113"/>
            <a:ext cx="8229600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[例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.6] 关系模式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Sno,Sname,Sdept,Sage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假定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也具有唯一性，那么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就有两个码，这两个码都由单个属性组成，彼此不相交。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其他属性不存在对码的传递依赖与部分依赖，所以</a:t>
            </a:r>
            <a:r>
              <a:rPr lang="en-US" altLang="zh-CN" dirty="0" smtClean="0"/>
              <a:t>S∈3NF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同时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中除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外没有其他决定因素，所以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也属于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sym typeface="微软雅黑" pitchFamily="34" charset="-122"/>
              </a:rPr>
              <a:t>BCNF</a:t>
            </a:r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（</a:t>
            </a:r>
            <a:r>
              <a:rPr lang="zh-CN" altLang="en-US" sz="3600" b="1" dirty="0">
                <a:solidFill>
                  <a:schemeClr val="bg1"/>
                </a:solidFill>
                <a:sym typeface="微软雅黑" pitchFamily="34" charset="-122"/>
              </a:rPr>
              <a:t>续）</a:t>
            </a:r>
            <a:endParaRPr lang="zh-CN" altLang="en-US" sz="3600" b="1" dirty="0">
              <a:solidFill>
                <a:schemeClr val="bg1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sz="2400" dirty="0" smtClean="0"/>
              <a:t>[</a:t>
            </a:r>
            <a:r>
              <a:rPr lang="zh-CN" altLang="en-US" sz="2400" dirty="0" smtClean="0"/>
              <a:t>例6.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] 关系模式</a:t>
            </a:r>
            <a:r>
              <a:rPr lang="en-US" altLang="zh-CN" sz="2400" dirty="0" smtClean="0"/>
              <a:t>SJP(S,J,P)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是学生，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表示 </a:t>
            </a:r>
            <a:endParaRPr lang="en-US" altLang="zh-CN" sz="24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 smtClean="0"/>
              <a:t>    课程，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表示名次。每一个学生选修每门课程的</a:t>
            </a:r>
            <a:endParaRPr lang="en-US" altLang="zh-CN" sz="24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成绩有一定的名次，每门课程中每一名次只有一</a:t>
            </a:r>
            <a:endParaRPr lang="en-US" altLang="zh-CN" sz="24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个学生（即没有并列名次）。</a:t>
            </a:r>
            <a:endParaRPr lang="en-US" altLang="zh-CN" sz="24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zh-CN" altLang="en-US" sz="2400" smtClean="0"/>
              <a:t>由语义可</a:t>
            </a:r>
            <a:r>
              <a:rPr lang="zh-CN" altLang="en-US" sz="2400" smtClean="0"/>
              <a:t>得到</a:t>
            </a:r>
            <a:r>
              <a:rPr lang="zh-CN" altLang="en-US" sz="2400" smtClean="0"/>
              <a:t>函数依赖：</a:t>
            </a:r>
            <a:endParaRPr lang="en-US" altLang="zh-CN" sz="2400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dirty="0" smtClean="0"/>
              <a:t> (S,J)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S</a:t>
            </a:r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dirty="0" smtClean="0"/>
              <a:t>  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都可以作为候选码。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关系模式中没有属性对码传递依赖或部分依赖，所以   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 smtClean="0"/>
              <a:t>   SJP∈3NF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除</a:t>
            </a:r>
            <a:r>
              <a:rPr lang="en-US" altLang="zh-CN" dirty="0" smtClean="0"/>
              <a:t>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以外没有其他决定因素，所以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 smtClean="0"/>
              <a:t>   SJP∈BCNF</a:t>
            </a:r>
            <a:r>
              <a:rPr lang="zh-CN" altLang="en-US" sz="2000" dirty="0" smtClean="0"/>
              <a:t>。</a:t>
            </a:r>
          </a:p>
          <a:p>
            <a:pPr algn="l">
              <a:buFont typeface="Wingdings" pitchFamily="2" charset="2"/>
              <a:buChar char="v"/>
            </a:pPr>
            <a:endParaRPr lang="zh-CN" altLang="en-US" sz="2400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2663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是一个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关系内部属性与属性之间</a:t>
            </a:r>
            <a:r>
              <a:rPr lang="zh-CN" altLang="en-US" dirty="0" smtClean="0">
                <a:sym typeface="Calibri" pitchFamily="34" charset="0"/>
              </a:rPr>
              <a:t>的一种约束关系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通过属性间值的相等与否体现出来的数据间相互联系</a:t>
            </a:r>
            <a:endParaRPr lang="en-US" sz="26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是现实世界属性间相互联系的抽象</a:t>
            </a:r>
            <a:endParaRPr lang="en-US" sz="28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是数据内在的性质</a:t>
            </a:r>
            <a:endParaRPr lang="en-US" sz="28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是语义的体现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213697"/>
          </a:xfrm>
        </p:spPr>
        <p:txBody>
          <a:bodyPr/>
          <a:lstStyle/>
          <a:p>
            <a:pPr algn="l"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sz="2400" dirty="0" smtClean="0"/>
              <a:t>[例6.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] 关系模式</a:t>
            </a:r>
            <a:r>
              <a:rPr lang="en-US" altLang="zh-CN" sz="2400" dirty="0" smtClean="0"/>
              <a:t>STJ(S,T,J)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表示学生，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表</a:t>
            </a:r>
            <a:endParaRPr lang="en-US" altLang="zh-CN" sz="2400" dirty="0" smtClean="0"/>
          </a:p>
          <a:p>
            <a:pPr algn="l">
              <a:spcBef>
                <a:spcPts val="0"/>
              </a:spcBef>
            </a:pPr>
            <a:r>
              <a:rPr lang="zh-CN" altLang="en-US" sz="2400" dirty="0" smtClean="0"/>
              <a:t>    示教师，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表示课程。每一教师只教一门课。每</a:t>
            </a:r>
            <a:endParaRPr lang="en-US" altLang="zh-CN" sz="2400" dirty="0" smtClean="0"/>
          </a:p>
          <a:p>
            <a:pPr algn="l">
              <a:spcBef>
                <a:spcPts val="0"/>
              </a:spcBef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门课有若干教师，某一学生选定某门课，就对应</a:t>
            </a:r>
            <a:endParaRPr lang="en-US" altLang="zh-CN" sz="2400" dirty="0" smtClean="0"/>
          </a:p>
          <a:p>
            <a:pPr algn="l">
              <a:spcBef>
                <a:spcPts val="0"/>
              </a:spcBef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一个固定的教师。</a:t>
            </a:r>
            <a:endParaRPr lang="en-US" altLang="zh-CN" sz="2400" dirty="0" smtClean="0"/>
          </a:p>
          <a:p>
            <a:pPr algn="l">
              <a:spcBef>
                <a:spcPts val="0"/>
              </a:spcBef>
            </a:pPr>
            <a:endParaRPr lang="en-US" altLang="zh-CN" sz="2400" dirty="0" smtClean="0"/>
          </a:p>
          <a:p>
            <a:pPr lvl="1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(S,J)→T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(S,T)→J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T→J</a:t>
            </a:r>
          </a:p>
          <a:p>
            <a:pPr lvl="1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因为没有任何非主属性对码传递依赖或部分依赖，</a:t>
            </a:r>
            <a:endParaRPr lang="en-US" altLang="zh-CN" dirty="0" smtClean="0"/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STJ ∈ 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  因为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是决定因素，而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不包含码，所以</a:t>
            </a:r>
            <a:r>
              <a:rPr lang="en-US" altLang="zh-CN" dirty="0" smtClean="0"/>
              <a:t>STJ ∈ BCNF</a:t>
            </a:r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关系。</a:t>
            </a:r>
          </a:p>
          <a:p>
            <a:pPr algn="l">
              <a:buFont typeface="Wingdings" pitchFamily="2" charset="2"/>
              <a:buChar char="v"/>
            </a:pPr>
            <a:endParaRPr lang="zh-CN" altLang="en-US" dirty="0" smtClean="0"/>
          </a:p>
        </p:txBody>
      </p:sp>
      <p:pic>
        <p:nvPicPr>
          <p:cNvPr id="57348" name="图片 3" descr="6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672408" cy="154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47864" y="602128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6.6 STJ</a:t>
            </a:r>
            <a:r>
              <a:rPr lang="zh-CN" altLang="en-US" b="1" dirty="0" smtClean="0"/>
              <a:t>中的函数依赖</a:t>
            </a: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7452320" y="3861048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对于不是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的关系模式，仍然存在不合适的地方。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非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的关系模式也可以通过分解成为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。例如</a:t>
            </a:r>
            <a:r>
              <a:rPr lang="en-US" altLang="zh-CN" dirty="0" smtClean="0"/>
              <a:t>STJ</a:t>
            </a:r>
            <a:r>
              <a:rPr lang="zh-CN" altLang="en-US" dirty="0" smtClean="0"/>
              <a:t>可分解为</a:t>
            </a:r>
            <a:r>
              <a:rPr lang="en-US" altLang="zh-CN" dirty="0" smtClean="0"/>
              <a:t>ST(S,T)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TJ(T,J)</a:t>
            </a:r>
            <a:r>
              <a:rPr lang="zh-CN" altLang="en-US" dirty="0" smtClean="0"/>
              <a:t>，它们都是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是在函数依赖的条件下对模式分解所能达到的分离程度的测度。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一个模式中的关系模式如果都属于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，那么在函数依赖范畴内，它已实现了彻底的分离，已消除了插入和删除的异常。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的“不彻底”性表现在</a:t>
            </a:r>
            <a:r>
              <a:rPr lang="zh-CN" altLang="en-US" dirty="0" smtClean="0">
                <a:solidFill>
                  <a:srgbClr val="0066FF"/>
                </a:solidFill>
              </a:rPr>
              <a:t>可能存在主属性对码的部分依赖和传递依赖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60419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6.2.7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6.2.7 </a:t>
            </a:r>
            <a:r>
              <a:rPr lang="zh-CN" altLang="en-US" sz="3600" dirty="0" smtClean="0">
                <a:sym typeface="微软雅黑" pitchFamily="34" charset="-122"/>
              </a:rPr>
              <a:t>多值依赖</a:t>
            </a:r>
            <a:endParaRPr lang="zh-CN" altLang="en-US" sz="3600" dirty="0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410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例[6.9]设学校中某一门课程由多个教师讲授，他们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使用相同的一套参考书。</a:t>
            </a:r>
            <a:r>
              <a:rPr lang="zh-CN" altLang="en-US" dirty="0" smtClean="0"/>
              <a:t>每个教员可以讲授多门课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</a:pPr>
            <a:r>
              <a:rPr lang="zh-CN" altLang="en-US" dirty="0" smtClean="0"/>
              <a:t>程，每种参考书可以供多门课程使用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用关系模式</a:t>
            </a:r>
            <a:r>
              <a:rPr lang="en-US" altLang="zh-CN" dirty="0" smtClean="0">
                <a:sym typeface="Calibri" pitchFamily="34" charset="0"/>
              </a:rPr>
              <a:t>Teaching(C,T,B)</a:t>
            </a:r>
            <a:r>
              <a:rPr lang="zh-CN" altLang="en-US" dirty="0" smtClean="0">
                <a:sym typeface="Calibri" pitchFamily="34" charset="0"/>
              </a:rPr>
              <a:t>来表示课程</a:t>
            </a:r>
            <a:r>
              <a:rPr lang="en-US" altLang="zh-CN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、教师</a:t>
            </a:r>
            <a:r>
              <a:rPr lang="en-US" altLang="zh-CN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和参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考书</a:t>
            </a:r>
            <a:r>
              <a:rPr lang="en-US" altLang="zh-CN" dirty="0" smtClean="0"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之间的关系。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多值依赖（续）</a:t>
            </a:r>
            <a:endParaRPr lang="zh-CN" altLang="en-US" sz="3600" smtClean="0"/>
          </a:p>
        </p:txBody>
      </p:sp>
      <p:sp>
        <p:nvSpPr>
          <p:cNvPr id="62468" name="Rectangle 99"/>
          <p:cNvSpPr>
            <a:spLocks noChangeArrowheads="1"/>
          </p:cNvSpPr>
          <p:nvPr/>
        </p:nvSpPr>
        <p:spPr bwMode="auto">
          <a:xfrm>
            <a:off x="2281238" y="866775"/>
            <a:ext cx="5099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6.3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非规范化关系示例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381125" y="1409700"/>
            <a:ext cx="6460170" cy="4829175"/>
            <a:chOff x="0" y="0"/>
            <a:chExt cx="10173" cy="7605"/>
          </a:xfrm>
        </p:grpSpPr>
        <p:sp>
          <p:nvSpPr>
            <p:cNvPr id="62470" name="Text Box 52"/>
            <p:cNvSpPr>
              <a:spLocks noChangeArrowheads="1"/>
            </p:cNvSpPr>
            <p:nvPr/>
          </p:nvSpPr>
          <p:spPr bwMode="auto">
            <a:xfrm>
              <a:off x="4315" y="6810"/>
              <a:ext cx="84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62471" name="Text Box 50"/>
            <p:cNvSpPr>
              <a:spLocks noChangeArrowheads="1"/>
            </p:cNvSpPr>
            <p:nvPr/>
          </p:nvSpPr>
          <p:spPr bwMode="auto">
            <a:xfrm>
              <a:off x="868" y="6805"/>
              <a:ext cx="1155" cy="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62472" name="Text Box 51"/>
            <p:cNvSpPr>
              <a:spLocks noChangeArrowheads="1"/>
            </p:cNvSpPr>
            <p:nvPr/>
          </p:nvSpPr>
          <p:spPr bwMode="auto">
            <a:xfrm>
              <a:off x="7850" y="5862"/>
              <a:ext cx="960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62473" name="Group 8"/>
            <p:cNvGrpSpPr>
              <a:grpSpLocks/>
            </p:cNvGrpSpPr>
            <p:nvPr/>
          </p:nvGrpSpPr>
          <p:grpSpPr bwMode="auto">
            <a:xfrm>
              <a:off x="3893" y="1717"/>
              <a:ext cx="1305" cy="908"/>
              <a:chOff x="0" y="0"/>
              <a:chExt cx="644" cy="345"/>
            </a:xfrm>
          </p:grpSpPr>
          <p:sp>
            <p:nvSpPr>
              <p:cNvPr id="62509" name="AutoShape 55"/>
              <p:cNvSpPr>
                <a:spLocks/>
              </p:cNvSpPr>
              <p:nvPr/>
            </p:nvSpPr>
            <p:spPr bwMode="auto">
              <a:xfrm>
                <a:off x="0" y="8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10" name="AutoShape 54"/>
              <p:cNvSpPr>
                <a:spLocks/>
              </p:cNvSpPr>
              <p:nvPr/>
            </p:nvSpPr>
            <p:spPr bwMode="auto">
              <a:xfrm rot="10800000">
                <a:off x="584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4" name="Group 11"/>
            <p:cNvGrpSpPr>
              <a:grpSpLocks/>
            </p:cNvGrpSpPr>
            <p:nvPr/>
          </p:nvGrpSpPr>
          <p:grpSpPr bwMode="auto">
            <a:xfrm>
              <a:off x="3893" y="3667"/>
              <a:ext cx="1307" cy="885"/>
              <a:chOff x="0" y="0"/>
              <a:chExt cx="643" cy="337"/>
            </a:xfrm>
          </p:grpSpPr>
          <p:sp>
            <p:nvSpPr>
              <p:cNvPr id="62507" name="AutoShape 61"/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8" name="AutoShape 60"/>
              <p:cNvSpPr>
                <a:spLocks/>
              </p:cNvSpPr>
              <p:nvPr/>
            </p:nvSpPr>
            <p:spPr bwMode="auto">
              <a:xfrm rot="10800000">
                <a:off x="583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5" name="Group 14"/>
            <p:cNvGrpSpPr>
              <a:grpSpLocks/>
            </p:cNvGrpSpPr>
            <p:nvPr/>
          </p:nvGrpSpPr>
          <p:grpSpPr bwMode="auto">
            <a:xfrm>
              <a:off x="3953" y="5412"/>
              <a:ext cx="1245" cy="938"/>
              <a:chOff x="0" y="0"/>
              <a:chExt cx="613" cy="337"/>
            </a:xfrm>
          </p:grpSpPr>
          <p:sp>
            <p:nvSpPr>
              <p:cNvPr id="62505" name="AutoShape 58"/>
              <p:cNvSpPr>
                <a:spLocks/>
              </p:cNvSpPr>
              <p:nvPr/>
            </p:nvSpPr>
            <p:spPr bwMode="auto">
              <a:xfrm>
                <a:off x="0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6" name="AutoShape 57"/>
              <p:cNvSpPr>
                <a:spLocks/>
              </p:cNvSpPr>
              <p:nvPr/>
            </p:nvSpPr>
            <p:spPr bwMode="auto">
              <a:xfrm rot="10800000">
                <a:off x="553" y="0"/>
                <a:ext cx="60" cy="337"/>
              </a:xfrm>
              <a:prstGeom prst="leftBrace">
                <a:avLst>
                  <a:gd name="adj1" fmla="val 46806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6" name="Group 17"/>
            <p:cNvGrpSpPr>
              <a:grpSpLocks noChangeAspect="1"/>
            </p:cNvGrpSpPr>
            <p:nvPr/>
          </p:nvGrpSpPr>
          <p:grpSpPr bwMode="auto">
            <a:xfrm>
              <a:off x="7295" y="1717"/>
              <a:ext cx="2153" cy="1320"/>
              <a:chOff x="0" y="0"/>
              <a:chExt cx="1007" cy="619"/>
            </a:xfrm>
          </p:grpSpPr>
          <p:sp>
            <p:nvSpPr>
              <p:cNvPr id="62503" name="AutoShape 70"/>
              <p:cNvSpPr>
                <a:spLocks noChangeAspect="1"/>
              </p:cNvSpPr>
              <p:nvPr/>
            </p:nvSpPr>
            <p:spPr bwMode="auto">
              <a:xfrm>
                <a:off x="0" y="2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4" name="AutoShape 69"/>
              <p:cNvSpPr>
                <a:spLocks noChangeAspect="1"/>
              </p:cNvSpPr>
              <p:nvPr/>
            </p:nvSpPr>
            <p:spPr bwMode="auto">
              <a:xfrm rot="10800000">
                <a:off x="926" y="0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7" name="Group 21"/>
            <p:cNvGrpSpPr>
              <a:grpSpLocks noChangeAspect="1"/>
            </p:cNvGrpSpPr>
            <p:nvPr/>
          </p:nvGrpSpPr>
          <p:grpSpPr bwMode="auto">
            <a:xfrm>
              <a:off x="7203" y="3781"/>
              <a:ext cx="2220" cy="1246"/>
              <a:chOff x="0" y="0"/>
              <a:chExt cx="2220" cy="1246"/>
            </a:xfrm>
          </p:grpSpPr>
          <p:sp>
            <p:nvSpPr>
              <p:cNvPr id="62501" name="AutoShape 67"/>
              <p:cNvSpPr>
                <a:spLocks noChangeAspect="1"/>
              </p:cNvSpPr>
              <p:nvPr/>
            </p:nvSpPr>
            <p:spPr bwMode="auto">
              <a:xfrm>
                <a:off x="0" y="4"/>
                <a:ext cx="222" cy="1242"/>
              </a:xfrm>
              <a:prstGeom prst="leftBrace">
                <a:avLst>
                  <a:gd name="adj1" fmla="val 4657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2" name="AutoShape 66"/>
              <p:cNvSpPr>
                <a:spLocks noChangeAspect="1"/>
              </p:cNvSpPr>
              <p:nvPr/>
            </p:nvSpPr>
            <p:spPr bwMode="auto">
              <a:xfrm rot="10800000">
                <a:off x="1998" y="0"/>
                <a:ext cx="223" cy="1245"/>
              </a:xfrm>
              <a:prstGeom prst="leftBrace">
                <a:avLst>
                  <a:gd name="adj1" fmla="val 46344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8" name="Group 23"/>
            <p:cNvGrpSpPr>
              <a:grpSpLocks noChangeAspect="1"/>
            </p:cNvGrpSpPr>
            <p:nvPr/>
          </p:nvGrpSpPr>
          <p:grpSpPr bwMode="auto">
            <a:xfrm>
              <a:off x="7313" y="5392"/>
              <a:ext cx="2072" cy="968"/>
              <a:chOff x="0" y="0"/>
              <a:chExt cx="876" cy="623"/>
            </a:xfrm>
          </p:grpSpPr>
          <p:sp>
            <p:nvSpPr>
              <p:cNvPr id="62499" name="AutoShape 64"/>
              <p:cNvSpPr>
                <a:spLocks noChangeAspect="1"/>
              </p:cNvSpPr>
              <p:nvPr/>
            </p:nvSpPr>
            <p:spPr bwMode="auto">
              <a:xfrm>
                <a:off x="0" y="6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62500" name="AutoShape 63"/>
              <p:cNvSpPr>
                <a:spLocks noChangeAspect="1"/>
              </p:cNvSpPr>
              <p:nvPr/>
            </p:nvSpPr>
            <p:spPr bwMode="auto">
              <a:xfrm rot="10800000">
                <a:off x="795" y="0"/>
                <a:ext cx="81" cy="617"/>
              </a:xfrm>
              <a:prstGeom prst="leftBrace">
                <a:avLst>
                  <a:gd name="adj1" fmla="val 63407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endParaRPr lang="zh-CN" altLang="zh-CN" sz="28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grpSp>
          <p:nvGrpSpPr>
            <p:cNvPr id="62479" name="Group 27"/>
            <p:cNvGrpSpPr>
              <a:grpSpLocks/>
            </p:cNvGrpSpPr>
            <p:nvPr/>
          </p:nvGrpSpPr>
          <p:grpSpPr bwMode="auto">
            <a:xfrm>
              <a:off x="0" y="0"/>
              <a:ext cx="10173" cy="7380"/>
              <a:chOff x="0" y="0"/>
              <a:chExt cx="2272" cy="1713"/>
            </a:xfrm>
          </p:grpSpPr>
          <p:grpSp>
            <p:nvGrpSpPr>
              <p:cNvPr id="62481" name="Group 28"/>
              <p:cNvGrpSpPr>
                <a:grpSpLocks/>
              </p:cNvGrpSpPr>
              <p:nvPr/>
            </p:nvGrpSpPr>
            <p:grpSpPr bwMode="auto">
              <a:xfrm>
                <a:off x="0" y="0"/>
                <a:ext cx="596" cy="230"/>
                <a:chOff x="0" y="0"/>
                <a:chExt cx="596" cy="230"/>
              </a:xfrm>
            </p:grpSpPr>
            <p:sp>
              <p:nvSpPr>
                <p:cNvPr id="62497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课程 </a:t>
                  </a:r>
                  <a:r>
                    <a:rPr lang="en-US" altLang="zh-CN" sz="2400" b="1" dirty="0" smtClean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C</a:t>
                  </a:r>
                  <a:endParaRPr lang="en-US" altLang="zh-CN" sz="2400" b="1" dirty="0">
                    <a:solidFill>
                      <a:srgbClr val="000000"/>
                    </a:solidFill>
                    <a:latin typeface="+mn-lt"/>
                    <a:sym typeface="宋体" pitchFamily="2" charset="-122"/>
                  </a:endParaRPr>
                </a:p>
              </p:txBody>
            </p:sp>
            <p:sp>
              <p:nvSpPr>
                <p:cNvPr id="6249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2" name="Group 31"/>
              <p:cNvGrpSpPr>
                <a:grpSpLocks/>
              </p:cNvGrpSpPr>
              <p:nvPr/>
            </p:nvGrpSpPr>
            <p:grpSpPr bwMode="auto">
              <a:xfrm>
                <a:off x="596" y="0"/>
                <a:ext cx="822" cy="230"/>
                <a:chOff x="0" y="0"/>
                <a:chExt cx="822" cy="230"/>
              </a:xfrm>
            </p:grpSpPr>
            <p:sp>
              <p:nvSpPr>
                <p:cNvPr id="62495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教员 </a:t>
                  </a:r>
                  <a:r>
                    <a:rPr lang="en-US" altLang="zh-CN" sz="2400" b="1" dirty="0" smtClean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T</a:t>
                  </a:r>
                  <a:endParaRPr lang="en-US" altLang="zh-CN" sz="2400" b="1" dirty="0">
                    <a:solidFill>
                      <a:srgbClr val="000000"/>
                    </a:solidFill>
                    <a:latin typeface="+mn-lt"/>
                    <a:sym typeface="宋体" pitchFamily="2" charset="-122"/>
                  </a:endParaRPr>
                </a:p>
              </p:txBody>
            </p:sp>
            <p:sp>
              <p:nvSpPr>
                <p:cNvPr id="62496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3" name="Group 34"/>
              <p:cNvGrpSpPr>
                <a:grpSpLocks/>
              </p:cNvGrpSpPr>
              <p:nvPr/>
            </p:nvGrpSpPr>
            <p:grpSpPr bwMode="auto">
              <a:xfrm>
                <a:off x="1418" y="0"/>
                <a:ext cx="854" cy="230"/>
                <a:chOff x="0" y="0"/>
                <a:chExt cx="854" cy="230"/>
              </a:xfrm>
            </p:grpSpPr>
            <p:sp>
              <p:nvSpPr>
                <p:cNvPr id="6249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400" b="1" dirty="0">
                      <a:solidFill>
                        <a:srgbClr val="000000"/>
                      </a:solidFill>
                      <a:latin typeface="宋体" pitchFamily="2" charset="-122"/>
                      <a:sym typeface="宋体" pitchFamily="2" charset="-122"/>
                    </a:rPr>
                    <a:t>参考书 </a:t>
                  </a:r>
                  <a:r>
                    <a:rPr lang="en-US" altLang="zh-CN" sz="2400" b="1" dirty="0">
                      <a:solidFill>
                        <a:srgbClr val="000000"/>
                      </a:solidFill>
                      <a:latin typeface="+mn-lt"/>
                      <a:sym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62494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230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4" name="Group 37"/>
              <p:cNvGrpSpPr>
                <a:grpSpLocks/>
              </p:cNvGrpSpPr>
              <p:nvPr/>
            </p:nvGrpSpPr>
            <p:grpSpPr bwMode="auto">
              <a:xfrm>
                <a:off x="0" y="230"/>
                <a:ext cx="596" cy="1483"/>
                <a:chOff x="0" y="0"/>
                <a:chExt cx="596" cy="1483"/>
              </a:xfrm>
            </p:grpSpPr>
            <p:sp>
              <p:nvSpPr>
                <p:cNvPr id="62491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510" cy="1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sym typeface="Arial" pitchFamily="34" charset="0"/>
                    </a:rPr>
                    <a:t> </a:t>
                  </a:r>
                  <a:endParaRPr lang="en-US" altLang="zh-CN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sym typeface="Arial" pitchFamily="34" charset="0"/>
                    </a:rPr>
                    <a:t> </a:t>
                  </a:r>
                  <a:endParaRPr lang="en-US" altLang="zh-CN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物理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 </a:t>
                  </a:r>
                  <a:endPara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计算数学</a:t>
                  </a:r>
                  <a:endParaRPr lang="zh-CN" altLang="en-US" sz="6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92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6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5" name="Group 40"/>
              <p:cNvGrpSpPr>
                <a:grpSpLocks/>
              </p:cNvGrpSpPr>
              <p:nvPr/>
            </p:nvGrpSpPr>
            <p:grpSpPr bwMode="auto">
              <a:xfrm>
                <a:off x="596" y="230"/>
                <a:ext cx="822" cy="1483"/>
                <a:chOff x="0" y="0"/>
                <a:chExt cx="822" cy="1483"/>
              </a:xfrm>
            </p:grpSpPr>
            <p:sp>
              <p:nvSpPr>
                <p:cNvPr id="6248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36" cy="1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李 勇</a:t>
                  </a:r>
                  <a:endParaRPr lang="zh-CN" altLang="en-US" sz="32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王 军</a:t>
                  </a:r>
                  <a:endParaRPr lang="zh-CN" altLang="en-US" sz="32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李 勇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张 平</a:t>
                  </a: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张 平</a:t>
                  </a:r>
                  <a:r>
                    <a:rPr lang="zh-CN" altLang="en-US" sz="2000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/>
                  </a:r>
                  <a:br>
                    <a:rPr lang="zh-CN" altLang="en-US" sz="2000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</a:br>
                  <a:r>
                    <a:rPr lang="zh-CN" altLang="en-US" sz="2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周 峰</a:t>
                  </a:r>
                  <a:endParaRPr lang="zh-CN" altLang="en-US" sz="2000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90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22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  <p:grpSp>
            <p:nvGrpSpPr>
              <p:cNvPr id="62486" name="Group 43"/>
              <p:cNvGrpSpPr>
                <a:grpSpLocks/>
              </p:cNvGrpSpPr>
              <p:nvPr/>
            </p:nvGrpSpPr>
            <p:grpSpPr bwMode="auto">
              <a:xfrm>
                <a:off x="1418" y="230"/>
                <a:ext cx="854" cy="1483"/>
                <a:chOff x="0" y="0"/>
                <a:chExt cx="854" cy="1483"/>
              </a:xfrm>
            </p:grpSpPr>
            <p:sp>
              <p:nvSpPr>
                <p:cNvPr id="62487" name="Rectangle 80"/>
                <p:cNvSpPr>
                  <a:spLocks noChangeArrowheads="1"/>
                </p:cNvSpPr>
                <p:nvPr/>
              </p:nvSpPr>
              <p:spPr bwMode="auto">
                <a:xfrm>
                  <a:off x="43" y="125"/>
                  <a:ext cx="768" cy="1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/>
                <a:lstStyle/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en-US" altLang="zh-CN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</a:t>
                  </a: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普通物理学</a:t>
                  </a:r>
                  <a:endParaRPr 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光学原理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物理习题集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数学分析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微分方程</a:t>
                  </a: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   高等代数  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2500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 smtClean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数学分析</a:t>
                  </a: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7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  <a:endParaRPr lang="zh-CN" altLang="en-US" sz="10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Times New Roman" pitchFamily="18" charset="0"/>
                      <a:sym typeface="Times New Roman" pitchFamily="18" charset="0"/>
                    </a:rPr>
                    <a:t> </a:t>
                  </a:r>
                </a:p>
                <a:p>
                  <a:pPr algn="ctr">
                    <a:lnSpc>
                      <a:spcPts val="3063"/>
                    </a:lnSpc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  <p:sp>
              <p:nvSpPr>
                <p:cNvPr id="62488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4" cy="1483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algn="ctr">
                    <a:buClr>
                      <a:schemeClr val="accent1"/>
                    </a:buClr>
                    <a:buSzPct val="90000"/>
                    <a:buFont typeface="Monotype Sorts" pitchFamily="2" charset="2"/>
                    <a:buNone/>
                  </a:pPr>
                  <a:endParaRPr lang="zh-CN" altLang="zh-CN" sz="2800" b="1">
                    <a:solidFill>
                      <a:srgbClr val="000000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</p:txBody>
            </p:sp>
          </p:grpSp>
        </p:grpSp>
        <p:sp>
          <p:nvSpPr>
            <p:cNvPr id="62480" name="Text Box 52"/>
            <p:cNvSpPr>
              <a:spLocks noChangeArrowheads="1"/>
            </p:cNvSpPr>
            <p:nvPr/>
          </p:nvSpPr>
          <p:spPr bwMode="auto">
            <a:xfrm>
              <a:off x="8040" y="6812"/>
              <a:ext cx="84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sym typeface="Arial" pitchFamily="34" charset="0"/>
                </a:rPr>
                <a:t>…</a:t>
              </a:r>
              <a:endParaRPr lang="en-US" altLang="zh-CN" sz="32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en-US" sz="6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34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63494" name="Rectangle 36"/>
          <p:cNvSpPr>
            <a:spLocks noChangeArrowheads="1"/>
          </p:cNvSpPr>
          <p:nvPr/>
        </p:nvSpPr>
        <p:spPr bwMode="auto">
          <a:xfrm>
            <a:off x="1763142" y="908720"/>
            <a:ext cx="5689178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表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6.4 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规范化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的二维表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Teaching </a:t>
            </a:r>
            <a:endParaRPr lang="zh-CN" altLang="en-US" sz="2400" b="1" dirty="0">
              <a:solidFill>
                <a:srgbClr val="000000"/>
              </a:solidFill>
              <a:latin typeface="+mn-lt"/>
              <a:ea typeface="黑体" pitchFamily="49" charset="-122"/>
              <a:sym typeface="Times New Roman" pitchFamily="18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9672" y="1268760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45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Teaching</a:t>
            </a:r>
            <a:r>
              <a:rPr lang="zh-CN" altLang="en-US" dirty="0" smtClean="0">
                <a:sym typeface="Calibri" pitchFamily="34" charset="0"/>
              </a:rPr>
              <a:t>具有唯一候选码</a:t>
            </a:r>
            <a:r>
              <a:rPr lang="en-US" altLang="zh-CN" dirty="0" smtClean="0">
                <a:sym typeface="Calibri" pitchFamily="34" charset="0"/>
              </a:rPr>
              <a:t>(C,T,B)</a:t>
            </a:r>
            <a:r>
              <a:rPr lang="zh-CN" altLang="en-US" dirty="0" smtClean="0">
                <a:sym typeface="Calibri" pitchFamily="34" charset="0"/>
              </a:rPr>
              <a:t>， 即全码。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err="1" smtClean="0">
                <a:sym typeface="Calibri" pitchFamily="34" charset="0"/>
              </a:rPr>
              <a:t>Teaching∈BCNF</a:t>
            </a:r>
            <a:r>
              <a:rPr lang="en-US" altLang="zh-CN" dirty="0" smtClean="0">
                <a:sym typeface="Calibri" pitchFamily="34" charset="0"/>
              </a:rPr>
              <a:t>      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55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971600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AutoShape 19"/>
          <p:cNvSpPr>
            <a:spLocks/>
          </p:cNvSpPr>
          <p:nvPr/>
        </p:nvSpPr>
        <p:spPr bwMode="auto">
          <a:xfrm>
            <a:off x="6156176" y="620713"/>
            <a:ext cx="2947987" cy="1071562"/>
          </a:xfrm>
          <a:prstGeom prst="borderCallout2">
            <a:avLst>
              <a:gd name="adj1" fmla="val 10667"/>
              <a:gd name="adj2" fmla="val -2583"/>
              <a:gd name="adj3" fmla="val 10667"/>
              <a:gd name="adj4" fmla="val -14593"/>
              <a:gd name="adj5" fmla="val 121037"/>
              <a:gd name="adj6" fmla="val -27032"/>
            </a:avLst>
          </a:prstGeom>
          <a:gradFill flip="none" rotWithShape="1"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(1)</a:t>
            </a:r>
            <a:r>
              <a:rPr lang="zh-CN" altLang="en-US" sz="2000" dirty="0"/>
              <a:t>数据冗余度大：有多少名任课教师，参考书就要存储多少次。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65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5616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18"/>
          <p:cNvSpPr>
            <a:spLocks/>
          </p:cNvSpPr>
          <p:nvPr/>
        </p:nvSpPr>
        <p:spPr bwMode="auto">
          <a:xfrm>
            <a:off x="6155184" y="765423"/>
            <a:ext cx="2881312" cy="1727473"/>
          </a:xfrm>
          <a:prstGeom prst="borderCallout2">
            <a:avLst>
              <a:gd name="adj1" fmla="val 7222"/>
              <a:gd name="adj2" fmla="val -2644"/>
              <a:gd name="adj3" fmla="val 7222"/>
              <a:gd name="adj4" fmla="val -14931"/>
              <a:gd name="adj5" fmla="val 100102"/>
              <a:gd name="adj6" fmla="val -27657"/>
            </a:avLst>
          </a:prstGeom>
          <a:gradFill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dirty="0"/>
              <a:t>(2)</a:t>
            </a:r>
            <a:r>
              <a:rPr lang="zh-CN" altLang="en-US" sz="2000" dirty="0"/>
              <a:t>增加操作复杂：当某一课程增加一名任课教师时，该课程有多少本参照书，就必须插入多少个元组。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02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6868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数据依赖的主要类型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函数依赖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Functional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FD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多值依赖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Multi-Valued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MVD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75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5616" y="1044664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18"/>
          <p:cNvSpPr>
            <a:spLocks/>
          </p:cNvSpPr>
          <p:nvPr/>
        </p:nvSpPr>
        <p:spPr bwMode="auto">
          <a:xfrm>
            <a:off x="6155754" y="836712"/>
            <a:ext cx="2952750" cy="1439862"/>
          </a:xfrm>
          <a:prstGeom prst="borderCallout2">
            <a:avLst>
              <a:gd name="adj1" fmla="val 7940"/>
              <a:gd name="adj2" fmla="val -2579"/>
              <a:gd name="adj3" fmla="val 7940"/>
              <a:gd name="adj4" fmla="val -14569"/>
              <a:gd name="adj5" fmla="val 90079"/>
              <a:gd name="adj6" fmla="val -26991"/>
            </a:avLst>
          </a:prstGeom>
          <a:gradFill>
            <a:gsLst>
              <a:gs pos="0">
                <a:srgbClr val="D9FDA5"/>
              </a:gs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(3)</a:t>
            </a:r>
            <a:r>
              <a:rPr lang="zh-CN" altLang="en-US" sz="2000" dirty="0"/>
              <a:t>删除操作复杂：某一门课要去掉一本参考书，该课程有多少名教师，就必须删除多少个元组。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86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15616" y="1052736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课程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C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教员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T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参考书 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B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  <a:endParaRPr lang="zh-CN" altLang="en-US" sz="1800" dirty="0"/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 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王 军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李 勇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普通物理学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光学原理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数 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张 平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物理习题集</a:t>
                      </a:r>
                    </a:p>
                  </a:txBody>
                  <a:tcPr/>
                </a:tc>
              </a:tr>
              <a:tr h="344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sym typeface="Times New Roman" pitchFamily="18" charset="0"/>
                        </a:rPr>
                        <a:t>…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sym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AutoShape 18"/>
          <p:cNvSpPr>
            <a:spLocks/>
          </p:cNvSpPr>
          <p:nvPr/>
        </p:nvSpPr>
        <p:spPr bwMode="auto">
          <a:xfrm>
            <a:off x="6088509" y="836712"/>
            <a:ext cx="2947987" cy="1366838"/>
          </a:xfrm>
          <a:prstGeom prst="borderCallout2">
            <a:avLst>
              <a:gd name="adj1" fmla="val 8361"/>
              <a:gd name="adj2" fmla="val -2583"/>
              <a:gd name="adj3" fmla="val 8361"/>
              <a:gd name="adj4" fmla="val -14593"/>
              <a:gd name="adj5" fmla="val 100116"/>
              <a:gd name="adj6" fmla="val -27032"/>
            </a:avLst>
          </a:prstGeom>
          <a:gradFill>
            <a:gsLst>
              <a:gs pos="0">
                <a:srgbClr val="D9FDA5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5400000" scaled="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000" tIns="190800" rIns="90000" bIns="46800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(4)</a:t>
            </a:r>
            <a:r>
              <a:rPr lang="zh-CN" altLang="en-US" sz="2000" dirty="0"/>
              <a:t>修改操作复杂：某一门课要修改一本参考书，该课程有多少名教师，就必须修改多少个元组。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57200" y="5500702"/>
            <a:ext cx="8137525" cy="85723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 algn="l" defTabSz="220663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defTabSz="220663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defTabSz="220663" eaLnBrk="0" hangingPunct="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2206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accent2"/>
                </a:solidFill>
              </a:rPr>
              <a:t>产生</a:t>
            </a:r>
            <a:r>
              <a:rPr lang="zh-CN" altLang="en-US" sz="2200" dirty="0" smtClean="0">
                <a:solidFill>
                  <a:schemeClr val="accent2"/>
                </a:solidFill>
              </a:rPr>
              <a:t>原因</a:t>
            </a:r>
            <a:r>
              <a:rPr lang="en-US" altLang="zh-CN" sz="2200" dirty="0" smtClean="0">
                <a:solidFill>
                  <a:schemeClr val="accent2"/>
                </a:solidFill>
              </a:rPr>
              <a:t>:</a:t>
            </a:r>
            <a:r>
              <a:rPr lang="zh-CN" altLang="en-US" sz="2000" dirty="0" smtClean="0">
                <a:ea typeface="宋体" charset="-122"/>
              </a:rPr>
              <a:t>	</a:t>
            </a:r>
            <a:r>
              <a:rPr lang="zh-CN" altLang="en-US" sz="2200" dirty="0" smtClean="0">
                <a:solidFill>
                  <a:schemeClr val="accent2"/>
                </a:solidFill>
              </a:rPr>
              <a:t>存在多值依赖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96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2867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6.9    </a:t>
            </a:r>
            <a:r>
              <a:rPr lang="zh-CN" altLang="en-US" dirty="0" smtClean="0"/>
              <a:t>设</a:t>
            </a:r>
            <a:r>
              <a:rPr lang="en-US" altLang="zh-CN" i="1" dirty="0" smtClean="0"/>
              <a:t>R(U)</a:t>
            </a:r>
            <a:r>
              <a:rPr lang="zh-CN" altLang="en-US" dirty="0" smtClean="0"/>
              <a:t>是属性集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上的一个关系模式。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,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,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的子集，并且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。关系模式</a:t>
            </a:r>
            <a:r>
              <a:rPr lang="en-US" altLang="zh-CN" i="1" dirty="0" smtClean="0"/>
              <a:t>R(U)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多值依赖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→→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/>
              <a:t>成立，当且仅当对</a:t>
            </a:r>
            <a:r>
              <a:rPr lang="en-US" altLang="zh-CN" i="1" dirty="0" smtClean="0"/>
              <a:t>R(U)</a:t>
            </a:r>
            <a:r>
              <a:rPr lang="zh-CN" altLang="en-US" dirty="0" smtClean="0"/>
              <a:t>的任一关系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，给定的一对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值，有一组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的值，这组值仅仅决定于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值而与</a:t>
            </a:r>
            <a:r>
              <a:rPr lang="en-US" altLang="zh-CN" i="1" dirty="0" smtClean="0"/>
              <a:t>z</a:t>
            </a:r>
            <a:r>
              <a:rPr lang="zh-CN" altLang="en-US" dirty="0" smtClean="0"/>
              <a:t>值无关。</a:t>
            </a:r>
            <a:endParaRPr lang="en-US" altLang="zh-CN" dirty="0" smtClean="0"/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ea typeface="宋体" charset="-122"/>
              </a:rPr>
              <a:t>例  </a:t>
            </a:r>
            <a:r>
              <a:rPr lang="en-US" altLang="zh-CN" dirty="0" smtClean="0">
                <a:ea typeface="宋体" charset="-122"/>
              </a:rPr>
              <a:t>Teaching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C, T, B</a:t>
            </a:r>
            <a:r>
              <a:rPr lang="zh-CN" altLang="en-US" dirty="0" smtClean="0">
                <a:ea typeface="宋体" charset="-122"/>
              </a:rPr>
              <a:t>）</a:t>
            </a:r>
          </a:p>
          <a:p>
            <a:r>
              <a:rPr lang="zh-CN" altLang="en-US" dirty="0" smtClean="0">
                <a:ea typeface="宋体" charset="-122"/>
              </a:rPr>
              <a:t>    对于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的每一个值，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zh-CN" altLang="en-US" dirty="0" smtClean="0">
                <a:ea typeface="宋体" charset="-122"/>
              </a:rPr>
              <a:t>有一组值与之对应，而不论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B</a:t>
            </a:r>
            <a:r>
              <a:rPr lang="zh-CN" altLang="en-US" dirty="0" smtClean="0">
                <a:ea typeface="宋体" charset="-122"/>
              </a:rPr>
              <a:t>取何值。因此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zh-CN" altLang="en-US" dirty="0" smtClean="0">
                <a:ea typeface="宋体" charset="-122"/>
              </a:rPr>
              <a:t>多值依赖于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，即</a:t>
            </a:r>
            <a:r>
              <a:rPr lang="en-US" altLang="zh-CN" dirty="0" smtClean="0">
                <a:ea typeface="宋体" charset="-122"/>
              </a:rPr>
              <a:t>C→→T</a:t>
            </a:r>
            <a:r>
              <a:rPr lang="zh-CN" altLang="en-US" dirty="0" smtClean="0">
                <a:ea typeface="宋体" charset="-122"/>
              </a:rPr>
              <a:t>。 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1"/>
            <a:ext cx="8229600" cy="549910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多值依赖的</a:t>
            </a:r>
            <a:r>
              <a:rPr lang="zh-CN" altLang="en-US" dirty="0" smtClean="0">
                <a:solidFill>
                  <a:srgbClr val="0066FF"/>
                </a:solidFill>
              </a:rPr>
              <a:t>另一个等价的定义</a:t>
            </a:r>
            <a:endParaRPr lang="en-US" dirty="0" smtClean="0">
              <a:solidFill>
                <a:srgbClr val="0066FF"/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的任一关系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中，如果存在元组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使得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，那么就必然存在元组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∈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，（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可以与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相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同）, 使得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，而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]=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]</a:t>
            </a:r>
            <a:r>
              <a:rPr lang="zh-CN" altLang="en-US" dirty="0" smtClean="0"/>
              <a:t>（即交换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t</a:t>
            </a:r>
            <a:r>
              <a:rPr lang="zh-CN" altLang="en-US" dirty="0" smtClean="0"/>
              <a:t>元组的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值所得的两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/>
              <a:t>个新元组必在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中则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多值依赖于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，记为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→→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。这里</a:t>
            </a:r>
            <a:endParaRPr lang="en-US" altLang="zh-CN" dirty="0" smtClean="0"/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的子集，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。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16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58175" cy="506536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平凡多值依赖和非平凡的多值依赖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，而</a:t>
            </a:r>
            <a:r>
              <a:rPr lang="en-US" altLang="zh-CN" dirty="0" smtClean="0">
                <a:sym typeface="Calibri" pitchFamily="34" charset="0"/>
              </a:rPr>
              <a:t>Z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＝</a:t>
            </a:r>
            <a:r>
              <a:rPr lang="zh-CN" altLang="en-US" dirty="0" smtClean="0"/>
              <a:t>Ф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，即</a:t>
            </a:r>
            <a:r>
              <a:rPr lang="en-US" altLang="zh-CN" dirty="0" smtClean="0"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sym typeface="Times New Roman" pitchFamily="18" charset="0"/>
              </a:rPr>
              <a:t>为空，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平凡的多值依赖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	否则称</a:t>
            </a:r>
            <a:r>
              <a:rPr lang="en-US" altLang="zh-CN" dirty="0" smtClean="0">
                <a:sym typeface="Calibri" pitchFamily="34" charset="0"/>
              </a:rPr>
              <a:t>X→→Y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非平凡的多值依赖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2123729" y="2852936"/>
          <a:ext cx="4248470" cy="3352800"/>
        </p:xfrm>
        <a:graphic>
          <a:graphicData uri="http://schemas.openxmlformats.org/drawingml/2006/table">
            <a:tbl>
              <a:tblPr/>
              <a:tblGrid>
                <a:gridCol w="1416157"/>
                <a:gridCol w="1416156"/>
                <a:gridCol w="141615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>
                          <a:tab pos="266700" algn="l"/>
                          <a:tab pos="2636838" algn="ctr"/>
                          <a:tab pos="5273675" algn="r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W2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C5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38102" marR="38102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4" name="内容占位符 4"/>
          <p:cNvSpPr>
            <a:spLocks noGrp="1" noChangeArrowheads="1"/>
          </p:cNvSpPr>
          <p:nvPr>
            <p:ph sz="half" idx="4294967295"/>
          </p:nvPr>
        </p:nvSpPr>
        <p:spPr>
          <a:xfrm>
            <a:off x="457200" y="981075"/>
            <a:ext cx="8363272" cy="1871861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[例6.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]关系模式</a:t>
            </a:r>
            <a:r>
              <a:rPr lang="en-US" altLang="zh-CN" sz="2400" dirty="0" smtClean="0"/>
              <a:t>WSC(W,S,C)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表示仓库，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 表示保管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员，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 表示商品。假设每个仓库有若干个保管员，有若干种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商品。每个保管员保管所在仓库的所有商品，每种商品被所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有保管员保管。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多值依赖（续）</a:t>
            </a:r>
            <a:endParaRPr lang="zh-CN" sz="3600" smtClean="0"/>
          </a:p>
        </p:txBody>
      </p:sp>
      <p:sp>
        <p:nvSpPr>
          <p:cNvPr id="73731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141413"/>
            <a:ext cx="8435280" cy="4854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按照语义对于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的每一个值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有一个完整的集合与之对应而不问</a:t>
            </a:r>
            <a:r>
              <a:rPr lang="en-US" altLang="zh-CN" dirty="0" smtClean="0"/>
              <a:t>C</a:t>
            </a:r>
            <a:r>
              <a:rPr lang="zh-CN" altLang="en-US" dirty="0" smtClean="0"/>
              <a:t>取何值。所以</a:t>
            </a:r>
            <a:r>
              <a:rPr lang="en-US" altLang="zh-CN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如图</a:t>
            </a:r>
            <a:r>
              <a:rPr lang="en-US" altLang="zh-CN" dirty="0" smtClean="0"/>
              <a:t>6.7</a:t>
            </a:r>
            <a:r>
              <a:rPr lang="zh-CN" altLang="en-US" dirty="0" smtClean="0"/>
              <a:t>所示</a:t>
            </a:r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对应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的某一个值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的全部</a:t>
            </a:r>
            <a:r>
              <a:rPr lang="en-US" altLang="zh-CN" dirty="0" smtClean="0"/>
              <a:t>S</a:t>
            </a:r>
            <a:r>
              <a:rPr lang="zh-CN" altLang="en-US" dirty="0" smtClean="0"/>
              <a:t>值记作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（表示此仓库工作的全部保管员）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全部</a:t>
            </a:r>
            <a:r>
              <a:rPr lang="en-US" altLang="zh-CN" dirty="0" smtClean="0"/>
              <a:t>C</a:t>
            </a:r>
            <a:r>
              <a:rPr lang="zh-CN" altLang="en-US" dirty="0" smtClean="0"/>
              <a:t>值记作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（表示在此仓库中存放的所有商品）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应当有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中的每一个值和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中的每一个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值对应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/>
              <a:t>于是</a:t>
            </a:r>
            <a:r>
              <a:rPr lang="en-US" altLang="zh-CN" dirty="0" smtClean="0"/>
              <a:t>{S}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{C}</a:t>
            </a:r>
            <a:r>
              <a:rPr lang="en-US" altLang="zh-CN" baseline="-25000" dirty="0" err="1" smtClean="0"/>
              <a:t>Wi</a:t>
            </a:r>
            <a:r>
              <a:rPr lang="zh-CN" altLang="en-US" dirty="0" smtClean="0"/>
              <a:t>之间正好形成一个完全二分图，因而</a:t>
            </a:r>
            <a:r>
              <a:rPr lang="en-US" altLang="zh-CN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pic>
        <p:nvPicPr>
          <p:cNvPr id="74755" name="内容占位符 3" descr="67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5" y="1989932"/>
            <a:ext cx="7056785" cy="3167260"/>
          </a:xfrm>
        </p:spPr>
      </p:pic>
      <p:sp>
        <p:nvSpPr>
          <p:cNvPr id="74756" name="内容占位符 6"/>
          <p:cNvSpPr>
            <a:spLocks noGrp="1" noChangeArrowheads="1"/>
          </p:cNvSpPr>
          <p:nvPr>
            <p:ph sz="half" idx="4294967295"/>
          </p:nvPr>
        </p:nvSpPr>
        <p:spPr>
          <a:xfrm>
            <a:off x="250825" y="1124744"/>
            <a:ext cx="8435975" cy="1081088"/>
          </a:xfrm>
        </p:spPr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的完全对称性，必然有</a:t>
            </a:r>
            <a:r>
              <a:rPr lang="en-US" altLang="zh-CN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C</a:t>
            </a:r>
            <a:r>
              <a:rPr lang="zh-CN" altLang="en-US" dirty="0" smtClean="0"/>
              <a:t>成立。</a:t>
            </a:r>
          </a:p>
          <a:p>
            <a:endParaRPr lang="zh-CN" altLang="en-US" dirty="0" smtClean="0"/>
          </a:p>
        </p:txBody>
      </p:sp>
      <p:sp>
        <p:nvSpPr>
          <p:cNvPr id="74757" name="矩形 4"/>
          <p:cNvSpPr>
            <a:spLocks noChangeArrowheads="1"/>
          </p:cNvSpPr>
          <p:nvPr/>
        </p:nvSpPr>
        <p:spPr bwMode="auto">
          <a:xfrm>
            <a:off x="2945803" y="5651956"/>
            <a:ext cx="277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6.7  W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→→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→→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多值依赖的性质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多值依赖具有对称性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 smtClean="0">
                <a:sym typeface="Calibri" pitchFamily="34" charset="0"/>
              </a:rPr>
              <a:t>即若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，则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→→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，其中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＝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－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zh-CN" altLang="en-US" sz="2400" dirty="0" smtClean="0">
                <a:sym typeface="Calibri" pitchFamily="34" charset="0"/>
              </a:rPr>
              <a:t>－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多值依赖的对称性可以用完全二分图直观地表示出来。</a:t>
            </a:r>
            <a:endParaRPr lang="en-US" dirty="0" smtClean="0">
              <a:sym typeface="Calibri" pitchFamily="34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/>
              <a:t>从[例</a:t>
            </a:r>
            <a:r>
              <a:rPr lang="en-US" altLang="zh-CN" dirty="0" smtClean="0"/>
              <a:t>6.10</a:t>
            </a:r>
            <a:r>
              <a:rPr lang="zh-CN" altLang="en-US" dirty="0" smtClean="0"/>
              <a:t>] 容易看出，因为每个保管员保管所有商品，同时每种商品被所有保管员保管，显然若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，必然有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→→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。</a:t>
            </a:r>
            <a:endParaRPr lang="zh-CN" altLang="en-US" dirty="0" smtClean="0">
              <a:sym typeface="Calibri" pitchFamily="34" charset="0"/>
            </a:endParaRPr>
          </a:p>
          <a:p>
            <a:endParaRPr lang="zh-CN" altLang="en-US" sz="2200" dirty="0" smtClean="0"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3950"/>
            <a:ext cx="8713788" cy="4854575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）多值依赖具有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传递性</a:t>
            </a:r>
            <a:r>
              <a:rPr lang="zh-CN" altLang="en-US" dirty="0" smtClean="0">
                <a:sym typeface="Calibri" pitchFamily="34" charset="0"/>
              </a:rPr>
              <a:t>。即若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 则</a:t>
            </a:r>
            <a:r>
              <a:rPr lang="en-US" dirty="0" smtClean="0">
                <a:sym typeface="Calibri" pitchFamily="34" charset="0"/>
              </a:rPr>
              <a:t>	  	  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-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）函数依赖是多值依赖的特殊情况。即若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，则   </a:t>
            </a:r>
            <a:r>
              <a:rPr lang="en-US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    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i="1" dirty="0" smtClean="0">
                <a:sym typeface="Calibri" pitchFamily="34" charset="0"/>
              </a:rPr>
              <a:t>         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4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5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∩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6</a:t>
            </a:r>
            <a:r>
              <a:rPr lang="zh-CN" altLang="en-US" dirty="0" smtClean="0">
                <a:sym typeface="Calibri" pitchFamily="34" charset="0"/>
              </a:rPr>
              <a:t>）若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-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-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12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5763"/>
            <a:ext cx="8474075" cy="575560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函数依赖普遍存在于现实生活中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描述一个学生关系，可以有学号、姓名、系名等属性。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一个学号只对应一个学生，一个学生只在一个系中学习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学号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值确定后，学生的姓名及所在系的值就被唯一确定。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en-US" altLang="zh-CN" dirty="0" err="1" smtClean="0"/>
              <a:t>Sname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即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Sdept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记作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Sdept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78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1"/>
            <a:ext cx="8229600" cy="593090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多值依赖与函数依赖的区别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）多值依赖的有效性与属性集的范围有关</a:t>
            </a:r>
          </a:p>
          <a:p>
            <a:pPr marL="1143000" lvl="2" indent="-2286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上成立，则在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zh-CN" altLang="en-US" i="1" dirty="0" smtClean="0">
                <a:sym typeface="Calibri" pitchFamily="34" charset="0"/>
              </a:rPr>
              <a:t>XY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）上一定成立；反之则不然，即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）上成立，在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上并不一定成立。</a:t>
            </a:r>
          </a:p>
          <a:p>
            <a:pPr marL="1143000" lvl="2" indent="-2286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原因：多值依赖的定义中不仅涉及属性组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，而且涉及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中其余属性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78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1941"/>
            <a:ext cx="8229600" cy="5259387"/>
          </a:xfrm>
        </p:spPr>
        <p:txBody>
          <a:bodyPr/>
          <a:lstStyle/>
          <a:p>
            <a:pPr marL="685800" lvl="1" indent="-2286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多值依赖的有效性与属性集的范围有关（续）</a:t>
            </a:r>
            <a:endParaRPr lang="en-US" altLang="zh-CN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一般地，在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)上若有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)上成立，则称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的嵌入型多值依赖。</a:t>
            </a:r>
            <a:endParaRPr lang="en-US" altLang="zh-CN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的有效性仅决定于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这两个属性集的值</a:t>
            </a:r>
          </a:p>
          <a:p>
            <a:pPr marL="1143000" lvl="2" indent="-2286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只要在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)的任何一个关系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中，元组在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上的值满足定义</a:t>
            </a:r>
            <a:r>
              <a:rPr lang="en-US" altLang="zh-CN" dirty="0" smtClean="0">
                <a:sym typeface="Calibri" pitchFamily="34" charset="0"/>
              </a:rPr>
              <a:t>6.l</a:t>
            </a:r>
            <a:r>
              <a:rPr lang="zh-CN" altLang="en-US" dirty="0" smtClean="0">
                <a:sym typeface="Calibri" pitchFamily="34" charset="0"/>
              </a:rPr>
              <a:t>，则函数依赖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在任何属性集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XY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W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)上成立。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323527" y="1238721"/>
            <a:ext cx="8391847" cy="48545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）若函数依赖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上成立，则对于任何</a:t>
            </a:r>
            <a:r>
              <a:rPr lang="en-US" altLang="zh-CN" i="1" dirty="0" smtClean="0">
                <a:sym typeface="Calibri" pitchFamily="34" charset="0"/>
              </a:rPr>
              <a:t>Y‘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均有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Y’ </a:t>
            </a:r>
            <a:r>
              <a:rPr lang="zh-CN" altLang="en-US" dirty="0" smtClean="0">
                <a:sym typeface="Calibri" pitchFamily="34" charset="0"/>
              </a:rPr>
              <a:t>成立。多值依赖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若在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上成立，不能断言对于任何</a:t>
            </a:r>
            <a:r>
              <a:rPr lang="en-US" altLang="zh-CN" i="1" dirty="0" smtClean="0">
                <a:sym typeface="Calibri" pitchFamily="34" charset="0"/>
              </a:rPr>
              <a:t>Y’ </a:t>
            </a:r>
            <a:r>
              <a:rPr lang="en-US" altLang="zh-CN" dirty="0" smtClean="0">
                <a:sym typeface="Symbol" pitchFamily="18" charset="2"/>
              </a:rPr>
              <a:t>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有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Y’ </a:t>
            </a:r>
            <a:r>
              <a:rPr lang="zh-CN" altLang="en-US" dirty="0" smtClean="0">
                <a:sym typeface="Calibri" pitchFamily="34" charset="0"/>
              </a:rPr>
              <a:t>成立。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多值依赖（续）</a:t>
            </a:r>
            <a:endParaRPr lang="zh-CN" sz="3600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>
          <a:xfrm>
            <a:off x="323527" y="981075"/>
            <a:ext cx="8391847" cy="48545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</a:pPr>
            <a:r>
              <a:rPr lang="zh-CN" altLang="en-US" dirty="0" smtClean="0"/>
              <a:t>   例如，关系</a:t>
            </a:r>
            <a:r>
              <a:rPr lang="en-US" altLang="zh-CN" dirty="0" smtClean="0"/>
              <a:t>R(A,B,C,D)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BC</a:t>
            </a:r>
            <a:r>
              <a:rPr lang="zh-CN" altLang="en-US" dirty="0" smtClean="0"/>
              <a:t>成立，当然也有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D</a:t>
            </a:r>
            <a:r>
              <a:rPr lang="zh-CN" altLang="en-US" dirty="0" smtClean="0"/>
              <a:t>成立。有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的一个关系实例，在此实例上</a:t>
            </a:r>
            <a:r>
              <a:rPr lang="en-US" altLang="zh-CN" dirty="0" smtClean="0"/>
              <a:t>A</a:t>
            </a:r>
            <a:r>
              <a:rPr lang="zh-CN" altLang="en-US" dirty="0" smtClean="0"/>
              <a:t>→→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是不成立的。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 smtClean="0">
              <a:sym typeface="Calibri" pitchFamily="34" charset="0"/>
            </a:endParaRPr>
          </a:p>
        </p:txBody>
      </p:sp>
      <p:graphicFrame>
        <p:nvGraphicFramePr>
          <p:cNvPr id="78854" name="Group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4611230"/>
              </p:ext>
            </p:extLst>
          </p:nvPr>
        </p:nvGraphicFramePr>
        <p:xfrm>
          <a:off x="1998240" y="3523777"/>
          <a:ext cx="5526088" cy="1849439"/>
        </p:xfrm>
        <a:graphic>
          <a:graphicData uri="http://schemas.openxmlformats.org/drawingml/2006/table">
            <a:tbl>
              <a:tblPr/>
              <a:tblGrid>
                <a:gridCol w="1422400"/>
                <a:gridCol w="1333500"/>
                <a:gridCol w="1384300"/>
                <a:gridCol w="13858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a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</a:t>
                      </a:r>
                      <a:r>
                        <a:rPr kumimoji="0" lang="en-US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 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9872" y="299695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表</a:t>
            </a:r>
            <a:r>
              <a:rPr lang="en-US" altLang="zh-CN" b="1" dirty="0" smtClean="0"/>
              <a:t>6.6  R</a:t>
            </a:r>
            <a:r>
              <a:rPr lang="zh-CN" altLang="en-US" b="1" dirty="0" smtClean="0"/>
              <a:t>的一个实例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79875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6.2.8  4NF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6.2.9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08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6.2.8  </a:t>
            </a:r>
            <a:r>
              <a:rPr lang="en-US" altLang="zh-CN" sz="3600" dirty="0" smtClean="0">
                <a:sym typeface="微软雅黑" pitchFamily="34" charset="-122"/>
              </a:rPr>
              <a:t>4NF</a:t>
            </a:r>
            <a:endParaRPr lang="zh-CN" altLang="en-US" sz="3600" dirty="0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283201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6.10  </a:t>
            </a: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&gt;∈1NF</a:t>
            </a:r>
            <a:r>
              <a:rPr lang="zh-CN" altLang="en-US" dirty="0" smtClean="0">
                <a:sym typeface="Calibri" pitchFamily="34" charset="0"/>
              </a:rPr>
              <a:t>，如果对于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的每个非平凡多值依赖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Arial Unicode MS" pitchFamily="34" charset="-122"/>
              </a:rPr>
              <a:t>⊈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），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都含有码，则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&gt;∈4NF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就是限制关系模式的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属性之间不允许有非平凡且非函数依赖的多值依赖</a:t>
            </a:r>
            <a:r>
              <a:rPr lang="zh-CN" altLang="en-US" dirty="0" smtClean="0">
                <a:sym typeface="Calibri" pitchFamily="34" charset="0"/>
              </a:rPr>
              <a:t>。</a:t>
            </a: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所允许的非平凡多值依赖实际上是函数依赖。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192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4NF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2847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如果一个关系模式是</a:t>
            </a: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， 则必为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例6.10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中，</a:t>
            </a:r>
            <a:r>
              <a:rPr lang="en-US" altLang="zh-CN" dirty="0" smtClean="0">
                <a:sym typeface="Calibri" pitchFamily="34" charset="0"/>
              </a:rPr>
              <a:t>W →→S, W→→C,</a:t>
            </a:r>
            <a:r>
              <a:rPr lang="zh-CN" altLang="en-US" dirty="0" smtClean="0">
                <a:sym typeface="Calibri" pitchFamily="34" charset="0"/>
              </a:rPr>
              <a:t>他们都是非平凡多值依赖。而</a:t>
            </a:r>
            <a:r>
              <a:rPr lang="en-US" altLang="zh-CN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不是码，关系模式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的码是</a:t>
            </a:r>
            <a:r>
              <a:rPr lang="en-US" altLang="zh-CN" dirty="0" smtClean="0">
                <a:sym typeface="Calibri" pitchFamily="34" charset="0"/>
              </a:rPr>
              <a:t>(W,S,C)</a:t>
            </a:r>
            <a:r>
              <a:rPr lang="zh-CN" altLang="en-US" dirty="0" smtClean="0">
                <a:sym typeface="Calibri" pitchFamily="34" charset="0"/>
              </a:rPr>
              <a:t>，即</a:t>
            </a:r>
            <a:r>
              <a:rPr lang="en-US" altLang="zh-CN" dirty="0" smtClean="0">
                <a:sym typeface="Calibri" pitchFamily="34" charset="0"/>
              </a:rPr>
              <a:t>All-key</a:t>
            </a:r>
            <a:r>
              <a:rPr lang="zh-CN" altLang="en-US" dirty="0" smtClean="0">
                <a:sym typeface="Calibri" pitchFamily="34" charset="0"/>
              </a:rPr>
              <a:t>，因此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/>
              <a:t> ∈ </a:t>
            </a:r>
            <a:r>
              <a:rPr lang="en-US" altLang="zh-CN" dirty="0" smtClean="0">
                <a:sym typeface="Calibri" pitchFamily="34" charset="0"/>
              </a:rPr>
              <a:t>4NF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可以把</a:t>
            </a:r>
            <a:r>
              <a:rPr lang="en-US" altLang="zh-CN" dirty="0" smtClean="0">
                <a:sym typeface="Calibri" pitchFamily="34" charset="0"/>
              </a:rPr>
              <a:t>WSC</a:t>
            </a:r>
            <a:r>
              <a:rPr lang="zh-CN" altLang="en-US" dirty="0" smtClean="0">
                <a:sym typeface="Calibri" pitchFamily="34" charset="0"/>
              </a:rPr>
              <a:t>分解成</a:t>
            </a:r>
            <a:r>
              <a:rPr lang="en-US" altLang="zh-CN" dirty="0" smtClean="0">
                <a:sym typeface="Calibri" pitchFamily="34" charset="0"/>
              </a:rPr>
              <a:t>WS(W,S),WC(W,C)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dirty="0" smtClean="0"/>
              <a:t> </a:t>
            </a:r>
            <a:r>
              <a:rPr lang="en-US" altLang="zh-CN" dirty="0" smtClean="0"/>
              <a:t>WS</a:t>
            </a:r>
            <a:r>
              <a:rPr lang="zh-CN" altLang="en-US" dirty="0" smtClean="0"/>
              <a:t>∈</a:t>
            </a:r>
            <a:r>
              <a:rPr lang="en-US" altLang="zh-CN" dirty="0" smtClean="0"/>
              <a:t>4NF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WC</a:t>
            </a:r>
            <a:r>
              <a:rPr lang="zh-CN" altLang="en-US" dirty="0" smtClean="0"/>
              <a:t>∈</a:t>
            </a:r>
            <a:r>
              <a:rPr lang="en-US" altLang="zh-CN" dirty="0" smtClean="0"/>
              <a:t>4NF</a:t>
            </a:r>
            <a:r>
              <a:rPr lang="zh-CN" altLang="en-US" dirty="0" smtClean="0"/>
              <a:t>。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7236296" y="2924944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</a:t>
            </a:r>
            <a:r>
              <a:rPr lang="zh-CN" altLang="en-US" smtClean="0">
                <a:sym typeface="微软雅黑" pitchFamily="34" charset="-122"/>
              </a:rPr>
              <a:t>  规范化</a:t>
            </a:r>
            <a:endParaRPr lang="zh-CN" altLang="en-US" smtClean="0"/>
          </a:p>
        </p:txBody>
      </p:sp>
      <p:sp>
        <p:nvSpPr>
          <p:cNvPr id="82947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981075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多值依赖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6.2.8  4NF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6.2.9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6.2.9  规范化小结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zh-CN" dirty="0" smtClean="0"/>
              <a:t>在关系数据库中，对关系模式的基本要求是满足第一范式。</a:t>
            </a:r>
            <a:endParaRPr lang="en-US" altLang="zh-CN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规范化程度过低的关系不一定能够很好地描述现实世界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可能存在插入异常、删除异常、修改复杂、数据冗余等问题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解决方法就是对其进行规范化，转换成高级范式。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一个低一级范式的关系模式，通过模式分解可以转换为若干个高一级范式的关系模式集合，这种过程就叫关系模式的规范化。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关系数据库的规范化理论是数据库逻辑设计的工具。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 </a:t>
            </a:r>
            <a:r>
              <a:rPr lang="zh-CN" altLang="en-US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mtClean="0">
                <a:sym typeface="Calibri" pitchFamily="34" charset="0"/>
              </a:rPr>
              <a:t>[</a:t>
            </a:r>
            <a:r>
              <a:rPr lang="zh-CN" altLang="en-US" smtClean="0">
                <a:sym typeface="Calibri" pitchFamily="34" charset="0"/>
              </a:rPr>
              <a:t>例</a:t>
            </a:r>
            <a:r>
              <a:rPr lang="en-US" altLang="zh-CN" smtClean="0">
                <a:sym typeface="Calibri" pitchFamily="34" charset="0"/>
              </a:rPr>
              <a:t>6.1] </a:t>
            </a:r>
            <a:r>
              <a:rPr lang="zh-CN" altLang="en-US" smtClean="0">
                <a:sym typeface="Calibri" pitchFamily="34" charset="0"/>
              </a:rPr>
              <a:t>建立一个描述学校教务的数据库。</a:t>
            </a:r>
            <a:br>
              <a:rPr lang="zh-CN" altLang="en-US" smtClean="0">
                <a:sym typeface="Calibri" pitchFamily="34" charset="0"/>
              </a:rPr>
            </a:br>
            <a:r>
              <a:rPr lang="zh-CN" altLang="en-US" smtClean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学生的学号（</a:t>
            </a:r>
            <a:r>
              <a:rPr lang="en-US" altLang="zh-CN" smtClean="0">
                <a:sym typeface="Calibri" pitchFamily="34" charset="0"/>
              </a:rPr>
              <a:t>Sno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所在系（</a:t>
            </a:r>
            <a:r>
              <a:rPr lang="en-US" altLang="zh-CN" smtClean="0">
                <a:sym typeface="Calibri" pitchFamily="34" charset="0"/>
              </a:rPr>
              <a:t>Sdept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系主任姓名（</a:t>
            </a:r>
            <a:r>
              <a:rPr lang="en-US" altLang="zh-CN" smtClean="0">
                <a:sym typeface="Calibri" pitchFamily="34" charset="0"/>
              </a:rPr>
              <a:t>Mname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课程号（</a:t>
            </a:r>
            <a:r>
              <a:rPr lang="en-US" altLang="zh-CN" smtClean="0">
                <a:sym typeface="Calibri" pitchFamily="34" charset="0"/>
              </a:rPr>
              <a:t>Cno</a:t>
            </a:r>
            <a:r>
              <a:rPr lang="zh-CN" altLang="en-US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mtClean="0">
                <a:sym typeface="Calibri" pitchFamily="34" charset="0"/>
              </a:rPr>
              <a:t>成绩（</a:t>
            </a:r>
            <a:r>
              <a:rPr lang="en-US" altLang="zh-CN" smtClean="0">
                <a:sym typeface="Calibri" pitchFamily="34" charset="0"/>
              </a:rPr>
              <a:t>Grade</a:t>
            </a:r>
            <a:r>
              <a:rPr lang="zh-CN" altLang="en-US" smtClean="0">
                <a:sym typeface="Calibri" pitchFamily="34" charset="0"/>
              </a:rPr>
              <a:t>）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 smtClean="0">
                <a:sym typeface="微软雅黑" pitchFamily="34" charset="-122"/>
              </a:rPr>
              <a:t>规范化小结（续）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0913"/>
            <a:ext cx="8507288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/>
              <a:t>规范化的基本思想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是逐步消除数据依赖中不合适的部分，使模式中的各关系模式达到某种程度的“分离”。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即采用“一事一地”的模式设计原则</a:t>
            </a:r>
            <a:endParaRPr lang="en-US" altLang="zh-CN" dirty="0" smtClean="0"/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让一个关系描述一个概念、一个实体或者实体间的一种联系。</a:t>
            </a: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若多于一个概念就把它“分离”出去。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因此 规范化实质上是概念的单一化。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关系模式规范化的基本步骤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itchFamily="34" charset="0"/>
              </a:rPr>
              <a:t>                         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1NF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消除决定因素        </a:t>
            </a:r>
            <a:r>
              <a:rPr lang="en-US" altLang="zh-CN" sz="2400" dirty="0" smtClean="0">
                <a:sym typeface="Calibri" pitchFamily="34" charset="0"/>
              </a:rPr>
              <a:t>2NF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函数依赖               </a:t>
            </a:r>
            <a:r>
              <a:rPr lang="en-US" altLang="zh-CN" sz="2400" dirty="0" smtClean="0">
                <a:sym typeface="Calibri" pitchFamily="34" charset="0"/>
              </a:rPr>
              <a:t>3NF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     </a:t>
            </a:r>
            <a:r>
              <a:rPr lang="en-US" altLang="zh-CN" sz="2400" dirty="0" smtClean="0">
                <a:sym typeface="Calibri" pitchFamily="34" charset="0"/>
              </a:rPr>
              <a:t>BCNF 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</a:t>
            </a:r>
            <a:r>
              <a:rPr lang="en-US" altLang="zh-CN" sz="2400" dirty="0" smtClean="0">
                <a:sym typeface="Calibri" pitchFamily="34" charset="0"/>
              </a:rPr>
              <a:t>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4NF</a:t>
            </a: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规范化过程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dirty="0" smtClean="0">
                <a:sym typeface="Calibri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39850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6.2 </a:t>
            </a:r>
            <a:r>
              <a:rPr lang="zh-CN" altLang="en-US" sz="2800" dirty="0" smtClean="0">
                <a:sym typeface="Calibri" pitchFamily="34" charset="0"/>
              </a:rPr>
              <a:t>规范化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6.3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数据依赖的公理系统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*6.4 </a:t>
            </a:r>
            <a:r>
              <a:rPr lang="zh-CN" altLang="en-US" dirty="0" smtClean="0">
                <a:sym typeface="Calibri" pitchFamily="34" charset="0"/>
              </a:rPr>
              <a:t>模式的分解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zh-CN" altLang="en-US" dirty="0" smtClean="0">
                <a:sym typeface="Calibri" pitchFamily="34" charset="0"/>
              </a:rPr>
              <a:t>6.5 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890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6.3  </a:t>
            </a:r>
            <a:r>
              <a:rPr lang="zh-CN" altLang="en-US" sz="3600" dirty="0" smtClean="0">
                <a:sym typeface="微软雅黑" pitchFamily="34" charset="-122"/>
              </a:rPr>
              <a:t>数据依赖的公理系统</a:t>
            </a:r>
            <a:endParaRPr lang="zh-CN" altLang="en-US" sz="3600" dirty="0" smtClean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6.11  </a:t>
            </a:r>
            <a:r>
              <a:rPr lang="zh-CN" altLang="en-US" dirty="0" smtClean="0">
                <a:sym typeface="Calibri" pitchFamily="34" charset="0"/>
              </a:rPr>
              <a:t>对于满足一组</a:t>
            </a:r>
            <a:r>
              <a:rPr lang="zh-CN" altLang="en-US" dirty="0" smtClean="0">
                <a:solidFill>
                  <a:srgbClr val="0066FF"/>
                </a:solidFill>
                <a:sym typeface="Calibri" pitchFamily="34" charset="0"/>
              </a:rPr>
              <a:t>函数依赖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的关系模式  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，其任何一个关系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，若函数依赖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都成立（即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中任意两元组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，若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，则 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），则称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逻辑蕴涵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01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  <a:endParaRPr lang="zh-CN" altLang="en-US" sz="3600" dirty="0" smtClean="0"/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1"/>
            <a:ext cx="8229600" cy="502443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公理系统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一套推理规则，是模式分解算法的理论基础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用途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ym typeface="Calibri" pitchFamily="34" charset="0"/>
              </a:rPr>
              <a:t>求给定关系模式的码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ym typeface="Calibri" pitchFamily="34" charset="0"/>
              </a:rPr>
              <a:t>从一组函数依赖求得蕴涵的函数依赖</a:t>
            </a:r>
          </a:p>
          <a:p>
            <a:pPr marL="742950" lvl="1" indent="-285750" algn="l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11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38" y="-79375"/>
            <a:ext cx="8229600" cy="1133475"/>
          </a:xfrm>
        </p:spPr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42540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公理系统  设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为属性集总体，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 于是有关系模式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 &gt;</a:t>
            </a:r>
            <a:r>
              <a:rPr lang="zh-CN" altLang="en-US" dirty="0" smtClean="0">
                <a:sym typeface="Calibri" pitchFamily="34" charset="0"/>
              </a:rPr>
              <a:t>。对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来说有以下的推理规则：</a:t>
            </a: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1 自反律（</a:t>
            </a:r>
            <a:r>
              <a:rPr lang="en-US" altLang="zh-CN" dirty="0" smtClean="0">
                <a:sym typeface="Calibri" pitchFamily="34" charset="0"/>
              </a:rPr>
              <a:t>reflexivity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i="1" dirty="0" smtClean="0">
                <a:sym typeface="Calibri" pitchFamily="34" charset="0"/>
              </a:rPr>
              <a:t>Y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A2</a:t>
            </a:r>
            <a:r>
              <a:rPr lang="zh-CN" altLang="en-US" dirty="0" smtClean="0">
                <a:sym typeface="Calibri" pitchFamily="34" charset="0"/>
              </a:rPr>
              <a:t> 增广律（</a:t>
            </a:r>
            <a:r>
              <a:rPr lang="en-US" altLang="zh-CN" dirty="0" smtClean="0">
                <a:sym typeface="Calibri" pitchFamily="34" charset="0"/>
              </a:rPr>
              <a:t>augmentation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所蕴涵，且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YZ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A3</a:t>
            </a:r>
            <a:r>
              <a:rPr lang="zh-CN" altLang="en-US" dirty="0" smtClean="0">
                <a:sym typeface="Calibri" pitchFamily="34" charset="0"/>
              </a:rPr>
              <a:t> 传递律（</a:t>
            </a:r>
            <a:r>
              <a:rPr lang="en-US" altLang="zh-CN" dirty="0" smtClean="0">
                <a:sym typeface="Calibri" pitchFamily="34" charset="0"/>
              </a:rPr>
              <a:t>transitivity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rule</a:t>
            </a:r>
            <a:r>
              <a:rPr lang="zh-CN" altLang="en-US" dirty="0" smtClean="0">
                <a:sym typeface="Calibri" pitchFamily="34" charset="0"/>
              </a:rPr>
              <a:t>）：若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及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所蕴涵，则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 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200000"/>
              </a:lnSpc>
              <a:spcBef>
                <a:spcPts val="0"/>
              </a:spcBef>
            </a:pPr>
            <a:r>
              <a:rPr lang="zh-CN" altLang="en-US" b="0" dirty="0" smtClean="0">
                <a:sym typeface="Calibri" pitchFamily="34" charset="0"/>
              </a:rPr>
              <a:t>注意：由自反律所得到的函数依赖均是平凡的函数依赖</a:t>
            </a:r>
            <a:r>
              <a:rPr lang="en-US" altLang="zh-CN" b="0" dirty="0" smtClean="0">
                <a:sym typeface="Calibri" pitchFamily="34" charset="0"/>
              </a:rPr>
              <a:t>,  </a:t>
            </a:r>
          </a:p>
          <a:p>
            <a:pPr marL="742950" lvl="1" indent="-285750" algn="l"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>
                <a:sym typeface="Calibri" pitchFamily="34" charset="0"/>
              </a:rPr>
              <a:t>           </a:t>
            </a:r>
            <a:r>
              <a:rPr lang="zh-CN" altLang="en-US" b="0" dirty="0" smtClean="0">
                <a:sym typeface="Calibri" pitchFamily="34" charset="0"/>
              </a:rPr>
              <a:t>自反律的使用并不依赖于</a:t>
            </a:r>
            <a:r>
              <a:rPr lang="en-US" altLang="zh-CN" b="0" i="1" dirty="0" smtClean="0">
                <a:sym typeface="Calibri" pitchFamily="34" charset="0"/>
              </a:rPr>
              <a:t>F</a:t>
            </a:r>
            <a:r>
              <a:rPr lang="zh-CN" altLang="en-US" b="0" dirty="0" smtClean="0">
                <a:sym typeface="Calibri" pitchFamily="34" charset="0"/>
              </a:rPr>
              <a:t>。</a:t>
            </a:r>
            <a:endParaRPr lang="zh-CN" altLang="en-US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52847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定理</a:t>
            </a:r>
            <a:r>
              <a:rPr lang="en-US" altLang="zh-CN" dirty="0" smtClean="0">
                <a:sym typeface="Calibri" pitchFamily="34" charset="0"/>
              </a:rPr>
              <a:t>6.1  Armstrong</a:t>
            </a:r>
            <a:r>
              <a:rPr lang="zh-CN" altLang="en-US" dirty="0" smtClean="0">
                <a:sym typeface="Calibri" pitchFamily="34" charset="0"/>
              </a:rPr>
              <a:t>推理规则是正确的。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证明</a:t>
            </a:r>
          </a:p>
          <a:p>
            <a:pPr marL="400050" lvl="1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A1 自反律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     	设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中的任意两个元组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，由于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[Y]</a:t>
            </a:r>
            <a:r>
              <a:rPr lang="zh-CN" altLang="en-US" dirty="0" smtClean="0">
                <a:sym typeface="Calibri" pitchFamily="34" charset="0"/>
              </a:rPr>
              <a:t>，</a:t>
            </a:r>
          </a:p>
          <a:p>
            <a:pPr marL="400050" lvl="1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成立，</a:t>
            </a:r>
            <a:endParaRPr lang="en-US" altLang="zh-CN" dirty="0" smtClean="0">
              <a:sym typeface="Calibri" pitchFamily="34" charset="0"/>
            </a:endParaRPr>
          </a:p>
          <a:p>
            <a:pPr marL="400050" lvl="1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自反律得证。</a:t>
            </a:r>
            <a:endParaRPr lang="zh-CN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31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A2 增广律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    		设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为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所蕴涵，且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</a:t>
            </a:r>
            <a:r>
              <a:rPr lang="en-US" altLang="zh-CN" sz="2400" dirty="0" smtClean="0">
                <a:sym typeface="Calibri" pitchFamily="34" charset="0"/>
              </a:rPr>
              <a:t>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zh-CN" altLang="en-US" sz="2400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中任意的两个元组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，则有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；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由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，于是有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	</a:t>
            </a:r>
            <a:r>
              <a:rPr lang="zh-CN" altLang="en-US" dirty="0" smtClean="0">
                <a:sym typeface="Calibri" pitchFamily="34" charset="0"/>
              </a:rPr>
              <a:t>所以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	增广律得证。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42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42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数据依赖的公理系统（续）</a:t>
            </a:r>
          </a:p>
        </p:txBody>
      </p:sp>
      <p:sp>
        <p:nvSpPr>
          <p:cNvPr id="9421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167313"/>
          </a:xfrm>
        </p:spPr>
        <p:txBody>
          <a:bodyPr/>
          <a:lstStyle/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A3 传递律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     设</a:t>
            </a:r>
            <a:r>
              <a:rPr lang="en-US" altLang="zh-CN" sz="2400" i="1" dirty="0" smtClean="0">
                <a:sym typeface="Calibri" pitchFamily="34" charset="0"/>
              </a:rPr>
              <a:t>X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zh-CN" altLang="en-US" sz="2400" dirty="0" smtClean="0">
                <a:sym typeface="Calibri" pitchFamily="34" charset="0"/>
              </a:rPr>
              <a:t>及</a:t>
            </a:r>
            <a:r>
              <a:rPr lang="en-US" altLang="zh-CN" sz="2400" i="1" dirty="0" smtClean="0">
                <a:sym typeface="Calibri" pitchFamily="34" charset="0"/>
              </a:rPr>
              <a:t>Y</a:t>
            </a:r>
            <a:r>
              <a:rPr lang="en-US" altLang="zh-CN" sz="2400" dirty="0" smtClean="0">
                <a:sym typeface="Calibri" pitchFamily="34" charset="0"/>
              </a:rPr>
              <a:t>→</a:t>
            </a:r>
            <a:r>
              <a:rPr lang="en-US" altLang="zh-CN" sz="2400" i="1" dirty="0" smtClean="0">
                <a:sym typeface="Calibri" pitchFamily="34" charset="0"/>
              </a:rPr>
              <a:t>Z</a:t>
            </a:r>
            <a:r>
              <a:rPr lang="zh-CN" altLang="en-US" sz="2400" dirty="0" smtClean="0">
                <a:sym typeface="Calibri" pitchFamily="34" charset="0"/>
              </a:rPr>
              <a:t>为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所蕴涵。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对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 </a:t>
            </a:r>
            <a:r>
              <a:rPr lang="zh-CN" altLang="en-US" dirty="0" smtClean="0">
                <a:sym typeface="Calibri" pitchFamily="34" charset="0"/>
              </a:rPr>
              <a:t>的任一关系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中的任意两个元组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zh-CN" altLang="en-US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若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，由于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；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再由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，有</a:t>
            </a:r>
            <a:r>
              <a:rPr lang="en-US" altLang="zh-CN" i="1" dirty="0" smtClean="0">
                <a:sym typeface="Calibri" pitchFamily="34" charset="0"/>
              </a:rPr>
              <a:t>t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]=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]</a:t>
            </a:r>
            <a:r>
              <a:rPr lang="zh-CN" altLang="en-US" dirty="0" smtClean="0">
                <a:sym typeface="Calibri" pitchFamily="34" charset="0"/>
              </a:rPr>
              <a:t>，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	</a:t>
            </a:r>
            <a:r>
              <a:rPr lang="zh-CN" altLang="en-US" dirty="0" smtClean="0">
                <a:sym typeface="Calibri" pitchFamily="34" charset="0"/>
              </a:rPr>
              <a:t>所以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所蕴涵，</a:t>
            </a:r>
          </a:p>
          <a:p>
            <a:pPr marL="742950" lvl="1" indent="-285750" algn="l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	传递律得证。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8412</Words>
  <Application>Microsoft Office PowerPoint</Application>
  <PresentationFormat>全屏显示(4:3)</PresentationFormat>
  <Paragraphs>1292</Paragraphs>
  <Slides>129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31" baseType="lpstr">
      <vt:lpstr>数据库系统概论</vt:lpstr>
      <vt:lpstr>Visio</vt:lpstr>
      <vt:lpstr>幻灯片 1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第六章 关系数据理论</vt:lpstr>
      <vt:lpstr>6.2 规范化</vt:lpstr>
      <vt:lpstr>6.2.1 函数依赖</vt:lpstr>
      <vt:lpstr>1.  函数依赖</vt:lpstr>
      <vt:lpstr>函数依赖（续）</vt:lpstr>
      <vt:lpstr>函数依赖（续）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2NF（续）</vt:lpstr>
      <vt:lpstr>2NF（续）</vt:lpstr>
      <vt:lpstr>2NF（续）</vt:lpstr>
      <vt:lpstr>幻灯片 45</vt:lpstr>
      <vt:lpstr>6.2 规范化</vt:lpstr>
      <vt:lpstr> 6.2.5 3NF</vt:lpstr>
      <vt:lpstr>幻灯片 48</vt:lpstr>
      <vt:lpstr>课堂练习与精讲1</vt:lpstr>
      <vt:lpstr>解答</vt:lpstr>
      <vt:lpstr>课堂练习与精讲2</vt:lpstr>
      <vt:lpstr>幻灯片 52</vt:lpstr>
      <vt:lpstr>幻灯片 53</vt:lpstr>
      <vt:lpstr>6.2 规范化</vt:lpstr>
      <vt:lpstr> 6.2.6  BCNF</vt:lpstr>
      <vt:lpstr>BCNF（续）</vt:lpstr>
      <vt:lpstr>BCNF（续）</vt:lpstr>
      <vt:lpstr>幻灯片 58</vt:lpstr>
      <vt:lpstr>BCNF（续）</vt:lpstr>
      <vt:lpstr>BCNF（续）</vt:lpstr>
      <vt:lpstr>BCNF（续）</vt:lpstr>
      <vt:lpstr>BCNF（续）</vt:lpstr>
      <vt:lpstr>6.2 规范化</vt:lpstr>
      <vt:lpstr>6.2.7 多值依赖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多值依赖（续）</vt:lpstr>
      <vt:lpstr>6.2 规范化</vt:lpstr>
      <vt:lpstr>6.2.8  4NF</vt:lpstr>
      <vt:lpstr>4NF（续）</vt:lpstr>
      <vt:lpstr>6.2  规范化</vt:lpstr>
      <vt:lpstr>6.2.9  规范化小结</vt:lpstr>
      <vt:lpstr>规范化小结（续）</vt:lpstr>
      <vt:lpstr>规范化小结（续）</vt:lpstr>
      <vt:lpstr>规范化小结（续）</vt:lpstr>
      <vt:lpstr>规范化小结（续）</vt:lpstr>
      <vt:lpstr>第六章 关系数据理论</vt:lpstr>
      <vt:lpstr>6.3  数据依赖的公理系统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幻灯片 109</vt:lpstr>
      <vt:lpstr>幻灯片 110</vt:lpstr>
      <vt:lpstr>幻灯片 111</vt:lpstr>
      <vt:lpstr>幻灯片 112</vt:lpstr>
      <vt:lpstr>幻灯片 113</vt:lpstr>
      <vt:lpstr>幻灯片 114</vt:lpstr>
      <vt:lpstr>幻灯片 115</vt:lpstr>
      <vt:lpstr>幻灯片 116</vt:lpstr>
      <vt:lpstr>幻灯片 117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数据依赖的公理系统（续）</vt:lpstr>
      <vt:lpstr>幻灯片 125</vt:lpstr>
      <vt:lpstr>第六章 关系数据理论</vt:lpstr>
      <vt:lpstr>6.5  小结</vt:lpstr>
      <vt:lpstr>小结（续）</vt:lpstr>
      <vt:lpstr>小结（续）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ThinkPad</cp:lastModifiedBy>
  <cp:revision>204</cp:revision>
  <dcterms:modified xsi:type="dcterms:W3CDTF">2019-04-15T06:38:13Z</dcterms:modified>
</cp:coreProperties>
</file>