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86" r:id="rId3"/>
    <p:sldId id="692" r:id="rId5"/>
    <p:sldId id="686" r:id="rId6"/>
    <p:sldId id="683" r:id="rId7"/>
    <p:sldId id="668" r:id="rId8"/>
    <p:sldId id="690" r:id="rId9"/>
    <p:sldId id="684" r:id="rId10"/>
    <p:sldId id="687" r:id="rId11"/>
    <p:sldId id="689" r:id="rId12"/>
    <p:sldId id="532" r:id="rId13"/>
    <p:sldId id="669" r:id="rId14"/>
    <p:sldId id="672" r:id="rId15"/>
    <p:sldId id="673" r:id="rId16"/>
    <p:sldId id="674" r:id="rId17"/>
    <p:sldId id="675" r:id="rId18"/>
    <p:sldId id="670" r:id="rId19"/>
    <p:sldId id="676" r:id="rId20"/>
    <p:sldId id="694" r:id="rId21"/>
    <p:sldId id="677" r:id="rId22"/>
    <p:sldId id="695" r:id="rId23"/>
    <p:sldId id="697" r:id="rId24"/>
    <p:sldId id="678" r:id="rId25"/>
    <p:sldId id="696" r:id="rId26"/>
    <p:sldId id="679" r:id="rId27"/>
    <p:sldId id="540" r:id="rId28"/>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素峰 霍" initials="素霍"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100"/>
    <a:srgbClr val="9C0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16.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30CF34-5466-4C09-8B8B-5A958BCAE99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3EEB3-6DEA-48F1-9CD4-EDC2A04DB0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0849147" y="6382534"/>
            <a:ext cx="1093711" cy="369332"/>
          </a:xfrm>
          <a:prstGeom prst="rect">
            <a:avLst/>
          </a:prstGeom>
        </p:spPr>
        <p:txBody>
          <a:bodyPr lIns="91440" tIns="45720" rIns="91440" bIns="45720"/>
          <a:lstStyle/>
          <a:p>
            <a:pPr algn="ct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600">
                <a:solidFill>
                  <a:schemeClr val="tx1">
                    <a:lumMod val="65000"/>
                    <a:lumOff val="35000"/>
                  </a:schemeClr>
                </a:solidFill>
              </a:rPr>
            </a:fld>
            <a:r>
              <a:rPr lang="zh-CN" altLang="en-US" sz="1600" dirty="0">
                <a:solidFill>
                  <a:schemeClr val="tx1">
                    <a:lumMod val="65000"/>
                    <a:lumOff val="35000"/>
                  </a:schemeClr>
                </a:solidFill>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a:t>单击此处编辑母版标题样式</a:t>
            </a:r>
            <a:endParaRPr lang="zh-CN" altLang="en-US"/>
          </a:p>
        </p:txBody>
      </p:sp>
      <p:sp>
        <p:nvSpPr>
          <p:cNvPr id="3" name="矩形 2"/>
          <p:cNvSpPr/>
          <p:nvPr userDrawn="1"/>
        </p:nvSpPr>
        <p:spPr>
          <a:xfrm>
            <a:off x="10330283" y="6529705"/>
            <a:ext cx="1033515" cy="296876"/>
          </a:xfrm>
          <a:prstGeom prst="rect">
            <a:avLst/>
          </a:prstGeom>
        </p:spPr>
        <p:txBody>
          <a:bodyPr wrap="square">
            <a:spAutoFit/>
          </a:bodyPr>
          <a:lstStyle/>
          <a:p>
            <a:pPr defTabSz="1219200"/>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模板下载：</a:t>
            </a:r>
            <a:r>
              <a:rPr lang="en-US" altLang="zh-CN" sz="135" dirty="0">
                <a:solidFill>
                  <a:prstClr val="white"/>
                </a:solidFill>
                <a:latin typeface="Calibri" panose="020F0502020204030204"/>
                <a:ea typeface="宋体" panose="02010600030101010101" pitchFamily="2" charset="-122"/>
              </a:rPr>
              <a:t>www.1ppt.com/moban/     </a:t>
            </a:r>
            <a:r>
              <a:rPr lang="zh-CN" altLang="en-US" sz="135" dirty="0">
                <a:solidFill>
                  <a:prstClr val="white"/>
                </a:solidFill>
                <a:latin typeface="Calibri" panose="020F0502020204030204"/>
                <a:ea typeface="宋体" panose="02010600030101010101" pitchFamily="2" charset="-122"/>
              </a:rPr>
              <a:t>行业</a:t>
            </a:r>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模板：</a:t>
            </a:r>
            <a:r>
              <a:rPr lang="en-US" altLang="zh-CN" sz="135" dirty="0">
                <a:solidFill>
                  <a:prstClr val="white"/>
                </a:solidFill>
                <a:latin typeface="Calibri" panose="020F0502020204030204"/>
                <a:ea typeface="宋体" panose="02010600030101010101" pitchFamily="2" charset="-122"/>
              </a:rPr>
              <a:t>www.1ppt.com/hangye/ </a:t>
            </a:r>
            <a:endParaRPr lang="en-US" altLang="zh-CN" sz="135" dirty="0">
              <a:solidFill>
                <a:prstClr val="white"/>
              </a:solidFill>
              <a:latin typeface="Calibri" panose="020F0502020204030204"/>
              <a:ea typeface="宋体" panose="02010600030101010101" pitchFamily="2" charset="-122"/>
            </a:endParaRPr>
          </a:p>
          <a:p>
            <a:pPr defTabSz="1219200"/>
            <a:r>
              <a:rPr lang="zh-CN" altLang="en-US" sz="135" dirty="0">
                <a:solidFill>
                  <a:prstClr val="white"/>
                </a:solidFill>
                <a:latin typeface="Calibri" panose="020F0502020204030204"/>
                <a:ea typeface="宋体" panose="02010600030101010101" pitchFamily="2" charset="-122"/>
              </a:rPr>
              <a:t>节日</a:t>
            </a:r>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模板：</a:t>
            </a:r>
            <a:r>
              <a:rPr lang="en-US" altLang="zh-CN" sz="135" dirty="0">
                <a:solidFill>
                  <a:prstClr val="white"/>
                </a:solidFill>
                <a:latin typeface="Calibri" panose="020F0502020204030204"/>
                <a:ea typeface="宋体" panose="02010600030101010101" pitchFamily="2" charset="-122"/>
              </a:rPr>
              <a:t>www.1ppt.com/jieri/           PPT</a:t>
            </a:r>
            <a:r>
              <a:rPr lang="zh-CN" altLang="en-US" sz="135" dirty="0">
                <a:solidFill>
                  <a:prstClr val="white"/>
                </a:solidFill>
                <a:latin typeface="Calibri" panose="020F0502020204030204"/>
                <a:ea typeface="宋体" panose="02010600030101010101" pitchFamily="2" charset="-122"/>
              </a:rPr>
              <a:t>素材下载：</a:t>
            </a:r>
            <a:r>
              <a:rPr lang="en-US" altLang="zh-CN" sz="135" dirty="0">
                <a:solidFill>
                  <a:prstClr val="white"/>
                </a:solidFill>
                <a:latin typeface="Calibri" panose="020F0502020204030204"/>
                <a:ea typeface="宋体" panose="02010600030101010101" pitchFamily="2" charset="-122"/>
              </a:rPr>
              <a:t>www.1ppt.com/sucai/</a:t>
            </a:r>
            <a:endParaRPr lang="en-US" altLang="zh-CN" sz="135" dirty="0">
              <a:solidFill>
                <a:prstClr val="white"/>
              </a:solidFill>
              <a:latin typeface="Calibri" panose="020F0502020204030204"/>
              <a:ea typeface="宋体" panose="02010600030101010101" pitchFamily="2" charset="-122"/>
            </a:endParaRPr>
          </a:p>
          <a:p>
            <a:pPr defTabSz="1219200"/>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背景图片：</a:t>
            </a:r>
            <a:r>
              <a:rPr lang="en-US" altLang="zh-CN" sz="135" dirty="0">
                <a:solidFill>
                  <a:prstClr val="white"/>
                </a:solidFill>
                <a:latin typeface="Calibri" panose="020F0502020204030204"/>
                <a:ea typeface="宋体" panose="02010600030101010101" pitchFamily="2" charset="-122"/>
              </a:rPr>
              <a:t>www.1ppt.com/beijing/      PPT</a:t>
            </a:r>
            <a:r>
              <a:rPr lang="zh-CN" altLang="en-US" sz="135" dirty="0">
                <a:solidFill>
                  <a:prstClr val="white"/>
                </a:solidFill>
                <a:latin typeface="Calibri" panose="020F0502020204030204"/>
                <a:ea typeface="宋体" panose="02010600030101010101" pitchFamily="2" charset="-122"/>
              </a:rPr>
              <a:t>图表下载：</a:t>
            </a:r>
            <a:r>
              <a:rPr lang="en-US" altLang="zh-CN" sz="135" dirty="0">
                <a:solidFill>
                  <a:prstClr val="white"/>
                </a:solidFill>
                <a:latin typeface="Calibri" panose="020F0502020204030204"/>
                <a:ea typeface="宋体" panose="02010600030101010101" pitchFamily="2" charset="-122"/>
              </a:rPr>
              <a:t>www.1ppt.com/tubiao/      </a:t>
            </a:r>
            <a:endParaRPr lang="en-US" altLang="zh-CN" sz="135" dirty="0">
              <a:solidFill>
                <a:prstClr val="white"/>
              </a:solidFill>
              <a:latin typeface="Calibri" panose="020F0502020204030204"/>
              <a:ea typeface="宋体" panose="02010600030101010101" pitchFamily="2" charset="-122"/>
            </a:endParaRPr>
          </a:p>
          <a:p>
            <a:pPr defTabSz="1219200"/>
            <a:r>
              <a:rPr lang="zh-CN" altLang="en-US" sz="135" dirty="0">
                <a:solidFill>
                  <a:prstClr val="white"/>
                </a:solidFill>
                <a:latin typeface="Calibri" panose="020F0502020204030204"/>
                <a:ea typeface="宋体" panose="02010600030101010101" pitchFamily="2" charset="-122"/>
              </a:rPr>
              <a:t>优秀</a:t>
            </a:r>
            <a:r>
              <a:rPr lang="en-US" altLang="zh-CN" sz="135" dirty="0">
                <a:solidFill>
                  <a:prstClr val="white"/>
                </a:solidFill>
                <a:latin typeface="Calibri" panose="020F0502020204030204"/>
                <a:ea typeface="宋体" panose="02010600030101010101" pitchFamily="2" charset="-122"/>
              </a:rPr>
              <a:t>PPT</a:t>
            </a:r>
            <a:r>
              <a:rPr lang="zh-CN" altLang="en-US" sz="135" dirty="0">
                <a:solidFill>
                  <a:prstClr val="white"/>
                </a:solidFill>
                <a:latin typeface="Calibri" panose="020F0502020204030204"/>
                <a:ea typeface="宋体" panose="02010600030101010101" pitchFamily="2" charset="-122"/>
              </a:rPr>
              <a:t>下载：</a:t>
            </a:r>
            <a:r>
              <a:rPr lang="en-US" altLang="zh-CN" sz="135" dirty="0">
                <a:solidFill>
                  <a:prstClr val="white"/>
                </a:solidFill>
                <a:latin typeface="Calibri" panose="020F0502020204030204"/>
                <a:ea typeface="宋体" panose="02010600030101010101" pitchFamily="2" charset="-122"/>
              </a:rPr>
              <a:t>www.1ppt.com/xiazai/        PPT</a:t>
            </a:r>
            <a:r>
              <a:rPr lang="zh-CN" altLang="en-US" sz="135" dirty="0">
                <a:solidFill>
                  <a:prstClr val="white"/>
                </a:solidFill>
                <a:latin typeface="Calibri" panose="020F0502020204030204"/>
                <a:ea typeface="宋体" panose="02010600030101010101" pitchFamily="2" charset="-122"/>
              </a:rPr>
              <a:t>教程： </a:t>
            </a:r>
            <a:r>
              <a:rPr lang="en-US" altLang="zh-CN" sz="135" dirty="0">
                <a:solidFill>
                  <a:prstClr val="white"/>
                </a:solidFill>
                <a:latin typeface="Calibri" panose="020F0502020204030204"/>
                <a:ea typeface="宋体" panose="02010600030101010101" pitchFamily="2" charset="-122"/>
              </a:rPr>
              <a:t>www.1ppt.com/powerpoint/      </a:t>
            </a:r>
            <a:endParaRPr lang="en-US" altLang="zh-CN" sz="135" dirty="0">
              <a:solidFill>
                <a:prstClr val="white"/>
              </a:solidFill>
              <a:latin typeface="Calibri" panose="020F0502020204030204"/>
              <a:ea typeface="宋体" panose="02010600030101010101" pitchFamily="2" charset="-122"/>
            </a:endParaRPr>
          </a:p>
          <a:p>
            <a:pPr defTabSz="1219200"/>
            <a:r>
              <a:rPr lang="en-US" altLang="zh-CN" sz="135" dirty="0">
                <a:solidFill>
                  <a:prstClr val="white"/>
                </a:solidFill>
                <a:latin typeface="Calibri" panose="020F0502020204030204"/>
                <a:ea typeface="宋体" panose="02010600030101010101" pitchFamily="2" charset="-122"/>
              </a:rPr>
              <a:t>Word</a:t>
            </a:r>
            <a:r>
              <a:rPr lang="zh-CN" altLang="en-US" sz="135" dirty="0">
                <a:solidFill>
                  <a:prstClr val="white"/>
                </a:solidFill>
                <a:latin typeface="Calibri" panose="020F0502020204030204"/>
                <a:ea typeface="宋体" panose="02010600030101010101" pitchFamily="2" charset="-122"/>
              </a:rPr>
              <a:t>教程： </a:t>
            </a:r>
            <a:r>
              <a:rPr lang="en-US" altLang="zh-CN" sz="135" dirty="0">
                <a:solidFill>
                  <a:prstClr val="white"/>
                </a:solidFill>
                <a:latin typeface="Calibri" panose="020F0502020204030204"/>
                <a:ea typeface="宋体" panose="02010600030101010101" pitchFamily="2" charset="-122"/>
              </a:rPr>
              <a:t>www.1ppt.com/word/              Excel</a:t>
            </a:r>
            <a:r>
              <a:rPr lang="zh-CN" altLang="en-US" sz="135" dirty="0">
                <a:solidFill>
                  <a:prstClr val="white"/>
                </a:solidFill>
                <a:latin typeface="Calibri" panose="020F0502020204030204"/>
                <a:ea typeface="宋体" panose="02010600030101010101" pitchFamily="2" charset="-122"/>
              </a:rPr>
              <a:t>教程：</a:t>
            </a:r>
            <a:r>
              <a:rPr lang="en-US" altLang="zh-CN" sz="135" dirty="0">
                <a:solidFill>
                  <a:prstClr val="white"/>
                </a:solidFill>
                <a:latin typeface="Calibri" panose="020F0502020204030204"/>
                <a:ea typeface="宋体" panose="02010600030101010101" pitchFamily="2" charset="-122"/>
              </a:rPr>
              <a:t>www.1ppt.com/excel/  </a:t>
            </a:r>
            <a:endParaRPr lang="en-US" altLang="zh-CN" sz="135" dirty="0">
              <a:solidFill>
                <a:prstClr val="white"/>
              </a:solidFill>
              <a:latin typeface="Calibri" panose="020F0502020204030204"/>
              <a:ea typeface="宋体" panose="02010600030101010101" pitchFamily="2" charset="-122"/>
            </a:endParaRPr>
          </a:p>
          <a:p>
            <a:pPr defTabSz="1219200"/>
            <a:r>
              <a:rPr lang="zh-CN" altLang="en-US" sz="135" dirty="0">
                <a:solidFill>
                  <a:prstClr val="white"/>
                </a:solidFill>
                <a:latin typeface="Calibri" panose="020F0502020204030204"/>
                <a:ea typeface="宋体" panose="02010600030101010101" pitchFamily="2" charset="-122"/>
              </a:rPr>
              <a:t>资料下载：</a:t>
            </a:r>
            <a:r>
              <a:rPr lang="en-US" altLang="zh-CN" sz="135" dirty="0">
                <a:solidFill>
                  <a:prstClr val="white"/>
                </a:solidFill>
                <a:latin typeface="Calibri" panose="020F0502020204030204"/>
                <a:ea typeface="宋体" panose="02010600030101010101" pitchFamily="2" charset="-122"/>
              </a:rPr>
              <a:t>www.1ppt.com/ziliao/                PPT</a:t>
            </a:r>
            <a:r>
              <a:rPr lang="zh-CN" altLang="en-US" sz="135" dirty="0">
                <a:solidFill>
                  <a:prstClr val="white"/>
                </a:solidFill>
                <a:latin typeface="Calibri" panose="020F0502020204030204"/>
                <a:ea typeface="宋体" panose="02010600030101010101" pitchFamily="2" charset="-122"/>
              </a:rPr>
              <a:t>课件下载：</a:t>
            </a:r>
            <a:r>
              <a:rPr lang="en-US" altLang="zh-CN" sz="135" dirty="0">
                <a:solidFill>
                  <a:prstClr val="white"/>
                </a:solidFill>
                <a:latin typeface="Calibri" panose="020F0502020204030204"/>
                <a:ea typeface="宋体" panose="02010600030101010101" pitchFamily="2" charset="-122"/>
              </a:rPr>
              <a:t>www.1ppt.com/kejian/ </a:t>
            </a:r>
            <a:endParaRPr lang="en-US" altLang="zh-CN" sz="135" dirty="0">
              <a:solidFill>
                <a:prstClr val="white"/>
              </a:solidFill>
              <a:latin typeface="Calibri" panose="020F0502020204030204"/>
              <a:ea typeface="宋体" panose="02010600030101010101" pitchFamily="2" charset="-122"/>
            </a:endParaRPr>
          </a:p>
          <a:p>
            <a:pPr defTabSz="1219200"/>
            <a:r>
              <a:rPr lang="zh-CN" altLang="en-US" sz="135" dirty="0">
                <a:solidFill>
                  <a:prstClr val="white"/>
                </a:solidFill>
                <a:latin typeface="Calibri" panose="020F0502020204030204"/>
                <a:ea typeface="宋体" panose="02010600030101010101" pitchFamily="2" charset="-122"/>
              </a:rPr>
              <a:t>范文下载：</a:t>
            </a:r>
            <a:r>
              <a:rPr lang="en-US" altLang="zh-CN" sz="135" dirty="0">
                <a:solidFill>
                  <a:prstClr val="white"/>
                </a:solidFill>
                <a:latin typeface="Calibri" panose="020F0502020204030204"/>
                <a:ea typeface="宋体" panose="02010600030101010101" pitchFamily="2" charset="-122"/>
              </a:rPr>
              <a:t>www.1ppt.com/fanwen/             </a:t>
            </a:r>
            <a:r>
              <a:rPr lang="zh-CN" altLang="en-US" sz="135" dirty="0">
                <a:solidFill>
                  <a:prstClr val="white"/>
                </a:solidFill>
                <a:latin typeface="Calibri" panose="020F0502020204030204"/>
                <a:ea typeface="宋体" panose="02010600030101010101" pitchFamily="2" charset="-122"/>
              </a:rPr>
              <a:t>试卷下载：</a:t>
            </a:r>
            <a:r>
              <a:rPr lang="en-US" altLang="zh-CN" sz="135" dirty="0">
                <a:solidFill>
                  <a:prstClr val="white"/>
                </a:solidFill>
                <a:latin typeface="Calibri" panose="020F0502020204030204"/>
                <a:ea typeface="宋体" panose="02010600030101010101" pitchFamily="2" charset="-122"/>
              </a:rPr>
              <a:t>www.1ppt.com/shiti/  </a:t>
            </a:r>
            <a:endParaRPr lang="en-US" altLang="zh-CN" sz="135" dirty="0">
              <a:solidFill>
                <a:prstClr val="white"/>
              </a:solidFill>
              <a:latin typeface="Calibri" panose="020F0502020204030204"/>
              <a:ea typeface="宋体" panose="02010600030101010101" pitchFamily="2" charset="-122"/>
            </a:endParaRPr>
          </a:p>
          <a:p>
            <a:pPr defTabSz="1219200"/>
            <a:r>
              <a:rPr lang="zh-CN" altLang="en-US" sz="135" dirty="0">
                <a:solidFill>
                  <a:prstClr val="white"/>
                </a:solidFill>
                <a:latin typeface="Calibri" panose="020F0502020204030204"/>
                <a:ea typeface="宋体" panose="02010600030101010101" pitchFamily="2" charset="-122"/>
              </a:rPr>
              <a:t>教案下载：</a:t>
            </a:r>
            <a:r>
              <a:rPr lang="en-US" altLang="zh-CN" sz="135" dirty="0">
                <a:solidFill>
                  <a:prstClr val="white"/>
                </a:solidFill>
                <a:latin typeface="Calibri" panose="020F0502020204030204"/>
                <a:ea typeface="宋体" panose="02010600030101010101" pitchFamily="2" charset="-122"/>
              </a:rPr>
              <a:t>www.1ppt.com/jiaoan/        </a:t>
            </a:r>
            <a:endParaRPr lang="en-US" altLang="zh-CN" sz="135" dirty="0">
              <a:solidFill>
                <a:prstClr val="white"/>
              </a:solidFill>
              <a:latin typeface="Calibri" panose="020F0502020204030204"/>
              <a:ea typeface="宋体" panose="02010600030101010101" pitchFamily="2" charset="-122"/>
            </a:endParaRPr>
          </a:p>
          <a:p>
            <a:pPr defTabSz="1219200"/>
            <a:r>
              <a:rPr lang="zh-CN" altLang="en-US" sz="135" dirty="0">
                <a:solidFill>
                  <a:prstClr val="white"/>
                </a:solidFill>
                <a:latin typeface="Calibri" panose="020F0502020204030204"/>
                <a:ea typeface="宋体" panose="02010600030101010101" pitchFamily="2" charset="-122"/>
              </a:rPr>
              <a:t>字体下载：</a:t>
            </a:r>
            <a:r>
              <a:rPr lang="en-US" altLang="zh-CN" sz="135" dirty="0">
                <a:solidFill>
                  <a:prstClr val="white"/>
                </a:solidFill>
                <a:latin typeface="Calibri" panose="020F0502020204030204"/>
                <a:ea typeface="宋体" panose="02010600030101010101" pitchFamily="2" charset="-122"/>
              </a:rPr>
              <a:t>www.1ppt.com/ziti/</a:t>
            </a:r>
            <a:endParaRPr lang="en-US" altLang="zh-CN" sz="135" dirty="0">
              <a:solidFill>
                <a:prstClr val="white"/>
              </a:solidFill>
              <a:latin typeface="Calibri" panose="020F0502020204030204"/>
              <a:ea typeface="宋体" panose="02010600030101010101" pitchFamily="2" charset="-122"/>
            </a:endParaRPr>
          </a:p>
          <a:p>
            <a:pPr defTabSz="1219200"/>
            <a:r>
              <a:rPr lang="en-US" altLang="zh-CN" sz="135" dirty="0">
                <a:solidFill>
                  <a:prstClr val="white"/>
                </a:solidFill>
                <a:latin typeface="Calibri" panose="020F0502020204030204"/>
                <a:ea typeface="宋体" panose="02010600030101010101" pitchFamily="2" charset="-122"/>
              </a:rPr>
              <a:t> </a:t>
            </a:r>
            <a:endParaRPr lang="zh-CN" altLang="en-US" sz="135" dirty="0">
              <a:solidFill>
                <a:prstClr val="white"/>
              </a:solidFill>
              <a:latin typeface="Calibri" panose="020F0502020204030204"/>
              <a:ea typeface="宋体" panose="02010600030101010101" pitchFamily="2" charset="-122"/>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0" y="0"/>
            <a:ext cx="12192000" cy="4056063"/>
          </a:xfrm>
        </p:spPr>
        <p:txBody>
          <a:bodyPr/>
          <a:lstStyle/>
          <a:p>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hf hdr="0" dt="0"/>
  <p:txStyles>
    <p:title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6870" indent="-356870" algn="just" defTabSz="914400"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90204" pitchFamily="34" charset="0"/>
          <a:ea typeface="微软雅黑" panose="020B0503020204020204" pitchFamily="34" charset="-122"/>
          <a:cs typeface="+mn-cs"/>
        </a:defRPr>
      </a:lvl1pPr>
      <a:lvl2pPr marL="356870" indent="-356870"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9pPr>
    </p:bodyStyle>
    <p:otherStyle>
      <a:defPPr>
        <a:defRPr lang="en-US"/>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microsoft.com/office/2007/relationships/hdphoto" Target="../media/image11.wdp"/><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microsoft.com/office/2007/relationships/hdphoto" Target="../media/image11.wdp"/><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microsoft.com/office/2007/relationships/hdphoto" Target="../media/image11.wdp"/><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microsoft.com/office/2007/relationships/hdphoto" Target="../media/image11.wdp"/><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microsoft.com/office/2007/relationships/hdphoto" Target="../media/image11.wdp"/><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microsoft.com/office/2007/relationships/hdphoto" Target="../media/image11.wdp"/><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microsoft.com/office/2007/relationships/hdphoto" Target="../media/image11.wdp"/><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microsoft.com/office/2007/relationships/hdphoto" Target="../media/image11.wdp"/><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3" Type="http://schemas.openxmlformats.org/officeDocument/2006/relationships/notesSlide" Target="../notesSlides/notesSlide2.xml"/><Relationship Id="rId22" Type="http://schemas.openxmlformats.org/officeDocument/2006/relationships/slideLayout" Target="../slideLayouts/slideLayout5.xml"/><Relationship Id="rId21" Type="http://schemas.openxmlformats.org/officeDocument/2006/relationships/tags" Target="../tags/tag15.xml"/><Relationship Id="rId20" Type="http://schemas.openxmlformats.org/officeDocument/2006/relationships/tags" Target="../tags/tag14.xml"/><Relationship Id="rId2" Type="http://schemas.openxmlformats.org/officeDocument/2006/relationships/image" Target="../media/image6.jpeg"/><Relationship Id="rId19" Type="http://schemas.microsoft.com/office/2007/relationships/hdphoto" Target="../media/image5.wdp"/><Relationship Id="rId18" Type="http://schemas.openxmlformats.org/officeDocument/2006/relationships/image" Target="../media/image4.png"/><Relationship Id="rId17" Type="http://schemas.openxmlformats.org/officeDocument/2006/relationships/image" Target="../media/image8.png"/><Relationship Id="rId16" Type="http://schemas.openxmlformats.org/officeDocument/2006/relationships/image" Target="../media/image7.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microsoft.com/office/2007/relationships/hdphoto" Target="../media/image11.wdp"/><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microsoft.com/office/2007/relationships/hdphoto" Target="../media/image11.wdp"/><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microsoft.com/office/2007/relationships/hdphoto" Target="../media/image11.wdp"/><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microsoft.com/office/2007/relationships/hdphoto" Target="../media/image11.wdp"/><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microsoft.com/office/2007/relationships/hdphoto" Target="../media/image11.wdp"/><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microsoft.com/office/2007/relationships/hdphoto" Target="../media/image11.wdp"/><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microsoft.com/office/2007/relationships/hdphoto" Target="../media/image11.wdp"/><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microsoft.com/office/2007/relationships/hdphoto" Target="../media/image11.wdp"/><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microsoft.com/office/2007/relationships/hdphoto" Target="../media/image11.wdp"/><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12.png"/><Relationship Id="rId4" Type="http://schemas.microsoft.com/office/2007/relationships/hdphoto" Target="../media/image11.wdp"/><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microsoft.com/office/2007/relationships/hdphoto" Target="../media/image11.wdp"/><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4004406" y="-1"/>
            <a:ext cx="6829305" cy="6858000"/>
          </a:xfrm>
          <a:prstGeom prst="rect">
            <a:avLst/>
          </a:prstGeom>
        </p:spPr>
      </p:pic>
      <p:sp>
        <p:nvSpPr>
          <p:cNvPr id="21" name="矩形 20"/>
          <p:cNvSpPr/>
          <p:nvPr/>
        </p:nvSpPr>
        <p:spPr>
          <a:xfrm>
            <a:off x="9605645" y="3617595"/>
            <a:ext cx="1697355" cy="737235"/>
          </a:xfrm>
          <a:prstGeom prst="rect">
            <a:avLst/>
          </a:prstGeom>
        </p:spPr>
        <p:txBody>
          <a:bodyPr wrap="square" lIns="91440" tIns="45720" rIns="91440" bIns="45720">
            <a:spAutoFit/>
          </a:bodyPr>
          <a:lstStyle/>
          <a:p>
            <a:pPr marL="0" marR="0" lvl="0" indent="0" algn="ctr" defTabSz="457200" rtl="0" eaLnBrk="1" fontAlgn="auto" latinLnBrk="0" hangingPunct="1">
              <a:lnSpc>
                <a:spcPct val="150000"/>
              </a:lnSpc>
              <a:spcBef>
                <a:spcPct val="0"/>
              </a:spcBef>
              <a:spcAft>
                <a:spcPts val="0"/>
              </a:spcAft>
              <a:buClrTx/>
              <a:buSzTx/>
              <a:buFontTx/>
              <a:buNone/>
              <a:defRPr/>
            </a:pPr>
            <a:r>
              <a:rPr kumimoji="0" 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赵梦科</a:t>
            </a:r>
            <a:r>
              <a:rPr kumimoji="0" lang="en-US" altLang="zh-CN" sz="1865"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en-US" altLang="zh-CN" sz="1865"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2875915" y="2393950"/>
            <a:ext cx="8513445" cy="1014730"/>
          </a:xfrm>
          <a:prstGeom prst="rect">
            <a:avLst/>
          </a:prstGeom>
        </p:spPr>
        <p:txBody>
          <a:bodyPr wrap="squar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0" normalizeH="0" baseline="0" noProof="0" dirty="0">
                <a:ln>
                  <a:noFill/>
                </a:ln>
                <a:solidFill>
                  <a:srgbClr val="990100"/>
                </a:solidFill>
                <a:effectLst/>
                <a:uLnTx/>
                <a:uFillTx/>
                <a:latin typeface="微软雅黑" panose="020B0503020204020204" pitchFamily="34" charset="-122"/>
                <a:ea typeface="微软雅黑" panose="020B0503020204020204" pitchFamily="34" charset="-122"/>
                <a:cs typeface="+mn-cs"/>
              </a:rPr>
              <a:t>时代新人“新”在哪里？</a:t>
            </a:r>
            <a:endParaRPr kumimoji="0" lang="zh-CN" altLang="en-US" sz="6000" b="1" i="0" u="none" strike="noStrike" kern="1200" cap="none" spc="0" normalizeH="0" baseline="0" noProof="0" dirty="0">
              <a:ln>
                <a:noFill/>
              </a:ln>
              <a:solidFill>
                <a:srgbClr val="990100"/>
              </a:solidFill>
              <a:effectLst/>
              <a:uLnTx/>
              <a:uFillTx/>
              <a:latin typeface="微软雅黑" panose="020B0503020204020204" pitchFamily="34" charset="-122"/>
              <a:ea typeface="微软雅黑" panose="020B0503020204020204" pitchFamily="34" charset="-122"/>
              <a:cs typeface="+mn-cs"/>
            </a:endParaRPr>
          </a:p>
        </p:txBody>
      </p:sp>
      <p:cxnSp>
        <p:nvCxnSpPr>
          <p:cNvPr id="24" name="直接连接符 23"/>
          <p:cNvCxnSpPr/>
          <p:nvPr/>
        </p:nvCxnSpPr>
        <p:spPr>
          <a:xfrm flipH="1">
            <a:off x="2876063" y="3408501"/>
            <a:ext cx="84270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1" y="1552169"/>
            <a:ext cx="2387969" cy="3826419"/>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990100"/>
          </a:solidFill>
          <a:ln w="5" cap="flat">
            <a:solidFill>
              <a:srgbClr val="990100"/>
            </a:solidFill>
            <a:prstDash val="solid"/>
            <a:miter lim="800000"/>
          </a:ln>
        </p:spPr>
        <p:txBody>
          <a:bodyPr vert="horz" wrap="square" lIns="121920" tIns="60960" rIns="121920" bIns="6096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dirty="0">
              <a:ln>
                <a:noFill/>
              </a:ln>
              <a:solidFill>
                <a:prstClr val="black"/>
              </a:solidFill>
              <a:effectLst/>
              <a:uLnTx/>
              <a:uFillTx/>
              <a:latin typeface="Arial" panose="020B0604020202090204"/>
              <a:ea typeface="微软雅黑" panose="020B0503020204020204" pitchFamily="34" charset="-122"/>
              <a:cs typeface="+mn-cs"/>
            </a:endParaRPr>
          </a:p>
        </p:txBody>
      </p:sp>
      <p:sp>
        <p:nvSpPr>
          <p:cNvPr id="15" name="Freeform 6"/>
          <p:cNvSpPr>
            <a:spLocks noEditPoints="1"/>
          </p:cNvSpPr>
          <p:nvPr/>
        </p:nvSpPr>
        <p:spPr bwMode="auto">
          <a:xfrm>
            <a:off x="2296560" y="2937549"/>
            <a:ext cx="182819"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990100"/>
          </a:solidFill>
          <a:ln>
            <a:solidFill>
              <a:srgbClr val="990100"/>
            </a:solidFill>
          </a:ln>
        </p:spPr>
        <p:txBody>
          <a:bodyPr vert="horz" wrap="square" lIns="121920" tIns="60960" rIns="121920" bIns="6096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dirty="0">
              <a:ln>
                <a:noFill/>
              </a:ln>
              <a:solidFill>
                <a:prstClr val="black"/>
              </a:solidFill>
              <a:effectLst/>
              <a:uLnTx/>
              <a:uFillTx/>
              <a:latin typeface="Arial" panose="020B0604020202090204"/>
              <a:ea typeface="微软雅黑" panose="020B0503020204020204" pitchFamily="34" charset="-122"/>
              <a:cs typeface="+mn-cs"/>
            </a:endParaRPr>
          </a:p>
        </p:txBody>
      </p:sp>
      <p:grpSp>
        <p:nvGrpSpPr>
          <p:cNvPr id="27" name="组合 26"/>
          <p:cNvGrpSpPr/>
          <p:nvPr/>
        </p:nvGrpSpPr>
        <p:grpSpPr>
          <a:xfrm>
            <a:off x="254078" y="199040"/>
            <a:ext cx="4268565" cy="1166454"/>
            <a:chOff x="1013385" y="386506"/>
            <a:chExt cx="4268565" cy="1166454"/>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13385" y="386506"/>
              <a:ext cx="1161573" cy="1166454"/>
            </a:xfrm>
            <a:prstGeom prst="rect">
              <a:avLst/>
            </a:prstGeom>
          </p:spPr>
        </p:pic>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341918" y="523819"/>
              <a:ext cx="2896218" cy="640678"/>
            </a:xfrm>
            <a:prstGeom prst="rect">
              <a:avLst/>
            </a:prstGeom>
          </p:spPr>
        </p:pic>
        <p:sp>
          <p:nvSpPr>
            <p:cNvPr id="31" name="矩形 30"/>
            <p:cNvSpPr/>
            <p:nvPr/>
          </p:nvSpPr>
          <p:spPr>
            <a:xfrm>
              <a:off x="2267737" y="1128876"/>
              <a:ext cx="3014213" cy="338554"/>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RENMIN UNIVERSITY OF CHINA</a:t>
              </a:r>
              <a:endParaRPr kumimoji="0" lang="zh-CN" altLang="en-US" sz="160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pic>
        <p:nvPicPr>
          <p:cNvPr id="19" name="图片 18"/>
          <p:cNvPicPr>
            <a:picLocks noChangeAspect="1"/>
          </p:cNvPicPr>
          <p:nvPr/>
        </p:nvPicPr>
        <p:blipFill>
          <a:blip r:embed="rId4" cstate="print">
            <a:biLevel thresh="7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186714" y="6237729"/>
            <a:ext cx="1697786" cy="445883"/>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梯形 36"/>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90204"/>
              <a:ea typeface="微软雅黑" panose="020B0503020204020204" pitchFamily="34" charset="-122"/>
              <a:cs typeface="+mn-cs"/>
            </a:endParaRPr>
          </a:p>
        </p:txBody>
      </p:sp>
      <p:sp>
        <p:nvSpPr>
          <p:cNvPr id="35" name="梯形 34"/>
          <p:cNvSpPr/>
          <p:nvPr/>
        </p:nvSpPr>
        <p:spPr>
          <a:xfrm rot="16200000">
            <a:off x="7446198" y="-451317"/>
            <a:ext cx="2291737" cy="7199871"/>
          </a:xfrm>
          <a:prstGeom prst="trapezoid">
            <a:avLst>
              <a:gd name="adj" fmla="val 16935"/>
            </a:avLst>
          </a:prstGeom>
          <a:solidFill>
            <a:srgbClr val="9901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90204"/>
              <a:ea typeface="微软雅黑" panose="020B0503020204020204" pitchFamily="34" charset="-122"/>
              <a:cs typeface="+mn-cs"/>
            </a:endParaRPr>
          </a:p>
        </p:txBody>
      </p:sp>
      <p:sp>
        <p:nvSpPr>
          <p:cNvPr id="27" name="文本框 2"/>
          <p:cNvSpPr txBox="1"/>
          <p:nvPr/>
        </p:nvSpPr>
        <p:spPr>
          <a:xfrm>
            <a:off x="3729079" y="2556165"/>
            <a:ext cx="1153795" cy="1198880"/>
          </a:xfrm>
          <a:prstGeom prst="rect">
            <a:avLst/>
          </a:prstGeom>
          <a:noFill/>
        </p:spPr>
        <p:txBody>
          <a:bodyPr wrap="none" lIns="91440" tIns="45720" rIns="91440" bIns="45720"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65"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rPr>
              <a:t>Part</a:t>
            </a:r>
            <a:r>
              <a:rPr kumimoji="0" lang="en-US" altLang="zh-CN" sz="72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rPr>
              <a:t>2</a:t>
            </a:r>
            <a:endParaRPr kumimoji="0" lang="zh-CN" altLang="en-US" sz="72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endParaRPr>
          </a:p>
        </p:txBody>
      </p:sp>
      <p:sp>
        <p:nvSpPr>
          <p:cNvPr id="29" name="矩形 28"/>
          <p:cNvSpPr/>
          <p:nvPr/>
        </p:nvSpPr>
        <p:spPr>
          <a:xfrm>
            <a:off x="5638798" y="2692405"/>
            <a:ext cx="5674995" cy="829945"/>
          </a:xfrm>
          <a:prstGeom prst="rect">
            <a:avLst/>
          </a:prstGeom>
        </p:spPr>
        <p:txBody>
          <a:bodyPr wrap="non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rPr>
              <a:t>时代新人的基本内涵</a:t>
            </a:r>
            <a:endParaRPr kumimoji="0" lang="zh-CN" altLang="en-US" sz="48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22989" y="1235242"/>
            <a:ext cx="3251090" cy="3264751"/>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83153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1.</a:t>
            </a: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时代责任：以实现中华民族伟大复兴为己任</a:t>
            </a:r>
            <a:endPar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5" name="组合 24"/>
          <p:cNvGrpSpPr/>
          <p:nvPr/>
        </p:nvGrpSpPr>
        <p:grpSpPr>
          <a:xfrm>
            <a:off x="9007485" y="197397"/>
            <a:ext cx="2870151" cy="827554"/>
            <a:chOff x="277798" y="122111"/>
            <a:chExt cx="5205106" cy="1500796"/>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77798" y="122111"/>
              <a:ext cx="1494512" cy="1500796"/>
            </a:xfrm>
            <a:prstGeom prst="rect">
              <a:avLst/>
            </a:prstGeom>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51632" y="319184"/>
              <a:ext cx="3416113" cy="755684"/>
            </a:xfrm>
            <a:prstGeom prst="rect">
              <a:avLst/>
            </a:prstGeom>
          </p:spPr>
        </p:pic>
        <p:sp>
          <p:nvSpPr>
            <p:cNvPr id="28" name="矩形 27"/>
            <p:cNvSpPr/>
            <p:nvPr/>
          </p:nvSpPr>
          <p:spPr>
            <a:xfrm>
              <a:off x="1849632" y="1018732"/>
              <a:ext cx="3633272" cy="46048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RENMIN UNIVERSITY OF CHINA</a:t>
              </a:r>
              <a:endPar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pic>
        <p:nvPicPr>
          <p:cNvPr id="29" name="图片 28"/>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0767695" cy="3928110"/>
          </a:xfrm>
          <a:prstGeom prst="rect">
            <a:avLst/>
          </a:prstGeom>
          <a:noFill/>
        </p:spPr>
        <p:txBody>
          <a:bodyPr wrap="square" rtlCol="0">
            <a:spAutoFit/>
          </a:bodyPr>
          <a:lstStyle/>
          <a:p>
            <a:pPr>
              <a:lnSpc>
                <a:spcPct val="130000"/>
              </a:lnSpc>
            </a:pPr>
            <a:r>
              <a:rPr sz="2400" dirty="0">
                <a:latin typeface="Arial" panose="020B0604020202090204" pitchFamily="34" charset="0"/>
                <a:ea typeface="微软雅黑" panose="020B0503020204020204" pitchFamily="34" charset="-122"/>
              </a:rPr>
              <a:t>从“时代新人”这一词语的构成上看，“时代”即指中国特色社会主义新时代，“新人”则强调与时俱进、创新发展，两者连在一起，字面上的意思是走在中国特色社会主义新时代前列的、具有开拓创新精神和能力的新一代。</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b="1" dirty="0">
                <a:solidFill>
                  <a:srgbClr val="C00000"/>
                </a:solidFill>
                <a:latin typeface="Arial" panose="020B0604020202090204" pitchFamily="34" charset="0"/>
                <a:ea typeface="微软雅黑" panose="020B0503020204020204" pitchFamily="34" charset="-122"/>
              </a:rPr>
              <a:t>以实现中华民族伟大复兴为己任，是时代新人的时代责任，也是时代新人最重要的内涵所在。</a:t>
            </a:r>
            <a:r>
              <a:rPr sz="2400" dirty="0">
                <a:latin typeface="Arial" panose="020B0604020202090204" pitchFamily="34" charset="0"/>
                <a:ea typeface="微软雅黑" panose="020B0503020204020204" pitchFamily="34" charset="-122"/>
              </a:rPr>
              <a:t>其目标指向为实现中华民族伟大复兴，强调在追求时代发展的过程中，把个人抱负融入民族复兴的伟大重任，成就理想，完成使命，这是时代新人的责任与担当。 </a:t>
            </a:r>
            <a:endParaRPr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709422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2.</a:t>
            </a: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基本标准：有理想、有本领、有担当</a:t>
            </a:r>
            <a:endPar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5" name="组合 24"/>
          <p:cNvGrpSpPr/>
          <p:nvPr/>
        </p:nvGrpSpPr>
        <p:grpSpPr>
          <a:xfrm>
            <a:off x="9007485" y="197397"/>
            <a:ext cx="2870151" cy="827554"/>
            <a:chOff x="277798" y="122111"/>
            <a:chExt cx="5205106" cy="1500796"/>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77798" y="122111"/>
              <a:ext cx="1494512" cy="1500796"/>
            </a:xfrm>
            <a:prstGeom prst="rect">
              <a:avLst/>
            </a:prstGeom>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51632" y="319184"/>
              <a:ext cx="3416113" cy="755684"/>
            </a:xfrm>
            <a:prstGeom prst="rect">
              <a:avLst/>
            </a:prstGeom>
          </p:spPr>
        </p:pic>
        <p:sp>
          <p:nvSpPr>
            <p:cNvPr id="28" name="矩形 27"/>
            <p:cNvSpPr/>
            <p:nvPr/>
          </p:nvSpPr>
          <p:spPr>
            <a:xfrm>
              <a:off x="1849632" y="1018732"/>
              <a:ext cx="3633272" cy="46048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RENMIN UNIVERSITY OF CHINA</a:t>
              </a:r>
              <a:endPar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pic>
        <p:nvPicPr>
          <p:cNvPr id="29" name="图片 28"/>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043305"/>
            <a:ext cx="10767695" cy="5367020"/>
          </a:xfrm>
          <a:prstGeom prst="rect">
            <a:avLst/>
          </a:prstGeom>
          <a:noFill/>
        </p:spPr>
        <p:txBody>
          <a:bodyPr wrap="square" rtlCol="0">
            <a:spAutoFit/>
          </a:bodyPr>
          <a:lstStyle/>
          <a:p>
            <a:pPr>
              <a:lnSpc>
                <a:spcPct val="130000"/>
              </a:lnSpc>
            </a:pPr>
            <a:r>
              <a:rPr sz="2400" dirty="0">
                <a:latin typeface="Arial" panose="020B0604020202090204" pitchFamily="34" charset="0"/>
                <a:ea typeface="微软雅黑" panose="020B0503020204020204" pitchFamily="34" charset="-122"/>
              </a:rPr>
              <a:t>党的十九大报告指出：“青年一代有理想、有本领、有担当，国家就有前途，民族就有希望。”</a:t>
            </a:r>
            <a:r>
              <a:rPr sz="2400" b="1" dirty="0">
                <a:solidFill>
                  <a:srgbClr val="C00000"/>
                </a:solidFill>
                <a:latin typeface="Arial" panose="020B0604020202090204" pitchFamily="34" charset="0"/>
                <a:ea typeface="微软雅黑" panose="020B0503020204020204" pitchFamily="34" charset="-122"/>
              </a:rPr>
              <a:t>“有理想、有本领、有担当”构成时代新人的基本标准。</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有理想，强调时代新人远大的理想信仰，重点要求时代新人应当具备高尚的道德品质和坚定的政治信仰；</a:t>
            </a: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有本领，强调时代新人的知识与能力，要求时代新人具备抗挫受压、抵御风险、不断创新的卓越才能；</a:t>
            </a: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有担当，强调时代新人的责任意识，期待时代新人具有坚韧不拔的意志品质和责无旁贷的使命担当。</a:t>
            </a: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有理想、有本领、有担当三者是对时代新人在理想、素养和责任意识上的基本要求，也是学校教育重点培育的核心素养。</a:t>
            </a:r>
            <a:endParaRPr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72072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3.</a:t>
            </a: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基本形象：奋进者、开拓者、奉献者 </a:t>
            </a:r>
            <a:endPar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5" name="组合 24"/>
          <p:cNvGrpSpPr/>
          <p:nvPr/>
        </p:nvGrpSpPr>
        <p:grpSpPr>
          <a:xfrm>
            <a:off x="9007485" y="197397"/>
            <a:ext cx="2870151" cy="827554"/>
            <a:chOff x="277798" y="122111"/>
            <a:chExt cx="5205106" cy="1500796"/>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77798" y="122111"/>
              <a:ext cx="1494512" cy="1500796"/>
            </a:xfrm>
            <a:prstGeom prst="rect">
              <a:avLst/>
            </a:prstGeom>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51632" y="319184"/>
              <a:ext cx="3416113" cy="755684"/>
            </a:xfrm>
            <a:prstGeom prst="rect">
              <a:avLst/>
            </a:prstGeom>
          </p:spPr>
        </p:pic>
        <p:sp>
          <p:nvSpPr>
            <p:cNvPr id="28" name="矩形 27"/>
            <p:cNvSpPr/>
            <p:nvPr/>
          </p:nvSpPr>
          <p:spPr>
            <a:xfrm>
              <a:off x="1849632" y="1018732"/>
              <a:ext cx="3633272" cy="46048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RENMIN UNIVERSITY OF CHINA</a:t>
              </a:r>
              <a:endPar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pic>
        <p:nvPicPr>
          <p:cNvPr id="29" name="图片 28"/>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0767695" cy="2968625"/>
          </a:xfrm>
          <a:prstGeom prst="rect">
            <a:avLst/>
          </a:prstGeom>
          <a:noFill/>
        </p:spPr>
        <p:txBody>
          <a:bodyPr wrap="square" rtlCol="0">
            <a:spAutoFit/>
          </a:bodyPr>
          <a:lstStyle/>
          <a:p>
            <a:pPr>
              <a:lnSpc>
                <a:spcPct val="130000"/>
              </a:lnSpc>
            </a:pPr>
            <a:r>
              <a:rPr sz="2400" dirty="0">
                <a:latin typeface="Arial" panose="020B0604020202090204" pitchFamily="34" charset="0"/>
                <a:ea typeface="微软雅黑" panose="020B0503020204020204" pitchFamily="34" charset="-122"/>
              </a:rPr>
              <a:t>习近平总书记强调：“只有把人生理想融入国家和民族的事业中，才能最终成就一番事业。希望你们珍惜韶华、奋发有为，勇做走在时代前面的奋进者、开拓者、奉献者，努力使自己成为祖国建设的有用之才、栋梁之材，为实现中国梦奉献智慧和力量。”</a:t>
            </a:r>
            <a:endParaRPr sz="2400" dirty="0">
              <a:latin typeface="Arial" panose="020B0604020202090204" pitchFamily="34" charset="0"/>
              <a:ea typeface="微软雅黑" panose="020B0503020204020204" pitchFamily="34" charset="-122"/>
            </a:endParaRPr>
          </a:p>
          <a:p>
            <a:pPr>
              <a:lnSpc>
                <a:spcPct val="130000"/>
              </a:lnSpc>
            </a:pPr>
            <a:r>
              <a:rPr sz="2400" b="1" dirty="0">
                <a:solidFill>
                  <a:srgbClr val="C00000"/>
                </a:solidFill>
                <a:latin typeface="Arial" panose="020B0604020202090204" pitchFamily="34" charset="0"/>
                <a:ea typeface="微软雅黑" panose="020B0503020204020204" pitchFamily="34" charset="-122"/>
              </a:rPr>
              <a:t>奋进者、开拓者、奉献者是新时代对青年提出的新要求和新愿景，构成时代新人的基本形象。</a:t>
            </a:r>
            <a:endParaRPr sz="2400" b="1" dirty="0">
              <a:solidFill>
                <a:srgbClr val="C00000"/>
              </a:solidFill>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390588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时代新人的基本内涵</a:t>
            </a:r>
            <a:endPar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5" name="组合 24"/>
          <p:cNvGrpSpPr/>
          <p:nvPr/>
        </p:nvGrpSpPr>
        <p:grpSpPr>
          <a:xfrm>
            <a:off x="9007485" y="197397"/>
            <a:ext cx="2870151" cy="827554"/>
            <a:chOff x="277798" y="122111"/>
            <a:chExt cx="5205106" cy="1500796"/>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77798" y="122111"/>
              <a:ext cx="1494512" cy="1500796"/>
            </a:xfrm>
            <a:prstGeom prst="rect">
              <a:avLst/>
            </a:prstGeom>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51632" y="319184"/>
              <a:ext cx="3416113" cy="755684"/>
            </a:xfrm>
            <a:prstGeom prst="rect">
              <a:avLst/>
            </a:prstGeom>
          </p:spPr>
        </p:pic>
        <p:sp>
          <p:nvSpPr>
            <p:cNvPr id="28" name="矩形 27"/>
            <p:cNvSpPr/>
            <p:nvPr/>
          </p:nvSpPr>
          <p:spPr>
            <a:xfrm>
              <a:off x="1849632" y="1018732"/>
              <a:ext cx="3633272" cy="46048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RENMIN UNIVERSITY OF CHINA</a:t>
              </a:r>
              <a:endPar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pic>
        <p:nvPicPr>
          <p:cNvPr id="29" name="图片 28"/>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0767695" cy="2889885"/>
          </a:xfrm>
          <a:prstGeom prst="rect">
            <a:avLst/>
          </a:prstGeom>
          <a:noFill/>
        </p:spPr>
        <p:txBody>
          <a:bodyPr wrap="square" rtlCol="0">
            <a:spAutoFit/>
          </a:bodyPr>
          <a:lstStyle/>
          <a:p>
            <a:pPr>
              <a:lnSpc>
                <a:spcPct val="130000"/>
              </a:lnSpc>
            </a:pPr>
            <a:r>
              <a:rPr lang="zh-CN" sz="2800" dirty="0">
                <a:latin typeface="Arial" panose="020B0604020202090204" pitchFamily="34" charset="0"/>
                <a:ea typeface="微软雅黑" panose="020B0503020204020204" pitchFamily="34" charset="-122"/>
              </a:rPr>
              <a:t>综上所述，</a:t>
            </a:r>
            <a:r>
              <a:rPr sz="2800" dirty="0">
                <a:latin typeface="Arial" panose="020B0604020202090204" pitchFamily="34" charset="0"/>
                <a:ea typeface="微软雅黑" panose="020B0503020204020204" pitchFamily="34" charset="-122"/>
              </a:rPr>
              <a:t>所谓“时代新人”，是“社会主义建设者和接班人”在新时代的体现和要求，指走在中国特色社会主义新时代的前列，具有坚定、自信、奋进、担当的精神状态，具有理想信念、爱国情怀、道德品质、知识见识、奋斗精神和综合素质，能够担当中华民族伟大复兴历史重任的奋进者、开拓者、奉献者。</a:t>
            </a:r>
            <a:r>
              <a:rPr sz="2400" dirty="0">
                <a:latin typeface="Arial" panose="020B0604020202090204" pitchFamily="34" charset="0"/>
                <a:ea typeface="微软雅黑" panose="020B0503020204020204" pitchFamily="34" charset="-122"/>
              </a:rPr>
              <a:t> </a:t>
            </a:r>
            <a:endParaRPr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梯形 36"/>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90204"/>
              <a:ea typeface="微软雅黑" panose="020B0503020204020204" pitchFamily="34" charset="-122"/>
              <a:cs typeface="+mn-cs"/>
            </a:endParaRPr>
          </a:p>
        </p:txBody>
      </p:sp>
      <p:sp>
        <p:nvSpPr>
          <p:cNvPr id="35" name="梯形 34"/>
          <p:cNvSpPr/>
          <p:nvPr/>
        </p:nvSpPr>
        <p:spPr>
          <a:xfrm rot="16200000">
            <a:off x="7446198" y="-451317"/>
            <a:ext cx="2291737" cy="7199871"/>
          </a:xfrm>
          <a:prstGeom prst="trapezoid">
            <a:avLst>
              <a:gd name="adj" fmla="val 16935"/>
            </a:avLst>
          </a:prstGeom>
          <a:solidFill>
            <a:srgbClr val="9901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90204"/>
              <a:ea typeface="微软雅黑" panose="020B0503020204020204" pitchFamily="34" charset="-122"/>
              <a:cs typeface="+mn-cs"/>
            </a:endParaRPr>
          </a:p>
        </p:txBody>
      </p:sp>
      <p:sp>
        <p:nvSpPr>
          <p:cNvPr id="27" name="文本框 2"/>
          <p:cNvSpPr txBox="1"/>
          <p:nvPr/>
        </p:nvSpPr>
        <p:spPr>
          <a:xfrm>
            <a:off x="3729079" y="2556165"/>
            <a:ext cx="1153795" cy="1198880"/>
          </a:xfrm>
          <a:prstGeom prst="rect">
            <a:avLst/>
          </a:prstGeom>
          <a:noFill/>
        </p:spPr>
        <p:txBody>
          <a:bodyPr wrap="none" lIns="91440" tIns="45720" rIns="91440" bIns="45720"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65"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rPr>
              <a:t>Part</a:t>
            </a:r>
            <a:r>
              <a:rPr kumimoji="0" lang="en-US" altLang="zh-CN" sz="72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rPr>
              <a:t>3</a:t>
            </a:r>
            <a:endParaRPr kumimoji="0" lang="zh-CN" altLang="en-US" sz="72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endParaRPr>
          </a:p>
        </p:txBody>
      </p:sp>
      <p:sp>
        <p:nvSpPr>
          <p:cNvPr id="29" name="矩形 28"/>
          <p:cNvSpPr/>
          <p:nvPr/>
        </p:nvSpPr>
        <p:spPr>
          <a:xfrm>
            <a:off x="5311773" y="2725425"/>
            <a:ext cx="6285230" cy="829945"/>
          </a:xfrm>
          <a:prstGeom prst="rect">
            <a:avLst/>
          </a:prstGeom>
        </p:spPr>
        <p:txBody>
          <a:bodyPr wrap="non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rPr>
              <a:t>时代新人“新”在何处</a:t>
            </a:r>
            <a:endParaRPr kumimoji="0" lang="zh-CN" altLang="en-US" sz="48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22989" y="1235242"/>
            <a:ext cx="3251090" cy="3264751"/>
          </a:xfrm>
          <a:prstGeom prst="rect">
            <a:avLst/>
          </a:prstGeom>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1116457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1.</a:t>
            </a: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时代新人“新”在具有</a:t>
            </a:r>
            <a:r>
              <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rPr>
              <a:t>习近平新时代中国特色社会主义思想</a:t>
            </a:r>
            <a:endPar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9" name="图片 28"/>
          <p:cNvPicPr>
            <a:picLocks noChangeAspect="1"/>
          </p:cNvPicPr>
          <p:nvPr/>
        </p:nvPicPr>
        <p:blipFill>
          <a:blip r:embed="rId1" cstate="print">
            <a:biLevel thresh="75000"/>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934085"/>
            <a:ext cx="11064240" cy="5367020"/>
          </a:xfrm>
          <a:prstGeom prst="rect">
            <a:avLst/>
          </a:prstGeom>
          <a:noFill/>
        </p:spPr>
        <p:txBody>
          <a:bodyPr wrap="square" rtlCol="0">
            <a:spAutoFit/>
          </a:bodyPr>
          <a:lstStyle/>
          <a:p>
            <a:pPr>
              <a:lnSpc>
                <a:spcPct val="130000"/>
              </a:lnSpc>
            </a:pPr>
            <a:r>
              <a:rPr sz="2400" dirty="0">
                <a:latin typeface="Arial" panose="020B0604020202090204" pitchFamily="34" charset="0"/>
                <a:ea typeface="微软雅黑" panose="020B0503020204020204" pitchFamily="34" charset="-122"/>
              </a:rPr>
              <a:t>人的实践行为以思想为先导，是人思想的外化。一个人有什么样的思想，就有什么样的实践行为。因此，</a:t>
            </a:r>
            <a:r>
              <a:rPr sz="2400" b="1" dirty="0">
                <a:solidFill>
                  <a:srgbClr val="C00000"/>
                </a:solidFill>
                <a:latin typeface="Arial" panose="020B0604020202090204" pitchFamily="34" charset="0"/>
                <a:ea typeface="微软雅黑" panose="020B0503020204020204" pitchFamily="34" charset="-122"/>
              </a:rPr>
              <a:t>时代新人首先“新”在思想上，新在他们具有习近平新时代中国特色社会主义思想。</a:t>
            </a:r>
            <a:endParaRPr sz="2400" b="1" dirty="0">
              <a:solidFill>
                <a:srgbClr val="C00000"/>
              </a:solidFill>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马克思主义是无产阶级革命的伟大理论，占据真理和道义的制高点，既科学地揭示了人类社会发展规律，又在此基础上为无产阶级和整个人类解放指明了道路。</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习近平新时代中国特色社会主义思想是马克思主义中国化时代化的最新成果。作为马克思主义中国化时代化的最新成果，它是我们新时代建设和发展中国特色社会主义的科学指南，是我们从一个胜利走向另一个胜利的行动向导，是我们砥砺奋进、实现强国目标与民族复兴的指导思想。</a:t>
            </a:r>
            <a:endParaRPr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872236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2.</a:t>
            </a: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时代新人“新”在具有</a:t>
            </a:r>
            <a:r>
              <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rPr>
              <a:t>满足时代需要的新本领</a:t>
            </a:r>
            <a:endPar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9" name="图片 28"/>
          <p:cNvPicPr>
            <a:picLocks noChangeAspect="1"/>
          </p:cNvPicPr>
          <p:nvPr/>
        </p:nvPicPr>
        <p:blipFill>
          <a:blip r:embed="rId1" cstate="print">
            <a:biLevel thresh="75000"/>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0767695" cy="3928110"/>
          </a:xfrm>
          <a:prstGeom prst="rect">
            <a:avLst/>
          </a:prstGeom>
          <a:noFill/>
        </p:spPr>
        <p:txBody>
          <a:bodyPr wrap="square" rtlCol="0">
            <a:spAutoFit/>
          </a:bodyPr>
          <a:lstStyle/>
          <a:p>
            <a:pPr>
              <a:lnSpc>
                <a:spcPct val="130000"/>
              </a:lnSpc>
            </a:pPr>
            <a:r>
              <a:rPr sz="2400" dirty="0">
                <a:latin typeface="Arial" panose="020B0604020202090204" pitchFamily="34" charset="0"/>
                <a:ea typeface="微软雅黑" panose="020B0503020204020204" pitchFamily="34" charset="-122"/>
              </a:rPr>
              <a:t>本领是人从事某种活动的能力，是做事履责的基础。只有具有本领，才能将工作做好，才能更好地为国家和人民服务，才能担当起时代赋予的使命。</a:t>
            </a:r>
            <a:endParaRPr sz="2400" dirty="0">
              <a:latin typeface="Arial" panose="020B0604020202090204" pitchFamily="34" charset="0"/>
              <a:ea typeface="微软雅黑" panose="020B0503020204020204" pitchFamily="34" charset="-122"/>
            </a:endParaRPr>
          </a:p>
          <a:p>
            <a:pPr>
              <a:lnSpc>
                <a:spcPct val="130000"/>
              </a:lnSpc>
            </a:pPr>
            <a:r>
              <a:rPr sz="2400" b="1" dirty="0">
                <a:solidFill>
                  <a:srgbClr val="C00000"/>
                </a:solidFill>
                <a:latin typeface="Arial" panose="020B0604020202090204" pitchFamily="34" charset="0"/>
                <a:ea typeface="微软雅黑" panose="020B0503020204020204" pitchFamily="34" charset="-122"/>
              </a:rPr>
              <a:t>从本领上看，时代新人“新”在具有满足时代需要的新本领。</a:t>
            </a:r>
            <a:endParaRPr sz="2400" b="1" dirty="0">
              <a:solidFill>
                <a:srgbClr val="C00000"/>
              </a:solidFill>
              <a:latin typeface="Arial" panose="020B0604020202090204" pitchFamily="34" charset="0"/>
              <a:ea typeface="微软雅黑" panose="020B0503020204020204" pitchFamily="34" charset="-122"/>
            </a:endParaRPr>
          </a:p>
          <a:p>
            <a:pPr>
              <a:lnSpc>
                <a:spcPct val="130000"/>
              </a:lnSpc>
            </a:pPr>
            <a:r>
              <a:rPr sz="2400" b="1" dirty="0">
                <a:solidFill>
                  <a:srgbClr val="C00000"/>
                </a:solidFill>
                <a:latin typeface="Arial" panose="020B0604020202090204" pitchFamily="34" charset="0"/>
                <a:ea typeface="微软雅黑" panose="020B0503020204020204" pitchFamily="34" charset="-122"/>
              </a:rPr>
              <a:t>矛盾转变、任务变化、生产力水平提高，要求我们具备新本领。</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1958年，毛泽东同志指出，过去我们有本领，会打仗，会搞土改，但现在只具有这些本领已经不够了，我们要学习新本领。</a:t>
            </a: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毛泽东同志这一论断，反映了随着时代发展，需要新本领。</a:t>
            </a:r>
            <a:endParaRPr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872236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2.</a:t>
            </a: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时代新人“新”在具有</a:t>
            </a:r>
            <a:r>
              <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rPr>
              <a:t>满足时代需要的新本领</a:t>
            </a:r>
            <a:endPar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9" name="图片 28"/>
          <p:cNvPicPr>
            <a:picLocks noChangeAspect="1"/>
          </p:cNvPicPr>
          <p:nvPr/>
        </p:nvPicPr>
        <p:blipFill>
          <a:blip r:embed="rId1" cstate="print">
            <a:biLevel thresh="75000"/>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0767695" cy="3928110"/>
          </a:xfrm>
          <a:prstGeom prst="rect">
            <a:avLst/>
          </a:prstGeom>
          <a:noFill/>
        </p:spPr>
        <p:txBody>
          <a:bodyPr wrap="square" rtlCol="0">
            <a:spAutoFit/>
          </a:bodyPr>
          <a:lstStyle/>
          <a:p>
            <a:pPr>
              <a:lnSpc>
                <a:spcPct val="130000"/>
              </a:lnSpc>
            </a:pPr>
            <a:r>
              <a:rPr sz="2400" dirty="0">
                <a:latin typeface="Arial" panose="020B0604020202090204" pitchFamily="34" charset="0"/>
                <a:ea typeface="微软雅黑" panose="020B0503020204020204" pitchFamily="34" charset="-122"/>
              </a:rPr>
              <a:t>当今时代，知识更新不断加快。这就要求人们不断学习新知识、新本领。同时，时下新技术、新业态等不断涌现。人工智能、大数据、物联网、5G等都属于新技术，电子商务、移动支付、共享经济等都属于新业态。</a:t>
            </a:r>
            <a:r>
              <a:rPr sz="2400" b="1" dirty="0">
                <a:latin typeface="Arial" panose="020B0604020202090204" pitchFamily="34" charset="0"/>
                <a:ea typeface="微软雅黑" panose="020B0503020204020204" pitchFamily="34" charset="-122"/>
              </a:rPr>
              <a:t>新技术、新业态对人们的知识和本领提出了新的要求，要求人们具有新的知识和新的本领。</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担当民族复兴大任的时代新人，要具有学习的紧迫感，具有实现中华民族伟大复兴的使命感，能够自觉加强学习、积极进行探索、努力实践实干，与时俱进地掌握新知识、练就新本领，使自己在知识和本领上满足时代的要求。</a:t>
            </a:r>
            <a:endParaRPr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103505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3.</a:t>
            </a: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时代新人“新”在能够</a:t>
            </a:r>
            <a:r>
              <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rPr>
              <a:t>担当起实现民族复兴的历史重任</a:t>
            </a:r>
            <a:endPar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9" name="图片 28"/>
          <p:cNvPicPr>
            <a:picLocks noChangeAspect="1"/>
          </p:cNvPicPr>
          <p:nvPr/>
        </p:nvPicPr>
        <p:blipFill>
          <a:blip r:embed="rId1" cstate="print">
            <a:biLevel thresh="75000"/>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0767695" cy="4407535"/>
          </a:xfrm>
          <a:prstGeom prst="rect">
            <a:avLst/>
          </a:prstGeom>
          <a:noFill/>
        </p:spPr>
        <p:txBody>
          <a:bodyPr wrap="square" rtlCol="0">
            <a:spAutoFit/>
          </a:bodyPr>
          <a:lstStyle/>
          <a:p>
            <a:pPr>
              <a:lnSpc>
                <a:spcPct val="130000"/>
              </a:lnSpc>
            </a:pPr>
            <a:r>
              <a:rPr sz="2400" dirty="0">
                <a:latin typeface="Arial" panose="020B0604020202090204" pitchFamily="34" charset="0"/>
                <a:ea typeface="微软雅黑" panose="020B0503020204020204" pitchFamily="34" charset="-122"/>
              </a:rPr>
              <a:t>近代以来，实现中华民族伟大复兴是我国人民最伟大的梦想。</a:t>
            </a:r>
            <a:endParaRPr sz="2400" dirty="0">
              <a:latin typeface="Arial" panose="020B0604020202090204" pitchFamily="34" charset="0"/>
              <a:ea typeface="微软雅黑" panose="020B0503020204020204" pitchFamily="34" charset="-122"/>
            </a:endParaRPr>
          </a:p>
          <a:p>
            <a:pPr>
              <a:lnSpc>
                <a:spcPct val="130000"/>
              </a:lnSpc>
            </a:pPr>
            <a:r>
              <a:rPr sz="2400" b="1" dirty="0">
                <a:solidFill>
                  <a:srgbClr val="C00000"/>
                </a:solidFill>
                <a:latin typeface="Arial" panose="020B0604020202090204" pitchFamily="34" charset="0"/>
                <a:ea typeface="微软雅黑" panose="020B0503020204020204" pitchFamily="34" charset="-122"/>
              </a:rPr>
              <a:t>从使命上看，时代新人“新”在能够担当起时代赋予的实现民族复兴的历史重任。</a:t>
            </a:r>
            <a:endParaRPr sz="2400" b="1" dirty="0">
              <a:solidFill>
                <a:srgbClr val="C00000"/>
              </a:solidFill>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中华民族具有五千多年历史。在历史上，我国发展长期居于世界领先地位。但是，</a:t>
            </a:r>
            <a:r>
              <a:rPr lang="en-US" sz="2400" dirty="0">
                <a:latin typeface="Arial" panose="020B0604020202090204" pitchFamily="34" charset="0"/>
                <a:ea typeface="微软雅黑" panose="020B0503020204020204" pitchFamily="34" charset="-122"/>
              </a:rPr>
              <a:t>1840</a:t>
            </a:r>
            <a:r>
              <a:rPr lang="zh-CN" altLang="en-US" sz="2400" dirty="0">
                <a:latin typeface="Arial" panose="020B0604020202090204" pitchFamily="34" charset="0"/>
                <a:ea typeface="微软雅黑" panose="020B0503020204020204" pitchFamily="34" charset="-122"/>
              </a:rPr>
              <a:t>年</a:t>
            </a:r>
            <a:r>
              <a:rPr sz="2400" dirty="0">
                <a:latin typeface="Arial" panose="020B0604020202090204" pitchFamily="34" charset="0"/>
                <a:ea typeface="微软雅黑" panose="020B0503020204020204" pitchFamily="34" charset="-122"/>
              </a:rPr>
              <a:t>鸦片战争以后，我国逐渐沦为半殖民地半封建社会，国家蒙辱、人民蒙难、文明蒙尘</a:t>
            </a:r>
            <a:r>
              <a:rPr lang="zh-CN" sz="2400" dirty="0">
                <a:latin typeface="Arial" panose="020B0604020202090204" pitchFamily="34" charset="0"/>
                <a:ea typeface="微软雅黑" panose="020B0503020204020204" pitchFamily="34" charset="-122"/>
              </a:rPr>
              <a:t>，</a:t>
            </a:r>
            <a:r>
              <a:rPr sz="2400" dirty="0">
                <a:latin typeface="Arial" panose="020B0604020202090204" pitchFamily="34" charset="0"/>
                <a:ea typeface="微软雅黑" panose="020B0503020204020204" pitchFamily="34" charset="-122"/>
              </a:rPr>
              <a:t>中华民族遭受了前所未有的劫难。</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由此，实现民族复兴成为近代以来中华民族最伟大的梦想。实现民族复兴是一项长期的任务，需要一代又一代人接续奋斗，担当起相应的历史重任。</a:t>
            </a:r>
            <a:endParaRPr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451326" y="672789"/>
            <a:ext cx="6170949" cy="6196878"/>
          </a:xfrm>
          <a:prstGeom prst="rect">
            <a:avLst/>
          </a:prstGeom>
        </p:spPr>
      </p:pic>
      <p:pic>
        <p:nvPicPr>
          <p:cNvPr id="21" name="图片 20"/>
          <p:cNvPicPr>
            <a:picLocks noChangeAspect="1"/>
          </p:cNvPicPr>
          <p:nvPr/>
        </p:nvPicPr>
        <p:blipFill rotWithShape="1">
          <a:blip r:embed="rId2">
            <a:extLst>
              <a:ext uri="{28A0092B-C50C-407E-A947-70E740481C1C}">
                <a14:useLocalDpi xmlns:a14="http://schemas.microsoft.com/office/drawing/2010/main" val="0"/>
              </a:ext>
            </a:extLst>
          </a:blip>
          <a:srcRect l="42552" r="9731"/>
          <a:stretch>
            <a:fillRect/>
          </a:stretch>
        </p:blipFill>
        <p:spPr>
          <a:xfrm>
            <a:off x="0" y="0"/>
            <a:ext cx="4518025" cy="6873240"/>
          </a:xfrm>
          <a:prstGeom prst="rect">
            <a:avLst/>
          </a:prstGeom>
        </p:spPr>
      </p:pic>
      <p:sp>
        <p:nvSpPr>
          <p:cNvPr id="3" name="PA-矩形 8"/>
          <p:cNvSpPr/>
          <p:nvPr>
            <p:custDataLst>
              <p:tags r:id="rId3"/>
            </p:custDataLst>
          </p:nvPr>
        </p:nvSpPr>
        <p:spPr>
          <a:xfrm>
            <a:off x="0" y="0"/>
            <a:ext cx="4518025" cy="6865620"/>
          </a:xfrm>
          <a:prstGeom prst="rect">
            <a:avLst/>
          </a:prstGeom>
          <a:gradFill flip="none" rotWithShape="1">
            <a:gsLst>
              <a:gs pos="0">
                <a:srgbClr val="961318">
                  <a:alpha val="95000"/>
                </a:srgbClr>
              </a:gs>
              <a:gs pos="100000">
                <a:srgbClr val="961318">
                  <a:alpha val="95000"/>
                </a:srgbClr>
              </a:gs>
              <a:gs pos="48000">
                <a:srgbClr val="961318">
                  <a:alpha val="72000"/>
                </a:srgbClr>
              </a:gs>
            </a:gsLst>
            <a:lin ang="5400000" scaled="1"/>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panose="020B0604020202090204"/>
              <a:ea typeface="微软雅黑" panose="020B0503020204020204" pitchFamily="34" charset="-122"/>
              <a:cs typeface="+mn-ea"/>
              <a:sym typeface="+mn-lt"/>
            </a:endParaRPr>
          </a:p>
        </p:txBody>
      </p:sp>
      <p:grpSp>
        <p:nvGrpSpPr>
          <p:cNvPr id="4" name="PA-组合 20"/>
          <p:cNvGrpSpPr/>
          <p:nvPr>
            <p:custDataLst>
              <p:tags r:id="rId4"/>
            </p:custDataLst>
          </p:nvPr>
        </p:nvGrpSpPr>
        <p:grpSpPr>
          <a:xfrm>
            <a:off x="5009430" y="1881091"/>
            <a:ext cx="604564" cy="922020"/>
            <a:chOff x="7138670" y="1012807"/>
            <a:chExt cx="672405" cy="1025485"/>
          </a:xfrm>
        </p:grpSpPr>
        <p:sp>
          <p:nvSpPr>
            <p:cNvPr id="5" name="PA-任意多边形 9"/>
            <p:cNvSpPr/>
            <p:nvPr>
              <p:custDataLst>
                <p:tags r:id="rId5"/>
              </p:custDataLst>
            </p:nvPr>
          </p:nvSpPr>
          <p:spPr>
            <a:xfrm>
              <a:off x="7138670" y="1555752"/>
              <a:ext cx="360050" cy="202528"/>
            </a:xfrm>
            <a:custGeom>
              <a:avLst/>
              <a:gdLst>
                <a:gd name="connsiteX0" fmla="*/ 0 w 12192000"/>
                <a:gd name="connsiteY0" fmla="*/ 0 h 6858000"/>
                <a:gd name="connsiteX1" fmla="*/ 12192000 w 12192000"/>
                <a:gd name="connsiteY1" fmla="*/ 0 h 6858000"/>
                <a:gd name="connsiteX2" fmla="*/ 12192000 w 12192000"/>
                <a:gd name="connsiteY2" fmla="*/ 1 h 6858000"/>
                <a:gd name="connsiteX3" fmla="*/ 8438627 w 12192000"/>
                <a:gd name="connsiteY3" fmla="*/ 1 h 6858000"/>
                <a:gd name="connsiteX4" fmla="*/ 12192000 w 12192000"/>
                <a:gd name="connsiteY4" fmla="*/ 5623285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1"/>
                  </a:lnTo>
                  <a:lnTo>
                    <a:pt x="8438627" y="1"/>
                  </a:lnTo>
                  <a:lnTo>
                    <a:pt x="12192000" y="5623285"/>
                  </a:lnTo>
                  <a:lnTo>
                    <a:pt x="12192000" y="6858000"/>
                  </a:lnTo>
                  <a:lnTo>
                    <a:pt x="0" y="6858000"/>
                  </a:lnTo>
                  <a:close/>
                </a:path>
              </a:pathLst>
            </a:custGeom>
            <a:gradFill flip="none" rotWithShape="1">
              <a:gsLst>
                <a:gs pos="2000">
                  <a:srgbClr val="961318"/>
                </a:gs>
                <a:gs pos="72000">
                  <a:srgbClr val="961318">
                    <a:alpha val="40000"/>
                  </a:srgbClr>
                </a:gs>
                <a:gs pos="100000">
                  <a:srgbClr val="961318">
                    <a:alpha val="0"/>
                  </a:srgbClr>
                </a:gs>
              </a:gsLst>
              <a:lin ang="8400000" scaled="0"/>
              <a:tileRect/>
            </a:gradFill>
            <a:ln w="12700" cap="flat" cmpd="sng" algn="ctr">
              <a:noFill/>
              <a:prstDash val="solid"/>
              <a:miter lim="800000"/>
            </a:ln>
            <a:effectLst>
              <a:outerShdw blurRad="50800" dist="38100" dir="13500000" algn="b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微软雅黑" panose="020B0503020204020204" pitchFamily="34" charset="-122"/>
                <a:cs typeface="+mn-ea"/>
                <a:sym typeface="+mn-lt"/>
              </a:endParaRPr>
            </a:p>
          </p:txBody>
        </p:sp>
        <p:sp>
          <p:nvSpPr>
            <p:cNvPr id="6" name="PA-文本框 13"/>
            <p:cNvSpPr txBox="1"/>
            <p:nvPr>
              <p:custDataLst>
                <p:tags r:id="rId6"/>
              </p:custDataLst>
            </p:nvPr>
          </p:nvSpPr>
          <p:spPr>
            <a:xfrm>
              <a:off x="7186365" y="1012807"/>
              <a:ext cx="624710" cy="10254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b="1" i="1" u="none" strike="noStrike" kern="0" cap="none" spc="0" normalizeH="0" baseline="0" noProof="0" dirty="0">
                  <a:ln>
                    <a:noFill/>
                  </a:ln>
                  <a:solidFill>
                    <a:srgbClr val="961318"/>
                  </a:solidFill>
                  <a:effectLst/>
                  <a:uLnTx/>
                  <a:uFillTx/>
                  <a:latin typeface="Arial" panose="020B0604020202090204"/>
                  <a:ea typeface="微软雅黑" panose="020B0503020204020204" pitchFamily="34" charset="-122"/>
                  <a:cs typeface="+mn-ea"/>
                  <a:sym typeface="+mn-lt"/>
                </a:rPr>
                <a:t>1</a:t>
              </a:r>
              <a:endParaRPr kumimoji="0" lang="zh-CN" altLang="en-US" sz="5400" b="1" i="1" u="none" strike="noStrike" kern="0" cap="none" spc="0" normalizeH="0" baseline="0" noProof="0" dirty="0">
                <a:ln>
                  <a:noFill/>
                </a:ln>
                <a:solidFill>
                  <a:srgbClr val="961318"/>
                </a:solidFill>
                <a:effectLst/>
                <a:uLnTx/>
                <a:uFillTx/>
                <a:latin typeface="Arial" panose="020B0604020202090204"/>
                <a:ea typeface="微软雅黑" panose="020B0503020204020204" pitchFamily="34" charset="-122"/>
                <a:cs typeface="+mn-ea"/>
                <a:sym typeface="+mn-lt"/>
              </a:endParaRPr>
            </a:p>
          </p:txBody>
        </p:sp>
      </p:grpSp>
      <p:grpSp>
        <p:nvGrpSpPr>
          <p:cNvPr id="7" name="PA-组合 19"/>
          <p:cNvGrpSpPr/>
          <p:nvPr>
            <p:custDataLst>
              <p:tags r:id="rId7"/>
            </p:custDataLst>
          </p:nvPr>
        </p:nvGrpSpPr>
        <p:grpSpPr>
          <a:xfrm>
            <a:off x="5009430" y="2880545"/>
            <a:ext cx="604564" cy="829945"/>
            <a:chOff x="7138670" y="2490624"/>
            <a:chExt cx="672405" cy="923078"/>
          </a:xfrm>
        </p:grpSpPr>
        <p:sp>
          <p:nvSpPr>
            <p:cNvPr id="8" name="PA-任意多边形 10"/>
            <p:cNvSpPr/>
            <p:nvPr>
              <p:custDataLst>
                <p:tags r:id="rId8"/>
              </p:custDataLst>
            </p:nvPr>
          </p:nvSpPr>
          <p:spPr>
            <a:xfrm>
              <a:off x="7138670" y="2967858"/>
              <a:ext cx="360050" cy="202528"/>
            </a:xfrm>
            <a:custGeom>
              <a:avLst/>
              <a:gdLst>
                <a:gd name="connsiteX0" fmla="*/ 0 w 12192000"/>
                <a:gd name="connsiteY0" fmla="*/ 0 h 6858000"/>
                <a:gd name="connsiteX1" fmla="*/ 12192000 w 12192000"/>
                <a:gd name="connsiteY1" fmla="*/ 0 h 6858000"/>
                <a:gd name="connsiteX2" fmla="*/ 12192000 w 12192000"/>
                <a:gd name="connsiteY2" fmla="*/ 1 h 6858000"/>
                <a:gd name="connsiteX3" fmla="*/ 8438627 w 12192000"/>
                <a:gd name="connsiteY3" fmla="*/ 1 h 6858000"/>
                <a:gd name="connsiteX4" fmla="*/ 12192000 w 12192000"/>
                <a:gd name="connsiteY4" fmla="*/ 5623285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1"/>
                  </a:lnTo>
                  <a:lnTo>
                    <a:pt x="8438627" y="1"/>
                  </a:lnTo>
                  <a:lnTo>
                    <a:pt x="12192000" y="5623285"/>
                  </a:lnTo>
                  <a:lnTo>
                    <a:pt x="12192000" y="6858000"/>
                  </a:lnTo>
                  <a:lnTo>
                    <a:pt x="0" y="6858000"/>
                  </a:lnTo>
                  <a:close/>
                </a:path>
              </a:pathLst>
            </a:custGeom>
            <a:gradFill flip="none" rotWithShape="1">
              <a:gsLst>
                <a:gs pos="2000">
                  <a:srgbClr val="961318"/>
                </a:gs>
                <a:gs pos="72000">
                  <a:srgbClr val="961318">
                    <a:alpha val="40000"/>
                  </a:srgbClr>
                </a:gs>
                <a:gs pos="100000">
                  <a:srgbClr val="961318">
                    <a:alpha val="0"/>
                  </a:srgbClr>
                </a:gs>
              </a:gsLst>
              <a:lin ang="8400000" scaled="0"/>
              <a:tileRect/>
            </a:gradFill>
            <a:ln w="12700" cap="flat" cmpd="sng" algn="ctr">
              <a:noFill/>
              <a:prstDash val="solid"/>
              <a:miter lim="800000"/>
            </a:ln>
            <a:effectLst>
              <a:outerShdw blurRad="50800" dist="38100" dir="13500000" algn="b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微软雅黑" panose="020B0503020204020204" pitchFamily="34" charset="-122"/>
                <a:cs typeface="+mn-ea"/>
                <a:sym typeface="+mn-lt"/>
              </a:endParaRPr>
            </a:p>
          </p:txBody>
        </p:sp>
        <p:sp>
          <p:nvSpPr>
            <p:cNvPr id="9" name="PA-文本框 14"/>
            <p:cNvSpPr txBox="1"/>
            <p:nvPr>
              <p:custDataLst>
                <p:tags r:id="rId9"/>
              </p:custDataLst>
            </p:nvPr>
          </p:nvSpPr>
          <p:spPr>
            <a:xfrm>
              <a:off x="7186365" y="2490624"/>
              <a:ext cx="624710" cy="9230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1" u="none" strike="noStrike" kern="0" cap="none" spc="0" normalizeH="0" baseline="0" noProof="0" dirty="0">
                  <a:ln>
                    <a:noFill/>
                  </a:ln>
                  <a:solidFill>
                    <a:srgbClr val="961318"/>
                  </a:solidFill>
                  <a:effectLst/>
                  <a:uLnTx/>
                  <a:uFillTx/>
                  <a:latin typeface="Arial" panose="020B0604020202090204"/>
                  <a:ea typeface="微软雅黑" panose="020B0503020204020204" pitchFamily="34" charset="-122"/>
                  <a:cs typeface="+mn-ea"/>
                  <a:sym typeface="+mn-lt"/>
                </a:rPr>
                <a:t>2</a:t>
              </a:r>
              <a:endParaRPr kumimoji="0" lang="zh-CN" altLang="en-US" sz="4800" b="1" i="1" u="none" strike="noStrike" kern="0" cap="none" spc="0" normalizeH="0" baseline="0" noProof="0" dirty="0">
                <a:ln>
                  <a:noFill/>
                </a:ln>
                <a:solidFill>
                  <a:srgbClr val="961318"/>
                </a:solidFill>
                <a:effectLst/>
                <a:uLnTx/>
                <a:uFillTx/>
                <a:latin typeface="Arial" panose="020B0604020202090204"/>
                <a:ea typeface="微软雅黑" panose="020B0503020204020204" pitchFamily="34" charset="-122"/>
                <a:cs typeface="+mn-ea"/>
                <a:sym typeface="+mn-lt"/>
              </a:endParaRPr>
            </a:p>
          </p:txBody>
        </p:sp>
      </p:grpSp>
      <p:sp>
        <p:nvSpPr>
          <p:cNvPr id="10" name="PA-任意多边形 11"/>
          <p:cNvSpPr/>
          <p:nvPr>
            <p:custDataLst>
              <p:tags r:id="rId10"/>
            </p:custDataLst>
          </p:nvPr>
        </p:nvSpPr>
        <p:spPr>
          <a:xfrm>
            <a:off x="5009430" y="4241772"/>
            <a:ext cx="323723" cy="182094"/>
          </a:xfrm>
          <a:custGeom>
            <a:avLst/>
            <a:gdLst>
              <a:gd name="connsiteX0" fmla="*/ 0 w 12192000"/>
              <a:gd name="connsiteY0" fmla="*/ 0 h 6858000"/>
              <a:gd name="connsiteX1" fmla="*/ 12192000 w 12192000"/>
              <a:gd name="connsiteY1" fmla="*/ 0 h 6858000"/>
              <a:gd name="connsiteX2" fmla="*/ 12192000 w 12192000"/>
              <a:gd name="connsiteY2" fmla="*/ 1 h 6858000"/>
              <a:gd name="connsiteX3" fmla="*/ 8438627 w 12192000"/>
              <a:gd name="connsiteY3" fmla="*/ 1 h 6858000"/>
              <a:gd name="connsiteX4" fmla="*/ 12192000 w 12192000"/>
              <a:gd name="connsiteY4" fmla="*/ 5623285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1"/>
                </a:lnTo>
                <a:lnTo>
                  <a:pt x="8438627" y="1"/>
                </a:lnTo>
                <a:lnTo>
                  <a:pt x="12192000" y="5623285"/>
                </a:lnTo>
                <a:lnTo>
                  <a:pt x="12192000" y="6858000"/>
                </a:lnTo>
                <a:lnTo>
                  <a:pt x="0" y="6858000"/>
                </a:lnTo>
                <a:close/>
              </a:path>
            </a:pathLst>
          </a:custGeom>
          <a:gradFill flip="none" rotWithShape="1">
            <a:gsLst>
              <a:gs pos="2000">
                <a:srgbClr val="961318"/>
              </a:gs>
              <a:gs pos="72000">
                <a:srgbClr val="961318">
                  <a:alpha val="40000"/>
                </a:srgbClr>
              </a:gs>
              <a:gs pos="100000">
                <a:srgbClr val="961318">
                  <a:alpha val="0"/>
                </a:srgbClr>
              </a:gs>
            </a:gsLst>
            <a:lin ang="8400000" scaled="0"/>
            <a:tileRect/>
          </a:gradFill>
          <a:ln w="12700" cap="flat" cmpd="sng" algn="ctr">
            <a:noFill/>
            <a:prstDash val="solid"/>
            <a:miter lim="800000"/>
          </a:ln>
          <a:effectLst>
            <a:outerShdw blurRad="50800" dist="38100" dir="13500000" algn="b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微软雅黑" panose="020B0503020204020204" pitchFamily="34" charset="-122"/>
              <a:cs typeface="+mn-ea"/>
              <a:sym typeface="+mn-lt"/>
            </a:endParaRPr>
          </a:p>
        </p:txBody>
      </p:sp>
      <p:sp>
        <p:nvSpPr>
          <p:cNvPr id="11" name="PA-文本框 15"/>
          <p:cNvSpPr txBox="1"/>
          <p:nvPr>
            <p:custDataLst>
              <p:tags r:id="rId11"/>
            </p:custDataLst>
          </p:nvPr>
        </p:nvSpPr>
        <p:spPr>
          <a:xfrm>
            <a:off x="5052313" y="3796980"/>
            <a:ext cx="561681"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1" u="none" strike="noStrike" kern="1200" cap="none" spc="0" normalizeH="0" baseline="0" noProof="0" dirty="0">
                <a:ln>
                  <a:noFill/>
                </a:ln>
                <a:solidFill>
                  <a:srgbClr val="961318"/>
                </a:solidFill>
                <a:effectLst/>
                <a:uLnTx/>
                <a:uFillTx/>
                <a:latin typeface="Arial" panose="020B0604020202090204"/>
                <a:ea typeface="微软雅黑" panose="020B0503020204020204" pitchFamily="34" charset="-122"/>
                <a:cs typeface="+mn-ea"/>
                <a:sym typeface="+mn-lt"/>
              </a:rPr>
              <a:t>3</a:t>
            </a:r>
            <a:endParaRPr kumimoji="0" lang="zh-CN" altLang="en-US" sz="4800" b="1" i="1" u="none" strike="noStrike" kern="1200" cap="none" spc="0" normalizeH="0" baseline="0" noProof="0" dirty="0">
              <a:ln>
                <a:noFill/>
              </a:ln>
              <a:solidFill>
                <a:srgbClr val="961318"/>
              </a:solidFill>
              <a:effectLst/>
              <a:uLnTx/>
              <a:uFillTx/>
              <a:latin typeface="Arial" panose="020B0604020202090204"/>
              <a:ea typeface="微软雅黑" panose="020B0503020204020204" pitchFamily="34" charset="-122"/>
              <a:cs typeface="+mn-ea"/>
              <a:sym typeface="+mn-lt"/>
            </a:endParaRPr>
          </a:p>
        </p:txBody>
      </p:sp>
      <p:sp>
        <p:nvSpPr>
          <p:cNvPr id="15" name="PA-文本框 21"/>
          <p:cNvSpPr txBox="1"/>
          <p:nvPr>
            <p:custDataLst>
              <p:tags r:id="rId12"/>
            </p:custDataLst>
          </p:nvPr>
        </p:nvSpPr>
        <p:spPr>
          <a:xfrm>
            <a:off x="5556885" y="1882140"/>
            <a:ext cx="6258560" cy="811530"/>
          </a:xfrm>
          <a:prstGeom prst="rect">
            <a:avLst/>
          </a:prstGeom>
          <a:noFill/>
        </p:spPr>
        <p:txBody>
          <a:bodyPr wrap="square" rtlCol="0">
            <a:spAutoFit/>
          </a:bodyPr>
          <a:lstStyle/>
          <a:p>
            <a:pPr algn="l">
              <a:lnSpc>
                <a:spcPct val="130000"/>
              </a:lnSpc>
            </a:pPr>
            <a:r>
              <a:rPr lang="zh-CN" altLang="en-US" sz="3600" b="1" noProof="0" dirty="0">
                <a:ln>
                  <a:noFill/>
                </a:ln>
                <a:solidFill>
                  <a:schemeClr val="tx1"/>
                </a:solidFill>
                <a:effectLst/>
                <a:uLnTx/>
                <a:uFillTx/>
                <a:latin typeface="Arial" panose="020B0604020202090204"/>
                <a:ea typeface="微软雅黑" panose="020B0503020204020204" pitchFamily="34" charset="-122"/>
                <a:sym typeface="+mn-ea"/>
              </a:rPr>
              <a:t>“时代新人”概念梳理</a:t>
            </a:r>
            <a:endParaRPr kumimoji="0" lang="zh-CN" altLang="en-US" sz="3600" b="1" i="0" u="none" strike="noStrike" kern="1200" cap="none" spc="0" normalizeH="0" baseline="0" noProof="0" dirty="0">
              <a:ln>
                <a:noFill/>
              </a:ln>
              <a:solidFill>
                <a:schemeClr val="tx1"/>
              </a:solidFill>
              <a:effectLst/>
              <a:uLnTx/>
              <a:uFillTx/>
              <a:latin typeface="Arial" panose="020B0604020202090204"/>
              <a:ea typeface="微软雅黑" panose="020B0503020204020204" pitchFamily="34" charset="-122"/>
              <a:cs typeface="+mn-ea"/>
              <a:sym typeface="+mn-ea"/>
            </a:endParaRPr>
          </a:p>
        </p:txBody>
      </p:sp>
      <p:grpSp>
        <p:nvGrpSpPr>
          <p:cNvPr id="24" name="组合 23"/>
          <p:cNvGrpSpPr/>
          <p:nvPr/>
        </p:nvGrpSpPr>
        <p:grpSpPr>
          <a:xfrm>
            <a:off x="1109652" y="2477008"/>
            <a:ext cx="2299007" cy="1723341"/>
            <a:chOff x="1993900" y="2986360"/>
            <a:chExt cx="2100580" cy="1574599"/>
          </a:xfrm>
        </p:grpSpPr>
        <p:sp>
          <p:nvSpPr>
            <p:cNvPr id="28" name="PA-文本框 5"/>
            <p:cNvSpPr txBox="1"/>
            <p:nvPr>
              <p:custDataLst>
                <p:tags r:id="rId13"/>
              </p:custDataLst>
            </p:nvPr>
          </p:nvSpPr>
          <p:spPr>
            <a:xfrm>
              <a:off x="1993900" y="2986360"/>
              <a:ext cx="2100580" cy="116846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0" cap="none" spc="0" normalizeH="0" baseline="0" noProof="0" dirty="0">
                  <a:ln>
                    <a:noFill/>
                  </a:ln>
                  <a:solidFill>
                    <a:srgbClr val="FFFFFF"/>
                  </a:solidFill>
                  <a:effectLst/>
                  <a:uLnTx/>
                  <a:uFillTx/>
                  <a:latin typeface="Arial" panose="020B0604020202090204"/>
                  <a:ea typeface="微软雅黑" panose="020B0503020204020204" pitchFamily="34" charset="-122"/>
                  <a:cs typeface="+mn-ea"/>
                  <a:sym typeface="+mn-lt"/>
                </a:rPr>
                <a:t>目录</a:t>
              </a:r>
              <a:endParaRPr kumimoji="0" lang="zh-CN" altLang="en-US" sz="6600" b="1" i="0" u="none" strike="noStrike" kern="0" cap="none" spc="0" normalizeH="0" baseline="0" noProof="0" dirty="0">
                <a:ln>
                  <a:noFill/>
                </a:ln>
                <a:solidFill>
                  <a:srgbClr val="FFFFFF"/>
                </a:solidFill>
                <a:effectLst/>
                <a:uLnTx/>
                <a:uFillTx/>
                <a:latin typeface="Arial" panose="020B0604020202090204"/>
                <a:ea typeface="微软雅黑" panose="020B0503020204020204" pitchFamily="34" charset="-122"/>
                <a:cs typeface="+mn-ea"/>
                <a:sym typeface="+mn-lt"/>
              </a:endParaRPr>
            </a:p>
          </p:txBody>
        </p:sp>
        <p:sp>
          <p:nvSpPr>
            <p:cNvPr id="29" name="PA-文本框 6"/>
            <p:cNvSpPr txBox="1"/>
            <p:nvPr>
              <p:custDataLst>
                <p:tags r:id="rId14"/>
              </p:custDataLst>
            </p:nvPr>
          </p:nvSpPr>
          <p:spPr>
            <a:xfrm>
              <a:off x="2094230" y="4223504"/>
              <a:ext cx="1899920" cy="33745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FFFFFF"/>
                  </a:solidFill>
                  <a:effectLst/>
                  <a:uLnTx/>
                  <a:uFillTx/>
                  <a:latin typeface="Arial" panose="020B0604020202090204"/>
                  <a:ea typeface="微软雅黑" panose="020B0503020204020204" pitchFamily="34" charset="-122"/>
                  <a:cs typeface="+mn-ea"/>
                  <a:sym typeface="+mn-lt"/>
                </a:rPr>
                <a:t>CONTEXT</a:t>
              </a:r>
              <a:endParaRPr kumimoji="0" lang="zh-CN" altLang="en-US" sz="1800" b="1" i="0" u="none" strike="noStrike" kern="0" cap="none" spc="0" normalizeH="0" baseline="0" noProof="0" dirty="0">
                <a:ln>
                  <a:noFill/>
                </a:ln>
                <a:solidFill>
                  <a:srgbClr val="FFFFFF"/>
                </a:solidFill>
                <a:effectLst/>
                <a:uLnTx/>
                <a:uFillTx/>
                <a:latin typeface="Arial" panose="020B0604020202090204"/>
                <a:ea typeface="微软雅黑" panose="020B0503020204020204" pitchFamily="34" charset="-122"/>
                <a:cs typeface="+mn-ea"/>
                <a:sym typeface="+mn-lt"/>
              </a:endParaRPr>
            </a:p>
          </p:txBody>
        </p:sp>
        <p:cxnSp>
          <p:nvCxnSpPr>
            <p:cNvPr id="30" name="PA-直接连接符 42"/>
            <p:cNvCxnSpPr/>
            <p:nvPr>
              <p:custDataLst>
                <p:tags r:id="rId15"/>
              </p:custDataLst>
            </p:nvPr>
          </p:nvCxnSpPr>
          <p:spPr>
            <a:xfrm>
              <a:off x="2170176" y="4105870"/>
              <a:ext cx="1737360" cy="0"/>
            </a:xfrm>
            <a:prstGeom prst="line">
              <a:avLst/>
            </a:prstGeom>
            <a:noFill/>
            <a:ln w="28575" cap="flat" cmpd="sng" algn="ctr">
              <a:solidFill>
                <a:srgbClr val="FFFFFF"/>
              </a:solidFill>
              <a:prstDash val="solid"/>
              <a:miter lim="800000"/>
            </a:ln>
            <a:effectLst/>
          </p:spPr>
        </p:cxnSp>
      </p:grpSp>
      <p:grpSp>
        <p:nvGrpSpPr>
          <p:cNvPr id="31" name="组合 30"/>
          <p:cNvGrpSpPr/>
          <p:nvPr/>
        </p:nvGrpSpPr>
        <p:grpSpPr>
          <a:xfrm>
            <a:off x="9008664" y="266395"/>
            <a:ext cx="2870151" cy="827554"/>
            <a:chOff x="277798" y="122111"/>
            <a:chExt cx="5205106" cy="1500796"/>
          </a:xfrm>
        </p:grpSpPr>
        <p:pic>
          <p:nvPicPr>
            <p:cNvPr id="32" name="图片 31"/>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a:xfrm>
              <a:off x="277798" y="122111"/>
              <a:ext cx="1494512" cy="1500796"/>
            </a:xfrm>
            <a:prstGeom prst="rect">
              <a:avLst/>
            </a:prstGeom>
          </p:spPr>
        </p:pic>
        <p:pic>
          <p:nvPicPr>
            <p:cNvPr id="33" name="图片 32"/>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a:xfrm>
              <a:off x="1951632" y="319184"/>
              <a:ext cx="3416113" cy="755684"/>
            </a:xfrm>
            <a:prstGeom prst="rect">
              <a:avLst/>
            </a:prstGeom>
          </p:spPr>
        </p:pic>
        <p:sp>
          <p:nvSpPr>
            <p:cNvPr id="34" name="矩形 33"/>
            <p:cNvSpPr/>
            <p:nvPr/>
          </p:nvSpPr>
          <p:spPr>
            <a:xfrm>
              <a:off x="1849632" y="1018732"/>
              <a:ext cx="3633272" cy="460485"/>
            </a:xfrm>
            <a:prstGeom prst="rect">
              <a:avLst/>
            </a:prstGeom>
          </p:spPr>
          <p:txBody>
            <a:bodyPr wrap="square">
              <a:spAutoFit/>
            </a:bodyPr>
            <a:lstStyle/>
            <a:p>
              <a:pPr algn="dist">
                <a:defRPr/>
              </a:pPr>
              <a:r>
                <a:rPr lang="en-US" altLang="zh-CN" sz="1050" b="1" dirty="0">
                  <a:solidFill>
                    <a:srgbClr val="000000"/>
                  </a:solidFill>
                  <a:latin typeface="Calibri" panose="020F0502020204030204"/>
                  <a:ea typeface="宋体" panose="02010600030101010101" pitchFamily="2" charset="-122"/>
                </a:rPr>
                <a:t>RENMIN UNIVERSITY OF CHINA</a:t>
              </a:r>
              <a:endParaRPr lang="en-US" altLang="zh-CN" sz="1050" b="1" dirty="0">
                <a:solidFill>
                  <a:srgbClr val="000000"/>
                </a:solidFill>
                <a:latin typeface="Calibri" panose="020F0502020204030204"/>
                <a:ea typeface="宋体" panose="02010600030101010101" pitchFamily="2" charset="-122"/>
              </a:endParaRPr>
            </a:p>
          </p:txBody>
        </p:sp>
      </p:grpSp>
      <p:pic>
        <p:nvPicPr>
          <p:cNvPr id="35" name="图片 34"/>
          <p:cNvPicPr>
            <a:picLocks noChangeAspect="1"/>
          </p:cNvPicPr>
          <p:nvPr/>
        </p:nvPicPr>
        <p:blipFill>
          <a:blip r:embed="rId18" cstate="print">
            <a:biLevel thresh="75000"/>
            <a:extLst>
              <a:ext uri="{BEBA8EAE-BF5A-486C-A8C5-ECC9F3942E4B}">
                <a14:imgProps xmlns:a14="http://schemas.microsoft.com/office/drawing/2010/main">
                  <a14:imgLayer r:embed="rId1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186714" y="6237729"/>
            <a:ext cx="1697786" cy="445883"/>
          </a:xfrm>
          <a:prstGeom prst="rect">
            <a:avLst/>
          </a:prstGeom>
        </p:spPr>
      </p:pic>
      <p:sp>
        <p:nvSpPr>
          <p:cNvPr id="2" name="PA-文本框 21"/>
          <p:cNvSpPr txBox="1"/>
          <p:nvPr>
            <p:custDataLst>
              <p:tags r:id="rId20"/>
            </p:custDataLst>
          </p:nvPr>
        </p:nvSpPr>
        <p:spPr>
          <a:xfrm>
            <a:off x="5556885" y="2841625"/>
            <a:ext cx="6258560" cy="811530"/>
          </a:xfrm>
          <a:prstGeom prst="rect">
            <a:avLst/>
          </a:prstGeom>
          <a:noFill/>
        </p:spPr>
        <p:txBody>
          <a:bodyPr wrap="square" rtlCol="0">
            <a:spAutoFit/>
          </a:bodyPr>
          <a:p>
            <a:pPr algn="l">
              <a:lnSpc>
                <a:spcPct val="130000"/>
              </a:lnSpc>
            </a:pPr>
            <a:r>
              <a:rPr lang="en-US" altLang="zh-CN" sz="3600" b="1" noProof="0" dirty="0">
                <a:ln>
                  <a:noFill/>
                </a:ln>
                <a:solidFill>
                  <a:schemeClr val="tx1"/>
                </a:solidFill>
                <a:effectLst/>
                <a:uLnTx/>
                <a:uFillTx/>
                <a:latin typeface="Arial" panose="020B0604020202090204"/>
                <a:ea typeface="微软雅黑" panose="020B0503020204020204" pitchFamily="34" charset="-122"/>
                <a:sym typeface="+mn-ea"/>
              </a:rPr>
              <a:t>   </a:t>
            </a:r>
            <a:r>
              <a:rPr lang="zh-CN" altLang="en-US" sz="3600" b="1" noProof="0" dirty="0">
                <a:ln>
                  <a:noFill/>
                </a:ln>
                <a:solidFill>
                  <a:schemeClr val="tx1"/>
                </a:solidFill>
                <a:effectLst/>
                <a:uLnTx/>
                <a:uFillTx/>
                <a:latin typeface="Arial" panose="020B0604020202090204"/>
                <a:ea typeface="微软雅黑" panose="020B0503020204020204" pitchFamily="34" charset="-122"/>
                <a:sym typeface="+mn-ea"/>
              </a:rPr>
              <a:t>时代新人的基本内涵</a:t>
            </a:r>
            <a:endParaRPr lang="zh-CN" altLang="en-US" sz="3600" b="1" noProof="0" dirty="0">
              <a:ln>
                <a:noFill/>
              </a:ln>
              <a:solidFill>
                <a:schemeClr val="tx1"/>
              </a:solidFill>
              <a:effectLst/>
              <a:uLnTx/>
              <a:uFillTx/>
              <a:latin typeface="Arial" panose="020B0604020202090204"/>
              <a:ea typeface="微软雅黑" panose="020B0503020204020204" pitchFamily="34" charset="-122"/>
              <a:sym typeface="+mn-ea"/>
            </a:endParaRPr>
          </a:p>
        </p:txBody>
      </p:sp>
      <p:sp>
        <p:nvSpPr>
          <p:cNvPr id="12" name="PA-文本框 21"/>
          <p:cNvSpPr txBox="1"/>
          <p:nvPr>
            <p:custDataLst>
              <p:tags r:id="rId21"/>
            </p:custDataLst>
          </p:nvPr>
        </p:nvSpPr>
        <p:spPr>
          <a:xfrm>
            <a:off x="5556885" y="3759200"/>
            <a:ext cx="6258560" cy="811530"/>
          </a:xfrm>
          <a:prstGeom prst="rect">
            <a:avLst/>
          </a:prstGeom>
          <a:noFill/>
        </p:spPr>
        <p:txBody>
          <a:bodyPr wrap="square" rtlCol="0">
            <a:spAutoFit/>
          </a:bodyPr>
          <a:lstStyle/>
          <a:p>
            <a:pPr algn="l">
              <a:lnSpc>
                <a:spcPct val="130000"/>
              </a:lnSpc>
            </a:pPr>
            <a:r>
              <a:rPr lang="en-US" altLang="zh-CN" sz="3600" b="1" noProof="0" dirty="0">
                <a:ln>
                  <a:noFill/>
                </a:ln>
                <a:solidFill>
                  <a:schemeClr val="tx1"/>
                </a:solidFill>
                <a:effectLst/>
                <a:uLnTx/>
                <a:uFillTx/>
                <a:latin typeface="Arial" panose="020B0604020202090204"/>
                <a:ea typeface="微软雅黑" panose="020B0503020204020204" pitchFamily="34" charset="-122"/>
                <a:sym typeface="+mn-ea"/>
              </a:rPr>
              <a:t>   </a:t>
            </a:r>
            <a:r>
              <a:rPr lang="zh-CN" altLang="en-US" sz="3600" b="1" noProof="0" dirty="0">
                <a:ln>
                  <a:noFill/>
                </a:ln>
                <a:solidFill>
                  <a:schemeClr val="tx1"/>
                </a:solidFill>
                <a:effectLst/>
                <a:uLnTx/>
                <a:uFillTx/>
                <a:latin typeface="Arial" panose="020B0604020202090204"/>
                <a:ea typeface="微软雅黑" panose="020B0503020204020204" pitchFamily="34" charset="-122"/>
                <a:sym typeface="+mn-ea"/>
              </a:rPr>
              <a:t>时代新人“新”在何处</a:t>
            </a:r>
            <a:endParaRPr lang="zh-CN" altLang="en-US" sz="3600" b="1" noProof="0" dirty="0">
              <a:ln>
                <a:noFill/>
              </a:ln>
              <a:solidFill>
                <a:schemeClr val="tx1"/>
              </a:solidFill>
              <a:effectLst/>
              <a:uLnTx/>
              <a:uFillTx/>
              <a:latin typeface="Arial" panose="020B0604020202090204"/>
              <a:ea typeface="微软雅黑" panose="020B0503020204020204" pitchFamily="34" charset="-122"/>
              <a:sym typeface="+mn-ea"/>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103505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3.</a:t>
            </a: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时代新人“新”在能够</a:t>
            </a:r>
            <a:r>
              <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rPr>
              <a:t>担当起实现民族复兴的历史重任</a:t>
            </a:r>
            <a:endPar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9" name="图片 28"/>
          <p:cNvPicPr>
            <a:picLocks noChangeAspect="1"/>
          </p:cNvPicPr>
          <p:nvPr/>
        </p:nvPicPr>
        <p:blipFill>
          <a:blip r:embed="rId1" cstate="print">
            <a:biLevel thresh="75000"/>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0767695" cy="3448685"/>
          </a:xfrm>
          <a:prstGeom prst="rect">
            <a:avLst/>
          </a:prstGeom>
          <a:noFill/>
        </p:spPr>
        <p:txBody>
          <a:bodyPr wrap="square" rtlCol="0">
            <a:spAutoFit/>
          </a:bodyPr>
          <a:lstStyle/>
          <a:p>
            <a:pPr>
              <a:lnSpc>
                <a:spcPct val="130000"/>
              </a:lnSpc>
            </a:pPr>
            <a:r>
              <a:rPr sz="2400" b="1" dirty="0">
                <a:solidFill>
                  <a:srgbClr val="C00000"/>
                </a:solidFill>
                <a:latin typeface="Arial" panose="020B0604020202090204" pitchFamily="34" charset="0"/>
                <a:ea typeface="微软雅黑" panose="020B0503020204020204" pitchFamily="34" charset="-122"/>
              </a:rPr>
              <a:t>在新民主主义革命时期</a:t>
            </a:r>
            <a:r>
              <a:rPr sz="2400" dirty="0">
                <a:latin typeface="Arial" panose="020B0604020202090204" pitchFamily="34" charset="0"/>
                <a:ea typeface="微软雅黑" panose="020B0503020204020204" pitchFamily="34" charset="-122"/>
              </a:rPr>
              <a:t>，党团结带领人民经过英勇顽强的斗争，推翻压在人民头上的三座大山，实现民族独立、人民解放的历史重任，取得了新民主主义革命的伟大胜利，建立了新中国，完成了这一时期的历史重任。</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b="1" dirty="0">
                <a:solidFill>
                  <a:srgbClr val="C00000"/>
                </a:solidFill>
                <a:latin typeface="Arial" panose="020B0604020202090204" pitchFamily="34" charset="0"/>
                <a:ea typeface="微软雅黑" panose="020B0503020204020204" pitchFamily="34" charset="-122"/>
              </a:rPr>
              <a:t>在社会主义革命和建设时期</a:t>
            </a:r>
            <a:r>
              <a:rPr sz="2400" dirty="0">
                <a:latin typeface="Arial" panose="020B0604020202090204" pitchFamily="34" charset="0"/>
                <a:ea typeface="微软雅黑" panose="020B0503020204020204" pitchFamily="34" charset="-122"/>
              </a:rPr>
              <a:t>，党团结带领人民胜利完成了社会主义改造，在我国开天辟地地建立起社会主义制度。同时，推进社会主义建设，使我国国家实力显著增强。由此，完成了民族复兴征程中这一时期的历史</a:t>
            </a:r>
            <a:r>
              <a:rPr lang="zh-CN" sz="2400" dirty="0">
                <a:latin typeface="Arial" panose="020B0604020202090204" pitchFamily="34" charset="0"/>
                <a:ea typeface="微软雅黑" panose="020B0503020204020204" pitchFamily="34" charset="-122"/>
              </a:rPr>
              <a:t>重任</a:t>
            </a:r>
            <a:r>
              <a:rPr sz="2400" dirty="0">
                <a:latin typeface="Arial" panose="020B0604020202090204" pitchFamily="34" charset="0"/>
                <a:ea typeface="微软雅黑" panose="020B0503020204020204" pitchFamily="34" charset="-122"/>
              </a:rPr>
              <a:t>。</a:t>
            </a:r>
            <a:endParaRPr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103505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3.</a:t>
            </a: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时代新人“新”在能够</a:t>
            </a:r>
            <a:r>
              <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rPr>
              <a:t>担当起实现民族复兴的历史重任</a:t>
            </a:r>
            <a:endPar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9" name="图片 28"/>
          <p:cNvPicPr>
            <a:picLocks noChangeAspect="1"/>
          </p:cNvPicPr>
          <p:nvPr/>
        </p:nvPicPr>
        <p:blipFill>
          <a:blip r:embed="rId1" cstate="print">
            <a:biLevel thresh="75000"/>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0767695" cy="3928110"/>
          </a:xfrm>
          <a:prstGeom prst="rect">
            <a:avLst/>
          </a:prstGeom>
          <a:noFill/>
        </p:spPr>
        <p:txBody>
          <a:bodyPr wrap="square" rtlCol="0">
            <a:spAutoFit/>
          </a:bodyPr>
          <a:lstStyle/>
          <a:p>
            <a:pPr>
              <a:lnSpc>
                <a:spcPct val="130000"/>
              </a:lnSpc>
            </a:pPr>
            <a:r>
              <a:rPr sz="2400" b="1" dirty="0">
                <a:solidFill>
                  <a:srgbClr val="C00000"/>
                </a:solidFill>
                <a:latin typeface="Arial" panose="020B0604020202090204" pitchFamily="34" charset="0"/>
                <a:ea typeface="微软雅黑" panose="020B0503020204020204" pitchFamily="34" charset="-122"/>
              </a:rPr>
              <a:t>在改革开放和社会主义现代化建设新时期</a:t>
            </a:r>
            <a:r>
              <a:rPr sz="2400" dirty="0">
                <a:latin typeface="Arial" panose="020B0604020202090204" pitchFamily="34" charset="0"/>
                <a:ea typeface="微软雅黑" panose="020B0503020204020204" pitchFamily="34" charset="-122"/>
              </a:rPr>
              <a:t>，党团结带领人民进行改革开放、解放和发展生产力，通过改革开放，我国生产力水平显著提高，人民生活水平大幅提升，胜利完成了实现中华民族伟大复兴征程中这一时期的历史重任。</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b="1" dirty="0">
                <a:solidFill>
                  <a:srgbClr val="C00000"/>
                </a:solidFill>
                <a:latin typeface="Arial" panose="020B0604020202090204" pitchFamily="34" charset="0"/>
                <a:ea typeface="微软雅黑" panose="020B0503020204020204" pitchFamily="34" charset="-122"/>
              </a:rPr>
              <a:t>在中国特色社会主义新时代</a:t>
            </a:r>
            <a:r>
              <a:rPr sz="2400" dirty="0">
                <a:latin typeface="Arial" panose="020B0604020202090204" pitchFamily="34" charset="0"/>
                <a:ea typeface="微软雅黑" panose="020B0503020204020204" pitchFamily="34" charset="-122"/>
              </a:rPr>
              <a:t>，我们迎来了实现民族复兴前所未有的光明前景。以前，我们是在追梦。这一时期，我们要圆梦，实现中华民族伟大复兴。</a:t>
            </a: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时代新人在习近平新时代中国特色社会主义思想指导下，以高强本领战胜各种风险挑战，攻克各类难关，实现民族复兴。</a:t>
            </a:r>
            <a:endParaRPr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1157160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4.</a:t>
            </a: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时代新人“新”在能够</a:t>
            </a:r>
            <a:r>
              <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rPr>
              <a:t>进行具有许多新的历史特点的伟大斗争</a:t>
            </a:r>
            <a:endPar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9" name="图片 28"/>
          <p:cNvPicPr>
            <a:picLocks noChangeAspect="1"/>
          </p:cNvPicPr>
          <p:nvPr/>
        </p:nvPicPr>
        <p:blipFill>
          <a:blip r:embed="rId1" cstate="print">
            <a:biLevel thresh="75000"/>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1091545" cy="5367020"/>
          </a:xfrm>
          <a:prstGeom prst="rect">
            <a:avLst/>
          </a:prstGeom>
          <a:noFill/>
        </p:spPr>
        <p:txBody>
          <a:bodyPr wrap="square" rtlCol="0">
            <a:spAutoFit/>
          </a:bodyPr>
          <a:lstStyle/>
          <a:p>
            <a:pPr>
              <a:lnSpc>
                <a:spcPct val="130000"/>
              </a:lnSpc>
            </a:pPr>
            <a:r>
              <a:rPr sz="2400" dirty="0">
                <a:latin typeface="Arial" panose="020B0604020202090204" pitchFamily="34" charset="0"/>
                <a:ea typeface="微软雅黑" panose="020B0503020204020204" pitchFamily="34" charset="-122"/>
              </a:rPr>
              <a:t>我们已经踏上了民族复兴新征程。新征程上，有挑战、有风险、有阻力、有矛盾，甚至可能遇到难以想象的惊涛骇浪。因此，我们不但不能懈怠，而且必须进行具有许多新的历史特点的伟大斗争。</a:t>
            </a:r>
            <a:r>
              <a:rPr sz="2400" b="1" dirty="0">
                <a:solidFill>
                  <a:srgbClr val="C00000"/>
                </a:solidFill>
                <a:latin typeface="Arial" panose="020B0604020202090204" pitchFamily="34" charset="0"/>
                <a:ea typeface="微软雅黑" panose="020B0503020204020204" pitchFamily="34" charset="-122"/>
              </a:rPr>
              <a:t>从斗争角度来看，时代新人“新”在能够进行这些伟大斗争 并取得斗争胜利。</a:t>
            </a:r>
            <a:endParaRPr sz="2400" b="1" dirty="0">
              <a:solidFill>
                <a:srgbClr val="C00000"/>
              </a:solidFill>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党领导人民奋斗的历程，就是党团结带领人民进行伟大斗争的光辉历程，而且由于矛盾、形势环境的不同，每一时期的伟大斗争都具有各自的历史特点。</a:t>
            </a:r>
            <a:endParaRPr sz="2400" dirty="0">
              <a:latin typeface="Arial" panose="020B0604020202090204" pitchFamily="34" charset="0"/>
              <a:ea typeface="微软雅黑" panose="020B0503020204020204" pitchFamily="34" charset="-122"/>
            </a:endParaRPr>
          </a:p>
          <a:p>
            <a:pPr>
              <a:lnSpc>
                <a:spcPct val="130000"/>
              </a:lnSpc>
            </a:pPr>
            <a:r>
              <a:rPr sz="2400" b="1" dirty="0">
                <a:solidFill>
                  <a:srgbClr val="C00000"/>
                </a:solidFill>
                <a:latin typeface="Arial" panose="020B0604020202090204" pitchFamily="34" charset="0"/>
                <a:ea typeface="微软雅黑" panose="020B0503020204020204" pitchFamily="34" charset="-122"/>
                <a:sym typeface="+mn-ea"/>
              </a:rPr>
              <a:t>新民主主义革命时期</a:t>
            </a:r>
            <a:r>
              <a:rPr sz="2400" dirty="0">
                <a:latin typeface="Arial" panose="020B0604020202090204" pitchFamily="34" charset="0"/>
                <a:ea typeface="微软雅黑" panose="020B0503020204020204" pitchFamily="34" charset="-122"/>
                <a:sym typeface="+mn-ea"/>
              </a:rPr>
              <a:t>的伟大斗争具有武装斗争、推翻三座大山的历史特点。</a:t>
            </a:r>
            <a:endParaRPr sz="2400" dirty="0">
              <a:latin typeface="Arial" panose="020B0604020202090204" pitchFamily="34" charset="0"/>
              <a:ea typeface="微软雅黑" panose="020B0503020204020204" pitchFamily="34" charset="-122"/>
            </a:endParaRPr>
          </a:p>
          <a:p>
            <a:pPr>
              <a:lnSpc>
                <a:spcPct val="130000"/>
              </a:lnSpc>
            </a:pPr>
            <a:r>
              <a:rPr sz="2400" b="1" dirty="0">
                <a:solidFill>
                  <a:srgbClr val="C00000"/>
                </a:solidFill>
                <a:latin typeface="Arial" panose="020B0604020202090204" pitchFamily="34" charset="0"/>
                <a:ea typeface="微软雅黑" panose="020B0503020204020204" pitchFamily="34" charset="-122"/>
                <a:sym typeface="+mn-ea"/>
              </a:rPr>
              <a:t>社会主义改造时期</a:t>
            </a:r>
            <a:r>
              <a:rPr sz="2400" dirty="0">
                <a:latin typeface="Arial" panose="020B0604020202090204" pitchFamily="34" charset="0"/>
                <a:ea typeface="微软雅黑" panose="020B0503020204020204" pitchFamily="34" charset="-122"/>
                <a:sym typeface="+mn-ea"/>
              </a:rPr>
              <a:t>的伟大斗争具有和平改造、将生产资料私有制转变为社会主义公有制的历史特点。</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1157160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4.</a:t>
            </a: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时代新人“新”在能够</a:t>
            </a:r>
            <a:r>
              <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rPr>
              <a:t>进行具有许多新的历史特点的伟大斗争</a:t>
            </a:r>
            <a:endParaRPr kumimoji="0" lang="zh-CN" altLang="en-US" sz="3200" b="1" i="0" u="none" strike="noStrike" kern="1200" cap="none" spc="0" normalizeH="0" baseline="0" noProof="0" dirty="0">
              <a:ln>
                <a:noFill/>
              </a:ln>
              <a:solidFill>
                <a:srgbClr val="C00000"/>
              </a:solidFill>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9" name="图片 28"/>
          <p:cNvPicPr>
            <a:picLocks noChangeAspect="1"/>
          </p:cNvPicPr>
          <p:nvPr/>
        </p:nvPicPr>
        <p:blipFill>
          <a:blip r:embed="rId1" cstate="print">
            <a:biLevel thresh="75000"/>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1219180" cy="4887595"/>
          </a:xfrm>
          <a:prstGeom prst="rect">
            <a:avLst/>
          </a:prstGeom>
          <a:noFill/>
        </p:spPr>
        <p:txBody>
          <a:bodyPr wrap="square" rtlCol="0">
            <a:spAutoFit/>
          </a:bodyPr>
          <a:lstStyle/>
          <a:p>
            <a:pPr>
              <a:lnSpc>
                <a:spcPct val="130000"/>
              </a:lnSpc>
            </a:pPr>
            <a:r>
              <a:rPr sz="2400" b="1" dirty="0">
                <a:solidFill>
                  <a:srgbClr val="C00000"/>
                </a:solidFill>
                <a:latin typeface="Arial" panose="020B0604020202090204" pitchFamily="34" charset="0"/>
                <a:ea typeface="微软雅黑" panose="020B0503020204020204" pitchFamily="34" charset="-122"/>
              </a:rPr>
              <a:t>中国特色社会主义新时代</a:t>
            </a:r>
            <a:r>
              <a:rPr sz="2400" dirty="0">
                <a:latin typeface="Arial" panose="020B0604020202090204" pitchFamily="34" charset="0"/>
                <a:ea typeface="微软雅黑" panose="020B0503020204020204" pitchFamily="34" charset="-122"/>
              </a:rPr>
              <a:t>，矛盾和形势环境都发生了不同于以往时期的深刻变化。这些深刻变化，使新时代的伟大斗争具有许多新的历史特点。这些新的历史特点主要有自我革命性突出、复杂性突出法治性突出等。</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时代新人要坚决维护党的领导和我国社会主义制度，反对形形色色否定党的领导、否定我国社会主义制度的言论和行为。</a:t>
            </a: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时代新人要坚决站在人民的立场上，坚持人民至上。</a:t>
            </a: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时代新人要坚决维护我国的主权、安全和发展利益，击败各种形式的分裂活动、破坏活动、渗透活动、恐怖活动和宗教极端活动。</a:t>
            </a: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时代新人要积极投身改革创新伟大实践，夺取一场斗争的伟大胜利。</a:t>
            </a:r>
            <a:endParaRPr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105664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总结</a:t>
            </a:r>
            <a:endPar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5" name="组合 24"/>
          <p:cNvGrpSpPr/>
          <p:nvPr/>
        </p:nvGrpSpPr>
        <p:grpSpPr>
          <a:xfrm>
            <a:off x="9007485" y="197397"/>
            <a:ext cx="2870151" cy="827554"/>
            <a:chOff x="277798" y="122111"/>
            <a:chExt cx="5205106" cy="1500796"/>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77798" y="122111"/>
              <a:ext cx="1494512" cy="1500796"/>
            </a:xfrm>
            <a:prstGeom prst="rect">
              <a:avLst/>
            </a:prstGeom>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51632" y="319184"/>
              <a:ext cx="3416113" cy="755684"/>
            </a:xfrm>
            <a:prstGeom prst="rect">
              <a:avLst/>
            </a:prstGeom>
          </p:spPr>
        </p:pic>
        <p:sp>
          <p:nvSpPr>
            <p:cNvPr id="28" name="矩形 27"/>
            <p:cNvSpPr/>
            <p:nvPr/>
          </p:nvSpPr>
          <p:spPr>
            <a:xfrm>
              <a:off x="1849632" y="1018732"/>
              <a:ext cx="3633272" cy="46048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RENMIN UNIVERSITY OF CHINA</a:t>
              </a:r>
              <a:endPar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pic>
        <p:nvPicPr>
          <p:cNvPr id="29" name="图片 28"/>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0894695" cy="4407535"/>
          </a:xfrm>
          <a:prstGeom prst="rect">
            <a:avLst/>
          </a:prstGeom>
          <a:noFill/>
        </p:spPr>
        <p:txBody>
          <a:bodyPr wrap="square" rtlCol="0">
            <a:spAutoFit/>
          </a:bodyPr>
          <a:lstStyle/>
          <a:p>
            <a:pPr>
              <a:lnSpc>
                <a:spcPct val="130000"/>
              </a:lnSpc>
            </a:pPr>
            <a:r>
              <a:rPr sz="2400" dirty="0">
                <a:latin typeface="Arial" panose="020B0604020202090204" pitchFamily="34" charset="0"/>
                <a:ea typeface="微软雅黑" panose="020B0503020204020204" pitchFamily="34" charset="-122"/>
              </a:rPr>
              <a:t>习近平总书记多次强调</a:t>
            </a:r>
            <a:r>
              <a:rPr lang="zh-CN" sz="2400" dirty="0">
                <a:latin typeface="Arial" panose="020B0604020202090204" pitchFamily="34" charset="0"/>
                <a:ea typeface="微软雅黑" panose="020B0503020204020204" pitchFamily="34" charset="-122"/>
              </a:rPr>
              <a:t>，</a:t>
            </a:r>
            <a:r>
              <a:rPr sz="2400" dirty="0">
                <a:latin typeface="Arial" panose="020B0604020202090204" pitchFamily="34" charset="0"/>
                <a:ea typeface="微软雅黑" panose="020B0503020204020204" pitchFamily="34" charset="-122"/>
              </a:rPr>
              <a:t>培养担当民族复兴大任的时代新人。这丰富和发展了马克思主义人才观，同时为我国人才培养指明了方向、提供了根本遵循。</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lang="zh-CN" sz="2400" dirty="0">
                <a:latin typeface="Arial" panose="020B0604020202090204" pitchFamily="34" charset="0"/>
                <a:ea typeface="微软雅黑" panose="020B0503020204020204" pitchFamily="34" charset="-122"/>
              </a:rPr>
              <a:t>时代新人</a:t>
            </a:r>
            <a:r>
              <a:rPr sz="2400" dirty="0">
                <a:latin typeface="Arial" panose="020B0604020202090204" pitchFamily="34" charset="0"/>
                <a:ea typeface="微软雅黑" panose="020B0503020204020204" pitchFamily="34" charset="-122"/>
              </a:rPr>
              <a:t>是“社会主义建设者和接班人”在新时代的体现和要求</a:t>
            </a:r>
            <a:r>
              <a:rPr lang="zh-CN" sz="2400" dirty="0">
                <a:latin typeface="Arial" panose="020B0604020202090204" pitchFamily="34" charset="0"/>
                <a:ea typeface="微软雅黑" panose="020B0503020204020204" pitchFamily="34" charset="-122"/>
              </a:rPr>
              <a:t>。</a:t>
            </a:r>
            <a:endParaRPr sz="2400" dirty="0">
              <a:latin typeface="Arial" panose="020B0604020202090204" pitchFamily="34" charset="0"/>
              <a:ea typeface="微软雅黑" panose="020B0503020204020204" pitchFamily="34" charset="-122"/>
            </a:endParaRPr>
          </a:p>
          <a:p>
            <a:pPr>
              <a:lnSpc>
                <a:spcPct val="130000"/>
              </a:lnSpc>
            </a:pPr>
            <a:r>
              <a:rPr lang="zh-CN" sz="2400" dirty="0">
                <a:latin typeface="Arial" panose="020B0604020202090204" pitchFamily="34" charset="0"/>
                <a:ea typeface="微软雅黑" panose="020B0503020204020204" pitchFamily="34" charset="-122"/>
              </a:rPr>
              <a:t>我们从</a:t>
            </a:r>
            <a:r>
              <a:rPr lang="zh-CN" sz="2400" b="1" dirty="0">
                <a:solidFill>
                  <a:srgbClr val="C00000"/>
                </a:solidFill>
                <a:latin typeface="Arial" panose="020B0604020202090204" pitchFamily="34" charset="0"/>
                <a:ea typeface="微软雅黑" panose="020B0503020204020204" pitchFamily="34" charset="-122"/>
              </a:rPr>
              <a:t>时代责任、基本标准、基本形象</a:t>
            </a:r>
            <a:r>
              <a:rPr lang="zh-CN" sz="2400" dirty="0">
                <a:latin typeface="Arial" panose="020B0604020202090204" pitchFamily="34" charset="0"/>
                <a:ea typeface="微软雅黑" panose="020B0503020204020204" pitchFamily="34" charset="-122"/>
              </a:rPr>
              <a:t>三个方便理解了</a:t>
            </a:r>
            <a:r>
              <a:rPr lang="zh-CN" sz="2400" b="1" dirty="0">
                <a:latin typeface="Arial" panose="020B0604020202090204" pitchFamily="34" charset="0"/>
                <a:ea typeface="微软雅黑" panose="020B0503020204020204" pitchFamily="34" charset="-122"/>
              </a:rPr>
              <a:t>时代新人的基本内涵</a:t>
            </a:r>
            <a:r>
              <a:rPr lang="zh-CN" sz="2400" dirty="0">
                <a:latin typeface="Arial" panose="020B0604020202090204" pitchFamily="34" charset="0"/>
                <a:ea typeface="微软雅黑" panose="020B0503020204020204" pitchFamily="34" charset="-122"/>
              </a:rPr>
              <a:t>。</a:t>
            </a:r>
            <a:endParaRPr lang="zh-CN" sz="2400" dirty="0">
              <a:latin typeface="Arial" panose="020B0604020202090204" pitchFamily="34" charset="0"/>
              <a:ea typeface="微软雅黑" panose="020B0503020204020204" pitchFamily="34" charset="-122"/>
            </a:endParaRPr>
          </a:p>
          <a:p>
            <a:pPr>
              <a:lnSpc>
                <a:spcPct val="130000"/>
              </a:lnSpc>
            </a:pPr>
            <a:r>
              <a:rPr lang="zh-CN" sz="2400" dirty="0">
                <a:latin typeface="Arial" panose="020B0604020202090204" pitchFamily="34" charset="0"/>
                <a:ea typeface="微软雅黑" panose="020B0503020204020204" pitchFamily="34" charset="-122"/>
              </a:rPr>
              <a:t>而且</a:t>
            </a:r>
            <a:r>
              <a:rPr sz="2400" dirty="0">
                <a:latin typeface="Arial" panose="020B0604020202090204" pitchFamily="34" charset="0"/>
                <a:ea typeface="微软雅黑" panose="020B0503020204020204" pitchFamily="34" charset="-122"/>
              </a:rPr>
              <a:t>我们从</a:t>
            </a:r>
            <a:r>
              <a:rPr lang="zh-CN" sz="2400" b="1" dirty="0">
                <a:solidFill>
                  <a:srgbClr val="C00000"/>
                </a:solidFill>
                <a:latin typeface="Arial" panose="020B0604020202090204" pitchFamily="34" charset="0"/>
                <a:ea typeface="微软雅黑" panose="020B0503020204020204" pitchFamily="34" charset="-122"/>
              </a:rPr>
              <a:t>思想、本领、使命、斗争</a:t>
            </a:r>
            <a:r>
              <a:rPr lang="zh-CN" sz="2400" dirty="0">
                <a:latin typeface="Arial" panose="020B0604020202090204" pitchFamily="34" charset="0"/>
                <a:ea typeface="微软雅黑" panose="020B0503020204020204" pitchFamily="34" charset="-122"/>
              </a:rPr>
              <a:t>四个</a:t>
            </a:r>
            <a:r>
              <a:rPr sz="2400" dirty="0">
                <a:latin typeface="Arial" panose="020B0604020202090204" pitchFamily="34" charset="0"/>
                <a:ea typeface="微软雅黑" panose="020B0503020204020204" pitchFamily="34" charset="-122"/>
              </a:rPr>
              <a:t>方面把握</a:t>
            </a:r>
            <a:r>
              <a:rPr lang="zh-CN" sz="2400" dirty="0">
                <a:latin typeface="Arial" panose="020B0604020202090204" pitchFamily="34" charset="0"/>
                <a:ea typeface="微软雅黑" panose="020B0503020204020204" pitchFamily="34" charset="-122"/>
              </a:rPr>
              <a:t>了</a:t>
            </a:r>
            <a:r>
              <a:rPr lang="zh-CN" sz="2400" b="1" dirty="0">
                <a:latin typeface="Arial" panose="020B0604020202090204" pitchFamily="34" charset="0"/>
                <a:ea typeface="微软雅黑" panose="020B0503020204020204" pitchFamily="34" charset="-122"/>
              </a:rPr>
              <a:t>时代新人“新”在何处</a:t>
            </a:r>
            <a:r>
              <a:rPr lang="zh-CN" sz="2400" dirty="0">
                <a:latin typeface="Arial" panose="020B0604020202090204" pitchFamily="34" charset="0"/>
                <a:ea typeface="微软雅黑" panose="020B0503020204020204" pitchFamily="34" charset="-122"/>
              </a:rPr>
              <a:t>。</a:t>
            </a:r>
            <a:endParaRPr lang="zh-CN" sz="2400" dirty="0">
              <a:latin typeface="Arial" panose="020B0604020202090204" pitchFamily="34" charset="0"/>
              <a:ea typeface="微软雅黑" panose="020B0503020204020204" pitchFamily="34" charset="-122"/>
            </a:endParaRPr>
          </a:p>
          <a:p>
            <a:pPr>
              <a:lnSpc>
                <a:spcPct val="130000"/>
              </a:lnSpc>
            </a:pPr>
            <a:endParaRPr lang="zh-CN" sz="2400" dirty="0">
              <a:latin typeface="Arial" panose="020B0604020202090204" pitchFamily="34" charset="0"/>
              <a:ea typeface="微软雅黑" panose="020B0503020204020204" pitchFamily="34" charset="-122"/>
            </a:endParaRPr>
          </a:p>
          <a:p>
            <a:pPr>
              <a:lnSpc>
                <a:spcPct val="130000"/>
              </a:lnSpc>
            </a:pPr>
            <a:r>
              <a:rPr lang="zh-CN" sz="2400" dirty="0">
                <a:latin typeface="Arial" panose="020B0604020202090204" pitchFamily="34" charset="0"/>
                <a:ea typeface="微软雅黑" panose="020B0503020204020204" pitchFamily="34" charset="-122"/>
              </a:rPr>
              <a:t>作为新时代的青年，坚定理想信念、强化磨砺修炼、保持实干奋斗，为成长为堪当民族复兴重任的时代新人而努力奋斗。</a:t>
            </a:r>
            <a:endParaRPr lang="zh-CN"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3291840" y="2225675"/>
            <a:ext cx="5696585" cy="2143125"/>
          </a:xfrm>
          <a:prstGeom prst="rect">
            <a:avLst/>
          </a:prstGeom>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6665" b="1" i="0" u="none" strike="noStrike" kern="1200" cap="none" spc="0" normalizeH="0" baseline="0" noProof="0" dirty="0">
                <a:ln>
                  <a:noFill/>
                </a:ln>
                <a:solidFill>
                  <a:srgbClr val="990100"/>
                </a:solidFill>
                <a:effectLst/>
                <a:uLnTx/>
                <a:uFillTx/>
                <a:latin typeface="微软雅黑" panose="020B0503020204020204" pitchFamily="34" charset="-122"/>
                <a:ea typeface="微软雅黑" panose="020B0503020204020204" pitchFamily="34" charset="-122"/>
                <a:cs typeface="+mn-cs"/>
              </a:rPr>
              <a:t>感谢聆听</a:t>
            </a:r>
            <a:endParaRPr kumimoji="0" lang="zh-CN" altLang="en-US" sz="6665" b="1" i="0" u="none" strike="noStrike" kern="1200" cap="none" spc="0" normalizeH="0" baseline="0" noProof="0" dirty="0">
              <a:ln>
                <a:noFill/>
              </a:ln>
              <a:solidFill>
                <a:srgbClr val="990100"/>
              </a:solidFill>
              <a:effectLst/>
              <a:uLnTx/>
              <a:uFillTx/>
              <a:latin typeface="微软雅黑" panose="020B0503020204020204" pitchFamily="34" charset="-122"/>
              <a:ea typeface="微软雅黑" panose="020B0503020204020204" pitchFamily="3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6665" b="1" i="0" u="none" strike="noStrike" kern="1200" cap="none" spc="0" normalizeH="0" baseline="0" noProof="0" dirty="0">
                <a:ln>
                  <a:noFill/>
                </a:ln>
                <a:solidFill>
                  <a:srgbClr val="990100"/>
                </a:solidFill>
                <a:effectLst/>
                <a:uLnTx/>
                <a:uFillTx/>
                <a:latin typeface="微软雅黑" panose="020B0503020204020204" pitchFamily="34" charset="-122"/>
                <a:ea typeface="微软雅黑" panose="020B0503020204020204" pitchFamily="34" charset="-122"/>
                <a:cs typeface="+mn-cs"/>
              </a:rPr>
              <a:t>欢迎批评指正</a:t>
            </a:r>
            <a:endParaRPr kumimoji="0" lang="zh-CN" altLang="en-US" sz="6665" b="1" i="1" u="none" strike="noStrike" kern="1200" cap="none" spc="0" normalizeH="0" baseline="0" noProof="0" dirty="0">
              <a:ln>
                <a:noFill/>
              </a:ln>
              <a:solidFill>
                <a:srgbClr val="990100"/>
              </a:solidFill>
              <a:effectLst/>
              <a:uLnTx/>
              <a:uFillTx/>
              <a:latin typeface="微软雅黑" panose="020B0503020204020204" pitchFamily="34" charset="-122"/>
              <a:ea typeface="微软雅黑" panose="020B0503020204020204" pitchFamily="34" charset="-122"/>
              <a:cs typeface="+mn-cs"/>
            </a:endParaRPr>
          </a:p>
        </p:txBody>
      </p:sp>
      <p:sp>
        <p:nvSpPr>
          <p:cNvPr id="3" name="Freeform 5"/>
          <p:cNvSpPr>
            <a:spLocks noEditPoints="1"/>
          </p:cNvSpPr>
          <p:nvPr/>
        </p:nvSpPr>
        <p:spPr bwMode="auto">
          <a:xfrm>
            <a:off x="1" y="1845539"/>
            <a:ext cx="2387969" cy="3826419"/>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990100"/>
          </a:solidFill>
          <a:ln w="5" cap="flat">
            <a:solidFill>
              <a:srgbClr val="990100"/>
            </a:solidFill>
            <a:prstDash val="solid"/>
            <a:miter lim="800000"/>
          </a:ln>
        </p:spPr>
        <p:txBody>
          <a:bodyPr vert="horz" wrap="square" lIns="121920" tIns="60960" rIns="121920" bIns="6096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solidFill>
              <a:effectLst/>
              <a:uLnTx/>
              <a:uFillTx/>
              <a:latin typeface="Arial" panose="020B0604020202090204"/>
              <a:ea typeface="微软雅黑" panose="020B0503020204020204" pitchFamily="34" charset="-122"/>
              <a:cs typeface="+mn-cs"/>
            </a:endParaRPr>
          </a:p>
        </p:txBody>
      </p:sp>
      <p:sp>
        <p:nvSpPr>
          <p:cNvPr id="5" name="Freeform 6"/>
          <p:cNvSpPr>
            <a:spLocks noEditPoints="1"/>
          </p:cNvSpPr>
          <p:nvPr/>
        </p:nvSpPr>
        <p:spPr bwMode="auto">
          <a:xfrm>
            <a:off x="2296560" y="3230919"/>
            <a:ext cx="182819"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990100"/>
          </a:solidFill>
          <a:ln>
            <a:solidFill>
              <a:srgbClr val="990100"/>
            </a:solidFill>
          </a:ln>
        </p:spPr>
        <p:txBody>
          <a:bodyPr vert="horz" wrap="square" lIns="121920" tIns="60960" rIns="121920" bIns="6096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dirty="0">
              <a:ln>
                <a:noFill/>
              </a:ln>
              <a:solidFill>
                <a:prstClr val="black"/>
              </a:solidFill>
              <a:effectLst/>
              <a:uLnTx/>
              <a:uFillTx/>
              <a:latin typeface="Arial" panose="020B0604020202090204"/>
              <a:ea typeface="微软雅黑" panose="020B0503020204020204" pitchFamily="34" charset="-122"/>
              <a:cs typeface="+mn-cs"/>
            </a:endParaRPr>
          </a:p>
        </p:txBody>
      </p:sp>
      <p:grpSp>
        <p:nvGrpSpPr>
          <p:cNvPr id="22" name="组合 21"/>
          <p:cNvGrpSpPr/>
          <p:nvPr/>
        </p:nvGrpSpPr>
        <p:grpSpPr>
          <a:xfrm>
            <a:off x="7660157" y="385502"/>
            <a:ext cx="4268565" cy="1166454"/>
            <a:chOff x="1013385" y="386506"/>
            <a:chExt cx="4268565" cy="1166454"/>
          </a:xfrm>
        </p:grpSpPr>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013385" y="386506"/>
              <a:ext cx="1161573" cy="1166454"/>
            </a:xfrm>
            <a:prstGeom prst="rect">
              <a:avLst/>
            </a:prstGeom>
          </p:spPr>
        </p:pic>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341918" y="523819"/>
              <a:ext cx="2896218" cy="640678"/>
            </a:xfrm>
            <a:prstGeom prst="rect">
              <a:avLst/>
            </a:prstGeom>
          </p:spPr>
        </p:pic>
        <p:sp>
          <p:nvSpPr>
            <p:cNvPr id="25" name="矩形 24"/>
            <p:cNvSpPr/>
            <p:nvPr/>
          </p:nvSpPr>
          <p:spPr>
            <a:xfrm>
              <a:off x="2267737" y="1128876"/>
              <a:ext cx="3014213" cy="338554"/>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RENMIN UNIVERSITY OF CHINA</a:t>
              </a:r>
              <a:endParaRPr kumimoji="0" lang="zh-CN" altLang="en-US" sz="160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pic>
        <p:nvPicPr>
          <p:cNvPr id="2" name="图片 1"/>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186714" y="6237729"/>
            <a:ext cx="1697786" cy="445883"/>
          </a:xfrm>
          <a:prstGeom prst="rect">
            <a:avLst/>
          </a:prstGeo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梯形 36"/>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90204"/>
              <a:ea typeface="微软雅黑" panose="020B0503020204020204" pitchFamily="34" charset="-122"/>
              <a:cs typeface="+mn-cs"/>
            </a:endParaRPr>
          </a:p>
        </p:txBody>
      </p:sp>
      <p:sp>
        <p:nvSpPr>
          <p:cNvPr id="35" name="梯形 34"/>
          <p:cNvSpPr/>
          <p:nvPr/>
        </p:nvSpPr>
        <p:spPr>
          <a:xfrm rot="16200000">
            <a:off x="7446198" y="-451317"/>
            <a:ext cx="2291737" cy="7199871"/>
          </a:xfrm>
          <a:prstGeom prst="trapezoid">
            <a:avLst>
              <a:gd name="adj" fmla="val 16935"/>
            </a:avLst>
          </a:prstGeom>
          <a:solidFill>
            <a:srgbClr val="9901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90204"/>
              <a:ea typeface="微软雅黑" panose="020B0503020204020204" pitchFamily="34" charset="-122"/>
              <a:cs typeface="+mn-cs"/>
            </a:endParaRPr>
          </a:p>
        </p:txBody>
      </p:sp>
      <p:sp>
        <p:nvSpPr>
          <p:cNvPr id="27" name="文本框 2"/>
          <p:cNvSpPr txBox="1"/>
          <p:nvPr/>
        </p:nvSpPr>
        <p:spPr>
          <a:xfrm>
            <a:off x="3729079" y="2556165"/>
            <a:ext cx="1164101" cy="1200329"/>
          </a:xfrm>
          <a:prstGeom prst="rect">
            <a:avLst/>
          </a:prstGeom>
          <a:noFill/>
        </p:spPr>
        <p:txBody>
          <a:bodyPr wrap="none" lIns="91440" tIns="45720" rIns="91440" bIns="45720"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65"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rPr>
              <a:t>Part</a:t>
            </a:r>
            <a:r>
              <a:rPr kumimoji="0" lang="en-US" altLang="zh-CN" sz="72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rPr>
              <a:t>1</a:t>
            </a:r>
            <a:endParaRPr kumimoji="0" lang="zh-CN" altLang="en-US" sz="72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endParaRPr>
          </a:p>
        </p:txBody>
      </p:sp>
      <p:sp>
        <p:nvSpPr>
          <p:cNvPr id="29" name="矩形 28"/>
          <p:cNvSpPr/>
          <p:nvPr/>
        </p:nvSpPr>
        <p:spPr>
          <a:xfrm>
            <a:off x="5199380" y="2692400"/>
            <a:ext cx="6724650" cy="829945"/>
          </a:xfrm>
          <a:prstGeom prst="rect">
            <a:avLst/>
          </a:prstGeom>
        </p:spPr>
        <p:txBody>
          <a:bodyPr wrap="squar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rPr>
              <a:t>“时代新人”概念梳理</a:t>
            </a:r>
            <a:endParaRPr kumimoji="0" lang="zh-CN" altLang="en-US" sz="48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22989" y="1235242"/>
            <a:ext cx="3251090" cy="3264751"/>
          </a:xfrm>
          <a:prstGeom prst="rect">
            <a:avLst/>
          </a:prstGeom>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431292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“时代新人”概念梳理</a:t>
            </a:r>
            <a:endPar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5" name="组合 24"/>
          <p:cNvGrpSpPr/>
          <p:nvPr/>
        </p:nvGrpSpPr>
        <p:grpSpPr>
          <a:xfrm>
            <a:off x="9007485" y="197397"/>
            <a:ext cx="2870151" cy="827554"/>
            <a:chOff x="277798" y="122111"/>
            <a:chExt cx="5205106" cy="1500796"/>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77798" y="122111"/>
              <a:ext cx="1494512" cy="1500796"/>
            </a:xfrm>
            <a:prstGeom prst="rect">
              <a:avLst/>
            </a:prstGeom>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51632" y="319184"/>
              <a:ext cx="3416113" cy="755684"/>
            </a:xfrm>
            <a:prstGeom prst="rect">
              <a:avLst/>
            </a:prstGeom>
          </p:spPr>
        </p:pic>
        <p:sp>
          <p:nvSpPr>
            <p:cNvPr id="28" name="矩形 27"/>
            <p:cNvSpPr/>
            <p:nvPr/>
          </p:nvSpPr>
          <p:spPr>
            <a:xfrm>
              <a:off x="1849632" y="1018732"/>
              <a:ext cx="3633272" cy="46048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RENMIN UNIVERSITY OF CHINA</a:t>
              </a:r>
              <a:endPar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pic>
        <p:nvPicPr>
          <p:cNvPr id="29" name="图片 28"/>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1179175" cy="3928110"/>
          </a:xfrm>
          <a:prstGeom prst="rect">
            <a:avLst/>
          </a:prstGeom>
          <a:noFill/>
        </p:spPr>
        <p:txBody>
          <a:bodyPr wrap="square" rtlCol="0">
            <a:spAutoFit/>
          </a:bodyPr>
          <a:lstStyle/>
          <a:p>
            <a:pPr>
              <a:lnSpc>
                <a:spcPct val="130000"/>
              </a:lnSpc>
            </a:pPr>
            <a:r>
              <a:rPr sz="2400" dirty="0">
                <a:latin typeface="Arial" panose="020B0604020202090204" pitchFamily="34" charset="0"/>
                <a:ea typeface="微软雅黑" panose="020B0503020204020204" pitchFamily="34" charset="-122"/>
              </a:rPr>
              <a:t>“时代新人”是新时代提出的一个重要概念。</a:t>
            </a: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这一概念</a:t>
            </a:r>
            <a:r>
              <a:rPr sz="2400" b="1" dirty="0">
                <a:solidFill>
                  <a:srgbClr val="C00000"/>
                </a:solidFill>
                <a:latin typeface="Arial" panose="020B0604020202090204" pitchFamily="34" charset="0"/>
                <a:ea typeface="微软雅黑" panose="020B0503020204020204" pitchFamily="34" charset="-122"/>
              </a:rPr>
              <a:t>最早可以追溯</a:t>
            </a:r>
            <a:r>
              <a:rPr sz="2400" dirty="0">
                <a:latin typeface="Arial" panose="020B0604020202090204" pitchFamily="34" charset="0"/>
                <a:ea typeface="微软雅黑" panose="020B0503020204020204" pitchFamily="34" charset="-122"/>
              </a:rPr>
              <a:t>到</a:t>
            </a:r>
            <a:r>
              <a:rPr lang="en-US" sz="2400" b="1" dirty="0">
                <a:latin typeface="Arial" panose="020B0604020202090204" pitchFamily="34" charset="0"/>
                <a:ea typeface="微软雅黑" panose="020B0503020204020204" pitchFamily="34" charset="-122"/>
              </a:rPr>
              <a:t>2014.5.4 </a:t>
            </a:r>
            <a:r>
              <a:rPr sz="2400" b="1" dirty="0">
                <a:latin typeface="Arial" panose="020B0604020202090204" pitchFamily="34" charset="0"/>
                <a:ea typeface="微软雅黑" panose="020B0503020204020204" pitchFamily="34" charset="-122"/>
              </a:rPr>
              <a:t>习近平总书记在北京大学师生座谈会上的讲话</a:t>
            </a:r>
            <a:r>
              <a:rPr lang="zh-CN" sz="2400" dirty="0">
                <a:latin typeface="Arial" panose="020B0604020202090204" pitchFamily="34" charset="0"/>
                <a:ea typeface="微软雅黑" panose="020B0503020204020204" pitchFamily="34" charset="-122"/>
              </a:rPr>
              <a:t>。</a:t>
            </a:r>
            <a:endParaRPr lang="zh-CN" sz="2400" dirty="0">
              <a:latin typeface="Arial" panose="020B0604020202090204" pitchFamily="34" charset="0"/>
              <a:ea typeface="微软雅黑" panose="020B0503020204020204" pitchFamily="34" charset="-122"/>
            </a:endParaRPr>
          </a:p>
          <a:p>
            <a:pPr>
              <a:lnSpc>
                <a:spcPct val="130000"/>
              </a:lnSpc>
            </a:pPr>
            <a:endParaRPr lang="zh-CN" sz="2400" dirty="0">
              <a:latin typeface="Arial" panose="020B0604020202090204" pitchFamily="34" charset="0"/>
              <a:ea typeface="微软雅黑" panose="020B0503020204020204" pitchFamily="34" charset="-122"/>
            </a:endParaRPr>
          </a:p>
          <a:p>
            <a:pPr>
              <a:lnSpc>
                <a:spcPct val="130000"/>
              </a:lnSpc>
            </a:pPr>
            <a:r>
              <a:rPr lang="zh-CN" sz="2400" dirty="0">
                <a:latin typeface="Arial" panose="020B0604020202090204" pitchFamily="34" charset="0"/>
                <a:ea typeface="微软雅黑" panose="020B0503020204020204" pitchFamily="34" charset="-122"/>
              </a:rPr>
              <a:t>《青年要自觉践行社会主义核心价值观》</a:t>
            </a:r>
            <a:endParaRPr lang="zh-CN"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lang="zh-CN" sz="2400" dirty="0">
                <a:latin typeface="Arial" panose="020B0604020202090204" pitchFamily="34" charset="0"/>
                <a:ea typeface="微软雅黑" panose="020B0503020204020204" pitchFamily="34" charset="-122"/>
              </a:rPr>
              <a:t>“</a:t>
            </a:r>
            <a:r>
              <a:rPr sz="2400" dirty="0">
                <a:latin typeface="Arial" panose="020B0604020202090204" pitchFamily="34" charset="0"/>
                <a:ea typeface="微软雅黑" panose="020B0503020204020204" pitchFamily="34" charset="-122"/>
              </a:rPr>
              <a:t>广大青年对五四运动的最好纪念，就是在党的领导下，勇做走在时代前列的奋进者、开拓者、奉献者，以执着的信念、优良的品德、丰富的知识、过硬的本领，同全国各族人民一道，担负起历史重任，让五四精神放射出更加夺目的时代光芒</a:t>
            </a:r>
            <a:r>
              <a:rPr lang="zh-CN" sz="2400" dirty="0">
                <a:latin typeface="Arial" panose="020B0604020202090204" pitchFamily="34" charset="0"/>
                <a:ea typeface="微软雅黑" panose="020B0503020204020204" pitchFamily="34" charset="-122"/>
              </a:rPr>
              <a:t>。”</a:t>
            </a:r>
            <a:endParaRPr lang="zh-CN" sz="24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431292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“时代新人”概念梳理</a:t>
            </a:r>
            <a:endPar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5" name="组合 24"/>
          <p:cNvGrpSpPr/>
          <p:nvPr/>
        </p:nvGrpSpPr>
        <p:grpSpPr>
          <a:xfrm>
            <a:off x="9007485" y="197397"/>
            <a:ext cx="2870151" cy="827554"/>
            <a:chOff x="277798" y="122111"/>
            <a:chExt cx="5205106" cy="1500796"/>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77798" y="122111"/>
              <a:ext cx="1494512" cy="1500796"/>
            </a:xfrm>
            <a:prstGeom prst="rect">
              <a:avLst/>
            </a:prstGeom>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51632" y="319184"/>
              <a:ext cx="3416113" cy="755684"/>
            </a:xfrm>
            <a:prstGeom prst="rect">
              <a:avLst/>
            </a:prstGeom>
          </p:spPr>
        </p:pic>
        <p:sp>
          <p:nvSpPr>
            <p:cNvPr id="28" name="矩形 27"/>
            <p:cNvSpPr/>
            <p:nvPr/>
          </p:nvSpPr>
          <p:spPr>
            <a:xfrm>
              <a:off x="1849632" y="1018732"/>
              <a:ext cx="3633272" cy="46048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RENMIN UNIVERSITY OF CHINA</a:t>
              </a:r>
              <a:endPar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pic>
        <p:nvPicPr>
          <p:cNvPr id="29" name="图片 28"/>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0767695" cy="4808220"/>
          </a:xfrm>
          <a:prstGeom prst="rect">
            <a:avLst/>
          </a:prstGeom>
          <a:noFill/>
        </p:spPr>
        <p:txBody>
          <a:bodyPr wrap="square" rtlCol="0">
            <a:spAutoFit/>
          </a:bodyPr>
          <a:lstStyle/>
          <a:p>
            <a:pPr>
              <a:lnSpc>
                <a:spcPct val="130000"/>
              </a:lnSpc>
            </a:pPr>
            <a:r>
              <a:rPr sz="2400" dirty="0">
                <a:latin typeface="Arial" panose="020B0604020202090204" pitchFamily="34" charset="0"/>
                <a:ea typeface="微软雅黑" panose="020B0503020204020204" pitchFamily="34" charset="-122"/>
              </a:rPr>
              <a:t>其</a:t>
            </a:r>
            <a:r>
              <a:rPr sz="2400" b="1" dirty="0">
                <a:solidFill>
                  <a:srgbClr val="C00000"/>
                </a:solidFill>
                <a:latin typeface="Arial" panose="020B0604020202090204" pitchFamily="34" charset="0"/>
                <a:ea typeface="微软雅黑" panose="020B0503020204020204" pitchFamily="34" charset="-122"/>
              </a:rPr>
              <a:t>正式提出</a:t>
            </a:r>
            <a:r>
              <a:rPr sz="2400" dirty="0">
                <a:latin typeface="Arial" panose="020B0604020202090204" pitchFamily="34" charset="0"/>
                <a:ea typeface="微软雅黑" panose="020B0503020204020204" pitchFamily="34" charset="-122"/>
              </a:rPr>
              <a:t>是</a:t>
            </a:r>
            <a:r>
              <a:rPr lang="en-US" sz="2400" b="1" dirty="0">
                <a:latin typeface="Arial Bold" panose="020B0604020202090204" charset="0"/>
                <a:ea typeface="微软雅黑" panose="020B0503020204020204" pitchFamily="34" charset="-122"/>
                <a:cs typeface="Arial Bold" panose="020B0604020202090204" charset="0"/>
              </a:rPr>
              <a:t>2017.10.19 </a:t>
            </a:r>
            <a:r>
              <a:rPr sz="2400" b="1" dirty="0">
                <a:latin typeface="Arial" panose="020B0604020202090204" pitchFamily="34" charset="0"/>
                <a:ea typeface="微软雅黑" panose="020B0503020204020204" pitchFamily="34" charset="-122"/>
              </a:rPr>
              <a:t>党的十九大报告</a:t>
            </a:r>
            <a:r>
              <a:rPr lang="zh-CN" sz="2400" dirty="0">
                <a:latin typeface="Arial" panose="020B0604020202090204" pitchFamily="34" charset="0"/>
                <a:ea typeface="微软雅黑" panose="020B0503020204020204" pitchFamily="34" charset="-122"/>
              </a:rPr>
              <a:t>。</a:t>
            </a:r>
            <a:endParaRPr lang="zh-CN" sz="2400" dirty="0">
              <a:latin typeface="Arial" panose="020B0604020202090204" pitchFamily="34" charset="0"/>
              <a:ea typeface="微软雅黑" panose="020B0503020204020204" pitchFamily="34" charset="-122"/>
            </a:endParaRPr>
          </a:p>
          <a:p>
            <a:pPr>
              <a:lnSpc>
                <a:spcPct val="130000"/>
              </a:lnSpc>
            </a:pPr>
            <a:endParaRPr lang="zh-CN"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a:t>
            </a:r>
            <a:r>
              <a:rPr sz="2400" b="1" dirty="0">
                <a:solidFill>
                  <a:srgbClr val="C00000"/>
                </a:solidFill>
                <a:latin typeface="Arial" panose="020B0604020202090204" pitchFamily="34" charset="0"/>
                <a:ea typeface="微软雅黑" panose="020B0503020204020204" pitchFamily="34" charset="-122"/>
              </a:rPr>
              <a:t>要以培养担当民族复兴大任的时代新人为着眼点</a:t>
            </a:r>
            <a:r>
              <a:rPr sz="2400" dirty="0">
                <a:latin typeface="Arial" panose="020B0604020202090204" pitchFamily="34" charset="0"/>
                <a:ea typeface="微软雅黑" panose="020B0503020204020204" pitchFamily="34" charset="-122"/>
              </a:rPr>
              <a:t>，强化教育引导、实践养成、制度保障，发挥社会主义核心价值观对国民教育、精神文明创建、精神文化产品创作生产传播的引领作用，把社会主义核心价值观融入社会发展各方面，转化为人们的情感认同和行为习惯。”</a:t>
            </a:r>
            <a:endParaRPr sz="2400" dirty="0">
              <a:latin typeface="Arial" panose="020B0604020202090204" pitchFamily="34" charset="0"/>
              <a:ea typeface="微软雅黑" panose="020B0503020204020204" pitchFamily="34" charset="-122"/>
            </a:endParaRPr>
          </a:p>
          <a:p>
            <a:pPr>
              <a:lnSpc>
                <a:spcPct val="130000"/>
              </a:lnSpc>
            </a:pPr>
            <a:endParaRPr sz="2400" b="1" dirty="0">
              <a:solidFill>
                <a:srgbClr val="C00000"/>
              </a:solidFill>
              <a:latin typeface="Arial" panose="020B0604020202090204" pitchFamily="34" charset="0"/>
              <a:ea typeface="微软雅黑" panose="020B0503020204020204" pitchFamily="34" charset="-122"/>
            </a:endParaRPr>
          </a:p>
          <a:p>
            <a:pPr>
              <a:lnSpc>
                <a:spcPct val="130000"/>
              </a:lnSpc>
            </a:pPr>
            <a:r>
              <a:rPr sz="2400" b="1" dirty="0">
                <a:solidFill>
                  <a:schemeClr val="tx1"/>
                </a:solidFill>
                <a:latin typeface="Arial" panose="020B0604020202090204" pitchFamily="34" charset="0"/>
                <a:ea typeface="微软雅黑" panose="020B0503020204020204" pitchFamily="34" charset="-122"/>
              </a:rPr>
              <a:t>党的十九大报告以“担当民族复兴大任”来界定“时代新人”，这是对</a:t>
            </a:r>
            <a:r>
              <a:rPr lang="zh-CN" sz="2400" b="1" dirty="0">
                <a:solidFill>
                  <a:schemeClr val="tx1"/>
                </a:solidFill>
                <a:latin typeface="Arial" panose="020B0604020202090204" pitchFamily="34" charset="0"/>
                <a:ea typeface="微软雅黑" panose="020B0503020204020204" pitchFamily="34" charset="-122"/>
              </a:rPr>
              <a:t>“</a:t>
            </a:r>
            <a:r>
              <a:rPr sz="2400" b="1" dirty="0">
                <a:solidFill>
                  <a:schemeClr val="tx1"/>
                </a:solidFill>
                <a:latin typeface="Arial" panose="020B0604020202090204" pitchFamily="34" charset="0"/>
                <a:ea typeface="微软雅黑" panose="020B0503020204020204" pitchFamily="34" charset="-122"/>
              </a:rPr>
              <a:t>时代新人</a:t>
            </a:r>
            <a:r>
              <a:rPr lang="zh-CN" sz="2400" b="1" dirty="0">
                <a:solidFill>
                  <a:schemeClr val="tx1"/>
                </a:solidFill>
                <a:latin typeface="Arial" panose="020B0604020202090204" pitchFamily="34" charset="0"/>
                <a:ea typeface="微软雅黑" panose="020B0503020204020204" pitchFamily="34" charset="-122"/>
              </a:rPr>
              <a:t>”</a:t>
            </a:r>
            <a:r>
              <a:rPr sz="2400" b="1" dirty="0">
                <a:solidFill>
                  <a:schemeClr val="tx1"/>
                </a:solidFill>
                <a:latin typeface="Arial" panose="020B0604020202090204" pitchFamily="34" charset="0"/>
                <a:ea typeface="微软雅黑" panose="020B0503020204020204" pitchFamily="34" charset="-122"/>
              </a:rPr>
              <a:t>最重要的定义。</a:t>
            </a:r>
            <a:endParaRPr sz="2000" b="1" dirty="0">
              <a:solidFill>
                <a:srgbClr val="FF0000"/>
              </a:solidFill>
              <a:latin typeface="Arial" panose="020B0604020202090204" pitchFamily="34" charset="0"/>
              <a:ea typeface="微软雅黑" panose="020B0503020204020204" pitchFamily="34" charset="-122"/>
            </a:endParaRPr>
          </a:p>
          <a:p>
            <a:pPr>
              <a:lnSpc>
                <a:spcPct val="130000"/>
              </a:lnSpc>
            </a:pPr>
            <a:endParaRPr sz="20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431292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“时代新人”概念梳理</a:t>
            </a:r>
            <a:endPar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5" name="组合 24"/>
          <p:cNvGrpSpPr/>
          <p:nvPr/>
        </p:nvGrpSpPr>
        <p:grpSpPr>
          <a:xfrm>
            <a:off x="9007485" y="197397"/>
            <a:ext cx="2870151" cy="827554"/>
            <a:chOff x="277798" y="122111"/>
            <a:chExt cx="5205106" cy="1500796"/>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77798" y="122111"/>
              <a:ext cx="1494512" cy="1500796"/>
            </a:xfrm>
            <a:prstGeom prst="rect">
              <a:avLst/>
            </a:prstGeom>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51632" y="319184"/>
              <a:ext cx="3416113" cy="755684"/>
            </a:xfrm>
            <a:prstGeom prst="rect">
              <a:avLst/>
            </a:prstGeom>
          </p:spPr>
        </p:pic>
        <p:sp>
          <p:nvSpPr>
            <p:cNvPr id="28" name="矩形 27"/>
            <p:cNvSpPr/>
            <p:nvPr/>
          </p:nvSpPr>
          <p:spPr>
            <a:xfrm>
              <a:off x="1849632" y="1018732"/>
              <a:ext cx="3633272" cy="46048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RENMIN UNIVERSITY OF CHINA</a:t>
              </a:r>
              <a:endPar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pic>
        <p:nvPicPr>
          <p:cNvPr id="29" name="图片 28"/>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0767695" cy="2489200"/>
          </a:xfrm>
          <a:prstGeom prst="rect">
            <a:avLst/>
          </a:prstGeom>
          <a:noFill/>
        </p:spPr>
        <p:txBody>
          <a:bodyPr wrap="square" rtlCol="0">
            <a:spAutoFit/>
          </a:bodyPr>
          <a:lstStyle/>
          <a:p>
            <a:pPr>
              <a:lnSpc>
                <a:spcPct val="130000"/>
              </a:lnSpc>
            </a:pPr>
            <a:r>
              <a:rPr sz="2400" b="1" dirty="0">
                <a:latin typeface="Arial" panose="020B0604020202090204" pitchFamily="34" charset="0"/>
                <a:ea typeface="微软雅黑" panose="020B0503020204020204" pitchFamily="34" charset="-122"/>
              </a:rPr>
              <a:t>2022.4.25 习近平总书记在中国人民大学考察时的重要讲话</a:t>
            </a:r>
            <a:r>
              <a:rPr sz="2400" dirty="0">
                <a:latin typeface="Arial" panose="020B0604020202090204" pitchFamily="34" charset="0"/>
                <a:ea typeface="微软雅黑" panose="020B0503020204020204" pitchFamily="34" charset="-122"/>
              </a:rPr>
              <a:t>。</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marL="0" marR="0" lvl="0" indent="0" algn="l" defTabSz="457200" rtl="0" eaLnBrk="1" fontAlgn="auto" latinLnBrk="0" hangingPunct="1">
              <a:lnSpc>
                <a:spcPct val="130000"/>
              </a:lnSpc>
              <a:spcBef>
                <a:spcPts val="0"/>
              </a:spcBef>
              <a:spcAft>
                <a:spcPts val="0"/>
              </a:spcAft>
              <a:buClrTx/>
              <a:buSzTx/>
              <a:buFontTx/>
              <a:buNone/>
              <a:defRPr/>
            </a:pPr>
            <a:r>
              <a:rPr lang="zh-CN" sz="24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r>
              <a:rPr sz="24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广大青年要做社会主义核心价值观的坚定信仰者、积极传播者、模范践行者，向英雄学习、向前辈学习、向榜样学习，</a:t>
            </a:r>
            <a:r>
              <a:rPr sz="2400" b="1" noProof="0" dirty="0">
                <a:ln>
                  <a:noFill/>
                </a:ln>
                <a:solidFill>
                  <a:srgbClr val="C00000"/>
                </a:solidFill>
                <a:effectLst/>
                <a:uLnTx/>
                <a:uFillTx/>
                <a:latin typeface="微软雅黑" panose="020B0503020204020204" pitchFamily="34" charset="-122"/>
                <a:ea typeface="微软雅黑" panose="020B0503020204020204" pitchFamily="34" charset="-122"/>
                <a:sym typeface="+mn-ea"/>
              </a:rPr>
              <a:t>争做堪当民族复兴重任的时代新人</a:t>
            </a:r>
            <a:r>
              <a:rPr sz="24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，在实现中华民族伟大复兴的时代洪流中踔厉奋发、勇毅前进</a:t>
            </a:r>
            <a:r>
              <a:rPr lang="zh-CN" sz="24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endParaRPr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431292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rPr>
              <a:t>“时代新人”概念梳理</a:t>
            </a:r>
            <a:endParaRPr kumimoji="0" lang="zh-CN" altLang="en-US" sz="3200" b="1" i="0" u="none" strike="noStrike" kern="1200" cap="none" spc="0" normalizeH="0" baseline="0" noProof="0" dirty="0">
              <a:ln>
                <a:noFill/>
              </a:ln>
              <a:effectLst/>
              <a:uLnTx/>
              <a:uFillTx/>
              <a:latin typeface="Arial" panose="020B0604020202090204" pitchFamily="34" charset="0"/>
              <a:ea typeface="微软雅黑" panose="020B0503020204020204" pitchFamily="34" charset="-122"/>
              <a:cs typeface="+mn-cs"/>
              <a:sym typeface="Calibri" panose="020F0502020204030204" pitchFamily="34" charset="0"/>
            </a:endParaRP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5" name="组合 24"/>
          <p:cNvGrpSpPr/>
          <p:nvPr/>
        </p:nvGrpSpPr>
        <p:grpSpPr>
          <a:xfrm>
            <a:off x="9007485" y="197397"/>
            <a:ext cx="2870151" cy="827554"/>
            <a:chOff x="277798" y="122111"/>
            <a:chExt cx="5205106" cy="1500796"/>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77798" y="122111"/>
              <a:ext cx="1494512" cy="1500796"/>
            </a:xfrm>
            <a:prstGeom prst="rect">
              <a:avLst/>
            </a:prstGeom>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51632" y="319184"/>
              <a:ext cx="3416113" cy="755684"/>
            </a:xfrm>
            <a:prstGeom prst="rect">
              <a:avLst/>
            </a:prstGeom>
          </p:spPr>
        </p:pic>
        <p:sp>
          <p:nvSpPr>
            <p:cNvPr id="28" name="矩形 27"/>
            <p:cNvSpPr/>
            <p:nvPr/>
          </p:nvSpPr>
          <p:spPr>
            <a:xfrm>
              <a:off x="1849632" y="1018732"/>
              <a:ext cx="3633272" cy="46048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RENMIN UNIVERSITY OF CHINA</a:t>
              </a:r>
              <a:endPar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pic>
        <p:nvPicPr>
          <p:cNvPr id="29" name="图片 28"/>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224915"/>
            <a:ext cx="10767695" cy="3448685"/>
          </a:xfrm>
          <a:prstGeom prst="rect">
            <a:avLst/>
          </a:prstGeom>
          <a:noFill/>
        </p:spPr>
        <p:txBody>
          <a:bodyPr wrap="square" rtlCol="0">
            <a:spAutoFit/>
          </a:bodyPr>
          <a:lstStyle/>
          <a:p>
            <a:pPr>
              <a:lnSpc>
                <a:spcPct val="130000"/>
              </a:lnSpc>
            </a:pPr>
            <a:r>
              <a:rPr lang="en-US" sz="2400" b="1" dirty="0">
                <a:latin typeface="Arial" panose="020B0604020202090204" pitchFamily="34" charset="0"/>
                <a:ea typeface="微软雅黑" panose="020B0503020204020204" pitchFamily="34" charset="-122"/>
              </a:rPr>
              <a:t>2022.10.16 </a:t>
            </a:r>
            <a:r>
              <a:rPr sz="2400" b="1" dirty="0">
                <a:latin typeface="Arial" panose="020B0604020202090204" pitchFamily="34" charset="0"/>
                <a:ea typeface="微软雅黑" panose="020B0503020204020204" pitchFamily="34" charset="-122"/>
              </a:rPr>
              <a:t>党的二十大报告</a:t>
            </a:r>
            <a:r>
              <a:rPr lang="zh-CN" sz="2400" dirty="0">
                <a:latin typeface="Arial" panose="020B0604020202090204" pitchFamily="34" charset="0"/>
                <a:ea typeface="微软雅黑" panose="020B0503020204020204" pitchFamily="34" charset="-122"/>
              </a:rPr>
              <a:t>。</a:t>
            </a:r>
            <a:endParaRPr lang="zh-CN" sz="2400" dirty="0">
              <a:latin typeface="Arial" panose="020B0604020202090204" pitchFamily="34" charset="0"/>
              <a:ea typeface="微软雅黑" panose="020B0503020204020204" pitchFamily="34" charset="-122"/>
            </a:endParaRPr>
          </a:p>
          <a:p>
            <a:pPr>
              <a:lnSpc>
                <a:spcPct val="130000"/>
              </a:lnSpc>
            </a:pPr>
            <a:endParaRPr lang="zh-CN"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“弘扬以伟大建党精神为源头的中国共产党人精神谱系，用好红色资源，深入开展社会主义核心价值观宣传教育，深化爱国主义、集体主义、社会主义教育，</a:t>
            </a:r>
            <a:r>
              <a:rPr sz="2400" b="1" dirty="0">
                <a:solidFill>
                  <a:srgbClr val="C00000"/>
                </a:solidFill>
                <a:latin typeface="Arial" panose="020B0604020202090204" pitchFamily="34" charset="0"/>
                <a:ea typeface="微软雅黑" panose="020B0503020204020204" pitchFamily="34" charset="-122"/>
              </a:rPr>
              <a:t>着力培养担当民族复兴大任的时代新人</a:t>
            </a:r>
            <a:r>
              <a:rPr sz="2400" dirty="0">
                <a:latin typeface="Arial" panose="020B0604020202090204" pitchFamily="34" charset="0"/>
                <a:ea typeface="微软雅黑" panose="020B0503020204020204" pitchFamily="34" charset="-122"/>
              </a:rPr>
              <a:t>。”</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这些重要论述为培养时代新人提供了核心要求与方向指引。</a:t>
            </a:r>
            <a:endParaRPr sz="2400" dirty="0">
              <a:latin typeface="Arial" panose="020B0604020202090204" pitchFamily="34" charset="0"/>
              <a:ea typeface="微软雅黑" panose="020B0503020204020204" pitchFamily="34"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5" name="组合 24"/>
          <p:cNvGrpSpPr/>
          <p:nvPr/>
        </p:nvGrpSpPr>
        <p:grpSpPr>
          <a:xfrm>
            <a:off x="9007485" y="197397"/>
            <a:ext cx="2870151" cy="827554"/>
            <a:chOff x="277798" y="122111"/>
            <a:chExt cx="5205106" cy="1500796"/>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77798" y="122111"/>
              <a:ext cx="1494512" cy="1500796"/>
            </a:xfrm>
            <a:prstGeom prst="rect">
              <a:avLst/>
            </a:prstGeom>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51632" y="319184"/>
              <a:ext cx="3416113" cy="755684"/>
            </a:xfrm>
            <a:prstGeom prst="rect">
              <a:avLst/>
            </a:prstGeom>
          </p:spPr>
        </p:pic>
        <p:sp>
          <p:nvSpPr>
            <p:cNvPr id="28" name="矩形 27"/>
            <p:cNvSpPr/>
            <p:nvPr/>
          </p:nvSpPr>
          <p:spPr>
            <a:xfrm>
              <a:off x="1849632" y="1018732"/>
              <a:ext cx="3633272" cy="46048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RENMIN UNIVERSITY OF CHINA</a:t>
              </a:r>
              <a:endPar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pic>
        <p:nvPicPr>
          <p:cNvPr id="29" name="图片 28"/>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541655" y="1464945"/>
            <a:ext cx="5873115" cy="3928110"/>
          </a:xfrm>
          <a:prstGeom prst="rect">
            <a:avLst/>
          </a:prstGeom>
          <a:noFill/>
        </p:spPr>
        <p:txBody>
          <a:bodyPr wrap="square" rtlCol="0">
            <a:spAutoFit/>
          </a:bodyPr>
          <a:lstStyle/>
          <a:p>
            <a:pPr>
              <a:lnSpc>
                <a:spcPct val="130000"/>
              </a:lnSpc>
            </a:pPr>
            <a:r>
              <a:rPr sz="2400" dirty="0">
                <a:latin typeface="Arial" panose="020B0604020202090204" pitchFamily="34" charset="0"/>
                <a:ea typeface="微软雅黑" panose="020B0503020204020204" pitchFamily="34" charset="-122"/>
              </a:rPr>
              <a:t>习近平在中国人民大学考察时强调：</a:t>
            </a:r>
            <a:r>
              <a:rPr sz="2400" b="1" dirty="0">
                <a:solidFill>
                  <a:srgbClr val="C00000"/>
                </a:solidFill>
                <a:latin typeface="Arial" panose="020B0604020202090204" pitchFamily="34" charset="0"/>
                <a:ea typeface="微软雅黑" panose="020B0503020204020204" pitchFamily="34" charset="-122"/>
              </a:rPr>
              <a:t>“为谁培养人、培养什么人、怎样培养人”</a:t>
            </a:r>
            <a:r>
              <a:rPr sz="2400" dirty="0">
                <a:latin typeface="Arial" panose="020B0604020202090204" pitchFamily="34" charset="0"/>
                <a:ea typeface="微软雅黑" panose="020B0503020204020204" pitchFamily="34" charset="-122"/>
              </a:rPr>
              <a:t>始终是教育的根本问题。</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a:lnSpc>
                <a:spcPct val="130000"/>
              </a:lnSpc>
            </a:pPr>
            <a:r>
              <a:rPr sz="2400" dirty="0">
                <a:latin typeface="Arial" panose="020B0604020202090204" pitchFamily="34" charset="0"/>
                <a:ea typeface="微软雅黑" panose="020B0503020204020204" pitchFamily="34" charset="-122"/>
              </a:rPr>
              <a:t>马克思主义人才观强调，“培养什么人”是历史的、发展的，不是静止的、固定不变的。“培养什么人”要随着时代的变化而变化，要立足具体时代，培养该时代所需要的人才。</a:t>
            </a:r>
            <a:endParaRPr sz="2400" dirty="0">
              <a:latin typeface="Arial" panose="020B0604020202090204" pitchFamily="34" charset="0"/>
              <a:ea typeface="微软雅黑" panose="020B0503020204020204" pitchFamily="34" charset="-122"/>
            </a:endParaRPr>
          </a:p>
        </p:txBody>
      </p:sp>
      <p:sp>
        <p:nvSpPr>
          <p:cNvPr id="33" name="矩形 46"/>
          <p:cNvSpPr>
            <a:spLocks noChangeArrowheads="1"/>
          </p:cNvSpPr>
          <p:nvPr/>
        </p:nvSpPr>
        <p:spPr bwMode="auto">
          <a:xfrm>
            <a:off x="634918" y="237124"/>
            <a:ext cx="431292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b="1" dirty="0"/>
              <a:t>“时代新人”概念梳理</a:t>
            </a:r>
            <a:endParaRPr lang="zh-CN" altLang="en-US" b="1" dirty="0"/>
          </a:p>
        </p:txBody>
      </p:sp>
      <p:pic>
        <p:nvPicPr>
          <p:cNvPr id="4" name="图片 3"/>
          <p:cNvPicPr>
            <a:picLocks noChangeAspect="1"/>
          </p:cNvPicPr>
          <p:nvPr/>
        </p:nvPicPr>
        <p:blipFill>
          <a:blip r:embed="rId5">
            <a:lum contrast="12000"/>
          </a:blip>
          <a:stretch>
            <a:fillRect/>
          </a:stretch>
        </p:blipFill>
        <p:spPr>
          <a:xfrm>
            <a:off x="6599555" y="1620520"/>
            <a:ext cx="5214620" cy="3772535"/>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等腰三角形 47"/>
          <p:cNvSpPr>
            <a:spLocks noChangeArrowheads="1"/>
          </p:cNvSpPr>
          <p:nvPr/>
        </p:nvSpPr>
        <p:spPr bwMode="auto">
          <a:xfrm rot="5400000">
            <a:off x="-53049" y="209721"/>
            <a:ext cx="774879" cy="668780"/>
          </a:xfrm>
          <a:prstGeom prst="triangle">
            <a:avLst>
              <a:gd name="adj" fmla="val 50000"/>
            </a:avLst>
          </a:prstGeom>
          <a:solidFill>
            <a:srgbClr val="990100"/>
          </a:solidFill>
          <a:ln>
            <a:noFill/>
          </a:ln>
        </p:spPr>
        <p:txBody>
          <a:bodyPr lIns="121917" tIns="60959" rIns="121917" bIns="60959"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5" name="组合 24"/>
          <p:cNvGrpSpPr/>
          <p:nvPr/>
        </p:nvGrpSpPr>
        <p:grpSpPr>
          <a:xfrm>
            <a:off x="9007485" y="197397"/>
            <a:ext cx="2870151" cy="827554"/>
            <a:chOff x="277798" y="122111"/>
            <a:chExt cx="5205106" cy="1500796"/>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77798" y="122111"/>
              <a:ext cx="1494512" cy="1500796"/>
            </a:xfrm>
            <a:prstGeom prst="rect">
              <a:avLst/>
            </a:prstGeom>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51632" y="319184"/>
              <a:ext cx="3416113" cy="755684"/>
            </a:xfrm>
            <a:prstGeom prst="rect">
              <a:avLst/>
            </a:prstGeom>
          </p:spPr>
        </p:pic>
        <p:sp>
          <p:nvSpPr>
            <p:cNvPr id="28" name="矩形 27"/>
            <p:cNvSpPr/>
            <p:nvPr/>
          </p:nvSpPr>
          <p:spPr>
            <a:xfrm>
              <a:off x="1849632" y="1018732"/>
              <a:ext cx="3633272" cy="46048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RENMIN UNIVERSITY OF CHINA</a:t>
              </a:r>
              <a:endParaRPr kumimoji="0" lang="en-US" altLang="zh-CN" sz="1050" b="1"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pic>
        <p:nvPicPr>
          <p:cNvPr id="29" name="图片 28"/>
          <p:cNvPicPr>
            <a:picLocks noChangeAspect="1"/>
          </p:cNvPicPr>
          <p:nvPr/>
        </p:nvPicPr>
        <p:blipFill>
          <a:blip r:embed="rId3" cstate="print">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2465" y="6301220"/>
            <a:ext cx="1523493" cy="400109"/>
          </a:xfrm>
          <a:prstGeom prst="rect">
            <a:avLst/>
          </a:prstGeom>
        </p:spPr>
      </p:pic>
      <p:sp>
        <p:nvSpPr>
          <p:cNvPr id="2" name="文本框 1"/>
          <p:cNvSpPr txBox="1"/>
          <p:nvPr/>
        </p:nvSpPr>
        <p:spPr>
          <a:xfrm>
            <a:off x="635000" y="1322705"/>
            <a:ext cx="10767695" cy="4300220"/>
          </a:xfrm>
          <a:prstGeom prst="rect">
            <a:avLst/>
          </a:prstGeom>
          <a:noFill/>
        </p:spPr>
        <p:txBody>
          <a:bodyPr wrap="square" rtlCol="0">
            <a:spAutoFit/>
          </a:bodyPr>
          <a:lstStyle/>
          <a:p>
            <a:pPr>
              <a:lnSpc>
                <a:spcPct val="130000"/>
              </a:lnSpc>
            </a:pPr>
            <a:r>
              <a:rPr sz="2400" dirty="0">
                <a:latin typeface="Arial" panose="020B0604020202090204" pitchFamily="34" charset="0"/>
                <a:ea typeface="微软雅黑" panose="020B0503020204020204" pitchFamily="34" charset="-122"/>
              </a:rPr>
              <a:t>我们党在人才培养上坚持以马克思主义人才观为指导，始终注重立足具体时代，培养契合时代发展需要的人才。</a:t>
            </a:r>
            <a:endParaRPr sz="2400" dirty="0">
              <a:latin typeface="Arial" panose="020B0604020202090204" pitchFamily="34" charset="0"/>
              <a:ea typeface="微软雅黑" panose="020B0503020204020204" pitchFamily="34" charset="-122"/>
            </a:endParaRPr>
          </a:p>
          <a:p>
            <a:pPr>
              <a:lnSpc>
                <a:spcPct val="130000"/>
              </a:lnSpc>
            </a:pPr>
            <a:endParaRPr sz="2400" dirty="0">
              <a:latin typeface="Arial" panose="020B0604020202090204" pitchFamily="34" charset="0"/>
              <a:ea typeface="微软雅黑" panose="020B0503020204020204" pitchFamily="34" charset="-122"/>
            </a:endParaRPr>
          </a:p>
          <a:p>
            <a:pPr fontAlgn="auto">
              <a:lnSpc>
                <a:spcPct val="150000"/>
              </a:lnSpc>
            </a:pPr>
            <a:r>
              <a:rPr sz="2400" b="1" dirty="0">
                <a:solidFill>
                  <a:srgbClr val="C00000"/>
                </a:solidFill>
                <a:latin typeface="Arial" panose="020B0604020202090204" pitchFamily="34" charset="0"/>
                <a:ea typeface="微软雅黑" panose="020B0503020204020204" pitchFamily="34" charset="-122"/>
              </a:rPr>
              <a:t>革命时期</a:t>
            </a:r>
            <a:r>
              <a:rPr sz="2400" dirty="0">
                <a:latin typeface="Arial" panose="020B0604020202090204" pitchFamily="34" charset="0"/>
                <a:ea typeface="微软雅黑" panose="020B0503020204020204" pitchFamily="34" charset="-122"/>
              </a:rPr>
              <a:t>，我们党强调培养具有政治远见、具有斗争与牺牲精神、为民族独立与人民解放而奋斗的人。</a:t>
            </a:r>
            <a:endParaRPr sz="2400" dirty="0">
              <a:latin typeface="Arial" panose="020B0604020202090204" pitchFamily="34" charset="0"/>
              <a:ea typeface="微软雅黑" panose="020B0503020204020204" pitchFamily="34" charset="-122"/>
            </a:endParaRPr>
          </a:p>
          <a:p>
            <a:pPr fontAlgn="auto">
              <a:lnSpc>
                <a:spcPct val="150000"/>
              </a:lnSpc>
            </a:pPr>
            <a:r>
              <a:rPr sz="2400" b="1" dirty="0">
                <a:solidFill>
                  <a:srgbClr val="C00000"/>
                </a:solidFill>
                <a:latin typeface="Arial" panose="020B0604020202090204" pitchFamily="34" charset="0"/>
                <a:ea typeface="微软雅黑" panose="020B0503020204020204" pitchFamily="34" charset="-122"/>
              </a:rPr>
              <a:t>新中国成立后</a:t>
            </a:r>
            <a:r>
              <a:rPr sz="2400" dirty="0">
                <a:latin typeface="Arial" panose="020B0604020202090204" pitchFamily="34" charset="0"/>
                <a:ea typeface="微软雅黑" panose="020B0503020204020204" pitchFamily="34" charset="-122"/>
              </a:rPr>
              <a:t>，我们党提出培养“又红又专”的社会主义建设者。</a:t>
            </a:r>
            <a:endParaRPr sz="2400" dirty="0">
              <a:latin typeface="Arial" panose="020B0604020202090204" pitchFamily="34" charset="0"/>
              <a:ea typeface="微软雅黑" panose="020B0503020204020204" pitchFamily="34" charset="-122"/>
            </a:endParaRPr>
          </a:p>
          <a:p>
            <a:pPr fontAlgn="auto">
              <a:lnSpc>
                <a:spcPct val="150000"/>
              </a:lnSpc>
            </a:pPr>
            <a:r>
              <a:rPr sz="2400" b="1" dirty="0">
                <a:solidFill>
                  <a:srgbClr val="C00000"/>
                </a:solidFill>
                <a:latin typeface="Arial" panose="020B0604020202090204" pitchFamily="34" charset="0"/>
                <a:ea typeface="微软雅黑" panose="020B0503020204020204" pitchFamily="34" charset="-122"/>
              </a:rPr>
              <a:t>改革开放后</a:t>
            </a:r>
            <a:r>
              <a:rPr sz="2400" dirty="0">
                <a:latin typeface="Arial" panose="020B0604020202090204" pitchFamily="34" charset="0"/>
                <a:ea typeface="微软雅黑" panose="020B0503020204020204" pitchFamily="34" charset="-122"/>
              </a:rPr>
              <a:t>，我们党提出培育有理想、有道德、有文化、有纪律的“四有”新人。</a:t>
            </a:r>
            <a:endParaRPr sz="2400" dirty="0">
              <a:latin typeface="Arial" panose="020B0604020202090204" pitchFamily="34" charset="0"/>
              <a:ea typeface="微软雅黑" panose="020B0503020204020204" pitchFamily="34" charset="-122"/>
            </a:endParaRPr>
          </a:p>
          <a:p>
            <a:pPr fontAlgn="auto">
              <a:lnSpc>
                <a:spcPct val="150000"/>
              </a:lnSpc>
            </a:pPr>
            <a:r>
              <a:rPr sz="2400" b="1" dirty="0">
                <a:solidFill>
                  <a:srgbClr val="C00000"/>
                </a:solidFill>
                <a:latin typeface="Arial" panose="020B0604020202090204" pitchFamily="34" charset="0"/>
                <a:ea typeface="微软雅黑" panose="020B0503020204020204" pitchFamily="34" charset="-122"/>
              </a:rPr>
              <a:t>新时代</a:t>
            </a:r>
            <a:r>
              <a:rPr sz="2400" dirty="0">
                <a:latin typeface="Arial" panose="020B0604020202090204" pitchFamily="34" charset="0"/>
                <a:ea typeface="微软雅黑" panose="020B0503020204020204" pitchFamily="34" charset="-122"/>
              </a:rPr>
              <a:t>，习近平总书记与时俱进，提出培养担当民族复兴大任的时代新人。</a:t>
            </a:r>
            <a:endParaRPr sz="2400" dirty="0">
              <a:latin typeface="Arial" panose="020B0604020202090204" pitchFamily="34" charset="0"/>
              <a:ea typeface="微软雅黑" panose="020B0503020204020204" pitchFamily="34" charset="-122"/>
            </a:endParaRPr>
          </a:p>
        </p:txBody>
      </p:sp>
      <p:sp>
        <p:nvSpPr>
          <p:cNvPr id="33" name="矩形 46"/>
          <p:cNvSpPr>
            <a:spLocks noChangeArrowheads="1"/>
          </p:cNvSpPr>
          <p:nvPr/>
        </p:nvSpPr>
        <p:spPr bwMode="auto">
          <a:xfrm>
            <a:off x="634918" y="237124"/>
            <a:ext cx="431292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4572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b="1" dirty="0"/>
              <a:t>“时代新人”概念梳理</a:t>
            </a:r>
            <a:endParaRPr lang="zh-CN" altLang="en-US" b="1" dirty="0"/>
          </a:p>
        </p:txBody>
      </p:sp>
    </p:spTree>
  </p:cSld>
  <p:clrMapOvr>
    <a:masterClrMapping/>
  </p:clrMapOvr>
  <p:transition spd="slow"/>
</p:sld>
</file>

<file path=ppt/tags/tag1.xml><?xml version="1.0" encoding="utf-8"?>
<p:tagLst xmlns:p="http://schemas.openxmlformats.org/presentationml/2006/main">
  <p:tag name="PA" val="v5.2.9"/>
</p:tagLst>
</file>

<file path=ppt/tags/tag10.xml><?xml version="1.0" encoding="utf-8"?>
<p:tagLst xmlns:p="http://schemas.openxmlformats.org/presentationml/2006/main">
  <p:tag name="PA" val="v5.2.9"/>
</p:tagLst>
</file>

<file path=ppt/tags/tag11.xml><?xml version="1.0" encoding="utf-8"?>
<p:tagLst xmlns:p="http://schemas.openxmlformats.org/presentationml/2006/main">
  <p:tag name="PA" val="v5.2.9"/>
</p:tagLst>
</file>

<file path=ppt/tags/tag12.xml><?xml version="1.0" encoding="utf-8"?>
<p:tagLst xmlns:p="http://schemas.openxmlformats.org/presentationml/2006/main">
  <p:tag name="PA" val="v5.2.9"/>
</p:tagLst>
</file>

<file path=ppt/tags/tag13.xml><?xml version="1.0" encoding="utf-8"?>
<p:tagLst xmlns:p="http://schemas.openxmlformats.org/presentationml/2006/main">
  <p:tag name="PA" val="v5.2.9"/>
</p:tagLst>
</file>

<file path=ppt/tags/tag14.xml><?xml version="1.0" encoding="utf-8"?>
<p:tagLst xmlns:p="http://schemas.openxmlformats.org/presentationml/2006/main">
  <p:tag name="PA" val="v5.2.9"/>
</p:tagLst>
</file>

<file path=ppt/tags/tag15.xml><?xml version="1.0" encoding="utf-8"?>
<p:tagLst xmlns:p="http://schemas.openxmlformats.org/presentationml/2006/main">
  <p:tag name="PA" val="v5.2.9"/>
</p:tagLst>
</file>

<file path=ppt/tags/tag16.xml><?xml version="1.0" encoding="utf-8"?>
<p:tagLst xmlns:p="http://schemas.openxmlformats.org/presentationml/2006/main">
  <p:tag name="KSO_WPP_MARK_KEY" val="cd2a8ca6-af82-4674-85f2-00e7677e8442"/>
  <p:tag name="COMMONDATA" val="eyJoZGlkIjoiZGRhYTI4YTFkMDhiYTJjMTUxZGI5Mzg5NzgwM2QxZjkifQ=="/>
</p:tagLst>
</file>

<file path=ppt/tags/tag2.xml><?xml version="1.0" encoding="utf-8"?>
<p:tagLst xmlns:p="http://schemas.openxmlformats.org/presentationml/2006/main">
  <p:tag name="PA" val="v5.2.9"/>
</p:tagLst>
</file>

<file path=ppt/tags/tag3.xml><?xml version="1.0" encoding="utf-8"?>
<p:tagLst xmlns:p="http://schemas.openxmlformats.org/presentationml/2006/main">
  <p:tag name="PA" val="v5.2.9"/>
</p:tagLst>
</file>

<file path=ppt/tags/tag4.xml><?xml version="1.0" encoding="utf-8"?>
<p:tagLst xmlns:p="http://schemas.openxmlformats.org/presentationml/2006/main">
  <p:tag name="PA" val="v5.2.9"/>
</p:tagLst>
</file>

<file path=ppt/tags/tag5.xml><?xml version="1.0" encoding="utf-8"?>
<p:tagLst xmlns:p="http://schemas.openxmlformats.org/presentationml/2006/main">
  <p:tag name="PA" val="v5.2.9"/>
</p:tagLst>
</file>

<file path=ppt/tags/tag6.xml><?xml version="1.0" encoding="utf-8"?>
<p:tagLst xmlns:p="http://schemas.openxmlformats.org/presentationml/2006/main">
  <p:tag name="PA" val="v5.2.9"/>
</p:tagLst>
</file>

<file path=ppt/tags/tag7.xml><?xml version="1.0" encoding="utf-8"?>
<p:tagLst xmlns:p="http://schemas.openxmlformats.org/presentationml/2006/main">
  <p:tag name="PA" val="v5.2.9"/>
</p:tagLst>
</file>

<file path=ppt/tags/tag8.xml><?xml version="1.0" encoding="utf-8"?>
<p:tagLst xmlns:p="http://schemas.openxmlformats.org/presentationml/2006/main">
  <p:tag name="PA" val="v5.2.9"/>
</p:tagLst>
</file>

<file path=ppt/tags/tag9.xml><?xml version="1.0" encoding="utf-8"?>
<p:tagLst xmlns:p="http://schemas.openxmlformats.org/presentationml/2006/main">
  <p:tag name="PA" val="v5.2.9"/>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3F3F3F"/>
      </a:dk2>
      <a:lt2>
        <a:srgbClr val="E3DED1"/>
      </a:lt2>
      <a:accent1>
        <a:srgbClr val="00582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9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4615</Words>
  <Application>WPS 文字</Application>
  <PresentationFormat>宽屏</PresentationFormat>
  <Paragraphs>207</Paragraphs>
  <Slides>25</Slides>
  <Notes>52</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25</vt:i4>
      </vt:variant>
    </vt:vector>
  </HeadingPairs>
  <TitlesOfParts>
    <vt:vector size="52" baseType="lpstr">
      <vt:lpstr>Arial</vt:lpstr>
      <vt:lpstr>方正书宋_GBK</vt:lpstr>
      <vt:lpstr>Wingdings</vt:lpstr>
      <vt:lpstr>微软雅黑</vt:lpstr>
      <vt:lpstr>汉仪旗黑</vt:lpstr>
      <vt:lpstr>Arial Black</vt:lpstr>
      <vt:lpstr>Wingdings 2</vt:lpstr>
      <vt:lpstr>幼圆</vt:lpstr>
      <vt:lpstr>华文宋体</vt:lpstr>
      <vt:lpstr>Calibri</vt:lpstr>
      <vt:lpstr>Helvetica Neue</vt:lpstr>
      <vt:lpstr>宋体</vt:lpstr>
      <vt:lpstr>Arial</vt:lpstr>
      <vt:lpstr>Calibri</vt:lpstr>
      <vt:lpstr>Times New Roman</vt:lpstr>
      <vt:lpstr>Arial Narrow</vt:lpstr>
      <vt:lpstr>汉仪书宋二KW</vt:lpstr>
      <vt:lpstr>楷体</vt:lpstr>
      <vt:lpstr>宋体</vt:lpstr>
      <vt:lpstr>Arial Unicode MS</vt:lpstr>
      <vt:lpstr>等线</vt:lpstr>
      <vt:lpstr>汉仪中等线KW</vt:lpstr>
      <vt:lpstr>汉仪楷体KW</vt:lpstr>
      <vt:lpstr>Arial Bold</vt:lpstr>
      <vt:lpstr>微软雅黑</vt:lpstr>
      <vt:lpstr>楷体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zhaomengke</cp:lastModifiedBy>
  <cp:revision>75</cp:revision>
  <dcterms:created xsi:type="dcterms:W3CDTF">2024-03-01T09:43:17Z</dcterms:created>
  <dcterms:modified xsi:type="dcterms:W3CDTF">2024-03-01T09:43:17Z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D13BDC84EA9B4F429F4CB382242CFAFC_12</vt:lpwstr>
  </property>
  <property fmtid="{D5CDD505-2E9C-101B-9397-08002B2CF9AE}" pid="3" name="KSOProductBuildVer">
    <vt:lpwstr>2052-3.8.1.6116</vt:lpwstr>
  </property>
</Properties>
</file>