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0"/>
  </p:notesMasterIdLst>
  <p:sldIdLst>
    <p:sldId id="256" r:id="rId2"/>
    <p:sldId id="258" r:id="rId3"/>
    <p:sldId id="259" r:id="rId4"/>
    <p:sldId id="262" r:id="rId5"/>
    <p:sldId id="276" r:id="rId6"/>
    <p:sldId id="275" r:id="rId7"/>
    <p:sldId id="274" r:id="rId8"/>
    <p:sldId id="273" r:id="rId9"/>
    <p:sldId id="268" r:id="rId10"/>
    <p:sldId id="266" r:id="rId11"/>
    <p:sldId id="267" r:id="rId12"/>
    <p:sldId id="277" r:id="rId13"/>
    <p:sldId id="278" r:id="rId14"/>
    <p:sldId id="269" r:id="rId15"/>
    <p:sldId id="270" r:id="rId16"/>
    <p:sldId id="298" r:id="rId17"/>
    <p:sldId id="272" r:id="rId18"/>
    <p:sldId id="292" r:id="rId19"/>
    <p:sldId id="294" r:id="rId20"/>
    <p:sldId id="297" r:id="rId21"/>
    <p:sldId id="296" r:id="rId22"/>
    <p:sldId id="295" r:id="rId23"/>
    <p:sldId id="280" r:id="rId24"/>
    <p:sldId id="281" r:id="rId25"/>
    <p:sldId id="263" r:id="rId26"/>
    <p:sldId id="282" r:id="rId27"/>
    <p:sldId id="283" r:id="rId28"/>
    <p:sldId id="286" r:id="rId29"/>
    <p:sldId id="287" r:id="rId30"/>
    <p:sldId id="288" r:id="rId31"/>
    <p:sldId id="289" r:id="rId32"/>
    <p:sldId id="290" r:id="rId33"/>
    <p:sldId id="284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89286" autoAdjust="0"/>
  </p:normalViewPr>
  <p:slideViewPr>
    <p:cSldViewPr>
      <p:cViewPr>
        <p:scale>
          <a:sx n="56" d="100"/>
          <a:sy n="56" d="100"/>
        </p:scale>
        <p:origin x="1574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DDD80-F244-4A17-8988-6EB7D2104F3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11BE5-DD75-435F-8746-7573BB300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1BE5-DD75-435F-8746-7573BB30049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1BE5-DD75-435F-8746-7573BB3004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80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创新与创业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1BE5-DD75-435F-8746-7573BB3004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5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查尔斯</a:t>
            </a:r>
            <a:r>
              <a:rPr lang="en-US" altLang="zh-CN" dirty="0"/>
              <a:t>·</a:t>
            </a:r>
            <a:r>
              <a:rPr kumimoji="1" lang="zh-CN" altLang="en-US" dirty="0"/>
              <a:t>巴赫曼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1973</a:t>
            </a:r>
            <a:r>
              <a:rPr kumimoji="1" lang="zh-CN" altLang="en-US" dirty="0"/>
              <a:t>，网状数据库管理系统</a:t>
            </a:r>
            <a:endParaRPr kumimoji="1" lang="en-US" altLang="zh-CN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埃德加</a:t>
            </a:r>
            <a:r>
              <a:rPr lang="en-US" altLang="zh-CN" dirty="0"/>
              <a:t>·</a:t>
            </a:r>
            <a:r>
              <a:rPr kumimoji="1" lang="zh-CN" altLang="en-US" dirty="0"/>
              <a:t>科德：关系型数据库</a:t>
            </a:r>
            <a:endParaRPr kumimoji="1" lang="en-US" altLang="zh-CN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1BE5-DD75-435F-8746-7573BB30049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13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脑科学</a:t>
            </a:r>
            <a:r>
              <a:rPr kumimoji="1" lang="en-US" altLang="zh-CN" dirty="0"/>
              <a:t>-</a:t>
            </a:r>
            <a:r>
              <a:rPr kumimoji="1" lang="zh-CN" altLang="en-US" dirty="0"/>
              <a:t>计算机；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1BE5-DD75-435F-8746-7573BB30049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67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期望最顶点</a:t>
            </a:r>
            <a:endParaRPr kumimoji="1" lang="en-US" altLang="zh-CN" dirty="0"/>
          </a:p>
          <a:p>
            <a:r>
              <a:rPr kumimoji="1" lang="zh-CN" altLang="en-US" dirty="0"/>
              <a:t>失望低点</a:t>
            </a:r>
            <a:endParaRPr kumimoji="1" lang="en-US" altLang="zh-CN" dirty="0"/>
          </a:p>
          <a:p>
            <a:r>
              <a:rPr kumimoji="1" lang="zh-CN" altLang="en-US" dirty="0"/>
              <a:t>重新启蒙</a:t>
            </a:r>
            <a:endParaRPr kumimoji="1" lang="en-US" altLang="zh-CN" dirty="0"/>
          </a:p>
          <a:p>
            <a:r>
              <a:rPr kumimoji="1" lang="zh-CN" altLang="en-US" dirty="0"/>
              <a:t>生产率平台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1BE5-DD75-435F-8746-7573BB30049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80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人脑模型：记忆</a:t>
            </a:r>
            <a:r>
              <a:rPr kumimoji="1" lang="en-US" altLang="zh-CN" dirty="0"/>
              <a:t>-</a:t>
            </a:r>
            <a:r>
              <a:rPr kumimoji="1" lang="zh-CN" altLang="en-US" dirty="0"/>
              <a:t>预测模型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1BE5-DD75-435F-8746-7573BB300498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30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创造力的</a:t>
            </a:r>
            <a:r>
              <a:rPr kumimoji="1" lang="zh-CN" altLang="en-US" dirty="0"/>
              <a:t>来源：交叉，应用在不同位置上（学习和创新类似，）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1BE5-DD75-435F-8746-7573BB300498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689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过穷或过富家庭对于孩子成长都不利，因为都缺少选择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1BE5-DD75-435F-8746-7573BB300498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8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学术论文阅读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  <a:p>
            <a:endParaRPr lang="en-US" altLang="zh-CN" dirty="0"/>
          </a:p>
          <a:p>
            <a:r>
              <a:rPr lang="zh-CN" altLang="en-US" dirty="0"/>
              <a:t>柴云鹏</a:t>
            </a:r>
          </a:p>
        </p:txBody>
      </p:sp>
    </p:spTree>
    <p:extLst>
      <p:ext uri="{BB962C8B-B14F-4D97-AF65-F5344CB8AC3E}">
        <p14:creationId xmlns:p14="http://schemas.microsoft.com/office/powerpoint/2010/main" val="304699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会议与期刊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期刊</a:t>
            </a:r>
            <a:endParaRPr lang="en-US" altLang="zh-CN" dirty="0"/>
          </a:p>
          <a:p>
            <a:pPr lvl="1"/>
            <a:r>
              <a:rPr lang="zh-CN" altLang="en-US" dirty="0"/>
              <a:t>传统学术论文发表途径</a:t>
            </a:r>
            <a:endParaRPr lang="en-US" altLang="zh-CN" dirty="0"/>
          </a:p>
          <a:p>
            <a:pPr lvl="1"/>
            <a:r>
              <a:rPr lang="zh-CN" altLang="en-US" dirty="0"/>
              <a:t>周期长、严谨、精细</a:t>
            </a:r>
            <a:endParaRPr lang="en-US" altLang="zh-CN" dirty="0"/>
          </a:p>
          <a:p>
            <a:pPr lvl="1"/>
            <a:r>
              <a:rPr lang="zh-CN" altLang="en-US" dirty="0"/>
              <a:t>理科、文科</a:t>
            </a:r>
            <a:endParaRPr lang="en-US" altLang="zh-CN" dirty="0"/>
          </a:p>
          <a:p>
            <a:pPr lvl="2"/>
            <a:r>
              <a:rPr lang="zh-CN" altLang="en-US" dirty="0"/>
              <a:t>数学、物理、生物</a:t>
            </a:r>
            <a:endParaRPr lang="en-US" altLang="zh-CN" dirty="0"/>
          </a:p>
          <a:p>
            <a:r>
              <a:rPr lang="zh-CN" altLang="en-US" dirty="0"/>
              <a:t>会议</a:t>
            </a:r>
            <a:endParaRPr lang="en-US" altLang="zh-CN" dirty="0"/>
          </a:p>
          <a:p>
            <a:pPr lvl="1"/>
            <a:r>
              <a:rPr lang="zh-CN" altLang="en-US" dirty="0"/>
              <a:t>交流为主</a:t>
            </a:r>
            <a:endParaRPr lang="en-US" altLang="zh-CN" dirty="0"/>
          </a:p>
          <a:p>
            <a:pPr lvl="1"/>
            <a:r>
              <a:rPr lang="zh-CN" altLang="en-US" dirty="0"/>
              <a:t>快速发表</a:t>
            </a:r>
            <a:endParaRPr lang="en-US" altLang="zh-CN" dirty="0"/>
          </a:p>
          <a:p>
            <a:pPr lvl="1"/>
            <a:r>
              <a:rPr lang="zh-CN" altLang="en-US" dirty="0"/>
              <a:t>计算机学科特殊性：会议</a:t>
            </a:r>
            <a:r>
              <a:rPr lang="en-US" altLang="zh-CN" dirty="0"/>
              <a:t>&gt;</a:t>
            </a:r>
            <a:r>
              <a:rPr lang="zh-CN" altLang="en-US" dirty="0"/>
              <a:t>期刊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21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各种分级标准</a:t>
            </a:r>
            <a:endParaRPr lang="en-US" altLang="zh-CN" dirty="0"/>
          </a:p>
          <a:p>
            <a:pPr lvl="1"/>
            <a:r>
              <a:rPr lang="zh-CN" altLang="en-US" dirty="0"/>
              <a:t>索引类型（</a:t>
            </a:r>
            <a:r>
              <a:rPr lang="en-US" altLang="zh-CN" dirty="0"/>
              <a:t>EI</a:t>
            </a:r>
            <a:r>
              <a:rPr lang="zh-CN" altLang="en-US" dirty="0"/>
              <a:t>、</a:t>
            </a:r>
            <a:r>
              <a:rPr lang="en-US" altLang="zh-CN" dirty="0"/>
              <a:t>SCI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CCF A/B/C</a:t>
            </a:r>
          </a:p>
          <a:p>
            <a:pPr lvl="1"/>
            <a:r>
              <a:rPr lang="zh-CN" altLang="en-US" dirty="0"/>
              <a:t>中科院</a:t>
            </a:r>
            <a:r>
              <a:rPr lang="en-US" altLang="zh-CN" dirty="0"/>
              <a:t>SCI</a:t>
            </a:r>
            <a:r>
              <a:rPr lang="zh-CN" altLang="en-US" dirty="0"/>
              <a:t>分区（影响因子）</a:t>
            </a:r>
            <a:endParaRPr lang="en-US" altLang="zh-CN" dirty="0"/>
          </a:p>
          <a:p>
            <a:pPr lvl="1"/>
            <a:r>
              <a:rPr lang="zh-CN" altLang="en-US" dirty="0"/>
              <a:t>单篇引用</a:t>
            </a:r>
            <a:endParaRPr lang="en-US" altLang="zh-CN" dirty="0"/>
          </a:p>
          <a:p>
            <a:r>
              <a:rPr lang="zh-CN" altLang="en-US" dirty="0"/>
              <a:t>同行评议</a:t>
            </a:r>
            <a:endParaRPr lang="en-US" altLang="zh-CN" dirty="0"/>
          </a:p>
          <a:p>
            <a:pPr lvl="1"/>
            <a:r>
              <a:rPr lang="zh-CN" altLang="en-US" dirty="0"/>
              <a:t>小同行评价</a:t>
            </a:r>
            <a:endParaRPr lang="en-US" altLang="zh-CN" dirty="0"/>
          </a:p>
          <a:p>
            <a:pPr lvl="1"/>
            <a:r>
              <a:rPr lang="zh-CN" altLang="en-US" dirty="0"/>
              <a:t>工业界影响（产品化）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21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张晓东</a:t>
            </a:r>
            <a:endParaRPr lang="en-US" altLang="zh-CN" dirty="0"/>
          </a:p>
          <a:p>
            <a:pPr lvl="1"/>
            <a:r>
              <a:rPr lang="en-US" altLang="zh-CN" dirty="0"/>
              <a:t>Ohio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52936"/>
            <a:ext cx="633539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43" y="548680"/>
            <a:ext cx="610402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93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论文评价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（延伸）获奖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有几十年的验证时期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诺贝尔奖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图灵奖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姚期智（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年）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数据库领域</a:t>
            </a:r>
            <a:r>
              <a:rPr kumimoji="1" lang="zh-CN" altLang="zh-CN" dirty="0"/>
              <a:t>4</a:t>
            </a:r>
            <a:r>
              <a:rPr kumimoji="1" lang="zh-CN" altLang="en-US" dirty="0"/>
              <a:t>人（查尔斯</a:t>
            </a:r>
            <a:r>
              <a:rPr lang="en-US" altLang="zh-CN" dirty="0"/>
              <a:t>·</a:t>
            </a:r>
            <a:r>
              <a:rPr kumimoji="1" lang="zh-CN" altLang="en-US" dirty="0"/>
              <a:t>巴赫曼，埃德加</a:t>
            </a:r>
            <a:r>
              <a:rPr lang="en-US" altLang="zh-CN" dirty="0"/>
              <a:t>·</a:t>
            </a:r>
            <a:r>
              <a:rPr kumimoji="1" lang="zh-CN" altLang="en-US" dirty="0"/>
              <a:t>科德，</a:t>
            </a:r>
            <a:r>
              <a:rPr kumimoji="1" lang="en-US" altLang="zh-CN" dirty="0"/>
              <a:t>Jim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Grey,</a:t>
            </a:r>
            <a:r>
              <a:rPr kumimoji="1" lang="zh-CN" altLang="en-US" dirty="0"/>
              <a:t> </a:t>
            </a:r>
            <a:r>
              <a:rPr kumimoji="1" lang="en-US" altLang="zh-CN" dirty="0"/>
              <a:t>M.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Stonebraker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lang="zh-CN" altLang="en-US" dirty="0"/>
              <a:t>文特</a:t>
            </a:r>
            <a:r>
              <a:rPr lang="en-US" altLang="zh-CN" dirty="0"/>
              <a:t>·</a:t>
            </a:r>
            <a:r>
              <a:rPr lang="zh-CN" altLang="en-US" dirty="0"/>
              <a:t>瑟夫</a:t>
            </a:r>
            <a:r>
              <a:rPr lang="en-US" altLang="zh-CN" dirty="0"/>
              <a:t>/</a:t>
            </a:r>
            <a:r>
              <a:rPr lang="zh-CN" altLang="en-US" dirty="0"/>
              <a:t>罗伯特</a:t>
            </a:r>
            <a:r>
              <a:rPr lang="en-US" altLang="zh-CN" dirty="0"/>
              <a:t>·</a:t>
            </a:r>
            <a:r>
              <a:rPr lang="zh-CN" altLang="en-US" dirty="0"/>
              <a:t>卡恩</a:t>
            </a:r>
            <a:r>
              <a:rPr lang="zh-CN" altLang="zh-CN" dirty="0"/>
              <a:t>（</a:t>
            </a:r>
            <a:r>
              <a:rPr lang="en-US" altLang="zh-CN" dirty="0"/>
              <a:t>2004</a:t>
            </a:r>
            <a:r>
              <a:rPr lang="zh-CN" altLang="en-US" dirty="0"/>
              <a:t>年，</a:t>
            </a:r>
            <a:r>
              <a:rPr lang="en-US" altLang="zh-CN" dirty="0"/>
              <a:t>TCP/IP</a:t>
            </a:r>
            <a:r>
              <a:rPr lang="zh-CN" altLang="en-US" dirty="0"/>
              <a:t>协议）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03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计算机学科顶级论文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计算机分类</a:t>
            </a:r>
            <a:endParaRPr lang="en-US" altLang="zh-CN" dirty="0"/>
          </a:p>
          <a:p>
            <a:pPr lvl="1"/>
            <a:r>
              <a:rPr lang="zh-CN" altLang="en-US" b="1" dirty="0"/>
              <a:t>人工智能</a:t>
            </a:r>
            <a:endParaRPr lang="en-US" altLang="zh-CN" b="1" dirty="0"/>
          </a:p>
          <a:p>
            <a:pPr lvl="2"/>
            <a:r>
              <a:rPr lang="zh-CN" altLang="en-US" dirty="0"/>
              <a:t>通用智能：</a:t>
            </a:r>
            <a:r>
              <a:rPr lang="en-US" altLang="zh-CN" dirty="0"/>
              <a:t>NIPS</a:t>
            </a:r>
            <a:r>
              <a:rPr lang="zh-CN" altLang="en-US" dirty="0"/>
              <a:t>、</a:t>
            </a:r>
            <a:r>
              <a:rPr lang="en-US" altLang="zh-CN" dirty="0"/>
              <a:t>ICML</a:t>
            </a:r>
            <a:r>
              <a:rPr lang="zh-CN" altLang="en-US" dirty="0"/>
              <a:t>、</a:t>
            </a:r>
            <a:r>
              <a:rPr lang="en-US" altLang="zh-CN" dirty="0"/>
              <a:t>AAAI</a:t>
            </a:r>
            <a:r>
              <a:rPr lang="zh-CN" altLang="en-US" dirty="0"/>
              <a:t>、</a:t>
            </a:r>
            <a:r>
              <a:rPr lang="en-US" altLang="zh-CN" dirty="0"/>
              <a:t>IJCAI</a:t>
            </a:r>
          </a:p>
          <a:p>
            <a:pPr lvl="2"/>
            <a:r>
              <a:rPr lang="zh-CN" altLang="en-US" dirty="0"/>
              <a:t>多媒体：</a:t>
            </a:r>
            <a:r>
              <a:rPr lang="en-US" altLang="zh-CN" dirty="0" err="1"/>
              <a:t>SIGGraph</a:t>
            </a:r>
            <a:r>
              <a:rPr lang="zh-CN" altLang="en-US" dirty="0"/>
              <a:t>、</a:t>
            </a:r>
            <a:r>
              <a:rPr lang="en-US" altLang="zh-CN" dirty="0"/>
              <a:t>MM</a:t>
            </a:r>
            <a:r>
              <a:rPr lang="zh-CN" altLang="en-US" dirty="0"/>
              <a:t>、</a:t>
            </a:r>
            <a:r>
              <a:rPr lang="en-US" altLang="zh-CN" dirty="0"/>
              <a:t>ICCV</a:t>
            </a:r>
            <a:r>
              <a:rPr lang="zh-CN" altLang="en-US" dirty="0"/>
              <a:t>、</a:t>
            </a:r>
            <a:r>
              <a:rPr lang="en-US" altLang="zh-CN" dirty="0"/>
              <a:t>IEEE VIS</a:t>
            </a:r>
          </a:p>
          <a:p>
            <a:pPr lvl="2"/>
            <a:r>
              <a:rPr lang="zh-CN" altLang="en-US" dirty="0"/>
              <a:t>数据挖掘：</a:t>
            </a:r>
            <a:r>
              <a:rPr lang="en-US" altLang="zh-CN" dirty="0"/>
              <a:t>SIGKDD</a:t>
            </a:r>
            <a:r>
              <a:rPr lang="zh-CN" altLang="en-US" dirty="0"/>
              <a:t>、</a:t>
            </a:r>
            <a:r>
              <a:rPr lang="en-US" altLang="zh-CN" dirty="0"/>
              <a:t>SIGIR</a:t>
            </a:r>
          </a:p>
          <a:p>
            <a:pPr lvl="1"/>
            <a:r>
              <a:rPr lang="zh-CN" altLang="en-US" b="1" dirty="0"/>
              <a:t>计算机系统</a:t>
            </a:r>
            <a:endParaRPr lang="en-US" altLang="zh-CN" b="1" dirty="0"/>
          </a:p>
          <a:p>
            <a:pPr lvl="1"/>
            <a:r>
              <a:rPr lang="zh-CN" altLang="en-US" dirty="0"/>
              <a:t>编程语言</a:t>
            </a:r>
            <a:endParaRPr lang="en-US" altLang="zh-CN" dirty="0"/>
          </a:p>
          <a:p>
            <a:pPr lvl="1"/>
            <a:r>
              <a:rPr lang="zh-CN" altLang="en-US" dirty="0"/>
              <a:t>计算机理论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233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计算机学科顶级论文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计算机系统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75072"/>
              </p:ext>
            </p:extLst>
          </p:nvPr>
        </p:nvGraphicFramePr>
        <p:xfrm>
          <a:off x="467544" y="2780928"/>
          <a:ext cx="8136903" cy="398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4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058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顶级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次顶级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568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通用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OSDI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SOSP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USENIX</a:t>
                      </a:r>
                      <a:r>
                        <a:rPr kumimoji="0"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dirty="0"/>
                        <a:t>ATC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 err="1"/>
                        <a:t>EuroSys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系统结构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ISCA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ASPLOS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MICRO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HPCA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存储系统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FAST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MSST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 err="1"/>
                        <a:t>HotStorage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56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SIGMOD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PODS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VLDB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ICDE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SIGCOMM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MOBICOMM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NSDI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INFOCOMM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高性能计算、分布式系统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SC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PPOPP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HPDC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SPAA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ICPP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 err="1"/>
                        <a:t>HotCloud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058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信息安全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USENIX Security 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HotSec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8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计算机学科顶级论文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3970784" cy="4347928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Systems</a:t>
            </a:r>
            <a:r>
              <a:rPr kumimoji="1" lang="zh-CN" altLang="en-US" dirty="0"/>
              <a:t>方向顶级研究机构</a:t>
            </a:r>
            <a:endParaRPr kumimoji="1" lang="en-US" altLang="zh-CN" dirty="0"/>
          </a:p>
          <a:p>
            <a:r>
              <a:rPr kumimoji="1" lang="en-US" altLang="zh-CN" dirty="0"/>
              <a:t>OSDI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2008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14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Microsoft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13 </a:t>
            </a:r>
          </a:p>
          <a:p>
            <a:pPr lvl="1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Princeton</a:t>
            </a: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12 </a:t>
            </a:r>
          </a:p>
          <a:p>
            <a:pPr lvl="1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Washington</a:t>
            </a: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12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Stanford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11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UC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Berkeley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10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CMU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10 </a:t>
            </a:r>
          </a:p>
          <a:p>
            <a:pPr lvl="1"/>
            <a:r>
              <a:rPr lang="en-US" altLang="zh-CN" dirty="0">
                <a:solidFill>
                  <a:srgbClr val="C991CB"/>
                </a:solidFill>
              </a:rPr>
              <a:t>Michigan</a:t>
            </a:r>
            <a:r>
              <a:rPr lang="zh-CN" altLang="en-US" dirty="0">
                <a:solidFill>
                  <a:srgbClr val="C991CB"/>
                </a:solidFill>
              </a:rPr>
              <a:t> </a:t>
            </a:r>
            <a:r>
              <a:rPr lang="en-US" altLang="zh-CN" dirty="0">
                <a:solidFill>
                  <a:srgbClr val="C991CB"/>
                </a:solidFill>
              </a:rPr>
              <a:t>7 </a:t>
            </a:r>
          </a:p>
          <a:p>
            <a:pPr lvl="1"/>
            <a:r>
              <a:rPr lang="en-US" altLang="zh-CN" dirty="0"/>
              <a:t>Arizona</a:t>
            </a:r>
            <a:r>
              <a:rPr lang="zh-CN" altLang="en-US" dirty="0"/>
              <a:t> </a:t>
            </a:r>
            <a:r>
              <a:rPr lang="en-US" altLang="zh-CN" dirty="0"/>
              <a:t>6 </a:t>
            </a:r>
          </a:p>
          <a:p>
            <a:pPr lvl="1"/>
            <a:r>
              <a:rPr lang="en-US" altLang="zh-CN" dirty="0"/>
              <a:t>Rice</a:t>
            </a:r>
            <a:r>
              <a:rPr lang="zh-CN" altLang="en-US" dirty="0"/>
              <a:t> </a:t>
            </a:r>
            <a:r>
              <a:rPr lang="en-US" altLang="zh-CN" dirty="0"/>
              <a:t>6 </a:t>
            </a:r>
          </a:p>
          <a:p>
            <a:pPr lvl="1"/>
            <a:r>
              <a:rPr lang="en-US" altLang="zh-CN" dirty="0"/>
              <a:t>Utah</a:t>
            </a:r>
            <a:r>
              <a:rPr lang="zh-CN" altLang="en-US" dirty="0"/>
              <a:t> </a:t>
            </a:r>
            <a:r>
              <a:rPr lang="en-US" altLang="zh-CN" dirty="0"/>
              <a:t>6 </a:t>
            </a:r>
          </a:p>
          <a:p>
            <a:pPr lvl="1"/>
            <a:r>
              <a:rPr lang="en-US" altLang="zh-CN" dirty="0"/>
              <a:t>Duke</a:t>
            </a:r>
            <a:r>
              <a:rPr lang="zh-CN" altLang="en-US" dirty="0"/>
              <a:t> </a:t>
            </a:r>
            <a:r>
              <a:rPr lang="en-US" altLang="zh-CN" dirty="0"/>
              <a:t>5 </a:t>
            </a:r>
          </a:p>
          <a:p>
            <a:pPr lvl="1"/>
            <a:r>
              <a:rPr lang="en-US" altLang="zh-CN" dirty="0" err="1"/>
              <a:t>Umass</a:t>
            </a:r>
            <a:r>
              <a:rPr lang="zh-CN" altLang="zh-CN" dirty="0"/>
              <a:t> </a:t>
            </a:r>
            <a:r>
              <a:rPr lang="en-US" altLang="zh-CN" dirty="0"/>
              <a:t>5 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0" y="2132856"/>
            <a:ext cx="3970784" cy="460851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OSDI+SOSP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2008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31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Microsoft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24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Stanford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23 </a:t>
            </a:r>
          </a:p>
          <a:p>
            <a:pPr lvl="1"/>
            <a:r>
              <a:rPr lang="en-US" altLang="zh-CN" dirty="0">
                <a:solidFill>
                  <a:srgbClr val="C991CB"/>
                </a:solidFill>
              </a:rPr>
              <a:t>Washington</a:t>
            </a:r>
            <a:r>
              <a:rPr lang="zh-CN" altLang="en-US" dirty="0">
                <a:solidFill>
                  <a:srgbClr val="C991CB"/>
                </a:solidFill>
              </a:rPr>
              <a:t> </a:t>
            </a:r>
            <a:r>
              <a:rPr lang="en-US" altLang="zh-CN" dirty="0">
                <a:solidFill>
                  <a:srgbClr val="C991CB"/>
                </a:solidFill>
              </a:rPr>
              <a:t>20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Berkeley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17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CMU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15 </a:t>
            </a:r>
          </a:p>
          <a:p>
            <a:pPr lvl="1"/>
            <a:r>
              <a:rPr lang="en-US" altLang="zh-CN" dirty="0">
                <a:solidFill>
                  <a:srgbClr val="C991CB"/>
                </a:solidFill>
              </a:rPr>
              <a:t>Michigan</a:t>
            </a:r>
            <a:r>
              <a:rPr lang="zh-CN" altLang="zh-CN" dirty="0">
                <a:solidFill>
                  <a:srgbClr val="C991CB"/>
                </a:solidFill>
              </a:rPr>
              <a:t> </a:t>
            </a:r>
            <a:r>
              <a:rPr lang="en-US" altLang="zh-CN" dirty="0">
                <a:solidFill>
                  <a:srgbClr val="C991CB"/>
                </a:solidFill>
              </a:rPr>
              <a:t>15 </a:t>
            </a:r>
          </a:p>
          <a:p>
            <a:pPr lvl="1"/>
            <a:r>
              <a:rPr lang="en-US" altLang="zh-CN" dirty="0">
                <a:solidFill>
                  <a:srgbClr val="C991CB"/>
                </a:solidFill>
              </a:rPr>
              <a:t>Princeton</a:t>
            </a:r>
            <a:r>
              <a:rPr lang="zh-CN" altLang="en-US" dirty="0">
                <a:solidFill>
                  <a:srgbClr val="C991CB"/>
                </a:solidFill>
              </a:rPr>
              <a:t> </a:t>
            </a:r>
            <a:r>
              <a:rPr lang="en-US" altLang="zh-CN" dirty="0">
                <a:solidFill>
                  <a:srgbClr val="C991CB"/>
                </a:solidFill>
              </a:rPr>
              <a:t>14 </a:t>
            </a:r>
          </a:p>
          <a:p>
            <a:pPr lvl="1"/>
            <a:r>
              <a:rPr lang="en-US" altLang="zh-CN" dirty="0"/>
              <a:t>Duke</a:t>
            </a:r>
            <a:r>
              <a:rPr lang="zh-CN" altLang="en-US" dirty="0"/>
              <a:t> </a:t>
            </a:r>
            <a:r>
              <a:rPr lang="en-US" altLang="zh-CN" dirty="0"/>
              <a:t>10 </a:t>
            </a:r>
          </a:p>
          <a:p>
            <a:pPr lvl="1"/>
            <a:r>
              <a:rPr lang="en-US" altLang="zh-CN" dirty="0"/>
              <a:t>Rice</a:t>
            </a:r>
            <a:r>
              <a:rPr lang="zh-CN" altLang="en-US" dirty="0"/>
              <a:t> </a:t>
            </a:r>
            <a:r>
              <a:rPr lang="en-US" altLang="zh-CN" dirty="0"/>
              <a:t>9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HP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8 </a:t>
            </a:r>
          </a:p>
          <a:p>
            <a:pPr lvl="1"/>
            <a:r>
              <a:rPr lang="en-US" altLang="zh-CN" dirty="0"/>
              <a:t>Utah</a:t>
            </a:r>
            <a:r>
              <a:rPr lang="zh-CN" altLang="en-US" dirty="0"/>
              <a:t> </a:t>
            </a:r>
            <a:r>
              <a:rPr lang="en-US" altLang="zh-CN" dirty="0"/>
              <a:t>8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IBM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7 </a:t>
            </a:r>
          </a:p>
          <a:p>
            <a:pPr lvl="1"/>
            <a:r>
              <a:rPr lang="en-US" altLang="zh-CN" dirty="0"/>
              <a:t>Wisconsin</a:t>
            </a:r>
            <a:r>
              <a:rPr lang="zh-CN" altLang="en-US" dirty="0"/>
              <a:t> </a:t>
            </a:r>
            <a:r>
              <a:rPr lang="en-US" altLang="zh-CN" dirty="0"/>
              <a:t>7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Intel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6 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33569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李凯</a:t>
            </a:r>
          </a:p>
        </p:txBody>
      </p:sp>
    </p:spTree>
    <p:extLst>
      <p:ext uri="{BB962C8B-B14F-4D97-AF65-F5344CB8AC3E}">
        <p14:creationId xmlns:p14="http://schemas.microsoft.com/office/powerpoint/2010/main" val="2400844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表达难题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学术论文的表达难题</a:t>
            </a:r>
            <a:endParaRPr lang="en-US" altLang="zh-CN" dirty="0"/>
          </a:p>
          <a:p>
            <a:pPr lvl="1"/>
            <a:r>
              <a:rPr lang="zh-CN" altLang="en-US" dirty="0"/>
              <a:t>单向，没有问答</a:t>
            </a:r>
            <a:endParaRPr lang="en-US" altLang="zh-CN" dirty="0"/>
          </a:p>
          <a:p>
            <a:pPr lvl="1"/>
            <a:r>
              <a:rPr lang="zh-CN" altLang="en-US"/>
              <a:t>描述对象复杂，甚至枯燥</a:t>
            </a:r>
            <a:endParaRPr lang="en-US" altLang="zh-CN" dirty="0"/>
          </a:p>
          <a:p>
            <a:pPr lvl="1"/>
            <a:r>
              <a:rPr lang="zh-CN" altLang="en-US" dirty="0"/>
              <a:t>读者缺少耐心</a:t>
            </a:r>
          </a:p>
        </p:txBody>
      </p:sp>
    </p:spTree>
    <p:extLst>
      <p:ext uri="{BB962C8B-B14F-4D97-AF65-F5344CB8AC3E}">
        <p14:creationId xmlns:p14="http://schemas.microsoft.com/office/powerpoint/2010/main" val="1711893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博士培养目标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成为小领域的专家</a:t>
            </a:r>
            <a:endParaRPr lang="en-US" altLang="zh-CN" dirty="0"/>
          </a:p>
          <a:p>
            <a:pPr lvl="1"/>
            <a:r>
              <a:rPr lang="zh-CN" altLang="en-US" dirty="0"/>
              <a:t>专家：世界第一</a:t>
            </a:r>
            <a:endParaRPr lang="en-US" altLang="zh-CN" dirty="0"/>
          </a:p>
          <a:p>
            <a:pPr lvl="1"/>
            <a:r>
              <a:rPr lang="zh-CN" altLang="en-US" dirty="0"/>
              <a:t>顶级论文</a:t>
            </a:r>
            <a:endParaRPr lang="en-US" altLang="zh-CN" dirty="0"/>
          </a:p>
          <a:p>
            <a:r>
              <a:rPr lang="zh-CN" altLang="en-US" dirty="0"/>
              <a:t>掌握成为专家的方法</a:t>
            </a:r>
            <a:endParaRPr lang="en-US" altLang="zh-CN" dirty="0"/>
          </a:p>
          <a:p>
            <a:pPr lvl="1"/>
            <a:r>
              <a:rPr lang="zh-CN" altLang="en-US" dirty="0"/>
              <a:t>独立开展研究工作</a:t>
            </a:r>
            <a:endParaRPr lang="en-US" altLang="zh-CN" dirty="0"/>
          </a:p>
          <a:p>
            <a:pPr lvl="1"/>
            <a:r>
              <a:rPr lang="zh-CN" altLang="en-US" dirty="0"/>
              <a:t>切换领域，自学成为顶尖人才</a:t>
            </a:r>
          </a:p>
        </p:txBody>
      </p:sp>
    </p:spTree>
    <p:extLst>
      <p:ext uri="{BB962C8B-B14F-4D97-AF65-F5344CB8AC3E}">
        <p14:creationId xmlns:p14="http://schemas.microsoft.com/office/powerpoint/2010/main" val="244365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研究技巧的广泛应用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资料调研和分析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信息时代</a:t>
            </a:r>
            <a:r>
              <a:rPr kumimoji="1" lang="en-US" altLang="zh-CN" dirty="0"/>
              <a:t>=</a:t>
            </a:r>
            <a:r>
              <a:rPr kumimoji="1" lang="zh-CN" altLang="en-US" dirty="0"/>
              <a:t>错误信息的时代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人云亦云，简单组合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深入本质，合理分类</a:t>
            </a:r>
            <a:endParaRPr kumimoji="1" lang="en-US" altLang="zh-CN" dirty="0"/>
          </a:p>
          <a:p>
            <a:pPr lvl="1"/>
            <a:r>
              <a:rPr kumimoji="1" lang="en-US" altLang="en-US" dirty="0"/>
              <a:t>对已有工作，有自己的观点和评价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0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zh-CN" altLang="en-US" sz="4800" dirty="0">
                <a:solidFill>
                  <a:srgbClr val="FF0000"/>
                </a:solidFill>
              </a:rPr>
              <a:t>开</a:t>
            </a:r>
            <a:r>
              <a:rPr lang="zh-CN" altLang="en-US" dirty="0"/>
              <a:t>这门课？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国内学术论文方面缺少系统性培养</a:t>
            </a:r>
            <a:endParaRPr lang="en-US" altLang="zh-CN" dirty="0"/>
          </a:p>
          <a:p>
            <a:pPr lvl="1"/>
            <a:r>
              <a:rPr lang="en-US" altLang="zh-CN" dirty="0"/>
              <a:t>vs. </a:t>
            </a:r>
            <a:r>
              <a:rPr lang="zh-CN" altLang="en-US" dirty="0"/>
              <a:t>香港、新加坡</a:t>
            </a:r>
            <a:endParaRPr lang="en-US" altLang="zh-CN" dirty="0"/>
          </a:p>
          <a:p>
            <a:pPr lvl="1"/>
            <a:r>
              <a:rPr lang="zh-CN" altLang="en-US" dirty="0"/>
              <a:t>从计算机系统角度出发，实用性论文</a:t>
            </a:r>
            <a:endParaRPr lang="en-US" altLang="zh-CN" dirty="0"/>
          </a:p>
          <a:p>
            <a:r>
              <a:rPr lang="zh-CN" altLang="en-US" dirty="0"/>
              <a:t>逻辑性写作训练太少</a:t>
            </a:r>
            <a:endParaRPr lang="en-US" altLang="zh-CN" dirty="0"/>
          </a:p>
          <a:p>
            <a:pPr lvl="1"/>
            <a:r>
              <a:rPr lang="zh-CN" altLang="en-US" dirty="0"/>
              <a:t>大作业论文以搜索组合为主，缺少原创和精心创作</a:t>
            </a:r>
            <a:endParaRPr lang="en-US" altLang="zh-CN" dirty="0"/>
          </a:p>
          <a:p>
            <a:r>
              <a:rPr lang="zh-CN" altLang="en-US" dirty="0"/>
              <a:t>日常表达沟通效率低（口头、文字、</a:t>
            </a:r>
            <a:r>
              <a:rPr lang="en-US" altLang="zh-CN" dirty="0" err="1"/>
              <a:t>ppt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描述复杂事务困难</a:t>
            </a:r>
            <a:endParaRPr lang="en-US" altLang="zh-CN" dirty="0"/>
          </a:p>
          <a:p>
            <a:pPr lvl="1"/>
            <a:r>
              <a:rPr lang="zh-CN" altLang="en-US" dirty="0"/>
              <a:t>站在自己角度，不以听众为目的</a:t>
            </a:r>
            <a:endParaRPr lang="en-US" altLang="zh-CN" dirty="0"/>
          </a:p>
          <a:p>
            <a:r>
              <a:rPr lang="zh-CN" altLang="en-US" dirty="0"/>
              <a:t>延伸到工作之后</a:t>
            </a:r>
            <a:endParaRPr lang="en-US" altLang="zh-CN" dirty="0"/>
          </a:p>
          <a:p>
            <a:pPr lvl="1"/>
            <a:r>
              <a:rPr lang="zh-CN" altLang="en-US" dirty="0"/>
              <a:t>老师评职称、华为员工</a:t>
            </a:r>
          </a:p>
        </p:txBody>
      </p:sp>
    </p:spTree>
    <p:extLst>
      <p:ext uri="{BB962C8B-B14F-4D97-AF65-F5344CB8AC3E}">
        <p14:creationId xmlns:p14="http://schemas.microsoft.com/office/powerpoint/2010/main" val="38402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研究技巧的广泛应用</a:t>
            </a:r>
            <a:r>
              <a:rPr kumimoji="1" lang="en-US" altLang="zh-CN" dirty="0"/>
              <a:t>(2)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发现新问题的先机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本能的寻找空洞和蓝海</a:t>
            </a:r>
            <a:r>
              <a:rPr kumimoji="1" lang="zh-CN" altLang="zh-CN" dirty="0"/>
              <a:t>（</a:t>
            </a:r>
            <a:r>
              <a:rPr kumimoji="1" lang="zh-CN" altLang="en-US" dirty="0"/>
              <a:t>交叉点）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新理论</a:t>
            </a:r>
            <a:r>
              <a:rPr kumimoji="1" lang="en-US" altLang="zh-CN" dirty="0"/>
              <a:t>/</a:t>
            </a:r>
            <a:r>
              <a:rPr kumimoji="1" lang="zh-CN" altLang="en-US" dirty="0"/>
              <a:t>规律影响已有领域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布罗德定律、多模板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新硬件</a:t>
            </a:r>
            <a:r>
              <a:rPr kumimoji="1" lang="en-US" altLang="zh-CN" dirty="0"/>
              <a:t>/</a:t>
            </a:r>
            <a:r>
              <a:rPr kumimoji="1" lang="zh-CN" altLang="en-US" dirty="0"/>
              <a:t>材料影响已有领域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SSD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NVM</a:t>
            </a:r>
          </a:p>
          <a:p>
            <a:pPr lvl="2"/>
            <a:r>
              <a:rPr kumimoji="1" lang="zh-CN" altLang="en-US" dirty="0"/>
              <a:t>两个学科的交叉点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脑科学</a:t>
            </a:r>
            <a:r>
              <a:rPr kumimoji="1" lang="en-US" altLang="zh-CN" dirty="0"/>
              <a:t>-</a:t>
            </a:r>
            <a:r>
              <a:rPr kumimoji="1" lang="zh-CN" altLang="en-US" dirty="0"/>
              <a:t>计算机，心理学</a:t>
            </a:r>
            <a:r>
              <a:rPr kumimoji="1" lang="en-US" altLang="zh-CN" dirty="0"/>
              <a:t>-</a:t>
            </a:r>
            <a:r>
              <a:rPr kumimoji="1" lang="zh-CN" altLang="en-US" dirty="0"/>
              <a:t>计算机，物理学</a:t>
            </a:r>
            <a:r>
              <a:rPr kumimoji="1" lang="en-US" altLang="zh-CN" dirty="0"/>
              <a:t>-</a:t>
            </a:r>
            <a:r>
              <a:rPr kumimoji="1" lang="zh-CN" altLang="en-US" dirty="0"/>
              <a:t>计算机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28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研究技巧的广泛应用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科学解决问题的方法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已有方法作为参考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新因素的引入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具体方法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理论推导、统计分析、实验验证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450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研究技巧的广泛应用</a:t>
            </a:r>
            <a:r>
              <a:rPr kumimoji="1" lang="en-US" altLang="en-US" dirty="0"/>
              <a:t>(4)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自信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一个问题不管多难，一定有一个最接近的方法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核聚变，脑科学（问题不怕难，别人也做不好啊）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站在</a:t>
            </a:r>
            <a:r>
              <a:rPr kumimoji="1" lang="en-US" altLang="zh-CN" dirty="0"/>
              <a:t>state-of-art</a:t>
            </a:r>
            <a:r>
              <a:rPr kumimoji="1" lang="zh-CN" altLang="en-US" dirty="0"/>
              <a:t>方法的基础上，总有一个更好的方法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博士都能毕业，还有什么搞不定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734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学术研究的一般过程</a:t>
            </a:r>
            <a:r>
              <a:rPr lang="zh-CN" altLang="en-US" dirty="0"/>
              <a:t>(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研究方向确定</a:t>
            </a:r>
            <a:endParaRPr lang="en-US" altLang="zh-CN" dirty="0"/>
          </a:p>
          <a:p>
            <a:pPr lvl="1"/>
            <a:r>
              <a:rPr lang="en-US" altLang="zh-CN" dirty="0"/>
              <a:t>Gartner</a:t>
            </a:r>
            <a:r>
              <a:rPr lang="zh-CN" altLang="en-US" dirty="0"/>
              <a:t>曲线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140968"/>
            <a:ext cx="5262612" cy="35110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573016"/>
            <a:ext cx="3583808" cy="26640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9512" y="64768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创新萌芽</a:t>
            </a:r>
            <a:endParaRPr kumimoji="1"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331640" y="64886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期望最顶点</a:t>
            </a:r>
            <a:endParaRPr kumimoji="1"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2627784" y="64886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失望低点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707904" y="64886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重新启蒙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860032" y="64886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生产率平台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1396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72" y="548680"/>
            <a:ext cx="9174172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16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学术研究的一般过程</a:t>
            </a:r>
            <a:r>
              <a:rPr lang="zh-CN" altLang="en-US" dirty="0"/>
              <a:t>(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调研</a:t>
            </a:r>
            <a:endParaRPr lang="en-US" altLang="zh-CN" dirty="0"/>
          </a:p>
          <a:p>
            <a:pPr lvl="1"/>
            <a:r>
              <a:rPr lang="zh-CN" altLang="en-US" dirty="0"/>
              <a:t>领域内重要会议、期刊</a:t>
            </a:r>
            <a:endParaRPr lang="en-US" altLang="zh-CN" dirty="0"/>
          </a:p>
          <a:p>
            <a:pPr lvl="1"/>
            <a:r>
              <a:rPr lang="zh-CN" altLang="en-US" dirty="0"/>
              <a:t>阅读</a:t>
            </a:r>
            <a:r>
              <a:rPr lang="en-US" altLang="zh-CN" dirty="0"/>
              <a:t>100</a:t>
            </a:r>
            <a:r>
              <a:rPr lang="zh-CN" altLang="en-US" dirty="0"/>
              <a:t>篇论文</a:t>
            </a:r>
            <a:endParaRPr lang="en-US" altLang="zh-CN" dirty="0"/>
          </a:p>
          <a:p>
            <a:pPr lvl="1"/>
            <a:r>
              <a:rPr lang="zh-CN" altLang="en-US" dirty="0"/>
              <a:t>精读</a:t>
            </a:r>
            <a:r>
              <a:rPr lang="en-US" altLang="zh-CN" dirty="0"/>
              <a:t>+</a:t>
            </a:r>
            <a:r>
              <a:rPr lang="zh-CN" altLang="en-US" dirty="0"/>
              <a:t>泛读，笔记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调研过程同时也是思考和寻找问题的过程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738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学术研究的一般过程</a:t>
            </a:r>
            <a:r>
              <a:rPr lang="zh-CN" altLang="en-US" dirty="0"/>
              <a:t>(</a:t>
            </a:r>
            <a:r>
              <a:rPr lang="en-US" altLang="zh-CN" dirty="0"/>
              <a:t>3)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选题（问题空间理解）</a:t>
            </a:r>
            <a:endParaRPr kumimoji="1" lang="en-US" altLang="zh-CN" dirty="0"/>
          </a:p>
          <a:p>
            <a:pPr lvl="1"/>
            <a:r>
              <a:rPr lang="en-US" altLang="zh-CN" dirty="0"/>
              <a:t>Identify a concrete, important, open problem </a:t>
            </a:r>
          </a:p>
          <a:p>
            <a:pPr lvl="2"/>
            <a:r>
              <a:rPr kumimoji="1" lang="zh-CN" altLang="en-US" dirty="0"/>
              <a:t>问题可能来自某种实际需求，很</a:t>
            </a:r>
            <a:r>
              <a:rPr kumimoji="1" lang="zh-CN" altLang="en-US" dirty="0">
                <a:solidFill>
                  <a:srgbClr val="FF0000"/>
                </a:solidFill>
              </a:rPr>
              <a:t>实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3"/>
            <a:r>
              <a:rPr kumimoji="1" lang="zh-CN" altLang="en-US" dirty="0"/>
              <a:t>举具体的实际例子来支撑（节能、</a:t>
            </a:r>
            <a:r>
              <a:rPr kumimoji="1" lang="en-US" altLang="zh-CN" dirty="0"/>
              <a:t>WEC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不要对</a:t>
            </a:r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期望过高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相关工作掌握充分，确定问题是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的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多侧面了解，确定问题是</a:t>
            </a:r>
            <a:r>
              <a:rPr kumimoji="1" lang="en-US" altLang="zh-CN" dirty="0"/>
              <a:t>important</a:t>
            </a:r>
            <a:r>
              <a:rPr kumimoji="1" lang="zh-CN" altLang="en-US" dirty="0"/>
              <a:t>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入木三分法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新领域、新视角、新方法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996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学术研究的一般过程</a:t>
            </a:r>
            <a:r>
              <a:rPr lang="zh-CN" altLang="en-US" dirty="0"/>
              <a:t>(</a:t>
            </a:r>
            <a:r>
              <a:rPr lang="en-US" altLang="zh-CN" dirty="0"/>
              <a:t>4)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寻找解法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Think,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Brainstorm,</a:t>
            </a:r>
            <a:r>
              <a:rPr kumimoji="1" lang="zh-CN" altLang="en-US" dirty="0"/>
              <a:t> </a:t>
            </a:r>
            <a:r>
              <a:rPr kumimoji="1" lang="en-US" altLang="zh-CN" dirty="0"/>
              <a:t>Try</a:t>
            </a:r>
          </a:p>
          <a:p>
            <a:pPr lvl="1"/>
            <a:r>
              <a:rPr kumimoji="1" lang="en-US" altLang="zh-CN" dirty="0"/>
              <a:t>Sell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Point:</a:t>
            </a:r>
            <a:r>
              <a:rPr kumimoji="1" lang="zh-CN" altLang="en-US" dirty="0"/>
              <a:t> 一句话概括文章新意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可行性分析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Trace</a:t>
            </a:r>
            <a:r>
              <a:rPr kumimoji="1" lang="zh-CN" altLang="en-US" dirty="0"/>
              <a:t>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简易算法</a:t>
            </a:r>
            <a:r>
              <a:rPr kumimoji="1" lang="en-US" altLang="zh-CN" dirty="0"/>
              <a:t>/</a:t>
            </a:r>
            <a:r>
              <a:rPr kumimoji="1" lang="zh-CN" altLang="en-US" dirty="0"/>
              <a:t>系统实现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典型例子的求解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981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学术研究的一般过程</a:t>
            </a:r>
            <a:r>
              <a:rPr lang="zh-CN" altLang="en-US" dirty="0"/>
              <a:t>(</a:t>
            </a:r>
            <a:r>
              <a:rPr lang="en-US" altLang="zh-CN" dirty="0"/>
              <a:t>5)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系统和实验设计，及实现工作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扎实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真实系统</a:t>
            </a:r>
            <a:r>
              <a:rPr kumimoji="1" lang="en-US" altLang="zh-CN" dirty="0"/>
              <a:t> vs</a:t>
            </a:r>
            <a:r>
              <a:rPr kumimoji="1" lang="en-US" altLang="en-US" dirty="0"/>
              <a:t>.</a:t>
            </a:r>
            <a:r>
              <a:rPr kumimoji="1" lang="zh-CN" altLang="en-US" dirty="0"/>
              <a:t>仿真系统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761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学术研究的一般过程</a:t>
            </a:r>
            <a:r>
              <a:rPr lang="zh-CN" altLang="en-US" dirty="0"/>
              <a:t>(</a:t>
            </a:r>
            <a:r>
              <a:rPr lang="en-US" altLang="zh-CN" dirty="0"/>
              <a:t>6)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实验结果分析和作图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51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zh-CN" altLang="en-US" sz="4800" dirty="0">
                <a:solidFill>
                  <a:srgbClr val="FF0000"/>
                </a:solidFill>
              </a:rPr>
              <a:t>学</a:t>
            </a:r>
            <a:r>
              <a:rPr lang="zh-CN" altLang="en-US" dirty="0"/>
              <a:t>这门课？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可能从事学术研究</a:t>
            </a:r>
            <a:endParaRPr lang="en-US" altLang="zh-CN" dirty="0"/>
          </a:p>
          <a:p>
            <a:pPr lvl="1"/>
            <a:r>
              <a:rPr lang="zh-CN" altLang="en-US" dirty="0"/>
              <a:t>保研、考研、出国</a:t>
            </a:r>
            <a:endParaRPr lang="en-US" altLang="zh-CN" dirty="0"/>
          </a:p>
          <a:p>
            <a:r>
              <a:rPr lang="zh-CN" altLang="en-US" dirty="0"/>
              <a:t>提高沟通能力</a:t>
            </a:r>
            <a:endParaRPr lang="en-US" altLang="zh-CN" dirty="0"/>
          </a:p>
          <a:p>
            <a:pPr lvl="1"/>
            <a:r>
              <a:rPr lang="zh-CN" altLang="en-US" dirty="0"/>
              <a:t>语言、文字、演讲（</a:t>
            </a:r>
            <a:r>
              <a:rPr lang="en-US" altLang="zh-CN" dirty="0"/>
              <a:t> </a:t>
            </a:r>
            <a:r>
              <a:rPr lang="en-US" altLang="zh-CN" dirty="0" err="1"/>
              <a:t>ppt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提高书面表达的逻辑性和可读性</a:t>
            </a:r>
            <a:endParaRPr lang="en-US" altLang="zh-CN" dirty="0"/>
          </a:p>
          <a:p>
            <a:pPr lvl="1"/>
            <a:r>
              <a:rPr lang="zh-CN" altLang="en-US" dirty="0"/>
              <a:t>写论文、写报告、写</a:t>
            </a:r>
            <a:r>
              <a:rPr lang="en-US" altLang="zh-CN" dirty="0"/>
              <a:t>Proposal …….</a:t>
            </a:r>
          </a:p>
          <a:p>
            <a:r>
              <a:rPr lang="en-US" altLang="zh-CN" dirty="0" err="1"/>
              <a:t>Input/Output</a:t>
            </a:r>
            <a:endParaRPr lang="en-US" altLang="zh-CN" dirty="0"/>
          </a:p>
          <a:p>
            <a:pPr lvl="1"/>
            <a:r>
              <a:rPr lang="en-US" altLang="zh-CN" dirty="0"/>
              <a:t>Input: </a:t>
            </a:r>
            <a:r>
              <a:rPr lang="zh-CN" altLang="en-US" dirty="0"/>
              <a:t>论文、源代码、其他资料</a:t>
            </a:r>
            <a:endParaRPr lang="en-US" altLang="zh-CN" dirty="0"/>
          </a:p>
          <a:p>
            <a:pPr lvl="1"/>
            <a:r>
              <a:rPr lang="en-US" altLang="zh-CN" dirty="0"/>
              <a:t>Output</a:t>
            </a:r>
            <a:r>
              <a:rPr lang="zh-CN" altLang="en-US" dirty="0"/>
              <a:t>：代码、口头</a:t>
            </a:r>
            <a:r>
              <a:rPr lang="en-US" altLang="zh-CN" dirty="0"/>
              <a:t>+slides</a:t>
            </a:r>
            <a:r>
              <a:rPr lang="zh-CN" altLang="en-US" dirty="0"/>
              <a:t>、书面（论文</a:t>
            </a:r>
            <a:r>
              <a:rPr lang="en-US" altLang="zh-CN" dirty="0"/>
              <a:t>/proposal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32012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学术研究的一般过程</a:t>
            </a:r>
            <a:r>
              <a:rPr lang="zh-CN" altLang="en-US" dirty="0"/>
              <a:t>(</a:t>
            </a:r>
            <a:r>
              <a:rPr lang="en-US" altLang="zh-CN" dirty="0"/>
              <a:t>7)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论文写作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Introduction</a:t>
            </a:r>
            <a:r>
              <a:rPr kumimoji="1" lang="zh-CN" altLang="en-US" dirty="0"/>
              <a:t>先写</a:t>
            </a:r>
            <a:r>
              <a:rPr kumimoji="1" lang="en-US" altLang="zh-CN" dirty="0"/>
              <a:t>/</a:t>
            </a:r>
            <a:r>
              <a:rPr kumimoji="1" lang="zh-CN" altLang="en-US" dirty="0"/>
              <a:t>后写？</a:t>
            </a:r>
          </a:p>
        </p:txBody>
      </p:sp>
    </p:spTree>
    <p:extLst>
      <p:ext uri="{BB962C8B-B14F-4D97-AF65-F5344CB8AC3E}">
        <p14:creationId xmlns:p14="http://schemas.microsoft.com/office/powerpoint/2010/main" val="1753781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学术研究的一般过程</a:t>
            </a:r>
            <a:r>
              <a:rPr lang="zh-CN" altLang="en-US" dirty="0"/>
              <a:t>(</a:t>
            </a:r>
            <a:r>
              <a:rPr lang="en-US" altLang="zh-CN" dirty="0"/>
              <a:t>8)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讨论、反馈与修改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公开宣讲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同行讨论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文字修改</a:t>
            </a:r>
          </a:p>
        </p:txBody>
      </p:sp>
    </p:spTree>
    <p:extLst>
      <p:ext uri="{BB962C8B-B14F-4D97-AF65-F5344CB8AC3E}">
        <p14:creationId xmlns:p14="http://schemas.microsoft.com/office/powerpoint/2010/main" val="404763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研究方法总结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寻找钉子（具体问题）</a:t>
            </a:r>
            <a:endParaRPr kumimoji="1" lang="en-US" altLang="zh-CN" dirty="0"/>
          </a:p>
          <a:p>
            <a:r>
              <a:rPr kumimoji="1" lang="zh-CN" altLang="en-US" dirty="0"/>
              <a:t>选择合适的锤子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常见错误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制造强大的锤子，找不到合适的钉子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找个巨大的钉子，没有合适的锤子</a:t>
            </a:r>
          </a:p>
        </p:txBody>
      </p:sp>
    </p:spTree>
    <p:extLst>
      <p:ext uri="{BB962C8B-B14F-4D97-AF65-F5344CB8AC3E}">
        <p14:creationId xmlns:p14="http://schemas.microsoft.com/office/powerpoint/2010/main" val="1638583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两类研究方法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大型工程团队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十几人</a:t>
            </a:r>
            <a:r>
              <a:rPr kumimoji="1" lang="en-US" altLang="zh-CN" dirty="0"/>
              <a:t>-</a:t>
            </a:r>
            <a:r>
              <a:rPr kumimoji="1" lang="zh-CN" altLang="en-US" dirty="0"/>
              <a:t>？人，多层结构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四代计算机（两弹一星）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天河超级计算机</a:t>
            </a:r>
            <a:r>
              <a:rPr kumimoji="1" lang="zh-CN" altLang="en-US"/>
              <a:t>、龙芯、分布式文件系统</a:t>
            </a:r>
            <a:endParaRPr kumimoji="1" lang="en-US" altLang="zh-CN" dirty="0"/>
          </a:p>
          <a:p>
            <a:r>
              <a:rPr kumimoji="1" lang="zh-CN" altLang="en-US" dirty="0"/>
              <a:t>一个人为中心的小型创新团队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2-8</a:t>
            </a:r>
            <a:r>
              <a:rPr kumimoji="1" lang="zh-CN" altLang="en-US" dirty="0"/>
              <a:t>人，老师</a:t>
            </a:r>
            <a:r>
              <a:rPr kumimoji="1" lang="en-US" altLang="zh-CN" dirty="0"/>
              <a:t>+</a:t>
            </a:r>
            <a:r>
              <a:rPr kumimoji="1" lang="zh-CN" altLang="en-US" dirty="0"/>
              <a:t>博士生</a:t>
            </a:r>
            <a:r>
              <a:rPr kumimoji="1" lang="en-US" altLang="zh-CN" dirty="0"/>
              <a:t>+</a:t>
            </a:r>
            <a:r>
              <a:rPr kumimoji="1" lang="zh-CN" altLang="en-US" dirty="0"/>
              <a:t>本科生</a:t>
            </a:r>
            <a:r>
              <a:rPr kumimoji="1" lang="en-US" altLang="zh-CN" dirty="0"/>
              <a:t>/</a:t>
            </a:r>
            <a:r>
              <a:rPr kumimoji="1" lang="zh-CN" altLang="en-US" dirty="0"/>
              <a:t>硕士生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论文驱动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开源项目驱动（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99756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学术论文简介</a:t>
            </a:r>
            <a:endParaRPr lang="en-US" altLang="zh-CN" dirty="0"/>
          </a:p>
          <a:p>
            <a:pPr lvl="1"/>
            <a:r>
              <a:rPr lang="zh-CN" altLang="en-US" dirty="0"/>
              <a:t>以书面形式来思考</a:t>
            </a:r>
            <a:endParaRPr lang="en-US" altLang="zh-CN" dirty="0"/>
          </a:p>
          <a:p>
            <a:pPr lvl="1"/>
            <a:r>
              <a:rPr lang="zh-CN" altLang="en-US" dirty="0"/>
              <a:t>与读者建立联系</a:t>
            </a:r>
            <a:endParaRPr lang="en-US" altLang="zh-CN" dirty="0"/>
          </a:p>
          <a:p>
            <a:r>
              <a:rPr lang="zh-CN" altLang="zh-CN" dirty="0"/>
              <a:t>学术论文的基本结构</a:t>
            </a:r>
          </a:p>
          <a:p>
            <a:r>
              <a:rPr lang="zh-CN" altLang="zh-CN" dirty="0"/>
              <a:t>阅读学术论文的方法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739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以书面形式思考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研究的价值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眼前工作不起眼</a:t>
            </a:r>
            <a:endParaRPr kumimoji="1" lang="en-US" altLang="zh-CN" dirty="0"/>
          </a:p>
          <a:p>
            <a:pPr lvl="2"/>
            <a:r>
              <a:rPr kumimoji="1" lang="en-US" altLang="en-US" dirty="0"/>
              <a:t>高大上的不实用</a:t>
            </a:r>
          </a:p>
          <a:p>
            <a:pPr lvl="2"/>
            <a:r>
              <a:rPr kumimoji="1" lang="en-US" altLang="en-US" dirty="0"/>
              <a:t>实用的不超前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很多重要事物都来自于以前的研究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手机、电脑、互联网、信息系统</a:t>
            </a:r>
            <a:endParaRPr kumimoji="1" lang="en-US" altLang="zh-CN" dirty="0"/>
          </a:p>
          <a:p>
            <a:pPr lvl="2"/>
            <a:r>
              <a:rPr kumimoji="1" lang="en-US" altLang="en-US" dirty="0"/>
              <a:t>汽车、火车、飞机</a:t>
            </a:r>
          </a:p>
          <a:p>
            <a:pPr lvl="1"/>
            <a:r>
              <a:rPr kumimoji="1" lang="zh-CN" altLang="en-US" dirty="0"/>
              <a:t>研究是最大的产业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高风险、高回报（制药）</a:t>
            </a:r>
          </a:p>
        </p:txBody>
      </p:sp>
    </p:spTree>
    <p:extLst>
      <p:ext uri="{BB962C8B-B14F-4D97-AF65-F5344CB8AC3E}">
        <p14:creationId xmlns:p14="http://schemas.microsoft.com/office/powerpoint/2010/main" val="1708905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以书面形式思考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广义的研究：解决一个难题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难题：想知道篮球明星迈克尔</a:t>
            </a:r>
            <a:r>
              <a:rPr kumimoji="1" lang="en-US" altLang="zh-CN" dirty="0"/>
              <a:t>·</a:t>
            </a:r>
            <a:r>
              <a:rPr kumimoji="1" lang="zh-CN" altLang="en-US" dirty="0"/>
              <a:t>乔丹的出生地。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研究：</a:t>
            </a:r>
            <a:r>
              <a:rPr kumimoji="1" lang="en-US" altLang="zh-CN" dirty="0" err="1"/>
              <a:t>google</a:t>
            </a:r>
            <a:r>
              <a:rPr kumimoji="1" lang="zh-CN" altLang="en-US" dirty="0"/>
              <a:t>搜索一下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难题：需要买一台</a:t>
            </a:r>
            <a:r>
              <a:rPr kumimoji="1" lang="en-US" altLang="zh-CN" dirty="0"/>
              <a:t>8000</a:t>
            </a:r>
            <a:r>
              <a:rPr kumimoji="1" lang="zh-CN" altLang="en-US" dirty="0"/>
              <a:t>元以内的最好的笔记本电脑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研究：问一下周围的达人，或上论坛找相关信息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难题：想知道股票怎么解套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研究：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21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以书面形式思考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为什么要写下来？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写作有助于记忆</a:t>
            </a:r>
            <a:endParaRPr kumimoji="1" lang="en-US" altLang="zh-CN" dirty="0"/>
          </a:p>
          <a:p>
            <a:pPr lvl="2"/>
            <a:r>
              <a:rPr kumimoji="1" lang="en-US" altLang="en-US" dirty="0"/>
              <a:t>大脑的局限性：反应器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写作有助于了解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相关工作的关联、对比，有更深刻的理解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写作可以获得新的观点</a:t>
            </a:r>
            <a:endParaRPr kumimoji="1" lang="en-US" altLang="zh-CN" dirty="0"/>
          </a:p>
          <a:p>
            <a:pPr lvl="2"/>
            <a:r>
              <a:rPr kumimoji="1" lang="en-US" altLang="en-US" dirty="0"/>
              <a:t>书面形式会让你的观点更清晰</a:t>
            </a:r>
          </a:p>
          <a:p>
            <a:pPr lvl="2"/>
            <a:r>
              <a:rPr kumimoji="1" lang="en-US" altLang="en-US" dirty="0"/>
              <a:t>复杂信息以有组织、有条理的形式确定下来，更有利于思考</a:t>
            </a:r>
          </a:p>
          <a:p>
            <a:pPr lvl="1"/>
            <a:r>
              <a:rPr kumimoji="1" lang="en-US" altLang="zh-CN" dirty="0"/>
              <a:t>Thinking in print, </a:t>
            </a:r>
            <a:r>
              <a:rPr kumimoji="1" lang="zh-CN" altLang="en-US" dirty="0"/>
              <a:t>更加深思熟虑</a:t>
            </a:r>
            <a:endParaRPr kumimoji="1"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59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与读者建立联系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研究如果没有读者阅读，将毫无价值；所以从一开始就要心存读者；（二次创造）</a:t>
            </a:r>
            <a:endParaRPr kumimoji="1" lang="en-US" altLang="zh-CN" dirty="0"/>
          </a:p>
          <a:p>
            <a:r>
              <a:rPr kumimoji="1" lang="zh-CN" altLang="en-US" dirty="0"/>
              <a:t>举例：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1a. </a:t>
            </a:r>
            <a:r>
              <a:rPr kumimoji="1" lang="zh-CN" altLang="en-US" dirty="0"/>
              <a:t>要了解钙离子阻断剂如何控制心律不规则的机制，最好是借由了解钙离子对肌肉群组的活化作用。肌肉的调节蛋白质</a:t>
            </a:r>
            <a:r>
              <a:rPr kumimoji="1" lang="en-US" altLang="zh-CN" dirty="0"/>
              <a:t>—</a:t>
            </a:r>
            <a:r>
              <a:rPr kumimoji="1" lang="zh-CN" altLang="en-US" dirty="0"/>
              <a:t>肌动蛋白、肌凝蛋白、原肌球蛋白</a:t>
            </a:r>
            <a:r>
              <a:rPr kumimoji="1" lang="en-US" altLang="zh-CN" dirty="0"/>
              <a:t>—</a:t>
            </a:r>
            <a:r>
              <a:rPr kumimoji="1" lang="zh-CN" altLang="en-US" dirty="0"/>
              <a:t>组成肌小节，这是肌肉收缩的基本单位。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260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与读者建立联系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举例：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1b. </a:t>
            </a:r>
            <a:r>
              <a:rPr kumimoji="1" lang="zh-CN" altLang="en-US" dirty="0"/>
              <a:t>当心脏肌肉的收缩无法控制时，会发生心律不齐。一般而言，肌肉收缩时需要用到钙离子，所以我们使用一种叫做钙离子阻断剂的药物来控制心律不齐。要知道钙离子阻断剂如何起作用，首先要了解钙离子如何影响肌肉收缩。肌肉收缩的基本单位是肌小节，它包括四种调节收缩的蛋白质：肌动蛋白、肌凝蛋白</a:t>
            </a:r>
            <a:r>
              <a:rPr kumimoji="1" lang="zh-CN" altLang="en-US"/>
              <a:t>、原肌球蛋白和肌钙蛋白。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82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en-US" altLang="zh-CN" dirty="0"/>
              <a:t>Peer review</a:t>
            </a:r>
          </a:p>
          <a:p>
            <a:pPr lvl="1"/>
            <a:r>
              <a:rPr lang="zh-CN" altLang="en-US" dirty="0"/>
              <a:t>公开发表</a:t>
            </a:r>
            <a:endParaRPr lang="en-US" altLang="zh-CN" dirty="0"/>
          </a:p>
          <a:p>
            <a:r>
              <a:rPr lang="zh-CN" altLang="en-US" dirty="0"/>
              <a:t>起源</a:t>
            </a:r>
            <a:endParaRPr lang="en-US" altLang="zh-CN" dirty="0"/>
          </a:p>
          <a:p>
            <a:pPr lvl="1"/>
            <a:r>
              <a:rPr lang="en-US" altLang="zh-CN" dirty="0"/>
              <a:t>1665</a:t>
            </a:r>
            <a:r>
              <a:rPr lang="zh-CN" altLang="en-US" dirty="0"/>
              <a:t>年，皇家学会创立了自己的出版物</a:t>
            </a:r>
            <a:r>
              <a:rPr lang="en-US" altLang="zh-CN" dirty="0"/>
              <a:t>《</a:t>
            </a:r>
            <a:r>
              <a:rPr lang="zh-CN" altLang="en-US" dirty="0"/>
              <a:t>哲学汇刊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Philosophical Transactions </a:t>
            </a:r>
            <a:r>
              <a:rPr lang="zh-CN" altLang="en-US" dirty="0"/>
              <a:t>），也是世界上第一份采用同行评议机制的科学期刊（</a:t>
            </a:r>
            <a:r>
              <a:rPr lang="en-US" altLang="zh-CN" dirty="0"/>
              <a:t>peer-reviewed journal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6133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与读者建立联系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论文首先是一种文字作品，作者首先是作家，主要目的是服务读者获取信息</a:t>
            </a:r>
            <a:endParaRPr kumimoji="1" lang="en-US" altLang="zh-CN" dirty="0"/>
          </a:p>
          <a:p>
            <a:r>
              <a:rPr kumimoji="1" lang="zh-CN" altLang="en-US" dirty="0"/>
              <a:t>只是内容是验证过的严谨的科学内容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不同于科幻文学作品，但同样强调可读性</a:t>
            </a:r>
            <a:endParaRPr kumimoji="1" lang="en-US" altLang="zh-CN" dirty="0"/>
          </a:p>
          <a:p>
            <a:r>
              <a:rPr kumimoji="1" lang="zh-CN" altLang="en-US" dirty="0"/>
              <a:t>同样都是“讲故事”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人类基因深处的八卦性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0491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与读者建立联系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什么是好故事？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以弱胜强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赤壁之战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阿里巴巴与四十大盗，小红帽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肖申克的救赎，西游记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悬念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最后怎么样了？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为什么呢？</a:t>
            </a:r>
            <a:endParaRPr kumimoji="1"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190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与读者建立联系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什么是好故事？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小红帽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天气晴朗，林间的小路上（背景）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突然，从石头后面蹦出来一只大灰狼（难题）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如何战胜大灰狼（解决问题）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跌宕起伏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18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与读者建立联系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什么是好论文（故事）？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背景重要（云计算，大数据；网络协议栈）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难题</a:t>
            </a:r>
            <a:r>
              <a:rPr kumimoji="1" lang="zh-CN" altLang="en-US" dirty="0"/>
              <a:t>、挑战（抓住读者的心：狼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兔子）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解决难题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启发（新硬件、新理论、新发现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你能解决难题的合理性）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具体方法（理论、算法、系统设计）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实验验证（模拟仿真、真实系统、人工评价）</a:t>
            </a:r>
            <a:endParaRPr kumimoji="1"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737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与读者建立联系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创业故事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发现一个重要问题（应用问题）</a:t>
            </a:r>
            <a:r>
              <a:rPr kumimoji="1" lang="en-US" altLang="zh-CN" sz="2000" dirty="0"/>
              <a:t>[1]</a:t>
            </a:r>
            <a:r>
              <a:rPr kumimoji="1" lang="zh-CN" altLang="en-US" dirty="0"/>
              <a:t>，然后有个方法解决它</a:t>
            </a:r>
            <a:r>
              <a:rPr kumimoji="1" lang="en-US" altLang="zh-CN" sz="2000" dirty="0"/>
              <a:t>[2]</a:t>
            </a:r>
            <a:r>
              <a:rPr kumimoji="1" lang="zh-CN" altLang="en-US" dirty="0"/>
              <a:t>，而且没有竞争对手，或比别人有优势</a:t>
            </a:r>
            <a:r>
              <a:rPr kumimoji="1" lang="en-US" altLang="zh-CN" sz="2000" dirty="0"/>
              <a:t>[3]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京东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有信誉的电商；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户外</a:t>
            </a:r>
            <a:r>
              <a:rPr kumimoji="1" lang="en-US" altLang="zh-CN" dirty="0"/>
              <a:t>—</a:t>
            </a:r>
            <a:r>
              <a:rPr kumimoji="1" lang="zh-CN" altLang="en-US" dirty="0"/>
              <a:t>非发烧友的户外平台，详细路线和攻略，家庭之外的新选择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味库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半成品菜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508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阅读学术论文的方法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实例</a:t>
            </a:r>
            <a:r>
              <a:rPr kumimoji="1" lang="en-US" altLang="zh-CN" dirty="0"/>
              <a:t>《PLC-Cache- Endurable SSD Cache for Deduplication-based Primary Storage》</a:t>
            </a:r>
          </a:p>
          <a:p>
            <a:r>
              <a:rPr kumimoji="1" lang="zh-CN" altLang="en-US" dirty="0"/>
              <a:t>论文的主要结构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标题、作者、会议</a:t>
            </a:r>
            <a:r>
              <a:rPr kumimoji="1" lang="en-US" altLang="zh-CN" dirty="0"/>
              <a:t>/</a:t>
            </a:r>
            <a:r>
              <a:rPr kumimoji="1" lang="zh-CN" altLang="en-US" dirty="0"/>
              <a:t>期刊</a:t>
            </a:r>
            <a:r>
              <a:rPr kumimoji="1" lang="zh-CN" altLang="zh-CN" dirty="0"/>
              <a:t>（</a:t>
            </a:r>
            <a:r>
              <a:rPr kumimoji="1" lang="zh-CN" altLang="en-US" dirty="0"/>
              <a:t>时间）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摘要、</a:t>
            </a:r>
            <a:r>
              <a:rPr kumimoji="1" lang="en-US" altLang="zh-CN" dirty="0"/>
              <a:t>Introduction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Conclusion</a:t>
            </a:r>
          </a:p>
          <a:p>
            <a:pPr lvl="1"/>
            <a:r>
              <a:rPr kumimoji="1" lang="en-US" altLang="zh-CN" dirty="0"/>
              <a:t>Motivation,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Analysis,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Overview,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Design,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</a:p>
          <a:p>
            <a:pPr lvl="1"/>
            <a:r>
              <a:rPr kumimoji="1" lang="en-US" altLang="zh-CN" dirty="0"/>
              <a:t>Evaluation</a:t>
            </a:r>
            <a:r>
              <a:rPr kumimoji="1" lang="zh-CN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</a:p>
          <a:p>
            <a:r>
              <a:rPr kumimoji="1" lang="zh-CN" altLang="en-US" dirty="0"/>
              <a:t>阅读论文的关键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不要想要得到所有信息，起码不要一次得到，尤其是初学者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论文的内在线索是服务读者：只读一部分就得到自己想要的信息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192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阅读学术论文的方法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论文的分层阅读法：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标题：领域、效果、新方法</a:t>
            </a:r>
            <a:r>
              <a:rPr kumimoji="1" lang="zh-CN" altLang="en-US" dirty="0">
                <a:sym typeface="Wingdings"/>
              </a:rPr>
              <a:t>是否感兴趣？</a:t>
            </a:r>
            <a:endParaRPr kumimoji="1" lang="en-US" altLang="zh-CN" dirty="0"/>
          </a:p>
          <a:p>
            <a:pPr lvl="2"/>
            <a:r>
              <a:rPr lang="en-US" altLang="zh-CN" dirty="0"/>
              <a:t>PLC-Cache: Endurable SSD Cache for</a:t>
            </a:r>
            <a:r>
              <a:rPr lang="zh-CN" altLang="en-US" dirty="0"/>
              <a:t> </a:t>
            </a:r>
            <a:r>
              <a:rPr lang="en-US" altLang="zh-CN" dirty="0"/>
              <a:t>Deduplication-based Primary Storage (MSST’14)</a:t>
            </a:r>
          </a:p>
          <a:p>
            <a:pPr lvl="2"/>
            <a:r>
              <a:rPr lang="en-US" altLang="zh-CN" dirty="0"/>
              <a:t>Willow: A User-Programmable SSD</a:t>
            </a:r>
            <a:r>
              <a:rPr lang="zh-CN" altLang="en-US" dirty="0"/>
              <a:t> </a:t>
            </a:r>
            <a:r>
              <a:rPr lang="en-US" altLang="zh-CN" dirty="0"/>
              <a:t>(OSDI’14)</a:t>
            </a:r>
          </a:p>
          <a:p>
            <a:pPr lvl="2"/>
            <a:r>
              <a:rPr lang="en-US" altLang="zh-CN" dirty="0"/>
              <a:t>Warming Up Storage-Level Caches with Bonﬁre</a:t>
            </a:r>
            <a:r>
              <a:rPr lang="zh-CN" altLang="en-US" dirty="0"/>
              <a:t> </a:t>
            </a:r>
            <a:r>
              <a:rPr lang="en-US" altLang="zh-CN" dirty="0"/>
              <a:t>(FAST’13)</a:t>
            </a:r>
          </a:p>
          <a:p>
            <a:pPr lvl="2"/>
            <a:r>
              <a:rPr lang="en-US" altLang="zh-CN" dirty="0"/>
              <a:t>Caching Less for Better Performance: Balancing Cache Size and Update Cost of Flash Memory Cache in Hybrid Storage Systems</a:t>
            </a:r>
            <a:r>
              <a:rPr lang="zh-CN" altLang="en-US" dirty="0"/>
              <a:t> </a:t>
            </a:r>
            <a:r>
              <a:rPr lang="en-US" altLang="zh-CN" dirty="0"/>
              <a:t>(FAST’12)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817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阅读学术论文的方法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论文的分层阅读法：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摘要：问题是什么？（新方法是什么？）效果如何？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5018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81840"/>
          </a:xfrm>
        </p:spPr>
        <p:txBody>
          <a:bodyPr>
            <a:normAutofit fontScale="77500" lnSpcReduction="20000"/>
          </a:bodyPr>
          <a:lstStyle/>
          <a:p>
            <a:pPr marL="566928" lvl="2" indent="-457200">
              <a:buClr>
                <a:schemeClr val="accent3"/>
              </a:buClr>
              <a:buAutoNum type="arabicParenR"/>
            </a:pPr>
            <a:r>
              <a:rPr lang="en-US" altLang="zh-CN" dirty="0"/>
              <a:t>Data deduplication techniques improve cost efficiency by dramatically reducing space needs of storage systems. SSD-based data cache has been adopted to remedy the declining I/O performance induced by deduplication operations in the latency-sensitive primary storage. </a:t>
            </a:r>
          </a:p>
          <a:p>
            <a:pPr marL="566928" lvl="2" indent="-457200">
              <a:buClr>
                <a:schemeClr val="accent3"/>
              </a:buClr>
              <a:buAutoNum type="arabicParenR"/>
            </a:pPr>
            <a:r>
              <a:rPr lang="en-US" altLang="zh-CN" dirty="0"/>
              <a:t>Unfortunately, frequent data updates caused by classical cache algorithms (e.g., FIFO, LRU, and LFU) inevitably slow down SSDs’ I/O processing speed while significantly shortening SSDs’ lifetime.</a:t>
            </a:r>
          </a:p>
          <a:p>
            <a:pPr marL="566928" lvl="2" indent="-457200">
              <a:buClr>
                <a:schemeClr val="accent3"/>
              </a:buClr>
              <a:buAutoNum type="arabicParenR"/>
            </a:pPr>
            <a:r>
              <a:rPr lang="en-US" altLang="zh-CN" dirty="0"/>
              <a:t>To address this problem, we propose a new approach – PLC-Cache – to greatly improve the I/O performance as well as write durability of SSDs. </a:t>
            </a:r>
          </a:p>
          <a:p>
            <a:pPr marL="566928" lvl="2" indent="-457200">
              <a:buClr>
                <a:schemeClr val="accent3"/>
              </a:buClr>
              <a:buAutoNum type="arabicParenR"/>
            </a:pPr>
            <a:r>
              <a:rPr lang="en-US" altLang="zh-CN" dirty="0"/>
              <a:t>PLC-Cache is conducive to amplifying the proportion of the Popular and Long-term Cached (PLC) data, which is infrequently written and kept in SSD cache in a long time period to catalyze cache hits, in an entire SSD written data set. PLC- Cache advocates a two-phase approach. First, non-popular data are ruled out from being written into SSDs. Second, PLC-Cache makes an effort to convert SSD written data into PLC-data as much as possible. </a:t>
            </a:r>
          </a:p>
          <a:p>
            <a:pPr marL="566928" lvl="2" indent="-457200">
              <a:buClr>
                <a:schemeClr val="accent3"/>
              </a:buClr>
              <a:buAutoNum type="arabicParenR"/>
            </a:pPr>
            <a:r>
              <a:rPr lang="en-US" altLang="zh-CN" dirty="0"/>
              <a:t>Our experimental results based on a practical deduplication system indicate that compared with the existing caching schemes, PLC-Cache shortens data access latency by an average of 23.4%. Importantly, PLC-Cache improves the lifetime of SSD-based caches by reducing the amount of data written to SSDs by a factor of 15.7.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674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阅读学术论文的方法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论文的分层阅读法：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Introduction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更完整的摘要，论文的缩减版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提出问题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主要内容都放在这里，包括背景、问题定义、</a:t>
            </a:r>
            <a:r>
              <a:rPr kumimoji="1" lang="en-US" altLang="zh-CN" dirty="0"/>
              <a:t>Motivation</a:t>
            </a:r>
            <a:r>
              <a:rPr kumimoji="1" lang="zh-CN" altLang="en-US" dirty="0"/>
              <a:t>，新方法解释（常用</a:t>
            </a:r>
            <a:r>
              <a:rPr kumimoji="1" lang="en-US" altLang="zh-CN" dirty="0"/>
              <a:t>example</a:t>
            </a:r>
            <a:r>
              <a:rPr kumimoji="1" lang="zh-CN" altLang="en-US" dirty="0"/>
              <a:t>），实验效果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Conclusion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回答</a:t>
            </a:r>
            <a:r>
              <a:rPr kumimoji="1" lang="en-US" altLang="zh-CN" dirty="0"/>
              <a:t>Introduction</a:t>
            </a:r>
            <a:r>
              <a:rPr kumimoji="1" lang="zh-CN" altLang="en-US" dirty="0"/>
              <a:t>的问题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深入挖掘意义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594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4618856" cy="432511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牛顿论文</a:t>
            </a:r>
            <a:endParaRPr lang="en-US" altLang="zh-CN" dirty="0"/>
          </a:p>
          <a:p>
            <a:pPr lvl="1"/>
            <a:r>
              <a:rPr lang="zh-CN" altLang="en-US" dirty="0"/>
              <a:t>牛顿给</a:t>
            </a:r>
            <a:r>
              <a:rPr lang="en-US" altLang="zh-CN" dirty="0"/>
              <a:t>《</a:t>
            </a:r>
            <a:r>
              <a:rPr lang="zh-CN" altLang="en-US" dirty="0"/>
              <a:t>哲学会刊</a:t>
            </a:r>
            <a:r>
              <a:rPr lang="en-US" altLang="zh-CN" dirty="0"/>
              <a:t>》</a:t>
            </a:r>
            <a:r>
              <a:rPr lang="zh-CN" altLang="en-US" dirty="0"/>
              <a:t>提交他的第一篇论文</a:t>
            </a:r>
            <a:r>
              <a:rPr lang="en-US" altLang="zh-CN" dirty="0"/>
              <a:t>《</a:t>
            </a:r>
            <a:r>
              <a:rPr lang="zh-CN" altLang="en-US" dirty="0"/>
              <a:t>光和色</a:t>
            </a:r>
            <a:r>
              <a:rPr lang="en-US" altLang="zh-CN" dirty="0"/>
              <a:t>》</a:t>
            </a:r>
            <a:r>
              <a:rPr lang="zh-CN" altLang="en-US" dirty="0"/>
              <a:t>后，按照惯例，英国皇家学会三位学者被指定为评议专家；</a:t>
            </a:r>
            <a:endParaRPr lang="en-US" altLang="zh-CN" dirty="0"/>
          </a:p>
          <a:p>
            <a:pPr lvl="1"/>
            <a:r>
              <a:rPr lang="zh-CN" altLang="en-US" dirty="0"/>
              <a:t>只有胡克提出了批评意见，由于意见比较严厉，牛顿的回信非常愤怒，称“很高兴这样尖锐的批评削弱不了文章的任何部分”</a:t>
            </a:r>
          </a:p>
        </p:txBody>
      </p:sp>
      <p:pic>
        <p:nvPicPr>
          <p:cNvPr id="2050" name="Picture 2" descr="C:\Users\hp\Desktop\153441o5t6oks6zrmex5x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85"/>
          <a:stretch/>
        </p:blipFill>
        <p:spPr bwMode="auto">
          <a:xfrm>
            <a:off x="5076056" y="536961"/>
            <a:ext cx="3842784" cy="252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Desktop\153443b46b4bszftqabt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84" y="2961958"/>
            <a:ext cx="2592288" cy="389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p\Desktop\280px-Sir_Isaac_Newton_by_Sir_Godfrey_Kneller,_B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8" t="2467" r="22351" b="43567"/>
          <a:stretch/>
        </p:blipFill>
        <p:spPr bwMode="auto">
          <a:xfrm>
            <a:off x="5150452" y="4221088"/>
            <a:ext cx="1877961" cy="233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453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阅读学术论文的方法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论文的分层阅读法：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新方法的来源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Trace</a:t>
            </a:r>
            <a:r>
              <a:rPr kumimoji="1" lang="zh-CN" altLang="en-US" dirty="0"/>
              <a:t>分析（</a:t>
            </a:r>
            <a:r>
              <a:rPr kumimoji="1" lang="en-US" altLang="zh-CN" dirty="0"/>
              <a:t>SieveStore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前期实验</a:t>
            </a:r>
            <a:r>
              <a:rPr kumimoji="1" lang="zh-CN" altLang="zh-CN" dirty="0"/>
              <a:t>（</a:t>
            </a:r>
            <a:r>
              <a:rPr kumimoji="1" lang="en-US" altLang="zh-CN" dirty="0"/>
              <a:t>FAST’12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已有方法明显的漏洞</a:t>
            </a:r>
            <a:r>
              <a:rPr kumimoji="1" lang="en-US" altLang="zh-CN" dirty="0"/>
              <a:t>/</a:t>
            </a:r>
            <a:r>
              <a:rPr kumimoji="1" lang="zh-CN" altLang="en-US" dirty="0"/>
              <a:t>发现新规律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最好有个来源，证明为什么这个方法以前没有人做，因为没有人发现已有方法的问题或新的规律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698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阅读学术论文的方法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论文的分层阅读法：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相关工作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分类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评价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调研的最好方式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顶级会议最新论文的</a:t>
            </a:r>
            <a:r>
              <a:rPr kumimoji="1" lang="en-US" altLang="zh-CN" dirty="0"/>
              <a:t>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528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阅读学术论文的方法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论文的分层阅读法：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方法或系统的细节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理论证明或推导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算法设计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系统设计和实现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一个大问题分解为几个小问题、几个部分（</a:t>
            </a:r>
            <a:r>
              <a:rPr kumimoji="1" lang="en-US" altLang="zh-CN" dirty="0"/>
              <a:t>PLC-Cache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一个新思路解决一个难题，但很可能引入新的几个难题，需要逐个解决（</a:t>
            </a:r>
            <a:r>
              <a:rPr kumimoji="1" lang="en-US" altLang="zh-CN" dirty="0"/>
              <a:t>SieveStore</a:t>
            </a:r>
            <a:r>
              <a:rPr kumimoji="1" lang="zh-CN" altLang="en-US" dirty="0"/>
              <a:t>内存空间问题）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系统实现需要考虑复杂度、实用性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6057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阅读学术论文的方法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论文的分层阅读法：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实验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实验平台和方法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仿真</a:t>
            </a:r>
            <a:r>
              <a:rPr kumimoji="1" lang="en-US" altLang="zh-CN" dirty="0"/>
              <a:t>/</a:t>
            </a:r>
            <a:r>
              <a:rPr kumimoji="1" lang="zh-CN" altLang="en-US" dirty="0"/>
              <a:t>真实系统</a:t>
            </a:r>
            <a:r>
              <a:rPr kumimoji="1" lang="zh-CN" altLang="zh-CN" dirty="0"/>
              <a:t>，</a:t>
            </a:r>
            <a:r>
              <a:rPr kumimoji="1" lang="en-US" altLang="zh-CN" dirty="0"/>
              <a:t>Trace</a:t>
            </a:r>
            <a:r>
              <a:rPr kumimoji="1" lang="zh-CN" altLang="en-US" dirty="0"/>
              <a:t>/</a:t>
            </a:r>
            <a:r>
              <a:rPr kumimoji="1" lang="en-US" altLang="zh-CN" dirty="0"/>
              <a:t>Benchmark</a:t>
            </a:r>
          </a:p>
          <a:p>
            <a:pPr lvl="2"/>
            <a:r>
              <a:rPr kumimoji="1" lang="zh-CN" altLang="en-US" dirty="0"/>
              <a:t>比较对象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提高幅度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全面评价（甚至包括弱点）</a:t>
            </a:r>
          </a:p>
        </p:txBody>
      </p:sp>
    </p:spTree>
    <p:extLst>
      <p:ext uri="{BB962C8B-B14F-4D97-AF65-F5344CB8AC3E}">
        <p14:creationId xmlns:p14="http://schemas.microsoft.com/office/powerpoint/2010/main" val="350959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阅读学术论文的方法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Check List</a:t>
            </a:r>
          </a:p>
          <a:p>
            <a:pPr lvl="1"/>
            <a:r>
              <a:rPr kumimoji="1" lang="zh-CN" altLang="en-US" dirty="0"/>
              <a:t>背景：是否重要？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问题：是否是难题？（简单想想）</a:t>
            </a:r>
            <a:endParaRPr kumimoji="1" lang="en-US" altLang="zh-CN" dirty="0"/>
          </a:p>
          <a:p>
            <a:pPr marL="411480" lvl="1" indent="0">
              <a:buNone/>
            </a:pPr>
            <a:r>
              <a:rPr kumimoji="1" lang="en-US" altLang="zh-CN" dirty="0"/>
              <a:t>		</a:t>
            </a:r>
            <a:r>
              <a:rPr kumimoji="1" lang="zh-CN" altLang="en-US" dirty="0"/>
              <a:t>是否没有同样解法？（相关工作）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方法：是否有一定新意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实验：是否严谨（实验方法，测试数据，规模，与最好方法比对等）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01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阅读学术论文的方法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如何加快阅读速度？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预测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证实</a:t>
            </a:r>
            <a:r>
              <a:rPr kumimoji="1" lang="en-US" altLang="zh-CN" dirty="0"/>
              <a:t>/</a:t>
            </a:r>
            <a:r>
              <a:rPr kumimoji="1" lang="zh-CN" altLang="en-US" dirty="0"/>
              <a:t>否定</a:t>
            </a:r>
            <a:endParaRPr kumimoji="1" lang="en-US" altLang="zh-CN" dirty="0"/>
          </a:p>
          <a:p>
            <a:r>
              <a:rPr kumimoji="1" lang="zh-CN" altLang="en-US" dirty="0"/>
              <a:t>人脑：记忆</a:t>
            </a:r>
            <a:r>
              <a:rPr kumimoji="1" lang="en-US" altLang="zh-CN" dirty="0"/>
              <a:t>-</a:t>
            </a:r>
            <a:r>
              <a:rPr kumimoji="1" lang="zh-CN" altLang="en-US" dirty="0"/>
              <a:t>预测模型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例子：</a:t>
            </a:r>
            <a:r>
              <a:rPr kumimoji="1" lang="en-US" altLang="zh-CN" dirty="0"/>
              <a:t>Apple</a:t>
            </a:r>
          </a:p>
          <a:p>
            <a:pPr lvl="1"/>
            <a:r>
              <a:rPr kumimoji="1" lang="zh-CN" altLang="en-US" dirty="0"/>
              <a:t>预测对：不向上传递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无法预测：作为异常</a:t>
            </a:r>
            <a:endParaRPr kumimoji="1" lang="en-US" altLang="zh-CN" dirty="0"/>
          </a:p>
          <a:p>
            <a:pPr marL="411480" lvl="1" indent="0">
              <a:buNone/>
            </a:pPr>
            <a:r>
              <a:rPr kumimoji="1" lang="zh-CN" altLang="en-US" dirty="0"/>
              <a:t>向上传递和处理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1" y="2636912"/>
            <a:ext cx="4650677" cy="40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881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阅读学术论文的方法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如何通过读论文给自己选题（创造）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放弃</a:t>
            </a:r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</a:p>
          <a:p>
            <a:pPr lvl="1"/>
            <a:r>
              <a:rPr kumimoji="1" lang="zh-CN" altLang="en-US" dirty="0"/>
              <a:t>与已有知识库关联，随时中断阅读，转而思考</a:t>
            </a:r>
            <a:endParaRPr kumimoji="1" lang="en-US" altLang="zh-CN" dirty="0"/>
          </a:p>
          <a:p>
            <a:r>
              <a:rPr kumimoji="1" lang="zh-CN" altLang="en-US" dirty="0"/>
              <a:t>人脑创造力的来源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创造力就是基于恒定记忆的类比预测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在新餐厅寻找洗手间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求解新的数学方程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变形，不同角度观察，寻找与之前工作的相似性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创造力，就是将你曾经经历和一生所学的所有模式进行混合和匹配，“这个有点像那个”</a:t>
            </a:r>
            <a:endParaRPr kumimoji="1"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3973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阅读学术论文的方法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工具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Evernote</a:t>
            </a:r>
            <a:r>
              <a:rPr kumimoji="1" lang="zh-CN" altLang="en-US" dirty="0"/>
              <a:t>笔记“论文共享”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论文主要思路</a:t>
            </a:r>
            <a:r>
              <a:rPr kumimoji="1" lang="en-US" altLang="zh-CN" dirty="0"/>
              <a:t>/</a:t>
            </a:r>
            <a:r>
              <a:rPr kumimoji="1" lang="zh-CN" altLang="en-US" dirty="0"/>
              <a:t>创新点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代表性图片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论文评价打分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其他值得注意的点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引用格式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附件（原文、</a:t>
            </a:r>
            <a:r>
              <a:rPr kumimoji="1" lang="en-US" altLang="zh-CN" dirty="0"/>
              <a:t>slides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主观的评价很重要！大胆去评价！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71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每个人读一篇论文，在</a:t>
            </a:r>
            <a:r>
              <a:rPr kumimoji="1" lang="en-US" altLang="zh-CN" dirty="0" err="1"/>
              <a:t>evernote</a:t>
            </a:r>
            <a:r>
              <a:rPr kumimoji="1" lang="zh-CN" altLang="en-US" dirty="0"/>
              <a:t>上做一个笔记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2019</a:t>
            </a:r>
            <a:r>
              <a:rPr kumimoji="1" lang="zh-CN" altLang="en-US" dirty="0"/>
              <a:t>年会议论文集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相关方向：存储系统，分布式</a:t>
            </a:r>
            <a:r>
              <a:rPr kumimoji="1" lang="zh-CN" altLang="en-US"/>
              <a:t>系统，键值系统等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FAST, ATC, SOSP, </a:t>
            </a:r>
            <a:r>
              <a:rPr kumimoji="1" lang="en-US" altLang="zh-CN" dirty="0" err="1"/>
              <a:t>EuroSys</a:t>
            </a:r>
            <a:r>
              <a:rPr kumimoji="1" lang="en-US" altLang="zh-CN" dirty="0"/>
              <a:t>, ASPLOS, </a:t>
            </a:r>
            <a:r>
              <a:rPr kumimoji="1" lang="en-US" altLang="zh-CN" dirty="0" err="1"/>
              <a:t>SoCC</a:t>
            </a:r>
            <a:r>
              <a:rPr kumimoji="1" lang="en-US" altLang="zh-CN" dirty="0"/>
              <a:t>, MSST, IPDPS, ICDCS, SIGMATRICS </a:t>
            </a:r>
          </a:p>
          <a:p>
            <a:pPr lvl="1"/>
            <a:r>
              <a:rPr kumimoji="1" lang="en-US" altLang="zh-CN" dirty="0"/>
              <a:t>VLDB, ICDE, SIGMOD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22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中国最早的学术论文</a:t>
            </a:r>
            <a:endParaRPr lang="en-US" altLang="zh-CN" dirty="0"/>
          </a:p>
          <a:p>
            <a:pPr lvl="1"/>
            <a:r>
              <a:rPr lang="en-US" altLang="zh-CN" dirty="0"/>
              <a:t>#1 Noah Fields Drake(1900), The coal-fields around </a:t>
            </a:r>
            <a:r>
              <a:rPr lang="en-US" altLang="zh-CN" dirty="0" err="1"/>
              <a:t>Tse</a:t>
            </a:r>
            <a:r>
              <a:rPr lang="en-US" altLang="zh-CN" dirty="0"/>
              <a:t> Chou, Shansi, China, </a:t>
            </a:r>
            <a:r>
              <a:rPr lang="en-US" altLang="zh-CN" i="1" dirty="0"/>
              <a:t>Transactions of the American Institute of Mining and Metallurgical Engineers, 30:261-277.</a:t>
            </a:r>
            <a:endParaRPr lang="en-US" altLang="zh-CN" dirty="0"/>
          </a:p>
          <a:p>
            <a:pPr lvl="2"/>
            <a:r>
              <a:rPr lang="en-US" altLang="zh-CN" dirty="0"/>
              <a:t>Noah Fields Drake</a:t>
            </a:r>
            <a:r>
              <a:rPr lang="zh-CN" altLang="en-US" dirty="0"/>
              <a:t>（</a:t>
            </a:r>
            <a:r>
              <a:rPr lang="en-US" altLang="zh-CN" dirty="0"/>
              <a:t>1864-1945</a:t>
            </a:r>
            <a:r>
              <a:rPr lang="zh-CN" altLang="en-US" dirty="0"/>
              <a:t>），出生于美国，地质学家，时任清朝北洋大学（现天津大学前身）教授，后也曾任教斯坦福大学等美国名校。</a:t>
            </a:r>
            <a:endParaRPr lang="en-US" altLang="zh-CN" dirty="0"/>
          </a:p>
          <a:p>
            <a:pPr lvl="1"/>
            <a:r>
              <a:rPr lang="en-US" altLang="zh-CN" dirty="0"/>
              <a:t>#2 Tingle A.(1904),The flowering of the bamboo. </a:t>
            </a:r>
          </a:p>
          <a:p>
            <a:pPr marL="411480" lvl="1" indent="0">
              <a:buNone/>
            </a:pPr>
            <a:r>
              <a:rPr lang="en-US" altLang="zh-CN" i="1" dirty="0"/>
              <a:t>    Nature</a:t>
            </a:r>
            <a:r>
              <a:rPr lang="en-US" altLang="zh-CN" dirty="0"/>
              <a:t>,70:342. </a:t>
            </a:r>
          </a:p>
          <a:p>
            <a:pPr lvl="2"/>
            <a:r>
              <a:rPr lang="zh-CN" altLang="en-US" dirty="0"/>
              <a:t>作者单位是</a:t>
            </a:r>
            <a:r>
              <a:rPr lang="en-US" altLang="zh-CN" dirty="0"/>
              <a:t>Imperial Provincial </a:t>
            </a:r>
            <a:r>
              <a:rPr lang="en-US" altLang="zh-CN" dirty="0" err="1"/>
              <a:t>Coll</a:t>
            </a:r>
            <a:r>
              <a:rPr lang="en-US" altLang="zh-CN" dirty="0"/>
              <a:t>, Shantung</a:t>
            </a:r>
            <a:r>
              <a:rPr lang="zh-CN" altLang="en-US" dirty="0"/>
              <a:t>（山东大学堂）</a:t>
            </a:r>
          </a:p>
          <a:p>
            <a:r>
              <a:rPr lang="en-US" altLang="zh-CN" dirty="0"/>
              <a:t>2014</a:t>
            </a:r>
            <a:r>
              <a:rPr lang="zh-CN" altLang="en-US" dirty="0"/>
              <a:t>年，计算机科学领域学术论文共发表</a:t>
            </a:r>
            <a:r>
              <a:rPr lang="en-US" altLang="zh-CN" dirty="0"/>
              <a:t>27.5</a:t>
            </a:r>
            <a:r>
              <a:rPr lang="zh-CN" altLang="en-US" dirty="0"/>
              <a:t>万篇。其中我国</a:t>
            </a:r>
            <a:r>
              <a:rPr lang="en-US" altLang="zh-CN" dirty="0"/>
              <a:t>5.7</a:t>
            </a:r>
            <a:r>
              <a:rPr lang="zh-CN" altLang="en-US" dirty="0"/>
              <a:t>万篇，占</a:t>
            </a:r>
            <a:r>
              <a:rPr lang="en-US" altLang="zh-CN" dirty="0"/>
              <a:t>20%</a:t>
            </a:r>
            <a:r>
              <a:rPr lang="zh-CN" altLang="en-US" dirty="0"/>
              <a:t>，居首位；美国</a:t>
            </a:r>
            <a:r>
              <a:rPr lang="en-US" altLang="zh-CN" dirty="0"/>
              <a:t>5</a:t>
            </a:r>
            <a:r>
              <a:rPr lang="zh-CN" altLang="en-US" dirty="0"/>
              <a:t>万篇，占</a:t>
            </a:r>
            <a:r>
              <a:rPr lang="en-US" altLang="zh-CN" dirty="0"/>
              <a:t>20%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04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6085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为什么采用“学术论文”这种形式？</a:t>
            </a:r>
            <a:endParaRPr lang="en-US" altLang="zh-CN" dirty="0"/>
          </a:p>
          <a:p>
            <a:pPr lvl="1"/>
            <a:r>
              <a:rPr lang="zh-CN" altLang="en-US" dirty="0"/>
              <a:t>一种创新的高效表达形式</a:t>
            </a:r>
            <a:endParaRPr lang="en-US" altLang="zh-CN" dirty="0"/>
          </a:p>
          <a:p>
            <a:pPr lvl="2"/>
            <a:r>
              <a:rPr lang="zh-CN" altLang="en-US" dirty="0"/>
              <a:t>新（没有人尝试过）</a:t>
            </a:r>
            <a:endParaRPr lang="en-US" altLang="zh-CN" dirty="0"/>
          </a:p>
          <a:p>
            <a:pPr lvl="2"/>
            <a:r>
              <a:rPr lang="zh-CN" altLang="en-US" dirty="0"/>
              <a:t>实验验证（理工科）</a:t>
            </a:r>
            <a:endParaRPr lang="en-US" altLang="zh-CN" dirty="0"/>
          </a:p>
          <a:p>
            <a:pPr lvl="2"/>
            <a:r>
              <a:rPr lang="zh-CN" altLang="en-US" dirty="0"/>
              <a:t>比产品成本低、周期短；</a:t>
            </a:r>
            <a:endParaRPr lang="en-US" altLang="zh-CN" dirty="0"/>
          </a:p>
          <a:p>
            <a:pPr lvl="2"/>
            <a:r>
              <a:rPr lang="zh-CN" altLang="en-US" dirty="0"/>
              <a:t>与商业利益脱节，方向不受限制</a:t>
            </a:r>
            <a:endParaRPr lang="en-US" altLang="zh-CN" dirty="0"/>
          </a:p>
          <a:p>
            <a:r>
              <a:rPr lang="zh-CN" altLang="en-US" dirty="0"/>
              <a:t>论文 </a:t>
            </a:r>
            <a:r>
              <a:rPr lang="en-US" altLang="zh-CN" dirty="0"/>
              <a:t>vs. </a:t>
            </a:r>
            <a:r>
              <a:rPr lang="zh-CN" altLang="en-US" dirty="0"/>
              <a:t>专利 </a:t>
            </a:r>
            <a:endParaRPr lang="en-US" altLang="zh-CN" dirty="0"/>
          </a:p>
          <a:p>
            <a:pPr lvl="1"/>
            <a:r>
              <a:rPr lang="zh-CN" altLang="en-US" dirty="0"/>
              <a:t>科学技术</a:t>
            </a:r>
            <a:r>
              <a:rPr lang="en-US" altLang="zh-CN" dirty="0"/>
              <a:t> vs. </a:t>
            </a:r>
            <a:r>
              <a:rPr lang="zh-CN" altLang="en-US" dirty="0"/>
              <a:t>法律条文</a:t>
            </a:r>
            <a:endParaRPr lang="en-US" altLang="zh-CN" dirty="0"/>
          </a:p>
          <a:p>
            <a:pPr lvl="1"/>
            <a:r>
              <a:rPr lang="zh-CN" altLang="en-US" dirty="0"/>
              <a:t>有一定难度的创新 </a:t>
            </a:r>
            <a:r>
              <a:rPr lang="en-US" altLang="zh-CN" dirty="0"/>
              <a:t>vs. </a:t>
            </a:r>
            <a:r>
              <a:rPr lang="zh-CN" altLang="en-US" dirty="0"/>
              <a:t>第一次保护</a:t>
            </a:r>
            <a:endParaRPr lang="en-US" altLang="zh-CN" dirty="0"/>
          </a:p>
          <a:p>
            <a:r>
              <a:rPr lang="zh-CN" altLang="en-US" dirty="0"/>
              <a:t>论文 </a:t>
            </a:r>
            <a:r>
              <a:rPr lang="en-US" altLang="zh-CN" dirty="0"/>
              <a:t>vs. </a:t>
            </a:r>
            <a:r>
              <a:rPr lang="zh-CN" altLang="en-US" dirty="0"/>
              <a:t>工程</a:t>
            </a:r>
            <a:endParaRPr lang="en-US" altLang="zh-CN" dirty="0"/>
          </a:p>
          <a:p>
            <a:pPr lvl="1"/>
            <a:r>
              <a:rPr lang="zh-CN" altLang="en-US" dirty="0"/>
              <a:t>创新性 </a:t>
            </a:r>
            <a:r>
              <a:rPr lang="en-US" altLang="zh-CN" dirty="0"/>
              <a:t>vs. </a:t>
            </a:r>
            <a:r>
              <a:rPr lang="zh-CN" altLang="en-US" dirty="0"/>
              <a:t>实用性</a:t>
            </a:r>
            <a:endParaRPr lang="en-US" altLang="zh-CN" dirty="0"/>
          </a:p>
          <a:p>
            <a:pPr lvl="1"/>
            <a:r>
              <a:rPr lang="zh-CN" altLang="en-US" dirty="0"/>
              <a:t>不成熟 </a:t>
            </a:r>
            <a:r>
              <a:rPr lang="en-US" altLang="zh-CN" dirty="0"/>
              <a:t>vs. </a:t>
            </a:r>
            <a:r>
              <a:rPr lang="zh-CN" altLang="en-US" dirty="0"/>
              <a:t>成熟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67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探索未知</a:t>
            </a:r>
            <a:endParaRPr lang="en-US" altLang="zh-CN" dirty="0"/>
          </a:p>
          <a:p>
            <a:pPr lvl="1"/>
            <a:r>
              <a:rPr lang="zh-CN" altLang="en-US" dirty="0"/>
              <a:t>外部探索</a:t>
            </a:r>
            <a:endParaRPr lang="en-US" altLang="zh-CN" dirty="0"/>
          </a:p>
          <a:p>
            <a:pPr lvl="2"/>
            <a:r>
              <a:rPr lang="zh-CN" altLang="en-US" dirty="0"/>
              <a:t>实验、理论</a:t>
            </a:r>
            <a:endParaRPr lang="en-US" altLang="zh-CN" dirty="0"/>
          </a:p>
          <a:p>
            <a:pPr lvl="1"/>
            <a:r>
              <a:rPr lang="zh-CN" altLang="en-US" dirty="0"/>
              <a:t>内部整合</a:t>
            </a:r>
            <a:endParaRPr lang="en-US" altLang="zh-CN" dirty="0"/>
          </a:p>
          <a:p>
            <a:pPr lvl="2"/>
            <a:r>
              <a:rPr lang="zh-CN" altLang="en-US" dirty="0"/>
              <a:t>学科间、学科内</a:t>
            </a:r>
            <a:endParaRPr lang="en-US" altLang="zh-CN" dirty="0"/>
          </a:p>
          <a:p>
            <a:pPr lvl="2"/>
            <a:r>
              <a:rPr lang="en-US" altLang="zh-CN" dirty="0"/>
              <a:t>e.g., NVM</a:t>
            </a:r>
          </a:p>
          <a:p>
            <a:pPr lvl="3"/>
            <a:r>
              <a:rPr lang="zh-CN" altLang="en-US" dirty="0"/>
              <a:t>材料、物理、芯片</a:t>
            </a:r>
            <a:endParaRPr lang="en-US" altLang="zh-CN" dirty="0"/>
          </a:p>
          <a:p>
            <a:pPr marL="978408" lvl="3" indent="0">
              <a:buNone/>
            </a:pPr>
            <a:r>
              <a:rPr lang="zh-CN" altLang="en-US" dirty="0"/>
              <a:t>设备、系统、应用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多数探索注定是失败或默默无闻的（</a:t>
            </a:r>
            <a:r>
              <a:rPr lang="en-US" altLang="zh-CN" dirty="0" err="1"/>
              <a:t>vs</a:t>
            </a:r>
            <a:r>
              <a:rPr lang="zh-CN" altLang="en-US" dirty="0"/>
              <a:t>. 创业）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32856"/>
            <a:ext cx="411914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29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关于论文的讨论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论文无用论</a:t>
            </a:r>
            <a:endParaRPr lang="en-US" altLang="zh-CN" dirty="0"/>
          </a:p>
          <a:p>
            <a:pPr lvl="1"/>
            <a:r>
              <a:rPr lang="zh-CN" altLang="en-US" dirty="0"/>
              <a:t>论文过多（</a:t>
            </a:r>
            <a:r>
              <a:rPr lang="en-US" altLang="zh-CN" dirty="0"/>
              <a:t>paper -&gt; EI -&gt; SCI -&gt; CCF 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读者匮乏（</a:t>
            </a:r>
            <a:r>
              <a:rPr lang="en-US" altLang="zh-CN" dirty="0"/>
              <a:t>title, abstract, introduction, left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企业反馈（</a:t>
            </a:r>
            <a:r>
              <a:rPr lang="en-US" altLang="zh-CN" dirty="0"/>
              <a:t>MSRA, Oracle vs Google, Facebook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更好的替代形式？</a:t>
            </a:r>
            <a:endParaRPr lang="en-US" altLang="zh-CN" dirty="0"/>
          </a:p>
          <a:p>
            <a:pPr lvl="1"/>
            <a:r>
              <a:rPr lang="zh-CN" altLang="en-US" dirty="0"/>
              <a:t>创业、产品</a:t>
            </a:r>
            <a:endParaRPr lang="en-US" altLang="zh-CN" dirty="0"/>
          </a:p>
          <a:p>
            <a:pPr lvl="1"/>
            <a:r>
              <a:rPr lang="en-US" altLang="zh-CN" dirty="0"/>
              <a:t>Non-Peer-Review Publication</a:t>
            </a:r>
          </a:p>
          <a:p>
            <a:r>
              <a:rPr lang="zh-CN" altLang="en-US" dirty="0"/>
              <a:t>中庸之道</a:t>
            </a:r>
            <a:endParaRPr lang="en-US" altLang="zh-CN" dirty="0"/>
          </a:p>
          <a:p>
            <a:pPr lvl="1"/>
            <a:r>
              <a:rPr lang="zh-CN" altLang="en-US" dirty="0"/>
              <a:t>不可替代的意义：不可见的目标</a:t>
            </a:r>
            <a:r>
              <a:rPr lang="en-US" altLang="zh-CN" dirty="0"/>
              <a:t>-&gt;</a:t>
            </a:r>
            <a:r>
              <a:rPr lang="zh-CN" altLang="en-US" dirty="0"/>
              <a:t>可见的目标</a:t>
            </a:r>
            <a:endParaRPr lang="en-US" altLang="zh-CN" dirty="0"/>
          </a:p>
          <a:p>
            <a:pPr lvl="1"/>
            <a:r>
              <a:rPr lang="zh-CN" altLang="en-US" dirty="0"/>
              <a:t>严格的审稿减少钻空子（</a:t>
            </a:r>
            <a:r>
              <a:rPr lang="en-US" altLang="zh-CN" dirty="0" err="1"/>
              <a:t>SIGGraph</a:t>
            </a:r>
            <a:r>
              <a:rPr lang="en-US" altLang="zh-CN" dirty="0"/>
              <a:t>, FAST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减少评价体系对论文的依赖</a:t>
            </a:r>
          </a:p>
        </p:txBody>
      </p:sp>
    </p:spTree>
    <p:extLst>
      <p:ext uri="{BB962C8B-B14F-4D97-AF65-F5344CB8AC3E}">
        <p14:creationId xmlns:p14="http://schemas.microsoft.com/office/powerpoint/2010/main" val="3183422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432</TotalTime>
  <Words>3089</Words>
  <Application>Microsoft Office PowerPoint</Application>
  <PresentationFormat>全屏显示(4:3)</PresentationFormat>
  <Paragraphs>486</Paragraphs>
  <Slides>58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3" baseType="lpstr">
      <vt:lpstr>Calibri</vt:lpstr>
      <vt:lpstr>Georgia</vt:lpstr>
      <vt:lpstr>Trebuchet MS</vt:lpstr>
      <vt:lpstr>Wingdings 2</vt:lpstr>
      <vt:lpstr>都市</vt:lpstr>
      <vt:lpstr>学术论文阅读</vt:lpstr>
      <vt:lpstr>为什么开这门课？</vt:lpstr>
      <vt:lpstr>为什么学这门课？</vt:lpstr>
      <vt:lpstr>学术论文简介</vt:lpstr>
      <vt:lpstr>学术论文简介</vt:lpstr>
      <vt:lpstr>学术论文简介</vt:lpstr>
      <vt:lpstr>学术论文简介</vt:lpstr>
      <vt:lpstr>学术研究</vt:lpstr>
      <vt:lpstr>关于论文的讨论</vt:lpstr>
      <vt:lpstr>会议与期刊</vt:lpstr>
      <vt:lpstr>论文评价</vt:lpstr>
      <vt:lpstr>论文评价</vt:lpstr>
      <vt:lpstr>论文评价</vt:lpstr>
      <vt:lpstr>计算机学科顶级论文</vt:lpstr>
      <vt:lpstr>计算机学科顶级论文</vt:lpstr>
      <vt:lpstr>计算机学科顶级论文</vt:lpstr>
      <vt:lpstr>表达难题</vt:lpstr>
      <vt:lpstr>博士培养目标</vt:lpstr>
      <vt:lpstr>研究技巧的广泛应用(1)</vt:lpstr>
      <vt:lpstr>研究技巧的广泛应用(2)</vt:lpstr>
      <vt:lpstr>研究技巧的广泛应用(3)</vt:lpstr>
      <vt:lpstr>研究技巧的广泛应用(4)</vt:lpstr>
      <vt:lpstr>学术研究的一般过程(1)</vt:lpstr>
      <vt:lpstr>PowerPoint 演示文稿</vt:lpstr>
      <vt:lpstr>学术研究的一般过程(2)</vt:lpstr>
      <vt:lpstr>学术研究的一般过程(3)</vt:lpstr>
      <vt:lpstr>学术研究的一般过程(4)</vt:lpstr>
      <vt:lpstr>学术研究的一般过程(5)</vt:lpstr>
      <vt:lpstr>学术研究的一般过程(6)</vt:lpstr>
      <vt:lpstr>学术研究的一般过程(7)</vt:lpstr>
      <vt:lpstr>学术研究的一般过程(8)</vt:lpstr>
      <vt:lpstr>研究方法总结</vt:lpstr>
      <vt:lpstr>两类研究方法</vt:lpstr>
      <vt:lpstr>学术论文阅读</vt:lpstr>
      <vt:lpstr>以书面形式思考</vt:lpstr>
      <vt:lpstr>以书面形式思考</vt:lpstr>
      <vt:lpstr>以书面形式思考</vt:lpstr>
      <vt:lpstr>与读者建立联系</vt:lpstr>
      <vt:lpstr>与读者建立联系</vt:lpstr>
      <vt:lpstr>与读者建立联系</vt:lpstr>
      <vt:lpstr>与读者建立联系</vt:lpstr>
      <vt:lpstr>与读者建立联系</vt:lpstr>
      <vt:lpstr>与读者建立联系</vt:lpstr>
      <vt:lpstr>与读者建立联系</vt:lpstr>
      <vt:lpstr>阅读学术论文的方法</vt:lpstr>
      <vt:lpstr>阅读学术论文的方法</vt:lpstr>
      <vt:lpstr>阅读学术论文的方法</vt:lpstr>
      <vt:lpstr>PowerPoint 演示文稿</vt:lpstr>
      <vt:lpstr>阅读学术论文的方法</vt:lpstr>
      <vt:lpstr>阅读学术论文的方法</vt:lpstr>
      <vt:lpstr>阅读学术论文的方法</vt:lpstr>
      <vt:lpstr>阅读学术论文的方法</vt:lpstr>
      <vt:lpstr>阅读学术论文的方法</vt:lpstr>
      <vt:lpstr>阅读学术论文的方法</vt:lpstr>
      <vt:lpstr>阅读学术论文的方法</vt:lpstr>
      <vt:lpstr>阅读学术论文的方法</vt:lpstr>
      <vt:lpstr>阅读学术论文的方法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逻辑论证与学术论文写作</dc:title>
  <dc:creator>aslan</dc:creator>
  <cp:lastModifiedBy>李 晓桐</cp:lastModifiedBy>
  <cp:revision>399</cp:revision>
  <dcterms:created xsi:type="dcterms:W3CDTF">2015-08-26T02:29:05Z</dcterms:created>
  <dcterms:modified xsi:type="dcterms:W3CDTF">2019-10-16T09:14:29Z</dcterms:modified>
</cp:coreProperties>
</file>