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1" r:id="rId6"/>
    <p:sldId id="262" r:id="rId7"/>
    <p:sldId id="263" r:id="rId8"/>
    <p:sldId id="264" r:id="rId9"/>
    <p:sldId id="260" r:id="rId10"/>
    <p:sldId id="265" r:id="rId11"/>
    <p:sldId id="266"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81105" autoAdjust="0"/>
  </p:normalViewPr>
  <p:slideViewPr>
    <p:cSldViewPr snapToGrid="0" showGuides="1">
      <p:cViewPr varScale="1">
        <p:scale>
          <a:sx n="51" d="100"/>
          <a:sy n="51" d="100"/>
        </p:scale>
        <p:origin x="1262" y="2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25D7F9-4F12-437B-9281-8E40A71139AA}" type="datetimeFigureOut">
              <a:rPr lang="zh-CN" altLang="en-US" smtClean="0"/>
              <a:t>2019/11/13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A3B892-0452-474F-9A28-762EA167FFD6}" type="slidenum">
              <a:rPr lang="zh-CN" altLang="en-US" smtClean="0"/>
              <a:t>‹#›</a:t>
            </a:fld>
            <a:endParaRPr lang="zh-CN" altLang="en-US"/>
          </a:p>
        </p:txBody>
      </p:sp>
    </p:spTree>
    <p:extLst>
      <p:ext uri="{BB962C8B-B14F-4D97-AF65-F5344CB8AC3E}">
        <p14:creationId xmlns:p14="http://schemas.microsoft.com/office/powerpoint/2010/main" val="2813809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宋体" panose="02010600030101010101" pitchFamily="2" charset="-122"/>
                <a:ea typeface="宋体" panose="02010600030101010101" pitchFamily="2" charset="-122"/>
              </a:rPr>
              <a:t>正如这篇论文的标题：</a:t>
            </a:r>
            <a:endParaRPr lang="en-US" altLang="zh-CN" sz="1200" dirty="0">
              <a:latin typeface="宋体" panose="02010600030101010101" pitchFamily="2" charset="-122"/>
              <a:ea typeface="宋体" panose="02010600030101010101" pitchFamily="2" charset="-122"/>
            </a:endParaRPr>
          </a:p>
          <a:p>
            <a:r>
              <a:rPr lang="zh-CN" altLang="en-US" sz="1200" dirty="0">
                <a:latin typeface="宋体" panose="02010600030101010101" pitchFamily="2" charset="-122"/>
                <a:ea typeface="宋体" panose="02010600030101010101" pitchFamily="2" charset="-122"/>
              </a:rPr>
              <a:t>这篇论文的目标是：希望构建一种不需要人参与的，可以自己调节自己的数据库</a:t>
            </a:r>
            <a:endParaRPr lang="en-US" altLang="zh-CN" sz="1200" dirty="0">
              <a:latin typeface="宋体" panose="02010600030101010101" pitchFamily="2" charset="-122"/>
              <a:ea typeface="宋体"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04A3B892-0452-474F-9A28-762EA167FFD6}" type="slidenum">
              <a:rPr lang="zh-CN" altLang="en-US" smtClean="0"/>
              <a:t>2</a:t>
            </a:fld>
            <a:endParaRPr lang="zh-CN" altLang="en-US"/>
          </a:p>
        </p:txBody>
      </p:sp>
    </p:spTree>
    <p:extLst>
      <p:ext uri="{BB962C8B-B14F-4D97-AF65-F5344CB8AC3E}">
        <p14:creationId xmlns:p14="http://schemas.microsoft.com/office/powerpoint/2010/main" val="436601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还有一些感受：</a:t>
            </a:r>
            <a:endParaRPr lang="en-US" altLang="zh-CN" dirty="0"/>
          </a:p>
          <a:p>
            <a:r>
              <a:rPr lang="zh-CN" altLang="en-US" dirty="0"/>
              <a:t>用每个时间段的请求个数这个指标，来评测预测是否准确有点太粗糙了（我认为的）</a:t>
            </a:r>
          </a:p>
        </p:txBody>
      </p:sp>
      <p:sp>
        <p:nvSpPr>
          <p:cNvPr id="4" name="灯片编号占位符 3"/>
          <p:cNvSpPr>
            <a:spLocks noGrp="1"/>
          </p:cNvSpPr>
          <p:nvPr>
            <p:ph type="sldNum" sz="quarter" idx="5"/>
          </p:nvPr>
        </p:nvSpPr>
        <p:spPr/>
        <p:txBody>
          <a:bodyPr/>
          <a:lstStyle/>
          <a:p>
            <a:fld id="{04A3B892-0452-474F-9A28-762EA167FFD6}" type="slidenum">
              <a:rPr lang="zh-CN" altLang="en-US" smtClean="0"/>
              <a:t>11</a:t>
            </a:fld>
            <a:endParaRPr lang="zh-CN" altLang="en-US"/>
          </a:p>
        </p:txBody>
      </p:sp>
    </p:spTree>
    <p:extLst>
      <p:ext uri="{BB962C8B-B14F-4D97-AF65-F5344CB8AC3E}">
        <p14:creationId xmlns:p14="http://schemas.microsoft.com/office/powerpoint/2010/main" val="1724409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当然，从数据库刚开始兴起的时候人们就已经开始研究如何让数据库自己调节自己了，并且也有公司做了一系列工作来接近这个目标</a:t>
            </a:r>
            <a:endParaRPr lang="en-US" altLang="zh-CN" dirty="0"/>
          </a:p>
          <a:p>
            <a:r>
              <a:rPr lang="zh-CN" altLang="en-US" dirty="0"/>
              <a:t>但是这个工作在作者眼中并未完成</a:t>
            </a:r>
            <a:endParaRPr lang="en-US" altLang="zh-CN" dirty="0"/>
          </a:p>
          <a:p>
            <a:endParaRPr lang="en-US" altLang="zh-CN" dirty="0"/>
          </a:p>
          <a:p>
            <a:r>
              <a:rPr lang="en-US" altLang="zh-CN" dirty="0"/>
              <a:t>1.</a:t>
            </a:r>
            <a:r>
              <a:rPr lang="zh-CN" altLang="en-US" dirty="0"/>
              <a:t>只关注了一个问题</a:t>
            </a:r>
            <a:endParaRPr lang="en-US" altLang="zh-CN" dirty="0"/>
          </a:p>
          <a:p>
            <a:r>
              <a:rPr lang="en-US" altLang="zh-CN" dirty="0"/>
              <a:t>2.</a:t>
            </a:r>
            <a:r>
              <a:rPr lang="zh-CN" altLang="en-US" dirty="0"/>
              <a:t>有</a:t>
            </a:r>
            <a:r>
              <a:rPr lang="en-US" altLang="zh-CN" dirty="0"/>
              <a:t>DBA</a:t>
            </a:r>
            <a:r>
              <a:rPr lang="zh-CN" altLang="en-US" dirty="0"/>
              <a:t>的参与，并非算是完全的自调节数据库管理系统</a:t>
            </a:r>
            <a:endParaRPr lang="en-US" altLang="zh-CN" dirty="0"/>
          </a:p>
          <a:p>
            <a:r>
              <a:rPr lang="en-US" altLang="zh-CN" dirty="0"/>
              <a:t>3.</a:t>
            </a:r>
            <a:r>
              <a:rPr lang="zh-CN" altLang="en-US" dirty="0"/>
              <a:t>只考虑一个问题，不能整体把握</a:t>
            </a:r>
            <a:endParaRPr lang="en-US" altLang="zh-CN" dirty="0"/>
          </a:p>
          <a:p>
            <a:endParaRPr lang="en-US" altLang="zh-CN" dirty="0"/>
          </a:p>
          <a:p>
            <a:r>
              <a:rPr lang="zh-CN" altLang="en-US" dirty="0"/>
              <a:t>作者的野心很大，他希望得到一个真正意义上的自调节数据库管理系统</a:t>
            </a:r>
            <a:endParaRPr lang="en-US" altLang="zh-CN" dirty="0"/>
          </a:p>
        </p:txBody>
      </p:sp>
      <p:sp>
        <p:nvSpPr>
          <p:cNvPr id="4" name="灯片编号占位符 3"/>
          <p:cNvSpPr>
            <a:spLocks noGrp="1"/>
          </p:cNvSpPr>
          <p:nvPr>
            <p:ph type="sldNum" sz="quarter" idx="5"/>
          </p:nvPr>
        </p:nvSpPr>
        <p:spPr/>
        <p:txBody>
          <a:bodyPr/>
          <a:lstStyle/>
          <a:p>
            <a:fld id="{04A3B892-0452-474F-9A28-762EA167FFD6}" type="slidenum">
              <a:rPr lang="zh-CN" altLang="en-US" smtClean="0"/>
              <a:t>3</a:t>
            </a:fld>
            <a:endParaRPr lang="zh-CN" altLang="en-US"/>
          </a:p>
        </p:txBody>
      </p:sp>
    </p:spTree>
    <p:extLst>
      <p:ext uri="{BB962C8B-B14F-4D97-AF65-F5344CB8AC3E}">
        <p14:creationId xmlns:p14="http://schemas.microsoft.com/office/powerpoint/2010/main" val="1483201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目前的数据库管理系统从结构上就无法实现自己调节自己，因此这篇论文是在已经有了可以自己调节自己的数据库管理系统结构的假设前提下进行的，作者提出了一个思路</a:t>
            </a:r>
            <a:endParaRPr lang="en-US" altLang="zh-CN" dirty="0"/>
          </a:p>
          <a:p>
            <a:endParaRPr lang="en-US" altLang="zh-CN" dirty="0"/>
          </a:p>
          <a:p>
            <a:r>
              <a:rPr lang="zh-CN" altLang="en-US" dirty="0"/>
              <a:t>描述 </a:t>
            </a:r>
            <a:r>
              <a:rPr lang="en-US" altLang="zh-CN" dirty="0"/>
              <a:t>workload :</a:t>
            </a:r>
          </a:p>
          <a:p>
            <a:r>
              <a:rPr lang="zh-CN" altLang="en-US" dirty="0"/>
              <a:t>这一步骤的目的是明确数据库是什么类型的数据库比如说，更进一步是指用户对数据库的需求是怎样的，</a:t>
            </a:r>
            <a:r>
              <a:rPr lang="en-US" altLang="zh-CN" dirty="0"/>
              <a:t>OLTP</a:t>
            </a:r>
            <a:r>
              <a:rPr lang="zh-CN" altLang="en-US" dirty="0"/>
              <a:t>的还是</a:t>
            </a:r>
            <a:r>
              <a:rPr lang="en-US" altLang="zh-CN" dirty="0"/>
              <a:t>OLAP</a:t>
            </a:r>
            <a:r>
              <a:rPr lang="zh-CN" altLang="en-US" dirty="0"/>
              <a:t>的。当然有的</a:t>
            </a:r>
            <a:r>
              <a:rPr lang="en-US" altLang="zh-CN" dirty="0"/>
              <a:t>workload</a:t>
            </a:r>
            <a:r>
              <a:rPr lang="zh-CN" altLang="en-US" dirty="0"/>
              <a:t>可能会更加复杂，</a:t>
            </a:r>
            <a:r>
              <a:rPr lang="en-US" altLang="zh-CN" dirty="0"/>
              <a:t>HTAP</a:t>
            </a:r>
            <a:r>
              <a:rPr lang="zh-CN" altLang="en-US" dirty="0"/>
              <a:t>。最简单的想法就是，面对</a:t>
            </a:r>
            <a:r>
              <a:rPr lang="en-US" altLang="zh-CN" dirty="0"/>
              <a:t>OLTP</a:t>
            </a:r>
            <a:r>
              <a:rPr lang="zh-CN" altLang="en-US" dirty="0"/>
              <a:t>的</a:t>
            </a:r>
            <a:r>
              <a:rPr lang="en-US" altLang="zh-CN" dirty="0"/>
              <a:t>workload,</a:t>
            </a:r>
            <a:r>
              <a:rPr lang="zh-CN" altLang="en-US" dirty="0"/>
              <a:t>可以考虑将数据库调整成按行存的，</a:t>
            </a:r>
            <a:r>
              <a:rPr lang="en-US" altLang="zh-CN" dirty="0"/>
              <a:t>OLAP</a:t>
            </a:r>
            <a:r>
              <a:rPr lang="zh-CN" altLang="en-US" dirty="0"/>
              <a:t>的就按列存。</a:t>
            </a:r>
            <a:endParaRPr lang="en-US" altLang="zh-CN" dirty="0"/>
          </a:p>
          <a:p>
            <a:r>
              <a:rPr lang="zh-CN" altLang="en-US" dirty="0"/>
              <a:t>这一步骤的方法</a:t>
            </a:r>
            <a:r>
              <a:rPr lang="en-US" altLang="zh-CN" dirty="0"/>
              <a:t>:cluster the workload, DBSCAN </a:t>
            </a:r>
            <a:r>
              <a:rPr lang="en-US" altLang="zh-CN" dirty="0" err="1"/>
              <a:t>alg</a:t>
            </a:r>
            <a:r>
              <a:rPr lang="zh-CN" altLang="en-US" dirty="0"/>
              <a:t>，在选择想要考量的指标时可以做出抉择：</a:t>
            </a:r>
            <a:r>
              <a:rPr lang="en-US" altLang="zh-CN" dirty="0"/>
              <a:t>runtime metrics </a:t>
            </a:r>
            <a:r>
              <a:rPr lang="zh-CN" altLang="en-US" dirty="0"/>
              <a:t>以及 </a:t>
            </a:r>
            <a:r>
              <a:rPr lang="en-US" altLang="zh-CN" dirty="0"/>
              <a:t>logic semantics</a:t>
            </a:r>
          </a:p>
          <a:p>
            <a:r>
              <a:rPr lang="zh-CN" altLang="en-US" dirty="0"/>
              <a:t>预测 </a:t>
            </a:r>
            <a:r>
              <a:rPr lang="en-US" altLang="zh-CN" dirty="0"/>
              <a:t>workload: </a:t>
            </a:r>
          </a:p>
          <a:p>
            <a:r>
              <a:rPr lang="zh-CN" altLang="en-US" dirty="0"/>
              <a:t>预测模型作者从</a:t>
            </a:r>
            <a:r>
              <a:rPr lang="en-US" altLang="zh-CN" dirty="0"/>
              <a:t>ARMA</a:t>
            </a:r>
            <a:r>
              <a:rPr lang="zh-CN" altLang="en-US" dirty="0"/>
              <a:t>和</a:t>
            </a:r>
            <a:r>
              <a:rPr lang="en-US" altLang="zh-CN" dirty="0"/>
              <a:t>RNN</a:t>
            </a:r>
            <a:r>
              <a:rPr lang="zh-CN" altLang="en-US" dirty="0"/>
              <a:t>中选择了</a:t>
            </a:r>
            <a:r>
              <a:rPr lang="en-US" altLang="zh-CN" dirty="0"/>
              <a:t>RNN</a:t>
            </a:r>
            <a:r>
              <a:rPr lang="zh-CN" altLang="en-US" dirty="0"/>
              <a:t>，由于</a:t>
            </a:r>
            <a:r>
              <a:rPr lang="en-US" altLang="zh-CN" dirty="0"/>
              <a:t>RNN</a:t>
            </a:r>
            <a:r>
              <a:rPr lang="zh-CN" altLang="en-US" dirty="0"/>
              <a:t>速度可能会稍微差一些，所以，作者采用训练多个模型，最终将它们集成在一起的方法</a:t>
            </a:r>
            <a:endParaRPr lang="en-US" altLang="zh-CN" dirty="0"/>
          </a:p>
          <a:p>
            <a:r>
              <a:rPr lang="zh-CN" altLang="en-US" dirty="0"/>
              <a:t>决策：</a:t>
            </a:r>
            <a:endParaRPr lang="en-US" altLang="zh-CN" dirty="0"/>
          </a:p>
          <a:p>
            <a:r>
              <a:rPr lang="zh-CN" altLang="en-US" dirty="0"/>
              <a:t>所有可能对数据库整体性能有益的调整，都已经存起在系统中。储存方式是：发生了什么</a:t>
            </a:r>
            <a:r>
              <a:rPr lang="en-US" altLang="zh-CN" dirty="0"/>
              <a:t>-</a:t>
            </a:r>
            <a:r>
              <a:rPr lang="zh-CN" altLang="en-US" dirty="0"/>
              <a:t>怎么处理的。进而使用</a:t>
            </a:r>
            <a:r>
              <a:rPr lang="en-US" altLang="zh-CN" dirty="0"/>
              <a:t>RHCM</a:t>
            </a:r>
            <a:r>
              <a:rPr lang="zh-CN" altLang="en-US" dirty="0"/>
              <a:t>模型进行下一步的决策</a:t>
            </a:r>
            <a:endParaRPr lang="en-US" altLang="zh-CN" dirty="0"/>
          </a:p>
          <a:p>
            <a:r>
              <a:rPr lang="zh-CN" altLang="en-US" dirty="0"/>
              <a:t>执行：</a:t>
            </a:r>
            <a:endParaRPr lang="en-US" altLang="zh-CN" dirty="0"/>
          </a:p>
          <a:p>
            <a:r>
              <a:rPr lang="zh-CN" altLang="en-US" dirty="0"/>
              <a:t>在执行层面遇到的问题更为复杂，包括：合适执行，也就是执行的条件；如何判断分类不再有效等</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04A3B892-0452-474F-9A28-762EA167FFD6}" type="slidenum">
              <a:rPr lang="zh-CN" altLang="en-US" smtClean="0"/>
              <a:t>4</a:t>
            </a:fld>
            <a:endParaRPr lang="zh-CN" altLang="en-US"/>
          </a:p>
        </p:txBody>
      </p:sp>
    </p:spTree>
    <p:extLst>
      <p:ext uri="{BB962C8B-B14F-4D97-AF65-F5344CB8AC3E}">
        <p14:creationId xmlns:p14="http://schemas.microsoft.com/office/powerpoint/2010/main" val="1973289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4A3B892-0452-474F-9A28-762EA167FFD6}" type="slidenum">
              <a:rPr lang="zh-CN" altLang="en-US" smtClean="0"/>
              <a:t>5</a:t>
            </a:fld>
            <a:endParaRPr lang="zh-CN" altLang="en-US"/>
          </a:p>
        </p:txBody>
      </p:sp>
    </p:spTree>
    <p:extLst>
      <p:ext uri="{BB962C8B-B14F-4D97-AF65-F5344CB8AC3E}">
        <p14:creationId xmlns:p14="http://schemas.microsoft.com/office/powerpoint/2010/main" val="3538744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这部分是比较常规的机器学习的方法，通过集成多个弱学习器来达到优化学习结果，多个弱学习器可以并发，节省时间</a:t>
            </a:r>
          </a:p>
        </p:txBody>
      </p:sp>
      <p:sp>
        <p:nvSpPr>
          <p:cNvPr id="4" name="灯片编号占位符 3"/>
          <p:cNvSpPr>
            <a:spLocks noGrp="1"/>
          </p:cNvSpPr>
          <p:nvPr>
            <p:ph type="sldNum" sz="quarter" idx="5"/>
          </p:nvPr>
        </p:nvSpPr>
        <p:spPr/>
        <p:txBody>
          <a:bodyPr/>
          <a:lstStyle/>
          <a:p>
            <a:fld id="{04A3B892-0452-474F-9A28-762EA167FFD6}" type="slidenum">
              <a:rPr lang="zh-CN" altLang="en-US" smtClean="0"/>
              <a:t>6</a:t>
            </a:fld>
            <a:endParaRPr lang="zh-CN" altLang="en-US"/>
          </a:p>
        </p:txBody>
      </p:sp>
    </p:spTree>
    <p:extLst>
      <p:ext uri="{BB962C8B-B14F-4D97-AF65-F5344CB8AC3E}">
        <p14:creationId xmlns:p14="http://schemas.microsoft.com/office/powerpoint/2010/main" val="39403808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说白了：就是把历史存在系统里，决策的过程就是在历史中寻找答案的过程。只是存的历史是人类调节数据库的历史，而非机器调节数据库的历史</a:t>
            </a:r>
          </a:p>
        </p:txBody>
      </p:sp>
      <p:sp>
        <p:nvSpPr>
          <p:cNvPr id="4" name="灯片编号占位符 3"/>
          <p:cNvSpPr>
            <a:spLocks noGrp="1"/>
          </p:cNvSpPr>
          <p:nvPr>
            <p:ph type="sldNum" sz="quarter" idx="5"/>
          </p:nvPr>
        </p:nvSpPr>
        <p:spPr/>
        <p:txBody>
          <a:bodyPr/>
          <a:lstStyle/>
          <a:p>
            <a:fld id="{04A3B892-0452-474F-9A28-762EA167FFD6}" type="slidenum">
              <a:rPr lang="zh-CN" altLang="en-US" smtClean="0"/>
              <a:t>7</a:t>
            </a:fld>
            <a:endParaRPr lang="zh-CN" altLang="en-US"/>
          </a:p>
        </p:txBody>
      </p:sp>
    </p:spTree>
    <p:extLst>
      <p:ext uri="{BB962C8B-B14F-4D97-AF65-F5344CB8AC3E}">
        <p14:creationId xmlns:p14="http://schemas.microsoft.com/office/powerpoint/2010/main" val="26640956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做出提出了两个执行层面可能会面临的问题，并且他没有给出解答</a:t>
            </a:r>
          </a:p>
        </p:txBody>
      </p:sp>
      <p:sp>
        <p:nvSpPr>
          <p:cNvPr id="4" name="灯片编号占位符 3"/>
          <p:cNvSpPr>
            <a:spLocks noGrp="1"/>
          </p:cNvSpPr>
          <p:nvPr>
            <p:ph type="sldNum" sz="quarter" idx="5"/>
          </p:nvPr>
        </p:nvSpPr>
        <p:spPr/>
        <p:txBody>
          <a:bodyPr/>
          <a:lstStyle/>
          <a:p>
            <a:fld id="{04A3B892-0452-474F-9A28-762EA167FFD6}" type="slidenum">
              <a:rPr lang="zh-CN" altLang="en-US" smtClean="0"/>
              <a:t>8</a:t>
            </a:fld>
            <a:endParaRPr lang="zh-CN" altLang="en-US"/>
          </a:p>
        </p:txBody>
      </p:sp>
    </p:spTree>
    <p:extLst>
      <p:ext uri="{BB962C8B-B14F-4D97-AF65-F5344CB8AC3E}">
        <p14:creationId xmlns:p14="http://schemas.microsoft.com/office/powerpoint/2010/main" val="27511774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本文仅仅对预测未来</a:t>
            </a:r>
            <a:r>
              <a:rPr lang="en-US" altLang="zh-CN" dirty="0"/>
              <a:t>workload</a:t>
            </a:r>
            <a:r>
              <a:rPr lang="zh-CN" altLang="en-US" dirty="0"/>
              <a:t>的模型进行实际测试，作者比较了两个模型：</a:t>
            </a:r>
          </a:p>
        </p:txBody>
      </p:sp>
      <p:sp>
        <p:nvSpPr>
          <p:cNvPr id="4" name="灯片编号占位符 3"/>
          <p:cNvSpPr>
            <a:spLocks noGrp="1"/>
          </p:cNvSpPr>
          <p:nvPr>
            <p:ph type="sldNum" sz="quarter" idx="5"/>
          </p:nvPr>
        </p:nvSpPr>
        <p:spPr/>
        <p:txBody>
          <a:bodyPr/>
          <a:lstStyle/>
          <a:p>
            <a:fld id="{04A3B892-0452-474F-9A28-762EA167FFD6}" type="slidenum">
              <a:rPr lang="zh-CN" altLang="en-US" smtClean="0"/>
              <a:t>9</a:t>
            </a:fld>
            <a:endParaRPr lang="zh-CN" altLang="en-US"/>
          </a:p>
        </p:txBody>
      </p:sp>
    </p:spTree>
    <p:extLst>
      <p:ext uri="{BB962C8B-B14F-4D97-AF65-F5344CB8AC3E}">
        <p14:creationId xmlns:p14="http://schemas.microsoft.com/office/powerpoint/2010/main" val="26443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第一个模型的</a:t>
            </a:r>
            <a:r>
              <a:rPr lang="en-US" altLang="zh-CN" dirty="0"/>
              <a:t>cost:</a:t>
            </a:r>
          </a:p>
          <a:p>
            <a:r>
              <a:rPr lang="zh-CN" altLang="en-US" dirty="0"/>
              <a:t>模型大小</a:t>
            </a:r>
            <a:r>
              <a:rPr lang="en-US" altLang="zh-CN" dirty="0"/>
              <a:t>2M</a:t>
            </a:r>
          </a:p>
          <a:p>
            <a:r>
              <a:rPr lang="en-US" altLang="zh-CN" dirty="0"/>
              <a:t>2ms </a:t>
            </a:r>
            <a:r>
              <a:rPr lang="zh-CN" altLang="en-US" dirty="0"/>
              <a:t>预测</a:t>
            </a:r>
            <a:endParaRPr lang="en-US" altLang="zh-CN" dirty="0"/>
          </a:p>
          <a:p>
            <a:r>
              <a:rPr lang="en-US" altLang="zh-CN" dirty="0"/>
              <a:t>5ms </a:t>
            </a:r>
            <a:r>
              <a:rPr lang="zh-CN" altLang="en-US" dirty="0"/>
              <a:t>加入一个新的数据</a:t>
            </a:r>
          </a:p>
        </p:txBody>
      </p:sp>
      <p:sp>
        <p:nvSpPr>
          <p:cNvPr id="4" name="灯片编号占位符 3"/>
          <p:cNvSpPr>
            <a:spLocks noGrp="1"/>
          </p:cNvSpPr>
          <p:nvPr>
            <p:ph type="sldNum" sz="quarter" idx="5"/>
          </p:nvPr>
        </p:nvSpPr>
        <p:spPr/>
        <p:txBody>
          <a:bodyPr/>
          <a:lstStyle/>
          <a:p>
            <a:fld id="{04A3B892-0452-474F-9A28-762EA167FFD6}" type="slidenum">
              <a:rPr lang="zh-CN" altLang="en-US" smtClean="0"/>
              <a:t>10</a:t>
            </a:fld>
            <a:endParaRPr lang="zh-CN" altLang="en-US"/>
          </a:p>
        </p:txBody>
      </p:sp>
    </p:spTree>
    <p:extLst>
      <p:ext uri="{BB962C8B-B14F-4D97-AF65-F5344CB8AC3E}">
        <p14:creationId xmlns:p14="http://schemas.microsoft.com/office/powerpoint/2010/main" val="2474670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93A850-53A9-49C3-8799-A8BF5B8AEDC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EB11B3C-9D5D-47BD-8594-B07CA4FCF8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F01B0FF-B63D-440C-BD1D-52F154ADCAAB}"/>
              </a:ext>
            </a:extLst>
          </p:cNvPr>
          <p:cNvSpPr>
            <a:spLocks noGrp="1"/>
          </p:cNvSpPr>
          <p:nvPr>
            <p:ph type="dt" sz="half" idx="10"/>
          </p:nvPr>
        </p:nvSpPr>
        <p:spPr/>
        <p:txBody>
          <a:bodyPr/>
          <a:lstStyle/>
          <a:p>
            <a:fld id="{F39FDA6A-DA58-4711-9AFF-42574D045305}" type="datetimeFigureOut">
              <a:rPr lang="zh-CN" altLang="en-US" smtClean="0"/>
              <a:t>2019/11/13</a:t>
            </a:fld>
            <a:endParaRPr lang="zh-CN" altLang="en-US"/>
          </a:p>
        </p:txBody>
      </p:sp>
      <p:sp>
        <p:nvSpPr>
          <p:cNvPr id="5" name="页脚占位符 4">
            <a:extLst>
              <a:ext uri="{FF2B5EF4-FFF2-40B4-BE49-F238E27FC236}">
                <a16:creationId xmlns:a16="http://schemas.microsoft.com/office/drawing/2014/main" id="{69037859-90ED-4D05-B26E-5CA4DBBBA03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C480132-8C00-49D6-A62A-9A1B55DF43FC}"/>
              </a:ext>
            </a:extLst>
          </p:cNvPr>
          <p:cNvSpPr>
            <a:spLocks noGrp="1"/>
          </p:cNvSpPr>
          <p:nvPr>
            <p:ph type="sldNum" sz="quarter" idx="12"/>
          </p:nvPr>
        </p:nvSpPr>
        <p:spPr/>
        <p:txBody>
          <a:bodyPr/>
          <a:lstStyle/>
          <a:p>
            <a:fld id="{6888BE18-C5F4-4F7D-80B4-DB7C1155CC87}" type="slidenum">
              <a:rPr lang="zh-CN" altLang="en-US" smtClean="0"/>
              <a:t>‹#›</a:t>
            </a:fld>
            <a:endParaRPr lang="zh-CN" altLang="en-US"/>
          </a:p>
        </p:txBody>
      </p:sp>
    </p:spTree>
    <p:extLst>
      <p:ext uri="{BB962C8B-B14F-4D97-AF65-F5344CB8AC3E}">
        <p14:creationId xmlns:p14="http://schemas.microsoft.com/office/powerpoint/2010/main" val="1227646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66757B-16C9-4AF8-824E-2ECC99CB6AA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9E481DF-31C3-4503-BF53-04C4523820F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7E04283-FF4A-4604-B970-00218C4D64DF}"/>
              </a:ext>
            </a:extLst>
          </p:cNvPr>
          <p:cNvSpPr>
            <a:spLocks noGrp="1"/>
          </p:cNvSpPr>
          <p:nvPr>
            <p:ph type="dt" sz="half" idx="10"/>
          </p:nvPr>
        </p:nvSpPr>
        <p:spPr/>
        <p:txBody>
          <a:bodyPr/>
          <a:lstStyle/>
          <a:p>
            <a:fld id="{F39FDA6A-DA58-4711-9AFF-42574D045305}" type="datetimeFigureOut">
              <a:rPr lang="zh-CN" altLang="en-US" smtClean="0"/>
              <a:t>2019/11/13</a:t>
            </a:fld>
            <a:endParaRPr lang="zh-CN" altLang="en-US"/>
          </a:p>
        </p:txBody>
      </p:sp>
      <p:sp>
        <p:nvSpPr>
          <p:cNvPr id="5" name="页脚占位符 4">
            <a:extLst>
              <a:ext uri="{FF2B5EF4-FFF2-40B4-BE49-F238E27FC236}">
                <a16:creationId xmlns:a16="http://schemas.microsoft.com/office/drawing/2014/main" id="{E46BFE13-AF6F-48CC-8746-C9FCD5F052B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FC53274-C1EC-4284-BF52-886C3E58EDD2}"/>
              </a:ext>
            </a:extLst>
          </p:cNvPr>
          <p:cNvSpPr>
            <a:spLocks noGrp="1"/>
          </p:cNvSpPr>
          <p:nvPr>
            <p:ph type="sldNum" sz="quarter" idx="12"/>
          </p:nvPr>
        </p:nvSpPr>
        <p:spPr/>
        <p:txBody>
          <a:bodyPr/>
          <a:lstStyle/>
          <a:p>
            <a:fld id="{6888BE18-C5F4-4F7D-80B4-DB7C1155CC87}" type="slidenum">
              <a:rPr lang="zh-CN" altLang="en-US" smtClean="0"/>
              <a:t>‹#›</a:t>
            </a:fld>
            <a:endParaRPr lang="zh-CN" altLang="en-US"/>
          </a:p>
        </p:txBody>
      </p:sp>
    </p:spTree>
    <p:extLst>
      <p:ext uri="{BB962C8B-B14F-4D97-AF65-F5344CB8AC3E}">
        <p14:creationId xmlns:p14="http://schemas.microsoft.com/office/powerpoint/2010/main" val="526582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94A1FB1-D731-4445-A51F-E92343C2DB6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4A313E6-AA44-44FD-BECB-229EC5A2017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B296861-51AE-41FF-949A-8E9C11FEFFE6}"/>
              </a:ext>
            </a:extLst>
          </p:cNvPr>
          <p:cNvSpPr>
            <a:spLocks noGrp="1"/>
          </p:cNvSpPr>
          <p:nvPr>
            <p:ph type="dt" sz="half" idx="10"/>
          </p:nvPr>
        </p:nvSpPr>
        <p:spPr/>
        <p:txBody>
          <a:bodyPr/>
          <a:lstStyle/>
          <a:p>
            <a:fld id="{F39FDA6A-DA58-4711-9AFF-42574D045305}" type="datetimeFigureOut">
              <a:rPr lang="zh-CN" altLang="en-US" smtClean="0"/>
              <a:t>2019/11/13</a:t>
            </a:fld>
            <a:endParaRPr lang="zh-CN" altLang="en-US"/>
          </a:p>
        </p:txBody>
      </p:sp>
      <p:sp>
        <p:nvSpPr>
          <p:cNvPr id="5" name="页脚占位符 4">
            <a:extLst>
              <a:ext uri="{FF2B5EF4-FFF2-40B4-BE49-F238E27FC236}">
                <a16:creationId xmlns:a16="http://schemas.microsoft.com/office/drawing/2014/main" id="{6E1D6A6C-FB21-475F-B7D3-B4E8DC0E41A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1A749DC-4744-40BD-909C-608BC538D5FD}"/>
              </a:ext>
            </a:extLst>
          </p:cNvPr>
          <p:cNvSpPr>
            <a:spLocks noGrp="1"/>
          </p:cNvSpPr>
          <p:nvPr>
            <p:ph type="sldNum" sz="quarter" idx="12"/>
          </p:nvPr>
        </p:nvSpPr>
        <p:spPr/>
        <p:txBody>
          <a:bodyPr/>
          <a:lstStyle/>
          <a:p>
            <a:fld id="{6888BE18-C5F4-4F7D-80B4-DB7C1155CC87}" type="slidenum">
              <a:rPr lang="zh-CN" altLang="en-US" smtClean="0"/>
              <a:t>‹#›</a:t>
            </a:fld>
            <a:endParaRPr lang="zh-CN" altLang="en-US"/>
          </a:p>
        </p:txBody>
      </p:sp>
    </p:spTree>
    <p:extLst>
      <p:ext uri="{BB962C8B-B14F-4D97-AF65-F5344CB8AC3E}">
        <p14:creationId xmlns:p14="http://schemas.microsoft.com/office/powerpoint/2010/main" val="319989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BE3A91-D82E-474C-8A1C-2EE45CD86B2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DE6CBE6-5D71-475C-A871-FD9430E43B2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C84698B-2A80-49CF-B825-5E2F7C7934A5}"/>
              </a:ext>
            </a:extLst>
          </p:cNvPr>
          <p:cNvSpPr>
            <a:spLocks noGrp="1"/>
          </p:cNvSpPr>
          <p:nvPr>
            <p:ph type="dt" sz="half" idx="10"/>
          </p:nvPr>
        </p:nvSpPr>
        <p:spPr/>
        <p:txBody>
          <a:bodyPr/>
          <a:lstStyle/>
          <a:p>
            <a:fld id="{F39FDA6A-DA58-4711-9AFF-42574D045305}" type="datetimeFigureOut">
              <a:rPr lang="zh-CN" altLang="en-US" smtClean="0"/>
              <a:t>2019/11/13</a:t>
            </a:fld>
            <a:endParaRPr lang="zh-CN" altLang="en-US"/>
          </a:p>
        </p:txBody>
      </p:sp>
      <p:sp>
        <p:nvSpPr>
          <p:cNvPr id="5" name="页脚占位符 4">
            <a:extLst>
              <a:ext uri="{FF2B5EF4-FFF2-40B4-BE49-F238E27FC236}">
                <a16:creationId xmlns:a16="http://schemas.microsoft.com/office/drawing/2014/main" id="{8341011B-948E-4252-9C0E-7E4EE4550B7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41A2691-91FB-434B-915F-4274F3D27556}"/>
              </a:ext>
            </a:extLst>
          </p:cNvPr>
          <p:cNvSpPr>
            <a:spLocks noGrp="1"/>
          </p:cNvSpPr>
          <p:nvPr>
            <p:ph type="sldNum" sz="quarter" idx="12"/>
          </p:nvPr>
        </p:nvSpPr>
        <p:spPr/>
        <p:txBody>
          <a:bodyPr/>
          <a:lstStyle/>
          <a:p>
            <a:fld id="{6888BE18-C5F4-4F7D-80B4-DB7C1155CC87}" type="slidenum">
              <a:rPr lang="zh-CN" altLang="en-US" smtClean="0"/>
              <a:t>‹#›</a:t>
            </a:fld>
            <a:endParaRPr lang="zh-CN" altLang="en-US"/>
          </a:p>
        </p:txBody>
      </p:sp>
    </p:spTree>
    <p:extLst>
      <p:ext uri="{BB962C8B-B14F-4D97-AF65-F5344CB8AC3E}">
        <p14:creationId xmlns:p14="http://schemas.microsoft.com/office/powerpoint/2010/main" val="2311082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A67895-7096-4CF0-A65C-A2CABDF90F8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36A3722-BDA5-4E62-A369-4EB73DFBDB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771D195-48E8-4311-A79F-A970D8962237}"/>
              </a:ext>
            </a:extLst>
          </p:cNvPr>
          <p:cNvSpPr>
            <a:spLocks noGrp="1"/>
          </p:cNvSpPr>
          <p:nvPr>
            <p:ph type="dt" sz="half" idx="10"/>
          </p:nvPr>
        </p:nvSpPr>
        <p:spPr/>
        <p:txBody>
          <a:bodyPr/>
          <a:lstStyle/>
          <a:p>
            <a:fld id="{F39FDA6A-DA58-4711-9AFF-42574D045305}" type="datetimeFigureOut">
              <a:rPr lang="zh-CN" altLang="en-US" smtClean="0"/>
              <a:t>2019/11/13</a:t>
            </a:fld>
            <a:endParaRPr lang="zh-CN" altLang="en-US"/>
          </a:p>
        </p:txBody>
      </p:sp>
      <p:sp>
        <p:nvSpPr>
          <p:cNvPr id="5" name="页脚占位符 4">
            <a:extLst>
              <a:ext uri="{FF2B5EF4-FFF2-40B4-BE49-F238E27FC236}">
                <a16:creationId xmlns:a16="http://schemas.microsoft.com/office/drawing/2014/main" id="{98BC59B6-CAFF-4306-9E6C-97D675FA824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B5B0F11-CF91-4358-91CC-B6187E2C06E4}"/>
              </a:ext>
            </a:extLst>
          </p:cNvPr>
          <p:cNvSpPr>
            <a:spLocks noGrp="1"/>
          </p:cNvSpPr>
          <p:nvPr>
            <p:ph type="sldNum" sz="quarter" idx="12"/>
          </p:nvPr>
        </p:nvSpPr>
        <p:spPr/>
        <p:txBody>
          <a:bodyPr/>
          <a:lstStyle/>
          <a:p>
            <a:fld id="{6888BE18-C5F4-4F7D-80B4-DB7C1155CC87}" type="slidenum">
              <a:rPr lang="zh-CN" altLang="en-US" smtClean="0"/>
              <a:t>‹#›</a:t>
            </a:fld>
            <a:endParaRPr lang="zh-CN" altLang="en-US"/>
          </a:p>
        </p:txBody>
      </p:sp>
    </p:spTree>
    <p:extLst>
      <p:ext uri="{BB962C8B-B14F-4D97-AF65-F5344CB8AC3E}">
        <p14:creationId xmlns:p14="http://schemas.microsoft.com/office/powerpoint/2010/main" val="2298818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75D590-6266-4A5E-95FC-8F38E78B3C3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82C774E-84A5-477B-9F18-D7CDF849422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5E2003D-B00F-4FA5-A66E-D6D254361B7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E7D8E19-DF0C-4B69-9CB7-D8AD3C429E0A}"/>
              </a:ext>
            </a:extLst>
          </p:cNvPr>
          <p:cNvSpPr>
            <a:spLocks noGrp="1"/>
          </p:cNvSpPr>
          <p:nvPr>
            <p:ph type="dt" sz="half" idx="10"/>
          </p:nvPr>
        </p:nvSpPr>
        <p:spPr/>
        <p:txBody>
          <a:bodyPr/>
          <a:lstStyle/>
          <a:p>
            <a:fld id="{F39FDA6A-DA58-4711-9AFF-42574D045305}" type="datetimeFigureOut">
              <a:rPr lang="zh-CN" altLang="en-US" smtClean="0"/>
              <a:t>2019/11/13</a:t>
            </a:fld>
            <a:endParaRPr lang="zh-CN" altLang="en-US"/>
          </a:p>
        </p:txBody>
      </p:sp>
      <p:sp>
        <p:nvSpPr>
          <p:cNvPr id="6" name="页脚占位符 5">
            <a:extLst>
              <a:ext uri="{FF2B5EF4-FFF2-40B4-BE49-F238E27FC236}">
                <a16:creationId xmlns:a16="http://schemas.microsoft.com/office/drawing/2014/main" id="{1A77991A-CD6D-4ACF-87D7-116A5709BD6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B37775F-AB8B-4FEB-A9FC-EAD622A093C0}"/>
              </a:ext>
            </a:extLst>
          </p:cNvPr>
          <p:cNvSpPr>
            <a:spLocks noGrp="1"/>
          </p:cNvSpPr>
          <p:nvPr>
            <p:ph type="sldNum" sz="quarter" idx="12"/>
          </p:nvPr>
        </p:nvSpPr>
        <p:spPr/>
        <p:txBody>
          <a:bodyPr/>
          <a:lstStyle/>
          <a:p>
            <a:fld id="{6888BE18-C5F4-4F7D-80B4-DB7C1155CC87}" type="slidenum">
              <a:rPr lang="zh-CN" altLang="en-US" smtClean="0"/>
              <a:t>‹#›</a:t>
            </a:fld>
            <a:endParaRPr lang="zh-CN" altLang="en-US"/>
          </a:p>
        </p:txBody>
      </p:sp>
    </p:spTree>
    <p:extLst>
      <p:ext uri="{BB962C8B-B14F-4D97-AF65-F5344CB8AC3E}">
        <p14:creationId xmlns:p14="http://schemas.microsoft.com/office/powerpoint/2010/main" val="3231939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F22B0E-47FB-46C1-84F8-1B391CDE45B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630002C-7501-40BD-BDD8-909243346B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A4751B3-337F-4CAA-9E4D-270C42D0551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201A386-1D64-407D-85AB-D773BECD09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9456994-4684-4846-AE8C-BCDF977D4EB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9131D7E-57EA-4584-8877-5E9A7F595B04}"/>
              </a:ext>
            </a:extLst>
          </p:cNvPr>
          <p:cNvSpPr>
            <a:spLocks noGrp="1"/>
          </p:cNvSpPr>
          <p:nvPr>
            <p:ph type="dt" sz="half" idx="10"/>
          </p:nvPr>
        </p:nvSpPr>
        <p:spPr/>
        <p:txBody>
          <a:bodyPr/>
          <a:lstStyle/>
          <a:p>
            <a:fld id="{F39FDA6A-DA58-4711-9AFF-42574D045305}" type="datetimeFigureOut">
              <a:rPr lang="zh-CN" altLang="en-US" smtClean="0"/>
              <a:t>2019/11/13</a:t>
            </a:fld>
            <a:endParaRPr lang="zh-CN" altLang="en-US"/>
          </a:p>
        </p:txBody>
      </p:sp>
      <p:sp>
        <p:nvSpPr>
          <p:cNvPr id="8" name="页脚占位符 7">
            <a:extLst>
              <a:ext uri="{FF2B5EF4-FFF2-40B4-BE49-F238E27FC236}">
                <a16:creationId xmlns:a16="http://schemas.microsoft.com/office/drawing/2014/main" id="{741C46B2-3A08-4EE6-93C8-0CA20FC9502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65309A8-4971-4B63-A143-B06C5797970D}"/>
              </a:ext>
            </a:extLst>
          </p:cNvPr>
          <p:cNvSpPr>
            <a:spLocks noGrp="1"/>
          </p:cNvSpPr>
          <p:nvPr>
            <p:ph type="sldNum" sz="quarter" idx="12"/>
          </p:nvPr>
        </p:nvSpPr>
        <p:spPr/>
        <p:txBody>
          <a:bodyPr/>
          <a:lstStyle/>
          <a:p>
            <a:fld id="{6888BE18-C5F4-4F7D-80B4-DB7C1155CC87}" type="slidenum">
              <a:rPr lang="zh-CN" altLang="en-US" smtClean="0"/>
              <a:t>‹#›</a:t>
            </a:fld>
            <a:endParaRPr lang="zh-CN" altLang="en-US"/>
          </a:p>
        </p:txBody>
      </p:sp>
    </p:spTree>
    <p:extLst>
      <p:ext uri="{BB962C8B-B14F-4D97-AF65-F5344CB8AC3E}">
        <p14:creationId xmlns:p14="http://schemas.microsoft.com/office/powerpoint/2010/main" val="2610804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9F019E-AE46-4A0C-9C14-1415FA1200E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6066531-E269-423B-84EF-A74A74863404}"/>
              </a:ext>
            </a:extLst>
          </p:cNvPr>
          <p:cNvSpPr>
            <a:spLocks noGrp="1"/>
          </p:cNvSpPr>
          <p:nvPr>
            <p:ph type="dt" sz="half" idx="10"/>
          </p:nvPr>
        </p:nvSpPr>
        <p:spPr/>
        <p:txBody>
          <a:bodyPr/>
          <a:lstStyle/>
          <a:p>
            <a:fld id="{F39FDA6A-DA58-4711-9AFF-42574D045305}" type="datetimeFigureOut">
              <a:rPr lang="zh-CN" altLang="en-US" smtClean="0"/>
              <a:t>2019/11/13</a:t>
            </a:fld>
            <a:endParaRPr lang="zh-CN" altLang="en-US"/>
          </a:p>
        </p:txBody>
      </p:sp>
      <p:sp>
        <p:nvSpPr>
          <p:cNvPr id="4" name="页脚占位符 3">
            <a:extLst>
              <a:ext uri="{FF2B5EF4-FFF2-40B4-BE49-F238E27FC236}">
                <a16:creationId xmlns:a16="http://schemas.microsoft.com/office/drawing/2014/main" id="{B7AE7DAC-0B9C-456F-BDB8-44C1E868330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CDC047C-CBE8-4D96-BAE0-4D63B6CC0392}"/>
              </a:ext>
            </a:extLst>
          </p:cNvPr>
          <p:cNvSpPr>
            <a:spLocks noGrp="1"/>
          </p:cNvSpPr>
          <p:nvPr>
            <p:ph type="sldNum" sz="quarter" idx="12"/>
          </p:nvPr>
        </p:nvSpPr>
        <p:spPr/>
        <p:txBody>
          <a:bodyPr/>
          <a:lstStyle/>
          <a:p>
            <a:fld id="{6888BE18-C5F4-4F7D-80B4-DB7C1155CC87}" type="slidenum">
              <a:rPr lang="zh-CN" altLang="en-US" smtClean="0"/>
              <a:t>‹#›</a:t>
            </a:fld>
            <a:endParaRPr lang="zh-CN" altLang="en-US"/>
          </a:p>
        </p:txBody>
      </p:sp>
    </p:spTree>
    <p:extLst>
      <p:ext uri="{BB962C8B-B14F-4D97-AF65-F5344CB8AC3E}">
        <p14:creationId xmlns:p14="http://schemas.microsoft.com/office/powerpoint/2010/main" val="3535190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947B62F-A621-46AA-AB12-2B135579D12F}"/>
              </a:ext>
            </a:extLst>
          </p:cNvPr>
          <p:cNvSpPr>
            <a:spLocks noGrp="1"/>
          </p:cNvSpPr>
          <p:nvPr>
            <p:ph type="dt" sz="half" idx="10"/>
          </p:nvPr>
        </p:nvSpPr>
        <p:spPr/>
        <p:txBody>
          <a:bodyPr/>
          <a:lstStyle/>
          <a:p>
            <a:fld id="{F39FDA6A-DA58-4711-9AFF-42574D045305}" type="datetimeFigureOut">
              <a:rPr lang="zh-CN" altLang="en-US" smtClean="0"/>
              <a:t>2019/11/13</a:t>
            </a:fld>
            <a:endParaRPr lang="zh-CN" altLang="en-US"/>
          </a:p>
        </p:txBody>
      </p:sp>
      <p:sp>
        <p:nvSpPr>
          <p:cNvPr id="3" name="页脚占位符 2">
            <a:extLst>
              <a:ext uri="{FF2B5EF4-FFF2-40B4-BE49-F238E27FC236}">
                <a16:creationId xmlns:a16="http://schemas.microsoft.com/office/drawing/2014/main" id="{E22BEACA-ECBB-4BB2-826A-ED656C89E6F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246377A-5195-49B9-9C99-95665D7F4738}"/>
              </a:ext>
            </a:extLst>
          </p:cNvPr>
          <p:cNvSpPr>
            <a:spLocks noGrp="1"/>
          </p:cNvSpPr>
          <p:nvPr>
            <p:ph type="sldNum" sz="quarter" idx="12"/>
          </p:nvPr>
        </p:nvSpPr>
        <p:spPr/>
        <p:txBody>
          <a:bodyPr/>
          <a:lstStyle/>
          <a:p>
            <a:fld id="{6888BE18-C5F4-4F7D-80B4-DB7C1155CC87}" type="slidenum">
              <a:rPr lang="zh-CN" altLang="en-US" smtClean="0"/>
              <a:t>‹#›</a:t>
            </a:fld>
            <a:endParaRPr lang="zh-CN" altLang="en-US"/>
          </a:p>
        </p:txBody>
      </p:sp>
    </p:spTree>
    <p:extLst>
      <p:ext uri="{BB962C8B-B14F-4D97-AF65-F5344CB8AC3E}">
        <p14:creationId xmlns:p14="http://schemas.microsoft.com/office/powerpoint/2010/main" val="2333945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C5C767-2A0F-4B15-8870-24E3E738991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0B43415-ED15-4A53-8EC3-D6C65540FE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3E27D92-FEC4-46D4-BE8D-B82E8DBF78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7CBD87B-E632-412D-A65C-C9CF7BE9DECF}"/>
              </a:ext>
            </a:extLst>
          </p:cNvPr>
          <p:cNvSpPr>
            <a:spLocks noGrp="1"/>
          </p:cNvSpPr>
          <p:nvPr>
            <p:ph type="dt" sz="half" idx="10"/>
          </p:nvPr>
        </p:nvSpPr>
        <p:spPr/>
        <p:txBody>
          <a:bodyPr/>
          <a:lstStyle/>
          <a:p>
            <a:fld id="{F39FDA6A-DA58-4711-9AFF-42574D045305}" type="datetimeFigureOut">
              <a:rPr lang="zh-CN" altLang="en-US" smtClean="0"/>
              <a:t>2019/11/13</a:t>
            </a:fld>
            <a:endParaRPr lang="zh-CN" altLang="en-US"/>
          </a:p>
        </p:txBody>
      </p:sp>
      <p:sp>
        <p:nvSpPr>
          <p:cNvPr id="6" name="页脚占位符 5">
            <a:extLst>
              <a:ext uri="{FF2B5EF4-FFF2-40B4-BE49-F238E27FC236}">
                <a16:creationId xmlns:a16="http://schemas.microsoft.com/office/drawing/2014/main" id="{E27F1B76-3FED-489B-8D2A-6BF0A2D1912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A47F6C5-8FD5-4702-A3C5-4F267C5CFF79}"/>
              </a:ext>
            </a:extLst>
          </p:cNvPr>
          <p:cNvSpPr>
            <a:spLocks noGrp="1"/>
          </p:cNvSpPr>
          <p:nvPr>
            <p:ph type="sldNum" sz="quarter" idx="12"/>
          </p:nvPr>
        </p:nvSpPr>
        <p:spPr/>
        <p:txBody>
          <a:bodyPr/>
          <a:lstStyle/>
          <a:p>
            <a:fld id="{6888BE18-C5F4-4F7D-80B4-DB7C1155CC87}" type="slidenum">
              <a:rPr lang="zh-CN" altLang="en-US" smtClean="0"/>
              <a:t>‹#›</a:t>
            </a:fld>
            <a:endParaRPr lang="zh-CN" altLang="en-US"/>
          </a:p>
        </p:txBody>
      </p:sp>
    </p:spTree>
    <p:extLst>
      <p:ext uri="{BB962C8B-B14F-4D97-AF65-F5344CB8AC3E}">
        <p14:creationId xmlns:p14="http://schemas.microsoft.com/office/powerpoint/2010/main" val="4251379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DC8F83-A99E-48B2-829A-FA9E7ADC285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83DD81D-A2B5-4E21-9732-8782E37C81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C3E7BD7-AFE2-4953-9174-AE81D81985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3ED6B62-46DF-41A6-B45A-81439273120D}"/>
              </a:ext>
            </a:extLst>
          </p:cNvPr>
          <p:cNvSpPr>
            <a:spLocks noGrp="1"/>
          </p:cNvSpPr>
          <p:nvPr>
            <p:ph type="dt" sz="half" idx="10"/>
          </p:nvPr>
        </p:nvSpPr>
        <p:spPr/>
        <p:txBody>
          <a:bodyPr/>
          <a:lstStyle/>
          <a:p>
            <a:fld id="{F39FDA6A-DA58-4711-9AFF-42574D045305}" type="datetimeFigureOut">
              <a:rPr lang="zh-CN" altLang="en-US" smtClean="0"/>
              <a:t>2019/11/13</a:t>
            </a:fld>
            <a:endParaRPr lang="zh-CN" altLang="en-US"/>
          </a:p>
        </p:txBody>
      </p:sp>
      <p:sp>
        <p:nvSpPr>
          <p:cNvPr id="6" name="页脚占位符 5">
            <a:extLst>
              <a:ext uri="{FF2B5EF4-FFF2-40B4-BE49-F238E27FC236}">
                <a16:creationId xmlns:a16="http://schemas.microsoft.com/office/drawing/2014/main" id="{DF9CA238-8D80-4459-A7B8-C0EC4032C19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F8015BF-2DED-464B-A9AE-00A104975E32}"/>
              </a:ext>
            </a:extLst>
          </p:cNvPr>
          <p:cNvSpPr>
            <a:spLocks noGrp="1"/>
          </p:cNvSpPr>
          <p:nvPr>
            <p:ph type="sldNum" sz="quarter" idx="12"/>
          </p:nvPr>
        </p:nvSpPr>
        <p:spPr/>
        <p:txBody>
          <a:bodyPr/>
          <a:lstStyle/>
          <a:p>
            <a:fld id="{6888BE18-C5F4-4F7D-80B4-DB7C1155CC87}" type="slidenum">
              <a:rPr lang="zh-CN" altLang="en-US" smtClean="0"/>
              <a:t>‹#›</a:t>
            </a:fld>
            <a:endParaRPr lang="zh-CN" altLang="en-US"/>
          </a:p>
        </p:txBody>
      </p:sp>
    </p:spTree>
    <p:extLst>
      <p:ext uri="{BB962C8B-B14F-4D97-AF65-F5344CB8AC3E}">
        <p14:creationId xmlns:p14="http://schemas.microsoft.com/office/powerpoint/2010/main" val="1884282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3DE36DF-3C5C-4D0F-BC3C-EFC5B3BB16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C06AE70-1377-4077-A553-F8E4117401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45D9CC8-510A-4B35-9999-68B56841CF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9FDA6A-DA58-4711-9AFF-42574D045305}" type="datetimeFigureOut">
              <a:rPr lang="zh-CN" altLang="en-US" smtClean="0"/>
              <a:t>2019/11/13</a:t>
            </a:fld>
            <a:endParaRPr lang="zh-CN" altLang="en-US"/>
          </a:p>
        </p:txBody>
      </p:sp>
      <p:sp>
        <p:nvSpPr>
          <p:cNvPr id="5" name="页脚占位符 4">
            <a:extLst>
              <a:ext uri="{FF2B5EF4-FFF2-40B4-BE49-F238E27FC236}">
                <a16:creationId xmlns:a16="http://schemas.microsoft.com/office/drawing/2014/main" id="{A32139A9-A6C9-4F95-A90B-49B566AB7C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45C7E86-7047-4CA6-8BE3-444012EF28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88BE18-C5F4-4F7D-80B4-DB7C1155CC87}" type="slidenum">
              <a:rPr lang="zh-CN" altLang="en-US" smtClean="0"/>
              <a:t>‹#›</a:t>
            </a:fld>
            <a:endParaRPr lang="zh-CN" altLang="en-US"/>
          </a:p>
        </p:txBody>
      </p:sp>
    </p:spTree>
    <p:extLst>
      <p:ext uri="{BB962C8B-B14F-4D97-AF65-F5344CB8AC3E}">
        <p14:creationId xmlns:p14="http://schemas.microsoft.com/office/powerpoint/2010/main" val="2963635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svg"/><Relationship Id="rId3" Type="http://schemas.openxmlformats.org/officeDocument/2006/relationships/slide" Target="slide9.xml"/><Relationship Id="rId7" Type="http://schemas.openxmlformats.org/officeDocument/2006/relationships/slide" Target="slide8.xml"/><Relationship Id="rId12"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slide" Target="slide7.xml"/><Relationship Id="rId11" Type="http://schemas.openxmlformats.org/officeDocument/2006/relationships/image" Target="../media/image6.svg"/><Relationship Id="rId5" Type="http://schemas.openxmlformats.org/officeDocument/2006/relationships/slide" Target="slide6.xml"/><Relationship Id="rId15" Type="http://schemas.openxmlformats.org/officeDocument/2006/relationships/image" Target="../media/image10.svg"/><Relationship Id="rId10" Type="http://schemas.openxmlformats.org/officeDocument/2006/relationships/image" Target="../media/image5.png"/><Relationship Id="rId4" Type="http://schemas.openxmlformats.org/officeDocument/2006/relationships/slide" Target="slide5.xml"/><Relationship Id="rId9" Type="http://schemas.openxmlformats.org/officeDocument/2006/relationships/image" Target="../media/image4.svg"/><Relationship Id="rId1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1272D7CA-B62F-4D02-A9FD-E6A3568A8CB5}"/>
              </a:ext>
            </a:extLst>
          </p:cNvPr>
          <p:cNvSpPr>
            <a:spLocks noGrp="1"/>
          </p:cNvSpPr>
          <p:nvPr>
            <p:ph type="subTitle" idx="1"/>
          </p:nvPr>
        </p:nvSpPr>
        <p:spPr>
          <a:xfrm>
            <a:off x="9351132" y="5375265"/>
            <a:ext cx="2505725" cy="843680"/>
          </a:xfrm>
        </p:spPr>
        <p:txBody>
          <a:bodyPr>
            <a:normAutofit lnSpcReduction="10000"/>
          </a:bodyPr>
          <a:lstStyle/>
          <a:p>
            <a:r>
              <a:rPr lang="zh-CN" altLang="en-US" b="1" dirty="0">
                <a:latin typeface="宋体" panose="02010600030101010101" pitchFamily="2" charset="-122"/>
                <a:ea typeface="宋体" panose="02010600030101010101" pitchFamily="2" charset="-122"/>
              </a:rPr>
              <a:t>论文介绍：</a:t>
            </a:r>
            <a:endParaRPr lang="en-US" altLang="zh-CN" b="1" dirty="0">
              <a:latin typeface="宋体" panose="02010600030101010101" pitchFamily="2" charset="-122"/>
              <a:ea typeface="宋体" panose="02010600030101010101" pitchFamily="2" charset="-122"/>
            </a:endParaRPr>
          </a:p>
          <a:p>
            <a:r>
              <a:rPr lang="zh-CN" altLang="en-US" b="1" dirty="0">
                <a:latin typeface="宋体" panose="02010600030101010101" pitchFamily="2" charset="-122"/>
                <a:ea typeface="宋体" panose="02010600030101010101" pitchFamily="2" charset="-122"/>
              </a:rPr>
              <a:t>信息学院 李晓桐</a:t>
            </a:r>
          </a:p>
        </p:txBody>
      </p:sp>
      <p:pic>
        <p:nvPicPr>
          <p:cNvPr id="9" name="图片 8">
            <a:extLst>
              <a:ext uri="{FF2B5EF4-FFF2-40B4-BE49-F238E27FC236}">
                <a16:creationId xmlns:a16="http://schemas.microsoft.com/office/drawing/2014/main" id="{AB54815A-FA01-4738-838D-C7F1E822651A}"/>
              </a:ext>
            </a:extLst>
          </p:cNvPr>
          <p:cNvPicPr>
            <a:picLocks noChangeAspect="1"/>
          </p:cNvPicPr>
          <p:nvPr/>
        </p:nvPicPr>
        <p:blipFill rotWithShape="1">
          <a:blip r:embed="rId2"/>
          <a:srcRect b="16516"/>
          <a:stretch/>
        </p:blipFill>
        <p:spPr>
          <a:xfrm>
            <a:off x="0" y="-166770"/>
            <a:ext cx="12192000" cy="4865121"/>
          </a:xfrm>
          <a:prstGeom prst="rect">
            <a:avLst/>
          </a:prstGeom>
        </p:spPr>
      </p:pic>
    </p:spTree>
    <p:extLst>
      <p:ext uri="{BB962C8B-B14F-4D97-AF65-F5344CB8AC3E}">
        <p14:creationId xmlns:p14="http://schemas.microsoft.com/office/powerpoint/2010/main" val="2994556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7EB158CF-5FD3-43B4-8FD8-943AF2BA45D7}"/>
              </a:ext>
            </a:extLst>
          </p:cNvPr>
          <p:cNvPicPr>
            <a:picLocks noChangeAspect="1"/>
          </p:cNvPicPr>
          <p:nvPr/>
        </p:nvPicPr>
        <p:blipFill rotWithShape="1">
          <a:blip r:embed="rId3"/>
          <a:srcRect t="24652" r="52740" b="32694"/>
          <a:stretch/>
        </p:blipFill>
        <p:spPr>
          <a:xfrm>
            <a:off x="256783" y="1966423"/>
            <a:ext cx="6871974" cy="3488662"/>
          </a:xfrm>
          <a:prstGeom prst="rect">
            <a:avLst/>
          </a:prstGeom>
        </p:spPr>
      </p:pic>
      <p:sp>
        <p:nvSpPr>
          <p:cNvPr id="5" name="标题 1">
            <a:extLst>
              <a:ext uri="{FF2B5EF4-FFF2-40B4-BE49-F238E27FC236}">
                <a16:creationId xmlns:a16="http://schemas.microsoft.com/office/drawing/2014/main" id="{89973520-CB64-4E52-8D7E-9E3FB9E1DBC6}"/>
              </a:ext>
            </a:extLst>
          </p:cNvPr>
          <p:cNvSpPr>
            <a:spLocks noGrp="1"/>
          </p:cNvSpPr>
          <p:nvPr>
            <p:ph type="title"/>
          </p:nvPr>
        </p:nvSpPr>
        <p:spPr>
          <a:xfrm>
            <a:off x="826718" y="413359"/>
            <a:ext cx="10527082" cy="1252276"/>
          </a:xfrm>
        </p:spPr>
        <p:txBody>
          <a:bodyPr/>
          <a:lstStyle/>
          <a:p>
            <a:r>
              <a:rPr lang="en-US" altLang="zh-CN" b="1" dirty="0"/>
              <a:t>The progress</a:t>
            </a:r>
            <a:endParaRPr lang="zh-CN" altLang="en-US" b="1" dirty="0"/>
          </a:p>
        </p:txBody>
      </p:sp>
      <p:sp>
        <p:nvSpPr>
          <p:cNvPr id="6" name="文本框 5">
            <a:extLst>
              <a:ext uri="{FF2B5EF4-FFF2-40B4-BE49-F238E27FC236}">
                <a16:creationId xmlns:a16="http://schemas.microsoft.com/office/drawing/2014/main" id="{EE2DED11-F2E0-44AA-880C-FECEE6608D88}"/>
              </a:ext>
            </a:extLst>
          </p:cNvPr>
          <p:cNvSpPr txBox="1"/>
          <p:nvPr/>
        </p:nvSpPr>
        <p:spPr>
          <a:xfrm>
            <a:off x="7252569" y="2135688"/>
            <a:ext cx="2962405" cy="1384995"/>
          </a:xfrm>
          <a:prstGeom prst="rect">
            <a:avLst/>
          </a:prstGeom>
          <a:noFill/>
        </p:spPr>
        <p:txBody>
          <a:bodyPr wrap="square" rtlCol="0">
            <a:spAutoFit/>
          </a:bodyPr>
          <a:lstStyle/>
          <a:p>
            <a:r>
              <a:rPr lang="en-US" altLang="zh-CN" sz="2800" dirty="0"/>
              <a:t>Error rate</a:t>
            </a:r>
          </a:p>
          <a:p>
            <a:r>
              <a:rPr lang="en-US" altLang="zh-CN" sz="2800" dirty="0"/>
              <a:t>11.3%</a:t>
            </a:r>
          </a:p>
          <a:p>
            <a:r>
              <a:rPr lang="zh-CN" altLang="en-US" sz="2800" dirty="0"/>
              <a:t>模型大小：</a:t>
            </a:r>
            <a:r>
              <a:rPr lang="en-US" altLang="zh-CN" sz="2800" dirty="0"/>
              <a:t>2M</a:t>
            </a:r>
            <a:endParaRPr lang="zh-CN" altLang="en-US" sz="2800" dirty="0"/>
          </a:p>
        </p:txBody>
      </p:sp>
      <p:sp>
        <p:nvSpPr>
          <p:cNvPr id="7" name="文本框 6">
            <a:extLst>
              <a:ext uri="{FF2B5EF4-FFF2-40B4-BE49-F238E27FC236}">
                <a16:creationId xmlns:a16="http://schemas.microsoft.com/office/drawing/2014/main" id="{45A655E1-360B-4D47-AC2B-8BF157250C8D}"/>
              </a:ext>
            </a:extLst>
          </p:cNvPr>
          <p:cNvSpPr txBox="1"/>
          <p:nvPr/>
        </p:nvSpPr>
        <p:spPr>
          <a:xfrm>
            <a:off x="7298499" y="4004150"/>
            <a:ext cx="1929008" cy="954107"/>
          </a:xfrm>
          <a:prstGeom prst="rect">
            <a:avLst/>
          </a:prstGeom>
          <a:noFill/>
        </p:spPr>
        <p:txBody>
          <a:bodyPr wrap="square" rtlCol="0">
            <a:spAutoFit/>
          </a:bodyPr>
          <a:lstStyle/>
          <a:p>
            <a:r>
              <a:rPr lang="en-US" altLang="zh-CN" sz="2800" dirty="0"/>
              <a:t>Error rate</a:t>
            </a:r>
          </a:p>
          <a:p>
            <a:r>
              <a:rPr lang="en-US" altLang="zh-CN" sz="2800" dirty="0"/>
              <a:t>13.2%</a:t>
            </a:r>
            <a:endParaRPr lang="zh-CN" altLang="en-US" sz="2800" dirty="0"/>
          </a:p>
        </p:txBody>
      </p:sp>
    </p:spTree>
    <p:extLst>
      <p:ext uri="{BB962C8B-B14F-4D97-AF65-F5344CB8AC3E}">
        <p14:creationId xmlns:p14="http://schemas.microsoft.com/office/powerpoint/2010/main" val="4051216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62A012A-62D0-4293-B2FB-1DA95BC7323D}"/>
              </a:ext>
            </a:extLst>
          </p:cNvPr>
          <p:cNvSpPr>
            <a:spLocks noGrp="1"/>
          </p:cNvSpPr>
          <p:nvPr>
            <p:ph idx="1"/>
          </p:nvPr>
        </p:nvSpPr>
        <p:spPr/>
        <p:txBody>
          <a:bodyPr/>
          <a:lstStyle/>
          <a:p>
            <a:r>
              <a:rPr lang="zh-CN" altLang="en-US" dirty="0"/>
              <a:t>这篇论文主要工作在于</a:t>
            </a:r>
            <a:endParaRPr lang="en-US" altLang="zh-CN" dirty="0"/>
          </a:p>
          <a:p>
            <a:pPr lvl="1"/>
            <a:r>
              <a:rPr lang="zh-CN" altLang="en-US" dirty="0"/>
              <a:t>在前人工作的基础上提出了自调节数据库管理系统的结构</a:t>
            </a:r>
            <a:endParaRPr lang="en-US" altLang="zh-CN" dirty="0"/>
          </a:p>
          <a:p>
            <a:pPr lvl="1"/>
            <a:r>
              <a:rPr lang="zh-CN" altLang="en-US" dirty="0"/>
              <a:t>进行了用</a:t>
            </a:r>
            <a:r>
              <a:rPr lang="en-US" altLang="zh-CN" dirty="0"/>
              <a:t>RNN</a:t>
            </a:r>
            <a:r>
              <a:rPr lang="zh-CN" altLang="en-US" dirty="0"/>
              <a:t>预测</a:t>
            </a:r>
            <a:r>
              <a:rPr lang="en-US" altLang="zh-CN" dirty="0"/>
              <a:t>workload</a:t>
            </a:r>
            <a:r>
              <a:rPr lang="zh-CN" altLang="en-US" dirty="0"/>
              <a:t>的尝试，并且取得不错的成绩，这说明未来的自调节数据库系统是可以达到预测进而为未来进行调节的，而并非是一种后知后觉的系统。</a:t>
            </a:r>
            <a:endParaRPr lang="en-US" altLang="zh-CN" dirty="0"/>
          </a:p>
          <a:p>
            <a:r>
              <a:rPr lang="zh-CN" altLang="en-US" dirty="0"/>
              <a:t>个人阅读感受：</a:t>
            </a:r>
            <a:endParaRPr lang="en-US" altLang="zh-CN" dirty="0"/>
          </a:p>
          <a:p>
            <a:pPr lvl="1"/>
            <a:r>
              <a:rPr lang="zh-CN" altLang="en-US" dirty="0"/>
              <a:t>实验做得不是很完整，例如它已经对第一个模型进行资源消耗评测了，却对第二个没有进行相同的评测，这点让我觉得很奇怪。</a:t>
            </a:r>
            <a:endParaRPr lang="en-US" altLang="zh-CN" dirty="0"/>
          </a:p>
          <a:p>
            <a:pPr lvl="1"/>
            <a:r>
              <a:rPr lang="zh-CN" altLang="en-US" dirty="0"/>
              <a:t>只实现了两个模型，会不会太少了</a:t>
            </a:r>
          </a:p>
        </p:txBody>
      </p:sp>
      <p:sp>
        <p:nvSpPr>
          <p:cNvPr id="4" name="标题 1">
            <a:extLst>
              <a:ext uri="{FF2B5EF4-FFF2-40B4-BE49-F238E27FC236}">
                <a16:creationId xmlns:a16="http://schemas.microsoft.com/office/drawing/2014/main" id="{35AE143C-90E2-4982-B6BD-596487A18F0A}"/>
              </a:ext>
            </a:extLst>
          </p:cNvPr>
          <p:cNvSpPr>
            <a:spLocks noGrp="1"/>
          </p:cNvSpPr>
          <p:nvPr>
            <p:ph type="title"/>
          </p:nvPr>
        </p:nvSpPr>
        <p:spPr>
          <a:xfrm>
            <a:off x="826718" y="413359"/>
            <a:ext cx="10527082" cy="1252276"/>
          </a:xfrm>
        </p:spPr>
        <p:txBody>
          <a:bodyPr/>
          <a:lstStyle/>
          <a:p>
            <a:r>
              <a:rPr lang="en-US" altLang="zh-CN" b="1" dirty="0"/>
              <a:t>The summary</a:t>
            </a:r>
            <a:endParaRPr lang="zh-CN" altLang="en-US" b="1" dirty="0"/>
          </a:p>
        </p:txBody>
      </p:sp>
    </p:spTree>
    <p:extLst>
      <p:ext uri="{BB962C8B-B14F-4D97-AF65-F5344CB8AC3E}">
        <p14:creationId xmlns:p14="http://schemas.microsoft.com/office/powerpoint/2010/main" val="297208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BD85DD6-E0DD-4A13-B044-18EE635A399B}"/>
              </a:ext>
            </a:extLst>
          </p:cNvPr>
          <p:cNvPicPr>
            <a:picLocks noChangeAspect="1"/>
          </p:cNvPicPr>
          <p:nvPr/>
        </p:nvPicPr>
        <p:blipFill>
          <a:blip r:embed="rId3"/>
          <a:stretch>
            <a:fillRect/>
          </a:stretch>
        </p:blipFill>
        <p:spPr>
          <a:xfrm>
            <a:off x="-22076" y="1291711"/>
            <a:ext cx="12214076" cy="3320702"/>
          </a:xfrm>
          <a:prstGeom prst="rect">
            <a:avLst/>
          </a:prstGeom>
        </p:spPr>
      </p:pic>
    </p:spTree>
    <p:extLst>
      <p:ext uri="{BB962C8B-B14F-4D97-AF65-F5344CB8AC3E}">
        <p14:creationId xmlns:p14="http://schemas.microsoft.com/office/powerpoint/2010/main" val="3225953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4CF222-7F91-478E-B560-9FA222F93249}"/>
              </a:ext>
            </a:extLst>
          </p:cNvPr>
          <p:cNvSpPr>
            <a:spLocks noGrp="1"/>
          </p:cNvSpPr>
          <p:nvPr>
            <p:ph type="title"/>
          </p:nvPr>
        </p:nvSpPr>
        <p:spPr/>
        <p:txBody>
          <a:bodyPr/>
          <a:lstStyle/>
          <a:p>
            <a:r>
              <a:rPr lang="en-US" altLang="zh-CN" b="1" dirty="0"/>
              <a:t>Related Work</a:t>
            </a:r>
            <a:endParaRPr lang="zh-CN" altLang="en-US" b="1" dirty="0"/>
          </a:p>
        </p:txBody>
      </p:sp>
      <p:sp>
        <p:nvSpPr>
          <p:cNvPr id="3" name="内容占位符 2">
            <a:extLst>
              <a:ext uri="{FF2B5EF4-FFF2-40B4-BE49-F238E27FC236}">
                <a16:creationId xmlns:a16="http://schemas.microsoft.com/office/drawing/2014/main" id="{1206BB0A-2E37-455B-A882-EBE9025F7AEF}"/>
              </a:ext>
            </a:extLst>
          </p:cNvPr>
          <p:cNvSpPr>
            <a:spLocks noGrp="1"/>
          </p:cNvSpPr>
          <p:nvPr>
            <p:ph idx="1"/>
          </p:nvPr>
        </p:nvSpPr>
        <p:spPr>
          <a:xfrm>
            <a:off x="838200" y="1825625"/>
            <a:ext cx="5880872" cy="498265"/>
          </a:xfrm>
        </p:spPr>
        <p:txBody>
          <a:bodyPr/>
          <a:lstStyle/>
          <a:p>
            <a:r>
              <a:rPr lang="en-US" altLang="zh-CN" dirty="0"/>
              <a:t>Oracle Microsoft IBM </a:t>
            </a:r>
            <a:r>
              <a:rPr lang="zh-CN" altLang="en-US" dirty="0"/>
              <a:t>的相关工作</a:t>
            </a:r>
          </a:p>
        </p:txBody>
      </p:sp>
      <p:sp>
        <p:nvSpPr>
          <p:cNvPr id="4" name="矩形 3">
            <a:extLst>
              <a:ext uri="{FF2B5EF4-FFF2-40B4-BE49-F238E27FC236}">
                <a16:creationId xmlns:a16="http://schemas.microsoft.com/office/drawing/2014/main" id="{76B34B75-6808-4231-98A9-49D713EE61A0}"/>
              </a:ext>
            </a:extLst>
          </p:cNvPr>
          <p:cNvSpPr/>
          <p:nvPr/>
        </p:nvSpPr>
        <p:spPr>
          <a:xfrm>
            <a:off x="3692959" y="3142304"/>
            <a:ext cx="2556279" cy="102554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0E4C06AD-90C3-496D-932A-F270FDBC5332}"/>
              </a:ext>
            </a:extLst>
          </p:cNvPr>
          <p:cNvSpPr txBox="1"/>
          <p:nvPr/>
        </p:nvSpPr>
        <p:spPr>
          <a:xfrm>
            <a:off x="4167846" y="3445425"/>
            <a:ext cx="1631775" cy="369332"/>
          </a:xfrm>
          <a:prstGeom prst="rect">
            <a:avLst/>
          </a:prstGeom>
          <a:noFill/>
        </p:spPr>
        <p:txBody>
          <a:bodyPr wrap="square" rtlCol="0">
            <a:spAutoFit/>
          </a:bodyPr>
          <a:lstStyle/>
          <a:p>
            <a:r>
              <a:rPr lang="en-US" altLang="zh-CN" dirty="0"/>
              <a:t>Tuning System</a:t>
            </a:r>
            <a:endParaRPr lang="zh-CN" altLang="en-US" dirty="0"/>
          </a:p>
        </p:txBody>
      </p:sp>
      <p:sp>
        <p:nvSpPr>
          <p:cNvPr id="6" name="文本框 5">
            <a:extLst>
              <a:ext uri="{FF2B5EF4-FFF2-40B4-BE49-F238E27FC236}">
                <a16:creationId xmlns:a16="http://schemas.microsoft.com/office/drawing/2014/main" id="{551B4760-CD85-49BD-9424-D43247993E12}"/>
              </a:ext>
            </a:extLst>
          </p:cNvPr>
          <p:cNvSpPr txBox="1"/>
          <p:nvPr/>
        </p:nvSpPr>
        <p:spPr>
          <a:xfrm>
            <a:off x="1268026" y="3425210"/>
            <a:ext cx="808315" cy="461665"/>
          </a:xfrm>
          <a:prstGeom prst="rect">
            <a:avLst/>
          </a:prstGeom>
          <a:noFill/>
        </p:spPr>
        <p:txBody>
          <a:bodyPr wrap="square" rtlCol="0">
            <a:spAutoFit/>
          </a:bodyPr>
          <a:lstStyle/>
          <a:p>
            <a:r>
              <a:rPr lang="en-US" altLang="zh-CN" sz="2400" dirty="0"/>
              <a:t>DBA</a:t>
            </a:r>
            <a:endParaRPr lang="zh-CN" altLang="en-US" sz="2400" dirty="0"/>
          </a:p>
        </p:txBody>
      </p:sp>
      <p:cxnSp>
        <p:nvCxnSpPr>
          <p:cNvPr id="8" name="直接箭头连接符 7">
            <a:extLst>
              <a:ext uri="{FF2B5EF4-FFF2-40B4-BE49-F238E27FC236}">
                <a16:creationId xmlns:a16="http://schemas.microsoft.com/office/drawing/2014/main" id="{A795C47B-289F-4DB3-8F8B-E144599B05EE}"/>
              </a:ext>
            </a:extLst>
          </p:cNvPr>
          <p:cNvCxnSpPr>
            <a:stCxn id="6" idx="3"/>
            <a:endCxn id="4" idx="1"/>
          </p:cNvCxnSpPr>
          <p:nvPr/>
        </p:nvCxnSpPr>
        <p:spPr>
          <a:xfrm flipV="1">
            <a:off x="2076341" y="3655075"/>
            <a:ext cx="1616618" cy="96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BCADB28D-C9C2-410D-B87C-E11BA28318F5}"/>
              </a:ext>
            </a:extLst>
          </p:cNvPr>
          <p:cNvSpPr txBox="1"/>
          <p:nvPr/>
        </p:nvSpPr>
        <p:spPr>
          <a:xfrm flipH="1">
            <a:off x="2258210" y="3000849"/>
            <a:ext cx="1262984" cy="646331"/>
          </a:xfrm>
          <a:prstGeom prst="rect">
            <a:avLst/>
          </a:prstGeom>
          <a:noFill/>
        </p:spPr>
        <p:txBody>
          <a:bodyPr wrap="square" rtlCol="0">
            <a:spAutoFit/>
          </a:bodyPr>
          <a:lstStyle/>
          <a:p>
            <a:r>
              <a:rPr lang="en-US" altLang="zh-CN" dirty="0"/>
              <a:t>Workload trace</a:t>
            </a:r>
            <a:endParaRPr lang="zh-CN" altLang="en-US" dirty="0"/>
          </a:p>
        </p:txBody>
      </p:sp>
      <p:sp>
        <p:nvSpPr>
          <p:cNvPr id="10" name="文本框 9">
            <a:extLst>
              <a:ext uri="{FF2B5EF4-FFF2-40B4-BE49-F238E27FC236}">
                <a16:creationId xmlns:a16="http://schemas.microsoft.com/office/drawing/2014/main" id="{E9A6C0EC-5D79-465C-8A20-63B0E5B9D4B8}"/>
              </a:ext>
            </a:extLst>
          </p:cNvPr>
          <p:cNvSpPr txBox="1"/>
          <p:nvPr/>
        </p:nvSpPr>
        <p:spPr>
          <a:xfrm flipH="1">
            <a:off x="2259050" y="3647181"/>
            <a:ext cx="1262144" cy="646331"/>
          </a:xfrm>
          <a:prstGeom prst="rect">
            <a:avLst/>
          </a:prstGeom>
          <a:noFill/>
        </p:spPr>
        <p:txBody>
          <a:bodyPr wrap="square" rtlCol="0">
            <a:spAutoFit/>
          </a:bodyPr>
          <a:lstStyle/>
          <a:p>
            <a:r>
              <a:rPr lang="en-US" altLang="zh-CN" dirty="0"/>
              <a:t>Sample database</a:t>
            </a:r>
            <a:endParaRPr lang="zh-CN" altLang="en-US" dirty="0"/>
          </a:p>
        </p:txBody>
      </p:sp>
      <p:cxnSp>
        <p:nvCxnSpPr>
          <p:cNvPr id="12" name="直接箭头连接符 11">
            <a:extLst>
              <a:ext uri="{FF2B5EF4-FFF2-40B4-BE49-F238E27FC236}">
                <a16:creationId xmlns:a16="http://schemas.microsoft.com/office/drawing/2014/main" id="{43D2A72B-0F74-4BB3-86BF-CA65132411EF}"/>
              </a:ext>
            </a:extLst>
          </p:cNvPr>
          <p:cNvCxnSpPr>
            <a:stCxn id="4" idx="3"/>
          </p:cNvCxnSpPr>
          <p:nvPr/>
        </p:nvCxnSpPr>
        <p:spPr>
          <a:xfrm>
            <a:off x="6249238" y="3655075"/>
            <a:ext cx="148021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C8538D20-2C21-4608-AA6C-23DB19827B0A}"/>
              </a:ext>
            </a:extLst>
          </p:cNvPr>
          <p:cNvSpPr txBox="1"/>
          <p:nvPr/>
        </p:nvSpPr>
        <p:spPr>
          <a:xfrm>
            <a:off x="7714297" y="3303963"/>
            <a:ext cx="3425210" cy="646331"/>
          </a:xfrm>
          <a:prstGeom prst="rect">
            <a:avLst/>
          </a:prstGeom>
          <a:noFill/>
        </p:spPr>
        <p:txBody>
          <a:bodyPr wrap="square" rtlCol="0">
            <a:spAutoFit/>
          </a:bodyPr>
          <a:lstStyle/>
          <a:p>
            <a:r>
              <a:rPr lang="en-US" altLang="zh-CN" dirty="0"/>
              <a:t>Optimize configuration</a:t>
            </a:r>
          </a:p>
          <a:p>
            <a:r>
              <a:rPr lang="en-US" altLang="zh-CN" dirty="0"/>
              <a:t>Near-optimize configuration</a:t>
            </a:r>
            <a:endParaRPr lang="zh-CN" altLang="en-US" dirty="0"/>
          </a:p>
        </p:txBody>
      </p:sp>
      <p:cxnSp>
        <p:nvCxnSpPr>
          <p:cNvPr id="15" name="直接箭头连接符 14">
            <a:extLst>
              <a:ext uri="{FF2B5EF4-FFF2-40B4-BE49-F238E27FC236}">
                <a16:creationId xmlns:a16="http://schemas.microsoft.com/office/drawing/2014/main" id="{5E80EABF-8AC4-4604-92A2-20019A5509BC}"/>
              </a:ext>
            </a:extLst>
          </p:cNvPr>
          <p:cNvCxnSpPr/>
          <p:nvPr/>
        </p:nvCxnSpPr>
        <p:spPr>
          <a:xfrm flipV="1">
            <a:off x="6951457" y="3683405"/>
            <a:ext cx="0" cy="7269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8FBAFFF8-200F-4894-9126-E4E1801FEECC}"/>
              </a:ext>
            </a:extLst>
          </p:cNvPr>
          <p:cNvSpPr txBox="1"/>
          <p:nvPr/>
        </p:nvSpPr>
        <p:spPr>
          <a:xfrm>
            <a:off x="6304815" y="4405283"/>
            <a:ext cx="1995514" cy="369332"/>
          </a:xfrm>
          <a:prstGeom prst="rect">
            <a:avLst/>
          </a:prstGeom>
          <a:noFill/>
        </p:spPr>
        <p:txBody>
          <a:bodyPr wrap="square" rtlCol="0">
            <a:spAutoFit/>
          </a:bodyPr>
          <a:lstStyle/>
          <a:p>
            <a:r>
              <a:rPr lang="en-US" altLang="zh-CN" dirty="0"/>
              <a:t>DBA ‘s Guide</a:t>
            </a:r>
            <a:endParaRPr lang="zh-CN" altLang="en-US" dirty="0"/>
          </a:p>
        </p:txBody>
      </p:sp>
    </p:spTree>
    <p:extLst>
      <p:ext uri="{BB962C8B-B14F-4D97-AF65-F5344CB8AC3E}">
        <p14:creationId xmlns:p14="http://schemas.microsoft.com/office/powerpoint/2010/main" val="1395865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EB9D3C-26B5-4512-93FF-88C5EA3D66CE}"/>
              </a:ext>
            </a:extLst>
          </p:cNvPr>
          <p:cNvSpPr>
            <a:spLocks noGrp="1"/>
          </p:cNvSpPr>
          <p:nvPr>
            <p:ph type="title"/>
          </p:nvPr>
        </p:nvSpPr>
        <p:spPr>
          <a:xfrm>
            <a:off x="826718" y="388307"/>
            <a:ext cx="10527082" cy="1252276"/>
          </a:xfrm>
        </p:spPr>
        <p:txBody>
          <a:bodyPr/>
          <a:lstStyle/>
          <a:p>
            <a:r>
              <a:rPr lang="en-US" altLang="zh-CN" b="1" dirty="0">
                <a:hlinkClick r:id="rId3" action="ppaction://hlinksldjump">
                  <a:extLst>
                    <a:ext uri="{A12FA001-AC4F-418D-AE19-62706E023703}">
                      <ahyp:hlinkClr xmlns:ahyp="http://schemas.microsoft.com/office/drawing/2018/hyperlinkcolor" val="tx"/>
                    </a:ext>
                  </a:extLst>
                </a:hlinkClick>
              </a:rPr>
              <a:t>The Thought</a:t>
            </a:r>
            <a:endParaRPr lang="zh-CN" altLang="en-US" b="1" dirty="0"/>
          </a:p>
        </p:txBody>
      </p:sp>
      <p:sp>
        <p:nvSpPr>
          <p:cNvPr id="6" name="矩形 5">
            <a:hlinkClick r:id="rId4" action="ppaction://hlinksldjump"/>
            <a:extLst>
              <a:ext uri="{FF2B5EF4-FFF2-40B4-BE49-F238E27FC236}">
                <a16:creationId xmlns:a16="http://schemas.microsoft.com/office/drawing/2014/main" id="{FAE4E437-37A4-4F31-9AC4-E4B0C49033CA}"/>
              </a:ext>
            </a:extLst>
          </p:cNvPr>
          <p:cNvSpPr/>
          <p:nvPr/>
        </p:nvSpPr>
        <p:spPr>
          <a:xfrm>
            <a:off x="851142" y="2824290"/>
            <a:ext cx="1967207" cy="931059"/>
          </a:xfrm>
          <a:prstGeom prst="rect">
            <a:avLst/>
          </a:prstGeom>
          <a:solidFill>
            <a:schemeClr val="tx1">
              <a:lumMod val="75000"/>
              <a:lumOff val="25000"/>
            </a:schemeClr>
          </a:solidFill>
          <a:ln w="381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4F4A8440-0DB8-435C-9E20-EF3A42418DD5}"/>
              </a:ext>
            </a:extLst>
          </p:cNvPr>
          <p:cNvSpPr txBox="1"/>
          <p:nvPr/>
        </p:nvSpPr>
        <p:spPr>
          <a:xfrm>
            <a:off x="1179270" y="2905709"/>
            <a:ext cx="1313409" cy="707886"/>
          </a:xfrm>
          <a:prstGeom prst="rect">
            <a:avLst/>
          </a:prstGeom>
          <a:noFill/>
        </p:spPr>
        <p:txBody>
          <a:bodyPr wrap="square" rtlCol="0">
            <a:spAutoFit/>
          </a:bodyPr>
          <a:lstStyle/>
          <a:p>
            <a:r>
              <a:rPr lang="zh-CN" altLang="en-US" sz="4000" b="1" dirty="0">
                <a:solidFill>
                  <a:schemeClr val="bg1"/>
                </a:solidFill>
              </a:rPr>
              <a:t>描述</a:t>
            </a:r>
          </a:p>
        </p:txBody>
      </p:sp>
      <p:sp>
        <p:nvSpPr>
          <p:cNvPr id="20" name="文本框 19">
            <a:extLst>
              <a:ext uri="{FF2B5EF4-FFF2-40B4-BE49-F238E27FC236}">
                <a16:creationId xmlns:a16="http://schemas.microsoft.com/office/drawing/2014/main" id="{E0FD6EF3-AB05-4C55-A367-FEAA3154E837}"/>
              </a:ext>
            </a:extLst>
          </p:cNvPr>
          <p:cNvSpPr txBox="1"/>
          <p:nvPr/>
        </p:nvSpPr>
        <p:spPr>
          <a:xfrm>
            <a:off x="322601" y="4093599"/>
            <a:ext cx="3481562" cy="830997"/>
          </a:xfrm>
          <a:prstGeom prst="rect">
            <a:avLst/>
          </a:prstGeom>
          <a:noFill/>
        </p:spPr>
        <p:txBody>
          <a:bodyPr wrap="square" rtlCol="0">
            <a:spAutoFit/>
          </a:bodyPr>
          <a:lstStyle/>
          <a:p>
            <a:r>
              <a:rPr lang="zh-CN" altLang="en-US" sz="2400" dirty="0"/>
              <a:t>描述</a:t>
            </a:r>
            <a:r>
              <a:rPr lang="en-US" altLang="zh-CN" sz="2400" dirty="0"/>
              <a:t>workload</a:t>
            </a:r>
            <a:r>
              <a:rPr lang="zh-CN" altLang="en-US" sz="2400" dirty="0"/>
              <a:t>，进而对</a:t>
            </a:r>
            <a:r>
              <a:rPr lang="en-US" altLang="zh-CN" sz="2400" dirty="0"/>
              <a:t>workload</a:t>
            </a:r>
            <a:r>
              <a:rPr lang="zh-CN" altLang="en-US" sz="2400" dirty="0"/>
              <a:t>进行分类</a:t>
            </a:r>
          </a:p>
        </p:txBody>
      </p:sp>
      <p:sp>
        <p:nvSpPr>
          <p:cNvPr id="21" name="文本框 20">
            <a:extLst>
              <a:ext uri="{FF2B5EF4-FFF2-40B4-BE49-F238E27FC236}">
                <a16:creationId xmlns:a16="http://schemas.microsoft.com/office/drawing/2014/main" id="{D15D6543-E8A4-4A8A-8269-E782E99D19AA}"/>
              </a:ext>
            </a:extLst>
          </p:cNvPr>
          <p:cNvSpPr txBox="1"/>
          <p:nvPr/>
        </p:nvSpPr>
        <p:spPr>
          <a:xfrm>
            <a:off x="3591887" y="4115635"/>
            <a:ext cx="2677390" cy="461665"/>
          </a:xfrm>
          <a:prstGeom prst="rect">
            <a:avLst/>
          </a:prstGeom>
          <a:noFill/>
        </p:spPr>
        <p:txBody>
          <a:bodyPr wrap="square" rtlCol="0">
            <a:spAutoFit/>
          </a:bodyPr>
          <a:lstStyle/>
          <a:p>
            <a:r>
              <a:rPr lang="zh-CN" altLang="en-US" sz="2400" dirty="0"/>
              <a:t>预测未来</a:t>
            </a:r>
            <a:r>
              <a:rPr lang="en-US" altLang="zh-CN" sz="2400" dirty="0"/>
              <a:t>workload</a:t>
            </a:r>
            <a:endParaRPr lang="zh-CN" altLang="en-US" sz="2400" dirty="0"/>
          </a:p>
        </p:txBody>
      </p:sp>
      <p:sp>
        <p:nvSpPr>
          <p:cNvPr id="19" name="文本框 18">
            <a:extLst>
              <a:ext uri="{FF2B5EF4-FFF2-40B4-BE49-F238E27FC236}">
                <a16:creationId xmlns:a16="http://schemas.microsoft.com/office/drawing/2014/main" id="{D6257136-D012-423C-B0FC-487AD70E1A56}"/>
              </a:ext>
            </a:extLst>
          </p:cNvPr>
          <p:cNvSpPr txBox="1"/>
          <p:nvPr/>
        </p:nvSpPr>
        <p:spPr>
          <a:xfrm>
            <a:off x="6750527" y="4092671"/>
            <a:ext cx="2299528" cy="461665"/>
          </a:xfrm>
          <a:prstGeom prst="rect">
            <a:avLst/>
          </a:prstGeom>
          <a:noFill/>
        </p:spPr>
        <p:txBody>
          <a:bodyPr wrap="square" rtlCol="0">
            <a:spAutoFit/>
          </a:bodyPr>
          <a:lstStyle/>
          <a:p>
            <a:r>
              <a:rPr lang="zh-CN" altLang="en-US" sz="2400" dirty="0"/>
              <a:t>使用</a:t>
            </a:r>
            <a:r>
              <a:rPr lang="en-US" altLang="zh-CN" sz="2400" dirty="0"/>
              <a:t>RHCM</a:t>
            </a:r>
            <a:r>
              <a:rPr lang="zh-CN" altLang="en-US" sz="2400" dirty="0"/>
              <a:t>模型</a:t>
            </a:r>
          </a:p>
        </p:txBody>
      </p:sp>
      <p:sp>
        <p:nvSpPr>
          <p:cNvPr id="22" name="文本框 21">
            <a:extLst>
              <a:ext uri="{FF2B5EF4-FFF2-40B4-BE49-F238E27FC236}">
                <a16:creationId xmlns:a16="http://schemas.microsoft.com/office/drawing/2014/main" id="{6B2B1250-5FDE-4681-A6A4-03AADB5AB8BC}"/>
              </a:ext>
            </a:extLst>
          </p:cNvPr>
          <p:cNvSpPr txBox="1"/>
          <p:nvPr/>
        </p:nvSpPr>
        <p:spPr>
          <a:xfrm>
            <a:off x="9206622" y="4058436"/>
            <a:ext cx="2979115" cy="461665"/>
          </a:xfrm>
          <a:prstGeom prst="rect">
            <a:avLst/>
          </a:prstGeom>
          <a:noFill/>
        </p:spPr>
        <p:txBody>
          <a:bodyPr wrap="square" rtlCol="0">
            <a:spAutoFit/>
          </a:bodyPr>
          <a:lstStyle/>
          <a:p>
            <a:r>
              <a:rPr lang="zh-CN" altLang="zh-CN" sz="2400" dirty="0"/>
              <a:t>何时执行，执行条件</a:t>
            </a:r>
          </a:p>
        </p:txBody>
      </p:sp>
      <p:sp>
        <p:nvSpPr>
          <p:cNvPr id="24" name="矩形 23">
            <a:hlinkClick r:id="rId5" action="ppaction://hlinksldjump"/>
            <a:extLst>
              <a:ext uri="{FF2B5EF4-FFF2-40B4-BE49-F238E27FC236}">
                <a16:creationId xmlns:a16="http://schemas.microsoft.com/office/drawing/2014/main" id="{152B0FD6-D9A7-441D-9A06-ACFC3E3E91EB}"/>
              </a:ext>
            </a:extLst>
          </p:cNvPr>
          <p:cNvSpPr/>
          <p:nvPr/>
        </p:nvSpPr>
        <p:spPr>
          <a:xfrm>
            <a:off x="3909574" y="2820115"/>
            <a:ext cx="1967207" cy="931059"/>
          </a:xfrm>
          <a:prstGeom prst="rect">
            <a:avLst/>
          </a:prstGeom>
          <a:solidFill>
            <a:schemeClr val="tx1">
              <a:lumMod val="75000"/>
              <a:lumOff val="25000"/>
            </a:schemeClr>
          </a:solidFill>
          <a:ln w="381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4BA3035B-7EFB-48CF-BD15-BB92639AE331}"/>
              </a:ext>
            </a:extLst>
          </p:cNvPr>
          <p:cNvSpPr txBox="1"/>
          <p:nvPr/>
        </p:nvSpPr>
        <p:spPr>
          <a:xfrm>
            <a:off x="4237702" y="2901534"/>
            <a:ext cx="1313409" cy="707886"/>
          </a:xfrm>
          <a:prstGeom prst="rect">
            <a:avLst/>
          </a:prstGeom>
          <a:noFill/>
        </p:spPr>
        <p:txBody>
          <a:bodyPr wrap="square" rtlCol="0">
            <a:spAutoFit/>
          </a:bodyPr>
          <a:lstStyle/>
          <a:p>
            <a:r>
              <a:rPr lang="zh-CN" altLang="en-US" sz="4000" b="1" dirty="0">
                <a:solidFill>
                  <a:schemeClr val="bg1"/>
                </a:solidFill>
              </a:rPr>
              <a:t>预测</a:t>
            </a:r>
          </a:p>
        </p:txBody>
      </p:sp>
      <p:sp>
        <p:nvSpPr>
          <p:cNvPr id="26" name="矩形 25">
            <a:hlinkClick r:id="rId6" action="ppaction://hlinksldjump"/>
            <a:extLst>
              <a:ext uri="{FF2B5EF4-FFF2-40B4-BE49-F238E27FC236}">
                <a16:creationId xmlns:a16="http://schemas.microsoft.com/office/drawing/2014/main" id="{F445F8F4-4451-4062-A657-5A95FAEA7977}"/>
              </a:ext>
            </a:extLst>
          </p:cNvPr>
          <p:cNvSpPr/>
          <p:nvPr/>
        </p:nvSpPr>
        <p:spPr>
          <a:xfrm>
            <a:off x="6934603" y="2826378"/>
            <a:ext cx="1967207" cy="931059"/>
          </a:xfrm>
          <a:prstGeom prst="rect">
            <a:avLst/>
          </a:prstGeom>
          <a:solidFill>
            <a:schemeClr val="tx1">
              <a:lumMod val="75000"/>
              <a:lumOff val="25000"/>
            </a:schemeClr>
          </a:solidFill>
          <a:ln w="381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文本框 26">
            <a:extLst>
              <a:ext uri="{FF2B5EF4-FFF2-40B4-BE49-F238E27FC236}">
                <a16:creationId xmlns:a16="http://schemas.microsoft.com/office/drawing/2014/main" id="{19E27446-D053-4242-BB0C-D62037AADDB9}"/>
              </a:ext>
            </a:extLst>
          </p:cNvPr>
          <p:cNvSpPr txBox="1"/>
          <p:nvPr/>
        </p:nvSpPr>
        <p:spPr>
          <a:xfrm>
            <a:off x="7262731" y="2907797"/>
            <a:ext cx="1313409" cy="707886"/>
          </a:xfrm>
          <a:prstGeom prst="rect">
            <a:avLst/>
          </a:prstGeom>
          <a:noFill/>
        </p:spPr>
        <p:txBody>
          <a:bodyPr wrap="square" rtlCol="0">
            <a:spAutoFit/>
          </a:bodyPr>
          <a:lstStyle/>
          <a:p>
            <a:r>
              <a:rPr lang="zh-CN" altLang="en-US" sz="4000" b="1" dirty="0">
                <a:solidFill>
                  <a:schemeClr val="bg1"/>
                </a:solidFill>
              </a:rPr>
              <a:t>决策</a:t>
            </a:r>
          </a:p>
        </p:txBody>
      </p:sp>
      <p:sp>
        <p:nvSpPr>
          <p:cNvPr id="28" name="矩形 27">
            <a:hlinkClick r:id="rId7" action="ppaction://hlinksldjump"/>
            <a:extLst>
              <a:ext uri="{FF2B5EF4-FFF2-40B4-BE49-F238E27FC236}">
                <a16:creationId xmlns:a16="http://schemas.microsoft.com/office/drawing/2014/main" id="{246CD23E-688E-4483-BAFD-830CE5D5A644}"/>
              </a:ext>
            </a:extLst>
          </p:cNvPr>
          <p:cNvSpPr/>
          <p:nvPr/>
        </p:nvSpPr>
        <p:spPr>
          <a:xfrm>
            <a:off x="9721638" y="2832641"/>
            <a:ext cx="1967207" cy="931059"/>
          </a:xfrm>
          <a:prstGeom prst="rect">
            <a:avLst/>
          </a:prstGeom>
          <a:solidFill>
            <a:schemeClr val="tx1">
              <a:lumMod val="75000"/>
              <a:lumOff val="25000"/>
            </a:schemeClr>
          </a:solidFill>
          <a:ln w="381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C90EE125-63C7-4A67-9B04-A4B0FBA8BD26}"/>
              </a:ext>
            </a:extLst>
          </p:cNvPr>
          <p:cNvSpPr txBox="1"/>
          <p:nvPr/>
        </p:nvSpPr>
        <p:spPr>
          <a:xfrm>
            <a:off x="10049766" y="2914060"/>
            <a:ext cx="1313409" cy="707886"/>
          </a:xfrm>
          <a:prstGeom prst="rect">
            <a:avLst/>
          </a:prstGeom>
          <a:noFill/>
        </p:spPr>
        <p:txBody>
          <a:bodyPr wrap="square" rtlCol="0">
            <a:spAutoFit/>
          </a:bodyPr>
          <a:lstStyle/>
          <a:p>
            <a:r>
              <a:rPr lang="zh-CN" altLang="en-US" sz="4000" b="1" dirty="0">
                <a:solidFill>
                  <a:schemeClr val="bg1"/>
                </a:solidFill>
              </a:rPr>
              <a:t>执行</a:t>
            </a:r>
          </a:p>
        </p:txBody>
      </p:sp>
      <p:pic>
        <p:nvPicPr>
          <p:cNvPr id="8" name="图形 7" descr="黑板">
            <a:extLst>
              <a:ext uri="{FF2B5EF4-FFF2-40B4-BE49-F238E27FC236}">
                <a16:creationId xmlns:a16="http://schemas.microsoft.com/office/drawing/2014/main" id="{F0D39235-06E4-4103-88E6-48896F32051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398724" y="1887158"/>
            <a:ext cx="914400" cy="914400"/>
          </a:xfrm>
          <a:prstGeom prst="rect">
            <a:avLst/>
          </a:prstGeom>
        </p:spPr>
      </p:pic>
      <p:pic>
        <p:nvPicPr>
          <p:cNvPr id="31" name="图形 30" descr="眼睛">
            <a:extLst>
              <a:ext uri="{FF2B5EF4-FFF2-40B4-BE49-F238E27FC236}">
                <a16:creationId xmlns:a16="http://schemas.microsoft.com/office/drawing/2014/main" id="{BE0C1A38-CE47-477D-9CB5-9783063490C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298541" y="1932142"/>
            <a:ext cx="914400" cy="914400"/>
          </a:xfrm>
          <a:prstGeom prst="rect">
            <a:avLst/>
          </a:prstGeom>
        </p:spPr>
      </p:pic>
      <p:pic>
        <p:nvPicPr>
          <p:cNvPr id="33" name="图形 32" descr="戴装备的头">
            <a:extLst>
              <a:ext uri="{FF2B5EF4-FFF2-40B4-BE49-F238E27FC236}">
                <a16:creationId xmlns:a16="http://schemas.microsoft.com/office/drawing/2014/main" id="{8A8B9F02-895B-4332-95C6-265315250C5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480122" y="1781830"/>
            <a:ext cx="914400" cy="914400"/>
          </a:xfrm>
          <a:prstGeom prst="rect">
            <a:avLst/>
          </a:prstGeom>
        </p:spPr>
      </p:pic>
      <p:pic>
        <p:nvPicPr>
          <p:cNvPr id="35" name="图形 34" descr="赞">
            <a:extLst>
              <a:ext uri="{FF2B5EF4-FFF2-40B4-BE49-F238E27FC236}">
                <a16:creationId xmlns:a16="http://schemas.microsoft.com/office/drawing/2014/main" id="{1C9596E9-54F1-439F-8610-9F0597DBD2ED}"/>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135634" y="1769304"/>
            <a:ext cx="914400" cy="914400"/>
          </a:xfrm>
          <a:prstGeom prst="rect">
            <a:avLst/>
          </a:prstGeom>
        </p:spPr>
      </p:pic>
    </p:spTree>
    <p:extLst>
      <p:ext uri="{BB962C8B-B14F-4D97-AF65-F5344CB8AC3E}">
        <p14:creationId xmlns:p14="http://schemas.microsoft.com/office/powerpoint/2010/main" val="2305093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2D3C34-7512-4FE8-9D7C-B72DAA51BB38}"/>
              </a:ext>
            </a:extLst>
          </p:cNvPr>
          <p:cNvSpPr>
            <a:spLocks noGrp="1"/>
          </p:cNvSpPr>
          <p:nvPr>
            <p:ph type="title"/>
          </p:nvPr>
        </p:nvSpPr>
        <p:spPr/>
        <p:txBody>
          <a:bodyPr/>
          <a:lstStyle/>
          <a:p>
            <a:r>
              <a:rPr lang="zh-CN" altLang="en-US" b="1" dirty="0">
                <a:hlinkClick r:id="rId3" action="ppaction://hlinksldjump">
                  <a:extLst>
                    <a:ext uri="{A12FA001-AC4F-418D-AE19-62706E023703}">
                      <ahyp:hlinkClr xmlns:ahyp="http://schemas.microsoft.com/office/drawing/2018/hyperlinkcolor" val="tx"/>
                    </a:ext>
                  </a:extLst>
                </a:hlinkClick>
              </a:rPr>
              <a:t>描述</a:t>
            </a:r>
            <a:endParaRPr lang="zh-CN" altLang="en-US" b="1" dirty="0"/>
          </a:p>
        </p:txBody>
      </p:sp>
      <p:sp>
        <p:nvSpPr>
          <p:cNvPr id="3" name="内容占位符 2">
            <a:extLst>
              <a:ext uri="{FF2B5EF4-FFF2-40B4-BE49-F238E27FC236}">
                <a16:creationId xmlns:a16="http://schemas.microsoft.com/office/drawing/2014/main" id="{2CC6A749-A215-4C88-AD11-BD89E744EEAB}"/>
              </a:ext>
            </a:extLst>
          </p:cNvPr>
          <p:cNvSpPr>
            <a:spLocks noGrp="1"/>
          </p:cNvSpPr>
          <p:nvPr>
            <p:ph idx="1"/>
          </p:nvPr>
        </p:nvSpPr>
        <p:spPr/>
        <p:txBody>
          <a:bodyPr/>
          <a:lstStyle/>
          <a:p>
            <a:r>
              <a:rPr lang="zh-CN" altLang="en-US" dirty="0"/>
              <a:t>作者在两个指标中选择：</a:t>
            </a:r>
            <a:r>
              <a:rPr lang="en-US" altLang="zh-CN" dirty="0"/>
              <a:t>runtime metrics &amp; logical semantics</a:t>
            </a:r>
          </a:p>
          <a:p>
            <a:r>
              <a:rPr lang="en-US" altLang="zh-CN" dirty="0"/>
              <a:t>Runtime metrics </a:t>
            </a:r>
            <a:r>
              <a:rPr lang="zh-CN" altLang="en-US" dirty="0"/>
              <a:t>可以在更短的时间使得算法收敛，进而得到一个结果，虽然这个结果可能会比</a:t>
            </a:r>
            <a:r>
              <a:rPr lang="en-US" altLang="zh-CN" dirty="0"/>
              <a:t>logical semantics </a:t>
            </a:r>
            <a:r>
              <a:rPr lang="zh-CN" altLang="en-US" dirty="0"/>
              <a:t>稍差，但是从时间上看是值得的</a:t>
            </a:r>
          </a:p>
        </p:txBody>
      </p:sp>
    </p:spTree>
    <p:extLst>
      <p:ext uri="{BB962C8B-B14F-4D97-AF65-F5344CB8AC3E}">
        <p14:creationId xmlns:p14="http://schemas.microsoft.com/office/powerpoint/2010/main" val="326945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F488C1-C49D-4F96-A2D1-0C8A1790FBE8}"/>
              </a:ext>
            </a:extLst>
          </p:cNvPr>
          <p:cNvSpPr>
            <a:spLocks noGrp="1"/>
          </p:cNvSpPr>
          <p:nvPr>
            <p:ph type="title"/>
          </p:nvPr>
        </p:nvSpPr>
        <p:spPr/>
        <p:txBody>
          <a:bodyPr/>
          <a:lstStyle/>
          <a:p>
            <a:r>
              <a:rPr lang="zh-CN" altLang="en-US" b="1" dirty="0">
                <a:hlinkClick r:id="rId3" action="ppaction://hlinksldjump">
                  <a:extLst>
                    <a:ext uri="{A12FA001-AC4F-418D-AE19-62706E023703}">
                      <ahyp:hlinkClr xmlns:ahyp="http://schemas.microsoft.com/office/drawing/2018/hyperlinkcolor" val="tx"/>
                    </a:ext>
                  </a:extLst>
                </a:hlinkClick>
              </a:rPr>
              <a:t>预测</a:t>
            </a:r>
            <a:endParaRPr lang="zh-CN" altLang="en-US" b="1" dirty="0"/>
          </a:p>
        </p:txBody>
      </p:sp>
      <p:sp>
        <p:nvSpPr>
          <p:cNvPr id="3" name="内容占位符 2">
            <a:extLst>
              <a:ext uri="{FF2B5EF4-FFF2-40B4-BE49-F238E27FC236}">
                <a16:creationId xmlns:a16="http://schemas.microsoft.com/office/drawing/2014/main" id="{422FFD63-0D03-47BD-9D67-FFC186666AC7}"/>
              </a:ext>
            </a:extLst>
          </p:cNvPr>
          <p:cNvSpPr>
            <a:spLocks noGrp="1"/>
          </p:cNvSpPr>
          <p:nvPr>
            <p:ph idx="1"/>
          </p:nvPr>
        </p:nvSpPr>
        <p:spPr/>
        <p:txBody>
          <a:bodyPr/>
          <a:lstStyle/>
          <a:p>
            <a:r>
              <a:rPr lang="zh-CN" altLang="en-US" dirty="0"/>
              <a:t>从</a:t>
            </a:r>
            <a:r>
              <a:rPr lang="en-US" altLang="zh-CN" dirty="0"/>
              <a:t>RNN </a:t>
            </a:r>
            <a:r>
              <a:rPr lang="zh-CN" altLang="en-US" dirty="0"/>
              <a:t>和 </a:t>
            </a:r>
            <a:r>
              <a:rPr lang="en-US" altLang="zh-CN" dirty="0"/>
              <a:t>ARMA </a:t>
            </a:r>
            <a:r>
              <a:rPr lang="zh-CN" altLang="en-US" dirty="0"/>
              <a:t>两种模型中选择，作者最终选择了</a:t>
            </a:r>
            <a:r>
              <a:rPr lang="en-US" altLang="zh-CN" dirty="0"/>
              <a:t>RNN</a:t>
            </a:r>
            <a:r>
              <a:rPr lang="zh-CN" altLang="en-US" dirty="0"/>
              <a:t>的一种</a:t>
            </a:r>
            <a:r>
              <a:rPr lang="en-US" altLang="zh-CN" dirty="0"/>
              <a:t>LSTM</a:t>
            </a:r>
            <a:r>
              <a:rPr lang="zh-CN" altLang="en-US" dirty="0"/>
              <a:t>模型</a:t>
            </a:r>
            <a:endParaRPr lang="en-US" altLang="zh-CN" dirty="0"/>
          </a:p>
          <a:p>
            <a:r>
              <a:rPr lang="zh-CN" altLang="en-US" dirty="0"/>
              <a:t>为了尽快得到收敛的预测，作者采用了集成的想法：即将多个弱学习器结合再一起最终得到预测结果的方法</a:t>
            </a:r>
          </a:p>
        </p:txBody>
      </p:sp>
    </p:spTree>
    <p:extLst>
      <p:ext uri="{BB962C8B-B14F-4D97-AF65-F5344CB8AC3E}">
        <p14:creationId xmlns:p14="http://schemas.microsoft.com/office/powerpoint/2010/main" val="1552633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56A14D-684F-435F-B011-270B8380A575}"/>
              </a:ext>
            </a:extLst>
          </p:cNvPr>
          <p:cNvSpPr>
            <a:spLocks noGrp="1"/>
          </p:cNvSpPr>
          <p:nvPr>
            <p:ph type="title"/>
          </p:nvPr>
        </p:nvSpPr>
        <p:spPr/>
        <p:txBody>
          <a:bodyPr/>
          <a:lstStyle/>
          <a:p>
            <a:r>
              <a:rPr lang="zh-CN" altLang="en-US" b="1" dirty="0">
                <a:hlinkClick r:id="rId3" action="ppaction://hlinksldjump">
                  <a:extLst>
                    <a:ext uri="{A12FA001-AC4F-418D-AE19-62706E023703}">
                      <ahyp:hlinkClr xmlns:ahyp="http://schemas.microsoft.com/office/drawing/2018/hyperlinkcolor" val="tx"/>
                    </a:ext>
                  </a:extLst>
                </a:hlinkClick>
              </a:rPr>
              <a:t>决策</a:t>
            </a:r>
            <a:endParaRPr lang="zh-CN" altLang="en-US" b="1" dirty="0"/>
          </a:p>
        </p:txBody>
      </p:sp>
      <p:sp>
        <p:nvSpPr>
          <p:cNvPr id="3" name="内容占位符 2">
            <a:extLst>
              <a:ext uri="{FF2B5EF4-FFF2-40B4-BE49-F238E27FC236}">
                <a16:creationId xmlns:a16="http://schemas.microsoft.com/office/drawing/2014/main" id="{4B86568D-5EC2-4217-8ED9-8A9C6C8D8C86}"/>
              </a:ext>
            </a:extLst>
          </p:cNvPr>
          <p:cNvSpPr>
            <a:spLocks noGrp="1"/>
          </p:cNvSpPr>
          <p:nvPr>
            <p:ph idx="1"/>
          </p:nvPr>
        </p:nvSpPr>
        <p:spPr/>
        <p:txBody>
          <a:bodyPr/>
          <a:lstStyle/>
          <a:p>
            <a:r>
              <a:rPr lang="zh-CN" altLang="en-US" dirty="0"/>
              <a:t>系统中会存储历史，决策也是基于历史</a:t>
            </a:r>
            <a:endParaRPr lang="en-US" altLang="zh-CN" dirty="0"/>
          </a:p>
          <a:p>
            <a:r>
              <a:rPr lang="zh-CN" altLang="en-US" dirty="0"/>
              <a:t>存储的格式是：发生了什么</a:t>
            </a:r>
            <a:r>
              <a:rPr lang="en-US" altLang="zh-CN" dirty="0"/>
              <a:t>+</a:t>
            </a:r>
            <a:r>
              <a:rPr lang="zh-CN" altLang="en-US" dirty="0"/>
              <a:t>做了怎样的调整</a:t>
            </a:r>
            <a:endParaRPr lang="en-US" altLang="zh-CN" dirty="0"/>
          </a:p>
          <a:p>
            <a:r>
              <a:rPr lang="zh-CN" altLang="en-US" dirty="0"/>
              <a:t>作者参考了</a:t>
            </a:r>
            <a:r>
              <a:rPr lang="en-US" altLang="zh-CN" dirty="0"/>
              <a:t>RHCM</a:t>
            </a:r>
            <a:r>
              <a:rPr lang="zh-CN" altLang="en-US" dirty="0"/>
              <a:t>这种用于自动驾驶的模型，来进行数据库调整的决策</a:t>
            </a:r>
            <a:endParaRPr lang="en-US" altLang="zh-CN" dirty="0"/>
          </a:p>
          <a:p>
            <a:r>
              <a:rPr lang="zh-CN" altLang="en-US" dirty="0"/>
              <a:t>其决策模型可以理解成一种树的结构，一个时刻可以计算出来一系列的操作，但是只真正操作一个操作</a:t>
            </a:r>
          </a:p>
        </p:txBody>
      </p:sp>
    </p:spTree>
    <p:extLst>
      <p:ext uri="{BB962C8B-B14F-4D97-AF65-F5344CB8AC3E}">
        <p14:creationId xmlns:p14="http://schemas.microsoft.com/office/powerpoint/2010/main" val="2461550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AB2D8A-4C13-49A1-98BA-E3592B621C38}"/>
              </a:ext>
            </a:extLst>
          </p:cNvPr>
          <p:cNvSpPr>
            <a:spLocks noGrp="1"/>
          </p:cNvSpPr>
          <p:nvPr>
            <p:ph type="title"/>
          </p:nvPr>
        </p:nvSpPr>
        <p:spPr/>
        <p:txBody>
          <a:bodyPr/>
          <a:lstStyle/>
          <a:p>
            <a:r>
              <a:rPr lang="zh-CN" altLang="en-US" b="1" dirty="0">
                <a:hlinkClick r:id="rId3" action="ppaction://hlinksldjump">
                  <a:extLst>
                    <a:ext uri="{A12FA001-AC4F-418D-AE19-62706E023703}">
                      <ahyp:hlinkClr xmlns:ahyp="http://schemas.microsoft.com/office/drawing/2018/hyperlinkcolor" val="tx"/>
                    </a:ext>
                  </a:extLst>
                </a:hlinkClick>
              </a:rPr>
              <a:t>执行</a:t>
            </a:r>
            <a:endParaRPr lang="zh-CN" altLang="en-US" b="1" dirty="0"/>
          </a:p>
        </p:txBody>
      </p:sp>
      <p:sp>
        <p:nvSpPr>
          <p:cNvPr id="3" name="内容占位符 2">
            <a:extLst>
              <a:ext uri="{FF2B5EF4-FFF2-40B4-BE49-F238E27FC236}">
                <a16:creationId xmlns:a16="http://schemas.microsoft.com/office/drawing/2014/main" id="{6F907482-B0AF-4F61-83A8-B936E4E83ED1}"/>
              </a:ext>
            </a:extLst>
          </p:cNvPr>
          <p:cNvSpPr>
            <a:spLocks noGrp="1"/>
          </p:cNvSpPr>
          <p:nvPr>
            <p:ph idx="1"/>
          </p:nvPr>
        </p:nvSpPr>
        <p:spPr/>
        <p:txBody>
          <a:bodyPr/>
          <a:lstStyle/>
          <a:p>
            <a:r>
              <a:rPr lang="zh-CN" altLang="en-US" dirty="0"/>
              <a:t>分类何时失效，如何判断</a:t>
            </a:r>
            <a:endParaRPr lang="en-US" altLang="zh-CN" dirty="0"/>
          </a:p>
          <a:p>
            <a:r>
              <a:rPr lang="zh-CN" altLang="en-US" dirty="0"/>
              <a:t>决策成为执行的时间点如何确定</a:t>
            </a:r>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2734405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7EC0757-45E8-40ED-AF5C-10A29B41221C}"/>
              </a:ext>
            </a:extLst>
          </p:cNvPr>
          <p:cNvSpPr>
            <a:spLocks noGrp="1"/>
          </p:cNvSpPr>
          <p:nvPr>
            <p:ph idx="1"/>
          </p:nvPr>
        </p:nvSpPr>
        <p:spPr/>
        <p:txBody>
          <a:bodyPr/>
          <a:lstStyle/>
          <a:p>
            <a:r>
              <a:rPr lang="en-US" altLang="zh-CN" dirty="0"/>
              <a:t>Model 1</a:t>
            </a:r>
          </a:p>
          <a:p>
            <a:pPr lvl="1"/>
            <a:r>
              <a:rPr lang="en-US" altLang="zh-CN" dirty="0"/>
              <a:t>Input : 2 hours at 1 minute granularity</a:t>
            </a:r>
          </a:p>
          <a:p>
            <a:pPr lvl="1"/>
            <a:r>
              <a:rPr lang="en-US" altLang="zh-CN" dirty="0"/>
              <a:t>Output : 1 hour later</a:t>
            </a:r>
          </a:p>
          <a:p>
            <a:r>
              <a:rPr lang="en-US" altLang="zh-CN" dirty="0"/>
              <a:t>Model 2</a:t>
            </a:r>
          </a:p>
          <a:p>
            <a:pPr lvl="1"/>
            <a:r>
              <a:rPr lang="en-US" altLang="zh-CN" dirty="0"/>
              <a:t>Input : 24 hours at 1 hour granularity</a:t>
            </a:r>
          </a:p>
          <a:p>
            <a:pPr lvl="1"/>
            <a:r>
              <a:rPr lang="en-US" altLang="zh-CN" dirty="0"/>
              <a:t>Output : 24 hours later</a:t>
            </a:r>
            <a:endParaRPr lang="zh-CN" altLang="en-US" dirty="0"/>
          </a:p>
        </p:txBody>
      </p:sp>
      <p:sp>
        <p:nvSpPr>
          <p:cNvPr id="4" name="标题 1">
            <a:extLst>
              <a:ext uri="{FF2B5EF4-FFF2-40B4-BE49-F238E27FC236}">
                <a16:creationId xmlns:a16="http://schemas.microsoft.com/office/drawing/2014/main" id="{5DB5C387-E4FA-4F1B-AB57-B7E5BDDF381C}"/>
              </a:ext>
            </a:extLst>
          </p:cNvPr>
          <p:cNvSpPr>
            <a:spLocks noGrp="1"/>
          </p:cNvSpPr>
          <p:nvPr>
            <p:ph type="title"/>
          </p:nvPr>
        </p:nvSpPr>
        <p:spPr>
          <a:xfrm>
            <a:off x="826718" y="413359"/>
            <a:ext cx="10527082" cy="1252276"/>
          </a:xfrm>
        </p:spPr>
        <p:txBody>
          <a:bodyPr/>
          <a:lstStyle/>
          <a:p>
            <a:r>
              <a:rPr lang="en-US" altLang="zh-CN" b="1" dirty="0"/>
              <a:t>The progress</a:t>
            </a:r>
            <a:endParaRPr lang="zh-CN" altLang="en-US" b="1" dirty="0"/>
          </a:p>
        </p:txBody>
      </p:sp>
    </p:spTree>
    <p:extLst>
      <p:ext uri="{BB962C8B-B14F-4D97-AF65-F5344CB8AC3E}">
        <p14:creationId xmlns:p14="http://schemas.microsoft.com/office/powerpoint/2010/main" val="76431183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276</TotalTime>
  <Words>945</Words>
  <Application>Microsoft Office PowerPoint</Application>
  <PresentationFormat>宽屏</PresentationFormat>
  <Paragraphs>96</Paragraphs>
  <Slides>11</Slides>
  <Notes>10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11</vt:i4>
      </vt:variant>
    </vt:vector>
  </HeadingPairs>
  <TitlesOfParts>
    <vt:vector size="16" baseType="lpstr">
      <vt:lpstr>等线</vt:lpstr>
      <vt:lpstr>等线 Light</vt:lpstr>
      <vt:lpstr>宋体</vt:lpstr>
      <vt:lpstr>Arial</vt:lpstr>
      <vt:lpstr>Office 主题​​</vt:lpstr>
      <vt:lpstr>PowerPoint 演示文稿</vt:lpstr>
      <vt:lpstr>PowerPoint 演示文稿</vt:lpstr>
      <vt:lpstr>Related Work</vt:lpstr>
      <vt:lpstr>The Thought</vt:lpstr>
      <vt:lpstr>描述</vt:lpstr>
      <vt:lpstr>预测</vt:lpstr>
      <vt:lpstr>决策</vt:lpstr>
      <vt:lpstr>执行</vt:lpstr>
      <vt:lpstr>The progress</vt:lpstr>
      <vt:lpstr>The progress</vt:lpstr>
      <vt:lpstr>The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 晓桐</dc:creator>
  <cp:lastModifiedBy>李 晓桐</cp:lastModifiedBy>
  <cp:revision>40</cp:revision>
  <dcterms:created xsi:type="dcterms:W3CDTF">2019-11-07T07:55:51Z</dcterms:created>
  <dcterms:modified xsi:type="dcterms:W3CDTF">2019-11-13T04:14:09Z</dcterms:modified>
</cp:coreProperties>
</file>