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9.xml.rels" ContentType="application/vnd.openxmlformats-package.relationships+xml"/>
  <Override PartName="/ppt/notesSlides/notesSlide9.xml" ContentType="application/vnd.openxmlformats-officedocument.presentationml.notesSlid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单击鼠标移动幻灯片</a:t>
            </a:r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单击编辑备注格式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D5413900-0125-4961-9070-2FCBC61BBBB6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一</a:t>
            </a:r>
            <a:r>
              <a:rPr b="0" lang="en-US" sz="2000" spc="-1" strike="noStrike">
                <a:latin typeface="Arial"/>
              </a:rPr>
              <a:t>个</a:t>
            </a:r>
            <a:r>
              <a:rPr b="0" lang="en-US" sz="2000" spc="-1" strike="noStrike">
                <a:latin typeface="Arial"/>
              </a:rPr>
              <a:t>服</a:t>
            </a:r>
            <a:r>
              <a:rPr b="0" lang="en-US" sz="2000" spc="-1" strike="noStrike">
                <a:latin typeface="Arial"/>
              </a:rPr>
              <a:t>务</a:t>
            </a:r>
            <a:r>
              <a:rPr b="0" lang="en-US" sz="2000" spc="-1" strike="noStrike">
                <a:latin typeface="Arial"/>
              </a:rPr>
              <a:t>器</a:t>
            </a:r>
            <a:r>
              <a:rPr b="0" lang="en-US" sz="2000" spc="-1" strike="noStrike">
                <a:latin typeface="Arial"/>
              </a:rPr>
              <a:t>（</a:t>
            </a:r>
            <a:r>
              <a:rPr b="0" lang="en-US" sz="2000" spc="-1" strike="noStrike">
                <a:latin typeface="Arial"/>
              </a:rPr>
              <a:t>物</a:t>
            </a:r>
            <a:r>
              <a:rPr b="0" lang="en-US" sz="2000" spc="-1" strike="noStrike">
                <a:latin typeface="Arial"/>
              </a:rPr>
              <a:t>理</a:t>
            </a:r>
            <a:r>
              <a:rPr b="0" lang="en-US" sz="2000" spc="-1" strike="noStrike">
                <a:latin typeface="Arial"/>
              </a:rPr>
              <a:t>机</a:t>
            </a:r>
            <a:r>
              <a:rPr b="0" lang="en-US" sz="2000" spc="-1" strike="noStrike">
                <a:latin typeface="Arial"/>
              </a:rPr>
              <a:t>）</a:t>
            </a:r>
            <a:r>
              <a:rPr b="0" lang="en-US" sz="2000" spc="-1" strike="noStrike">
                <a:latin typeface="Arial"/>
              </a:rPr>
              <a:t>中</a:t>
            </a:r>
            <a:r>
              <a:rPr b="0" lang="en-US" sz="2000" spc="-1" strike="noStrike">
                <a:latin typeface="Arial"/>
              </a:rPr>
              <a:t>储</a:t>
            </a:r>
            <a:r>
              <a:rPr b="0" lang="en-US" sz="2000" spc="-1" strike="noStrike">
                <a:latin typeface="Arial"/>
              </a:rPr>
              <a:t>存</a:t>
            </a:r>
            <a:r>
              <a:rPr b="0" lang="en-US" sz="2000" spc="-1" strike="noStrike">
                <a:latin typeface="Arial"/>
              </a:rPr>
              <a:t>多</a:t>
            </a:r>
            <a:r>
              <a:rPr b="0" lang="en-US" sz="2000" spc="-1" strike="noStrike">
                <a:latin typeface="Arial"/>
              </a:rPr>
              <a:t>个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K</a:t>
            </a:r>
            <a:r>
              <a:rPr b="0" lang="en-US" sz="2000" spc="-1" strike="noStrike">
                <a:latin typeface="Arial"/>
              </a:rPr>
              <a:t>V</a:t>
            </a:r>
            <a:r>
              <a:rPr b="0" lang="en-US" sz="2000" spc="-1" strike="noStrike">
                <a:latin typeface="Arial"/>
              </a:rPr>
              <a:t>节</a:t>
            </a:r>
            <a:r>
              <a:rPr b="0" lang="en-US" sz="2000" spc="-1" strike="noStrike">
                <a:latin typeface="Arial"/>
              </a:rPr>
              <a:t>点</a:t>
            </a:r>
            <a:r>
              <a:rPr b="0" lang="en-US" sz="2000" spc="-1" strike="noStrike">
                <a:latin typeface="Arial"/>
              </a:rPr>
              <a:t>，</a:t>
            </a:r>
            <a:r>
              <a:rPr b="0" lang="en-US" sz="2000" spc="-1" strike="noStrike">
                <a:latin typeface="Arial"/>
              </a:rPr>
              <a:t>一</a:t>
            </a:r>
            <a:r>
              <a:rPr b="0" lang="en-US" sz="2000" spc="-1" strike="noStrike">
                <a:latin typeface="Arial"/>
              </a:rPr>
              <a:t>个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K</a:t>
            </a:r>
            <a:r>
              <a:rPr b="0" lang="en-US" sz="2000" spc="-1" strike="noStrike">
                <a:latin typeface="Arial"/>
              </a:rPr>
              <a:t>V</a:t>
            </a:r>
            <a:r>
              <a:rPr b="0" lang="en-US" sz="2000" spc="-1" strike="noStrike">
                <a:latin typeface="Arial"/>
              </a:rPr>
              <a:t>节</a:t>
            </a:r>
            <a:r>
              <a:rPr b="0" lang="en-US" sz="2000" spc="-1" strike="noStrike">
                <a:latin typeface="Arial"/>
              </a:rPr>
              <a:t>点</a:t>
            </a:r>
            <a:r>
              <a:rPr b="0" lang="en-US" sz="2000" spc="-1" strike="noStrike">
                <a:latin typeface="Arial"/>
              </a:rPr>
              <a:t>储</a:t>
            </a:r>
            <a:r>
              <a:rPr b="0" lang="en-US" sz="2000" spc="-1" strike="noStrike">
                <a:latin typeface="Arial"/>
              </a:rPr>
              <a:t>存</a:t>
            </a:r>
            <a:r>
              <a:rPr b="0" lang="en-US" sz="2000" spc="-1" strike="noStrike">
                <a:latin typeface="Arial"/>
              </a:rPr>
              <a:t>多</a:t>
            </a:r>
            <a:r>
              <a:rPr b="0" lang="en-US" sz="2000" spc="-1" strike="noStrike">
                <a:latin typeface="Arial"/>
              </a:rPr>
              <a:t>个</a:t>
            </a:r>
            <a:r>
              <a:rPr b="0" lang="en-US" sz="2000" spc="-1" strike="noStrike">
                <a:latin typeface="Arial"/>
              </a:rPr>
              <a:t>r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g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,</a:t>
            </a:r>
            <a:r>
              <a:rPr b="0" lang="en-US" sz="2000" spc="-1" strike="noStrike">
                <a:latin typeface="Arial"/>
              </a:rPr>
              <a:t>每</a:t>
            </a:r>
            <a:r>
              <a:rPr b="0" lang="en-US" sz="2000" spc="-1" strike="noStrike">
                <a:latin typeface="Arial"/>
              </a:rPr>
              <a:t>个</a:t>
            </a:r>
            <a:r>
              <a:rPr b="0" lang="en-US" sz="2000" spc="-1" strike="noStrike">
                <a:latin typeface="Arial"/>
              </a:rPr>
              <a:t>r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g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都</a:t>
            </a:r>
            <a:r>
              <a:rPr b="0" lang="en-US" sz="2000" spc="-1" strike="noStrike">
                <a:latin typeface="Arial"/>
              </a:rPr>
              <a:t>是</a:t>
            </a:r>
            <a:r>
              <a:rPr b="0" lang="en-US" sz="2000" spc="-1" strike="noStrike">
                <a:latin typeface="Arial"/>
              </a:rPr>
              <a:t>一</a:t>
            </a:r>
            <a:r>
              <a:rPr b="0" lang="en-US" sz="2000" spc="-1" strike="noStrike">
                <a:latin typeface="Arial"/>
              </a:rPr>
              <a:t>个</a:t>
            </a:r>
            <a:r>
              <a:rPr b="0" lang="en-US" sz="2000" spc="-1" strike="noStrike">
                <a:latin typeface="Arial"/>
              </a:rPr>
              <a:t>k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y</a:t>
            </a:r>
            <a:r>
              <a:rPr b="0" lang="en-US" sz="2000" spc="-1" strike="noStrike">
                <a:latin typeface="Arial"/>
              </a:rPr>
              <a:t>-</a:t>
            </a:r>
            <a:r>
              <a:rPr b="0" lang="en-US" sz="2000" spc="-1" strike="noStrike">
                <a:latin typeface="Arial"/>
              </a:rPr>
              <a:t>v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u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p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r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组</a:t>
            </a:r>
            <a:r>
              <a:rPr b="0" lang="en-US" sz="2000" spc="-1" strike="noStrike">
                <a:latin typeface="Arial"/>
              </a:rPr>
              <a:t>成</a:t>
            </a:r>
            <a:r>
              <a:rPr b="0" lang="en-US" sz="2000" spc="-1" strike="noStrike">
                <a:latin typeface="Arial"/>
              </a:rPr>
              <a:t>的</a:t>
            </a:r>
            <a:r>
              <a:rPr b="0" lang="en-US" sz="2000" spc="-1" strike="noStrike">
                <a:latin typeface="Arial"/>
              </a:rPr>
              <a:t>大</a:t>
            </a:r>
            <a:r>
              <a:rPr b="0" lang="en-US" sz="2000" spc="-1" strike="noStrike">
                <a:latin typeface="Arial"/>
              </a:rPr>
              <a:t>表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2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3746F00-AF35-4419-BAB9-865BB979656F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zh-CN" sz="6000" spc="-1" strike="noStrike">
                <a:solidFill>
                  <a:srgbClr val="000000"/>
                </a:solidFill>
                <a:latin typeface="等线 Light"/>
              </a:rPr>
              <a:t>单击此处编辑母版标题样式</a:t>
            </a:r>
            <a:endParaRPr b="0" lang="zh-CN" sz="60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601BAF6C-06C1-4222-B41E-ABD10FC444D7}" type="datetime">
              <a:rPr b="0" lang="en-US" sz="1200" spc="-1" strike="noStrike">
                <a:solidFill>
                  <a:srgbClr val="8b8b8b"/>
                </a:solidFill>
                <a:latin typeface="等线"/>
              </a:rPr>
              <a:t>9/23/19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025E3F1-3B2F-4BE7-8641-D5F24A4C8A9D}" type="slidenum">
              <a:rPr b="0" lang="en-US" sz="1200" spc="-1" strike="noStrike">
                <a:solidFill>
                  <a:srgbClr val="8b8b8b"/>
                </a:solidFill>
                <a:latin typeface="等线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单击鼠标编辑大纲文字格式</a:t>
            </a:r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solidFill>
                  <a:srgbClr val="000000"/>
                </a:solidFill>
                <a:latin typeface="等线"/>
              </a:rPr>
              <a:t>第二个大纲级</a:t>
            </a:r>
            <a:endParaRPr b="0" lang="zh-CN" sz="2000" spc="-1" strike="noStrike">
              <a:solidFill>
                <a:srgbClr val="000000"/>
              </a:solidFill>
              <a:latin typeface="等线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第三大纲级别</a:t>
            </a:r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第四大纲级别</a:t>
            </a:r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等线"/>
              </a:rPr>
              <a:t>第五大纲级别</a:t>
            </a:r>
            <a:endParaRPr b="0" lang="zh-CN" sz="2000" spc="-1" strike="noStrike">
              <a:solidFill>
                <a:srgbClr val="000000"/>
              </a:solidFill>
              <a:latin typeface="等线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等线"/>
              </a:rPr>
              <a:t>第六大纲级别</a:t>
            </a:r>
            <a:endParaRPr b="0" lang="zh-CN" sz="2000" spc="-1" strike="noStrike">
              <a:solidFill>
                <a:srgbClr val="000000"/>
              </a:solidFill>
              <a:latin typeface="等线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等线"/>
              </a:rPr>
              <a:t>第七大纲级别</a:t>
            </a:r>
            <a:endParaRPr b="0" lang="zh-CN" sz="20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单击此处编辑母版标题样式</a:t>
            </a:r>
            <a:endParaRPr b="0" lang="zh-CN" sz="44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单击此处编辑母版文本样式</a:t>
            </a:r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等线"/>
              </a:rPr>
              <a:t>二级</a:t>
            </a:r>
            <a:endParaRPr b="0" lang="zh-CN" sz="2400" spc="-1" strike="noStrike">
              <a:solidFill>
                <a:srgbClr val="000000"/>
              </a:solidFill>
              <a:latin typeface="等线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rgbClr val="000000"/>
                </a:solidFill>
                <a:latin typeface="等线"/>
              </a:rPr>
              <a:t>三级</a:t>
            </a:r>
            <a:endParaRPr b="0" lang="zh-CN" sz="2000" spc="-1" strike="noStrike">
              <a:solidFill>
                <a:srgbClr val="000000"/>
              </a:solidFill>
              <a:latin typeface="等线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四级</a:t>
            </a:r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五级</a:t>
            </a:r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5E5E6295-02CF-4396-A76C-59BE89C12B8D}" type="datetime">
              <a:rPr b="0" lang="en-US" sz="1200" spc="-1" strike="noStrike">
                <a:solidFill>
                  <a:srgbClr val="8b8b8b"/>
                </a:solidFill>
                <a:latin typeface="等线"/>
              </a:rPr>
              <a:t>9/23/19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7830BA7-EA99-45A6-9C5F-7D3EF3B40850}" type="slidenum">
              <a:rPr b="0" lang="en-US" sz="1200" spc="-1" strike="noStrike">
                <a:solidFill>
                  <a:srgbClr val="8b8b8b"/>
                </a:solidFill>
                <a:latin typeface="等线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zh-CN" sz="6000" spc="-1" strike="noStrike">
                <a:solidFill>
                  <a:srgbClr val="000000"/>
                </a:solidFill>
                <a:latin typeface="等线 Light"/>
              </a:rPr>
              <a:t>TiDB</a:t>
            </a:r>
            <a:r>
              <a:rPr b="0" lang="zh-CN" sz="6000" spc="-1" strike="noStrike">
                <a:solidFill>
                  <a:srgbClr val="000000"/>
                </a:solidFill>
                <a:latin typeface="等线 Light"/>
              </a:rPr>
              <a:t>项目</a:t>
            </a:r>
            <a:endParaRPr b="0" lang="zh-CN" sz="60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1523880" y="362952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李晓桐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838800" y="3189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Ti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D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B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数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据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库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—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—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P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D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调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度</a:t>
            </a:r>
            <a:endParaRPr b="0" lang="zh-CN" sz="44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7560720" y="3384720"/>
            <a:ext cx="2520000" cy="936000"/>
          </a:xfrm>
          <a:prstGeom prst="ellipse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TextShape 3"/>
          <p:cNvSpPr txBox="1"/>
          <p:nvPr/>
        </p:nvSpPr>
        <p:spPr>
          <a:xfrm>
            <a:off x="8568720" y="3636720"/>
            <a:ext cx="540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PD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2" name="CustomShape 4"/>
          <p:cNvSpPr/>
          <p:nvPr/>
        </p:nvSpPr>
        <p:spPr>
          <a:xfrm>
            <a:off x="2672280" y="2088000"/>
            <a:ext cx="2277360" cy="43920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5"/>
          <p:cNvSpPr/>
          <p:nvPr/>
        </p:nvSpPr>
        <p:spPr>
          <a:xfrm>
            <a:off x="3222360" y="1611000"/>
            <a:ext cx="1133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服务器 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839160" y="31932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Ti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D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B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数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据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库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—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—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P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D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调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度</a:t>
            </a:r>
            <a:endParaRPr b="0" lang="zh-CN" sz="44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问题提出</a:t>
            </a:r>
            <a:endParaRPr b="0" lang="zh-CN" sz="44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为什么需要分布式数据库：</a:t>
            </a:r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等线"/>
              </a:rPr>
              <a:t>容灾</a:t>
            </a:r>
            <a:endParaRPr b="0" lang="zh-CN" sz="24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等线"/>
              </a:rPr>
              <a:t>保护数据</a:t>
            </a:r>
            <a:endParaRPr b="0" lang="zh-CN" sz="2400" spc="-1" strike="noStrike">
              <a:solidFill>
                <a:srgbClr val="000000"/>
              </a:solidFill>
              <a:latin typeface="等线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分布式数据库产生会引发哪些问题：</a:t>
            </a:r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等线"/>
              </a:rPr>
              <a:t>数据副本不同</a:t>
            </a:r>
            <a:endParaRPr b="0" lang="zh-CN" sz="24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等线"/>
              </a:rPr>
              <a:t>当一个数据操作指令到来时，如何进行调度</a:t>
            </a:r>
            <a:endParaRPr b="0" lang="zh-CN" sz="2400" spc="-1" strike="noStrike">
              <a:solidFill>
                <a:srgbClr val="000000"/>
              </a:solidFill>
              <a:latin typeface="等线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zh-CN" sz="2400" spc="-1" strike="noStrike">
              <a:solidFill>
                <a:srgbClr val="000000"/>
              </a:solidFill>
              <a:latin typeface="等线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zh-CN" sz="2400" spc="-1" strike="noStrike">
              <a:solidFill>
                <a:srgbClr val="000000"/>
              </a:solidFill>
              <a:latin typeface="等线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b="0" lang="zh-CN" sz="24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838080" y="3182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TiD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B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数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据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库</a:t>
            </a:r>
            <a:endParaRPr b="0" lang="zh-CN" sz="44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794160" y="2368800"/>
            <a:ext cx="6008400" cy="301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试想以下这个场景，一个大型电商公司，需要建设一个大型数据库来应对双十一挑战。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这个公司可能拥有很多服务器，我们假设它有两台服务器，</a:t>
            </a: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A</a:t>
            </a: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服务器和</a:t>
            </a: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B</a:t>
            </a: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服务器。为了达到数据安全，每个数据需要保存</a:t>
            </a: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3</a:t>
            </a: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份。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7571160" y="2225880"/>
            <a:ext cx="1306080" cy="25704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4"/>
          <p:cNvSpPr/>
          <p:nvPr/>
        </p:nvSpPr>
        <p:spPr>
          <a:xfrm>
            <a:off x="7618320" y="1643760"/>
            <a:ext cx="1269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服务器 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CustomShape 5"/>
          <p:cNvSpPr/>
          <p:nvPr/>
        </p:nvSpPr>
        <p:spPr>
          <a:xfrm>
            <a:off x="9322560" y="2226960"/>
            <a:ext cx="1306080" cy="25704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6"/>
          <p:cNvSpPr/>
          <p:nvPr/>
        </p:nvSpPr>
        <p:spPr>
          <a:xfrm>
            <a:off x="9369720" y="1644480"/>
            <a:ext cx="1269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服务器 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B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1224000" y="4320000"/>
            <a:ext cx="4968000" cy="1296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2"/>
          <p:cNvSpPr/>
          <p:nvPr/>
        </p:nvSpPr>
        <p:spPr>
          <a:xfrm>
            <a:off x="1224000" y="2052000"/>
            <a:ext cx="4968000" cy="1296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TextShape 3"/>
          <p:cNvSpPr txBox="1"/>
          <p:nvPr/>
        </p:nvSpPr>
        <p:spPr>
          <a:xfrm>
            <a:off x="1836000" y="2340000"/>
            <a:ext cx="3816000" cy="767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关系模</a:t>
            </a:r>
            <a:r>
              <a:rPr b="0" lang="en-US" sz="1800" spc="-1" strike="noStrike">
                <a:latin typeface="Arial"/>
              </a:rPr>
              <a:t>型：这</a:t>
            </a:r>
            <a:r>
              <a:rPr b="0" lang="en-US" sz="1800" spc="-1" strike="noStrike">
                <a:latin typeface="Arial"/>
              </a:rPr>
              <a:t>个模型</a:t>
            </a:r>
            <a:r>
              <a:rPr b="0" lang="en-US" sz="1800" spc="-1" strike="noStrike">
                <a:latin typeface="Arial"/>
              </a:rPr>
              <a:t>下的数</a:t>
            </a:r>
            <a:r>
              <a:rPr b="0" lang="en-US" sz="1800" spc="-1" strike="noStrike">
                <a:latin typeface="Arial"/>
              </a:rPr>
              <a:t>据按照</a:t>
            </a:r>
            <a:r>
              <a:rPr b="0" lang="en-US" sz="1800" spc="-1" strike="noStrike">
                <a:latin typeface="Arial"/>
              </a:rPr>
              <a:t>SQL</a:t>
            </a:r>
            <a:r>
              <a:rPr b="0" lang="en-US" sz="1800" spc="-1" strike="noStrike">
                <a:latin typeface="Arial"/>
              </a:rPr>
              <a:t>的</a:t>
            </a:r>
            <a:r>
              <a:rPr b="0" lang="en-US" sz="1800" spc="-1" strike="noStrike">
                <a:latin typeface="Arial"/>
              </a:rPr>
              <a:t>语句进</a:t>
            </a:r>
            <a:r>
              <a:rPr b="0" lang="en-US" sz="1800" spc="-1" strike="noStrike">
                <a:latin typeface="Arial"/>
              </a:rPr>
              <a:t>行操作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1" name="TextShape 4"/>
          <p:cNvSpPr txBox="1"/>
          <p:nvPr/>
        </p:nvSpPr>
        <p:spPr>
          <a:xfrm>
            <a:off x="1980000" y="4716000"/>
            <a:ext cx="3960000" cy="42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K-V </a:t>
            </a:r>
            <a:r>
              <a:rPr b="0" lang="en-US" sz="1800" spc="-1" strike="noStrike">
                <a:latin typeface="Arial"/>
              </a:rPr>
              <a:t>存储</a:t>
            </a:r>
            <a:r>
              <a:rPr b="0" lang="en-US" sz="1800" spc="-1" strike="noStrike">
                <a:latin typeface="Arial"/>
              </a:rPr>
              <a:t>数据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TextShape 5"/>
          <p:cNvSpPr txBox="1"/>
          <p:nvPr/>
        </p:nvSpPr>
        <p:spPr>
          <a:xfrm>
            <a:off x="4320000" y="3420000"/>
            <a:ext cx="2664000" cy="767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映射为对应的</a:t>
            </a:r>
            <a:r>
              <a:rPr b="0" lang="en-US" sz="1800" spc="-1" strike="noStrike">
                <a:latin typeface="Arial"/>
              </a:rPr>
              <a:t>对 </a:t>
            </a:r>
            <a:r>
              <a:rPr b="0" lang="en-US" sz="1800" spc="-1" strike="noStrike">
                <a:latin typeface="Arial"/>
              </a:rPr>
              <a:t>K-V </a:t>
            </a:r>
            <a:r>
              <a:rPr b="0" lang="en-US" sz="1800" spc="-1" strike="noStrike">
                <a:latin typeface="Arial"/>
              </a:rPr>
              <a:t>存储</a:t>
            </a:r>
            <a:r>
              <a:rPr b="0" lang="en-US" sz="1800" spc="-1" strike="noStrike">
                <a:latin typeface="Arial"/>
              </a:rPr>
              <a:t>结构的操作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3" name="Line 6"/>
          <p:cNvSpPr/>
          <p:nvPr/>
        </p:nvSpPr>
        <p:spPr>
          <a:xfrm flipH="1">
            <a:off x="5832000" y="1584000"/>
            <a:ext cx="648000" cy="46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TextShape 7"/>
          <p:cNvSpPr txBox="1"/>
          <p:nvPr/>
        </p:nvSpPr>
        <p:spPr>
          <a:xfrm>
            <a:off x="6336000" y="1690200"/>
            <a:ext cx="1552320" cy="42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一个数据操作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5" name="Line 8"/>
          <p:cNvSpPr/>
          <p:nvPr/>
        </p:nvSpPr>
        <p:spPr>
          <a:xfrm>
            <a:off x="4176000" y="3348000"/>
            <a:ext cx="0" cy="97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Line 9"/>
          <p:cNvSpPr/>
          <p:nvPr/>
        </p:nvSpPr>
        <p:spPr>
          <a:xfrm>
            <a:off x="2880000" y="3348000"/>
            <a:ext cx="0" cy="97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TextShape 10"/>
          <p:cNvSpPr txBox="1"/>
          <p:nvPr/>
        </p:nvSpPr>
        <p:spPr>
          <a:xfrm>
            <a:off x="432000" y="3492360"/>
            <a:ext cx="2340000" cy="42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映射为 </a:t>
            </a:r>
            <a:r>
              <a:rPr b="0" lang="en-US" sz="1800" spc="-1" strike="noStrike">
                <a:latin typeface="Arial"/>
              </a:rPr>
              <a:t>K-V</a:t>
            </a:r>
            <a:r>
              <a:rPr b="0" lang="en-US" sz="1800" spc="-1" strike="noStrike">
                <a:latin typeface="Arial"/>
              </a:rPr>
              <a:t>存</a:t>
            </a:r>
            <a:r>
              <a:rPr b="0" lang="en-US" sz="1800" spc="-1" strike="noStrike">
                <a:latin typeface="Arial"/>
              </a:rPr>
              <a:t>储结构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8" name="TextShape 11"/>
          <p:cNvSpPr txBox="1"/>
          <p:nvPr/>
        </p:nvSpPr>
        <p:spPr>
          <a:xfrm>
            <a:off x="838440" y="3186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TiDB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数据库</a:t>
            </a:r>
            <a:endParaRPr b="0" lang="zh-CN" sz="44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09" name="Line 12"/>
          <p:cNvSpPr/>
          <p:nvPr/>
        </p:nvSpPr>
        <p:spPr>
          <a:xfrm>
            <a:off x="5904000" y="5616000"/>
            <a:ext cx="504000" cy="36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TextShape 13"/>
          <p:cNvSpPr txBox="1"/>
          <p:nvPr/>
        </p:nvSpPr>
        <p:spPr>
          <a:xfrm>
            <a:off x="6444000" y="5544000"/>
            <a:ext cx="1296000" cy="42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结果输出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1224000" y="4320000"/>
            <a:ext cx="4968000" cy="1296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2"/>
          <p:cNvSpPr/>
          <p:nvPr/>
        </p:nvSpPr>
        <p:spPr>
          <a:xfrm>
            <a:off x="1224000" y="2052000"/>
            <a:ext cx="4968000" cy="1296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TextShape 3"/>
          <p:cNvSpPr txBox="1"/>
          <p:nvPr/>
        </p:nvSpPr>
        <p:spPr>
          <a:xfrm>
            <a:off x="1836000" y="2340000"/>
            <a:ext cx="3816000" cy="767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关系模型：这个模型下的数据按照</a:t>
            </a:r>
            <a:r>
              <a:rPr b="0" lang="en-US" sz="1800" spc="-1" strike="noStrike">
                <a:latin typeface="Arial"/>
              </a:rPr>
              <a:t>SQL</a:t>
            </a:r>
            <a:r>
              <a:rPr b="0" lang="en-US" sz="1800" spc="-1" strike="noStrike">
                <a:latin typeface="Arial"/>
              </a:rPr>
              <a:t>的语句</a:t>
            </a:r>
            <a:r>
              <a:rPr b="0" lang="en-US" sz="1800" spc="-1" strike="noStrike">
                <a:latin typeface="Arial"/>
              </a:rPr>
              <a:t>进行操作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TextShape 4"/>
          <p:cNvSpPr txBox="1"/>
          <p:nvPr/>
        </p:nvSpPr>
        <p:spPr>
          <a:xfrm>
            <a:off x="1980000" y="4716000"/>
            <a:ext cx="3960000" cy="42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K-V </a:t>
            </a:r>
            <a:r>
              <a:rPr b="0" lang="en-US" sz="1800" spc="-1" strike="noStrike">
                <a:latin typeface="Arial"/>
              </a:rPr>
              <a:t>存储数据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TextShape 5"/>
          <p:cNvSpPr txBox="1"/>
          <p:nvPr/>
        </p:nvSpPr>
        <p:spPr>
          <a:xfrm>
            <a:off x="6300000" y="2628000"/>
            <a:ext cx="2664000" cy="767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转交给</a:t>
            </a:r>
            <a:r>
              <a:rPr b="0" lang="en-US" sz="1800" spc="-1" strike="noStrike">
                <a:latin typeface="Arial"/>
              </a:rPr>
              <a:t>PD</a:t>
            </a:r>
            <a:r>
              <a:rPr b="0" lang="en-US" sz="1800" spc="-1" strike="noStrike">
                <a:latin typeface="Arial"/>
              </a:rPr>
              <a:t>，让</a:t>
            </a:r>
            <a:r>
              <a:rPr b="0" lang="en-US" sz="1800" spc="-1" strike="noStrike">
                <a:latin typeface="Arial"/>
              </a:rPr>
              <a:t>PD</a:t>
            </a:r>
            <a:r>
              <a:rPr b="0" lang="en-US" sz="1800" spc="-1" strike="noStrike">
                <a:latin typeface="Arial"/>
              </a:rPr>
              <a:t>对 </a:t>
            </a:r>
            <a:r>
              <a:rPr b="0" lang="en-US" sz="1800" spc="-1" strike="noStrike">
                <a:latin typeface="Arial"/>
              </a:rPr>
              <a:t>K-V</a:t>
            </a:r>
            <a:r>
              <a:rPr b="0" lang="en-US" sz="1800" spc="-1" strike="noStrike">
                <a:latin typeface="Arial"/>
              </a:rPr>
              <a:t>存储结构进行操作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Line 6"/>
          <p:cNvSpPr/>
          <p:nvPr/>
        </p:nvSpPr>
        <p:spPr>
          <a:xfrm flipH="1">
            <a:off x="5832000" y="1584000"/>
            <a:ext cx="648000" cy="46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TextShape 7"/>
          <p:cNvSpPr txBox="1"/>
          <p:nvPr/>
        </p:nvSpPr>
        <p:spPr>
          <a:xfrm>
            <a:off x="6336000" y="1690200"/>
            <a:ext cx="1552320" cy="42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一个数据操作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Line 8"/>
          <p:cNvSpPr/>
          <p:nvPr/>
        </p:nvSpPr>
        <p:spPr>
          <a:xfrm>
            <a:off x="5904000" y="3348000"/>
            <a:ext cx="1728000" cy="32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Line 9"/>
          <p:cNvSpPr/>
          <p:nvPr/>
        </p:nvSpPr>
        <p:spPr>
          <a:xfrm>
            <a:off x="2880000" y="3348000"/>
            <a:ext cx="0" cy="97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TextShape 10"/>
          <p:cNvSpPr txBox="1"/>
          <p:nvPr/>
        </p:nvSpPr>
        <p:spPr>
          <a:xfrm>
            <a:off x="432000" y="3492360"/>
            <a:ext cx="2340000" cy="42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映射为 </a:t>
            </a:r>
            <a:r>
              <a:rPr b="0" lang="en-US" sz="1800" spc="-1" strike="noStrike">
                <a:latin typeface="Arial"/>
              </a:rPr>
              <a:t>K-</a:t>
            </a:r>
            <a:r>
              <a:rPr b="0" lang="en-US" sz="1800" spc="-1" strike="noStrike">
                <a:latin typeface="Arial"/>
              </a:rPr>
              <a:t>V</a:t>
            </a:r>
            <a:r>
              <a:rPr b="0" lang="en-US" sz="1800" spc="-1" strike="noStrike">
                <a:latin typeface="Arial"/>
              </a:rPr>
              <a:t>存储结</a:t>
            </a:r>
            <a:r>
              <a:rPr b="0" lang="en-US" sz="1800" spc="-1" strike="noStrike">
                <a:latin typeface="Arial"/>
              </a:rPr>
              <a:t>构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1" name="CustomShape 11"/>
          <p:cNvSpPr/>
          <p:nvPr/>
        </p:nvSpPr>
        <p:spPr>
          <a:xfrm>
            <a:off x="7560360" y="3384360"/>
            <a:ext cx="2520000" cy="936000"/>
          </a:xfrm>
          <a:prstGeom prst="ellipse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TextShape 12"/>
          <p:cNvSpPr txBox="1"/>
          <p:nvPr/>
        </p:nvSpPr>
        <p:spPr>
          <a:xfrm>
            <a:off x="8568360" y="3636360"/>
            <a:ext cx="540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PD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3" name="TextShape 13"/>
          <p:cNvSpPr txBox="1"/>
          <p:nvPr/>
        </p:nvSpPr>
        <p:spPr>
          <a:xfrm>
            <a:off x="838440" y="3186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T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i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D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B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数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据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库</a:t>
            </a:r>
            <a:endParaRPr b="0" lang="zh-CN" sz="44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24" name="Line 14"/>
          <p:cNvSpPr/>
          <p:nvPr/>
        </p:nvSpPr>
        <p:spPr>
          <a:xfrm flipH="1">
            <a:off x="5688000" y="4032000"/>
            <a:ext cx="1944000" cy="28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TextShape 15"/>
          <p:cNvSpPr txBox="1"/>
          <p:nvPr/>
        </p:nvSpPr>
        <p:spPr>
          <a:xfrm>
            <a:off x="6408000" y="4248000"/>
            <a:ext cx="2232000" cy="50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PD</a:t>
            </a:r>
            <a:r>
              <a:rPr b="0" lang="en-US" sz="1800" spc="-1" strike="noStrike">
                <a:latin typeface="Arial"/>
              </a:rPr>
              <a:t>对数据进行操</a:t>
            </a:r>
            <a:r>
              <a:rPr b="0" lang="en-US" sz="1800" spc="-1" strike="noStrike">
                <a:latin typeface="Arial"/>
              </a:rPr>
              <a:t>作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6" name="Line 16"/>
          <p:cNvSpPr/>
          <p:nvPr/>
        </p:nvSpPr>
        <p:spPr>
          <a:xfrm>
            <a:off x="5904000" y="5616000"/>
            <a:ext cx="504000" cy="36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TextShape 17"/>
          <p:cNvSpPr txBox="1"/>
          <p:nvPr/>
        </p:nvSpPr>
        <p:spPr>
          <a:xfrm>
            <a:off x="6444000" y="5544000"/>
            <a:ext cx="1296000" cy="42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结果输出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1224000" y="4320000"/>
            <a:ext cx="4968000" cy="1296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2"/>
          <p:cNvSpPr/>
          <p:nvPr/>
        </p:nvSpPr>
        <p:spPr>
          <a:xfrm>
            <a:off x="1224000" y="2052000"/>
            <a:ext cx="4968000" cy="1296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TextShape 3"/>
          <p:cNvSpPr txBox="1"/>
          <p:nvPr/>
        </p:nvSpPr>
        <p:spPr>
          <a:xfrm>
            <a:off x="1836000" y="2340000"/>
            <a:ext cx="3816000" cy="767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关系模型：这个模型下的数据按照</a:t>
            </a:r>
            <a:r>
              <a:rPr b="0" lang="en-US" sz="1800" spc="-1" strike="noStrike">
                <a:latin typeface="Arial"/>
              </a:rPr>
              <a:t>SQL</a:t>
            </a:r>
            <a:r>
              <a:rPr b="0" lang="en-US" sz="1800" spc="-1" strike="noStrike">
                <a:latin typeface="Arial"/>
              </a:rPr>
              <a:t>的语句进行操作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TextShape 4"/>
          <p:cNvSpPr txBox="1"/>
          <p:nvPr/>
        </p:nvSpPr>
        <p:spPr>
          <a:xfrm>
            <a:off x="1980000" y="4716000"/>
            <a:ext cx="3960000" cy="42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K-V </a:t>
            </a:r>
            <a:r>
              <a:rPr b="0" lang="en-US" sz="1800" spc="-1" strike="noStrike">
                <a:latin typeface="Arial"/>
              </a:rPr>
              <a:t>存储数</a:t>
            </a:r>
            <a:r>
              <a:rPr b="0" lang="en-US" sz="1800" spc="-1" strike="noStrike">
                <a:latin typeface="Arial"/>
              </a:rPr>
              <a:t>据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2" name="TextShape 5"/>
          <p:cNvSpPr txBox="1"/>
          <p:nvPr/>
        </p:nvSpPr>
        <p:spPr>
          <a:xfrm>
            <a:off x="6300000" y="2628000"/>
            <a:ext cx="2664000" cy="767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转交给</a:t>
            </a:r>
            <a:r>
              <a:rPr b="0" lang="en-US" sz="1800" spc="-1" strike="noStrike">
                <a:latin typeface="Arial"/>
              </a:rPr>
              <a:t>PD</a:t>
            </a:r>
            <a:r>
              <a:rPr b="0" lang="en-US" sz="1800" spc="-1" strike="noStrike">
                <a:latin typeface="Arial"/>
              </a:rPr>
              <a:t>，让</a:t>
            </a:r>
            <a:r>
              <a:rPr b="0" lang="en-US" sz="1800" spc="-1" strike="noStrike">
                <a:latin typeface="Arial"/>
              </a:rPr>
              <a:t>PD</a:t>
            </a:r>
            <a:r>
              <a:rPr b="0" lang="en-US" sz="1800" spc="-1" strike="noStrike">
                <a:latin typeface="Arial"/>
              </a:rPr>
              <a:t>对 </a:t>
            </a:r>
            <a:r>
              <a:rPr b="0" lang="en-US" sz="1800" spc="-1" strike="noStrike">
                <a:latin typeface="Arial"/>
              </a:rPr>
              <a:t>K-V</a:t>
            </a:r>
            <a:r>
              <a:rPr b="0" lang="en-US" sz="1800" spc="-1" strike="noStrike">
                <a:latin typeface="Arial"/>
              </a:rPr>
              <a:t>存储结构进行操作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Line 6"/>
          <p:cNvSpPr/>
          <p:nvPr/>
        </p:nvSpPr>
        <p:spPr>
          <a:xfrm flipH="1">
            <a:off x="5832000" y="1584000"/>
            <a:ext cx="648000" cy="46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TextShape 7"/>
          <p:cNvSpPr txBox="1"/>
          <p:nvPr/>
        </p:nvSpPr>
        <p:spPr>
          <a:xfrm>
            <a:off x="6336000" y="1690200"/>
            <a:ext cx="1552320" cy="42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一个数据操作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5" name="Line 8"/>
          <p:cNvSpPr/>
          <p:nvPr/>
        </p:nvSpPr>
        <p:spPr>
          <a:xfrm>
            <a:off x="5904000" y="3348000"/>
            <a:ext cx="1728000" cy="32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Line 9"/>
          <p:cNvSpPr/>
          <p:nvPr/>
        </p:nvSpPr>
        <p:spPr>
          <a:xfrm>
            <a:off x="2880000" y="3348000"/>
            <a:ext cx="0" cy="97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TextShape 10"/>
          <p:cNvSpPr txBox="1"/>
          <p:nvPr/>
        </p:nvSpPr>
        <p:spPr>
          <a:xfrm>
            <a:off x="432000" y="3492360"/>
            <a:ext cx="2340000" cy="42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映射为 </a:t>
            </a:r>
            <a:r>
              <a:rPr b="0" lang="en-US" sz="1800" spc="-1" strike="noStrike">
                <a:latin typeface="Arial"/>
              </a:rPr>
              <a:t>K-V</a:t>
            </a:r>
            <a:r>
              <a:rPr b="0" lang="en-US" sz="1800" spc="-1" strike="noStrike">
                <a:latin typeface="Arial"/>
              </a:rPr>
              <a:t>存储结构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8" name="CustomShape 11"/>
          <p:cNvSpPr/>
          <p:nvPr/>
        </p:nvSpPr>
        <p:spPr>
          <a:xfrm>
            <a:off x="7560360" y="3384360"/>
            <a:ext cx="2520000" cy="936000"/>
          </a:xfrm>
          <a:prstGeom prst="ellipse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TextShape 12"/>
          <p:cNvSpPr txBox="1"/>
          <p:nvPr/>
        </p:nvSpPr>
        <p:spPr>
          <a:xfrm>
            <a:off x="8568360" y="3636360"/>
            <a:ext cx="540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PD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0" name="TextShape 13"/>
          <p:cNvSpPr txBox="1"/>
          <p:nvPr/>
        </p:nvSpPr>
        <p:spPr>
          <a:xfrm>
            <a:off x="838440" y="3186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Ti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D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B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数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据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库</a:t>
            </a:r>
            <a:endParaRPr b="0" lang="zh-CN" sz="44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41" name="Line 14"/>
          <p:cNvSpPr/>
          <p:nvPr/>
        </p:nvSpPr>
        <p:spPr>
          <a:xfrm flipH="1">
            <a:off x="5688000" y="4032000"/>
            <a:ext cx="1944000" cy="28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TextShape 15"/>
          <p:cNvSpPr txBox="1"/>
          <p:nvPr/>
        </p:nvSpPr>
        <p:spPr>
          <a:xfrm>
            <a:off x="6408000" y="4248000"/>
            <a:ext cx="2232000" cy="50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PD</a:t>
            </a:r>
            <a:r>
              <a:rPr b="0" lang="en-US" sz="1800" spc="-1" strike="noStrike">
                <a:latin typeface="Arial"/>
              </a:rPr>
              <a:t>对数据进行操作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3" name="Line 16"/>
          <p:cNvSpPr/>
          <p:nvPr/>
        </p:nvSpPr>
        <p:spPr>
          <a:xfrm>
            <a:off x="5904000" y="5616000"/>
            <a:ext cx="504000" cy="36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TextShape 17"/>
          <p:cNvSpPr txBox="1"/>
          <p:nvPr/>
        </p:nvSpPr>
        <p:spPr>
          <a:xfrm>
            <a:off x="6444000" y="5544000"/>
            <a:ext cx="1296000" cy="42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结果输</a:t>
            </a:r>
            <a:r>
              <a:rPr b="0" lang="en-US" sz="1800" spc="-1" strike="noStrike">
                <a:latin typeface="Arial"/>
              </a:rPr>
              <a:t>出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5" name="CustomShape 18"/>
          <p:cNvSpPr/>
          <p:nvPr/>
        </p:nvSpPr>
        <p:spPr>
          <a:xfrm>
            <a:off x="3888000" y="4716000"/>
            <a:ext cx="504000" cy="504000"/>
          </a:xfrm>
          <a:prstGeom prst="ellipse">
            <a:avLst/>
          </a:prstGeom>
          <a:solidFill>
            <a:srgbClr val="ffffff"/>
          </a:solidFill>
          <a:ln>
            <a:solidFill>
              <a:srgbClr val="94070a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1224000" y="4320000"/>
            <a:ext cx="4968000" cy="1296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2"/>
          <p:cNvSpPr/>
          <p:nvPr/>
        </p:nvSpPr>
        <p:spPr>
          <a:xfrm>
            <a:off x="1224000" y="2052000"/>
            <a:ext cx="4968000" cy="1296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TextShape 3"/>
          <p:cNvSpPr txBox="1"/>
          <p:nvPr/>
        </p:nvSpPr>
        <p:spPr>
          <a:xfrm>
            <a:off x="1836000" y="2340000"/>
            <a:ext cx="3816000" cy="767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关系模型：这个模型下的数据按照</a:t>
            </a:r>
            <a:r>
              <a:rPr b="0" lang="en-US" sz="1800" spc="-1" strike="noStrike">
                <a:latin typeface="Arial"/>
              </a:rPr>
              <a:t>SQL</a:t>
            </a:r>
            <a:r>
              <a:rPr b="0" lang="en-US" sz="1800" spc="-1" strike="noStrike">
                <a:latin typeface="Arial"/>
              </a:rPr>
              <a:t>的语句进行操作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9" name="TextShape 4"/>
          <p:cNvSpPr txBox="1"/>
          <p:nvPr/>
        </p:nvSpPr>
        <p:spPr>
          <a:xfrm>
            <a:off x="1980000" y="4716000"/>
            <a:ext cx="3960000" cy="42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K-V </a:t>
            </a:r>
            <a:r>
              <a:rPr b="0" lang="en-US" sz="1800" spc="-1" strike="noStrike">
                <a:latin typeface="Arial"/>
              </a:rPr>
              <a:t>存储数据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TextShape 5"/>
          <p:cNvSpPr txBox="1"/>
          <p:nvPr/>
        </p:nvSpPr>
        <p:spPr>
          <a:xfrm>
            <a:off x="6300000" y="2628000"/>
            <a:ext cx="2664000" cy="767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转交给</a:t>
            </a:r>
            <a:r>
              <a:rPr b="0" lang="en-US" sz="1800" spc="-1" strike="noStrike">
                <a:latin typeface="Arial"/>
              </a:rPr>
              <a:t>PD</a:t>
            </a:r>
            <a:r>
              <a:rPr b="0" lang="en-US" sz="1800" spc="-1" strike="noStrike">
                <a:latin typeface="Arial"/>
              </a:rPr>
              <a:t>，让</a:t>
            </a:r>
            <a:r>
              <a:rPr b="0" lang="en-US" sz="1800" spc="-1" strike="noStrike">
                <a:latin typeface="Arial"/>
              </a:rPr>
              <a:t>PD</a:t>
            </a:r>
            <a:r>
              <a:rPr b="0" lang="en-US" sz="1800" spc="-1" strike="noStrike">
                <a:latin typeface="Arial"/>
              </a:rPr>
              <a:t>对 </a:t>
            </a:r>
            <a:r>
              <a:rPr b="0" lang="en-US" sz="1800" spc="-1" strike="noStrike">
                <a:latin typeface="Arial"/>
              </a:rPr>
              <a:t>K-V</a:t>
            </a:r>
            <a:r>
              <a:rPr b="0" lang="en-US" sz="1800" spc="-1" strike="noStrike">
                <a:latin typeface="Arial"/>
              </a:rPr>
              <a:t>存储结构进行操作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1" name="Line 6"/>
          <p:cNvSpPr/>
          <p:nvPr/>
        </p:nvSpPr>
        <p:spPr>
          <a:xfrm flipH="1">
            <a:off x="5832000" y="1584000"/>
            <a:ext cx="648000" cy="46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TextShape 7"/>
          <p:cNvSpPr txBox="1"/>
          <p:nvPr/>
        </p:nvSpPr>
        <p:spPr>
          <a:xfrm>
            <a:off x="6336000" y="1690200"/>
            <a:ext cx="1552320" cy="42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一个数据操作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3" name="Line 8"/>
          <p:cNvSpPr/>
          <p:nvPr/>
        </p:nvSpPr>
        <p:spPr>
          <a:xfrm>
            <a:off x="5904000" y="3348000"/>
            <a:ext cx="1728000" cy="32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Line 9"/>
          <p:cNvSpPr/>
          <p:nvPr/>
        </p:nvSpPr>
        <p:spPr>
          <a:xfrm>
            <a:off x="2880000" y="3348000"/>
            <a:ext cx="0" cy="97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TextShape 10"/>
          <p:cNvSpPr txBox="1"/>
          <p:nvPr/>
        </p:nvSpPr>
        <p:spPr>
          <a:xfrm>
            <a:off x="432000" y="3492360"/>
            <a:ext cx="2340000" cy="42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映射为 </a:t>
            </a:r>
            <a:r>
              <a:rPr b="0" lang="en-US" sz="1800" spc="-1" strike="noStrike">
                <a:latin typeface="Arial"/>
              </a:rPr>
              <a:t>K-V</a:t>
            </a:r>
            <a:r>
              <a:rPr b="0" lang="en-US" sz="1800" spc="-1" strike="noStrike">
                <a:latin typeface="Arial"/>
              </a:rPr>
              <a:t>存储</a:t>
            </a:r>
            <a:r>
              <a:rPr b="0" lang="en-US" sz="1800" spc="-1" strike="noStrike">
                <a:latin typeface="Arial"/>
              </a:rPr>
              <a:t>结构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6" name="CustomShape 11"/>
          <p:cNvSpPr/>
          <p:nvPr/>
        </p:nvSpPr>
        <p:spPr>
          <a:xfrm>
            <a:off x="7560360" y="3384360"/>
            <a:ext cx="2520000" cy="936000"/>
          </a:xfrm>
          <a:prstGeom prst="ellipse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TextShape 12"/>
          <p:cNvSpPr txBox="1"/>
          <p:nvPr/>
        </p:nvSpPr>
        <p:spPr>
          <a:xfrm>
            <a:off x="8568360" y="3636360"/>
            <a:ext cx="540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PD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8" name="TextShape 13"/>
          <p:cNvSpPr txBox="1"/>
          <p:nvPr/>
        </p:nvSpPr>
        <p:spPr>
          <a:xfrm>
            <a:off x="838440" y="3186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T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i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D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B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数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据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库</a:t>
            </a:r>
            <a:endParaRPr b="0" lang="zh-CN" sz="44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59" name="Line 14"/>
          <p:cNvSpPr/>
          <p:nvPr/>
        </p:nvSpPr>
        <p:spPr>
          <a:xfrm flipH="1">
            <a:off x="5688000" y="4032000"/>
            <a:ext cx="1944000" cy="28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TextShape 15"/>
          <p:cNvSpPr txBox="1"/>
          <p:nvPr/>
        </p:nvSpPr>
        <p:spPr>
          <a:xfrm>
            <a:off x="6408000" y="4248000"/>
            <a:ext cx="2232000" cy="50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PD</a:t>
            </a:r>
            <a:r>
              <a:rPr b="0" lang="en-US" sz="1800" spc="-1" strike="noStrike">
                <a:latin typeface="Arial"/>
              </a:rPr>
              <a:t>对数</a:t>
            </a:r>
            <a:r>
              <a:rPr b="0" lang="en-US" sz="1800" spc="-1" strike="noStrike">
                <a:latin typeface="Arial"/>
              </a:rPr>
              <a:t>据进行</a:t>
            </a:r>
            <a:r>
              <a:rPr b="0" lang="en-US" sz="1800" spc="-1" strike="noStrike">
                <a:latin typeface="Arial"/>
              </a:rPr>
              <a:t>操作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Line 16"/>
          <p:cNvSpPr/>
          <p:nvPr/>
        </p:nvSpPr>
        <p:spPr>
          <a:xfrm>
            <a:off x="5904000" y="5616000"/>
            <a:ext cx="504000" cy="36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TextShape 17"/>
          <p:cNvSpPr txBox="1"/>
          <p:nvPr/>
        </p:nvSpPr>
        <p:spPr>
          <a:xfrm>
            <a:off x="6444000" y="5544000"/>
            <a:ext cx="1296000" cy="42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结果输</a:t>
            </a:r>
            <a:r>
              <a:rPr b="0" lang="en-US" sz="1800" spc="-1" strike="noStrike">
                <a:latin typeface="Arial"/>
              </a:rPr>
              <a:t>出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CustomShape 18"/>
          <p:cNvSpPr/>
          <p:nvPr/>
        </p:nvSpPr>
        <p:spPr>
          <a:xfrm>
            <a:off x="3888000" y="4716000"/>
            <a:ext cx="504000" cy="504000"/>
          </a:xfrm>
          <a:prstGeom prst="ellipse">
            <a:avLst/>
          </a:prstGeom>
          <a:solidFill>
            <a:srgbClr val="ffffff"/>
          </a:solidFill>
          <a:ln>
            <a:solidFill>
              <a:srgbClr val="94070a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4" name="CustomShape 19"/>
          <p:cNvSpPr/>
          <p:nvPr/>
        </p:nvSpPr>
        <p:spPr>
          <a:xfrm>
            <a:off x="3168360" y="3528360"/>
            <a:ext cx="504000" cy="504000"/>
          </a:xfrm>
          <a:prstGeom prst="ellipse">
            <a:avLst/>
          </a:prstGeom>
          <a:solidFill>
            <a:srgbClr val="ffffff"/>
          </a:solidFill>
          <a:ln>
            <a:solidFill>
              <a:srgbClr val="94070a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1224000" y="4320000"/>
            <a:ext cx="4968000" cy="1296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2"/>
          <p:cNvSpPr/>
          <p:nvPr/>
        </p:nvSpPr>
        <p:spPr>
          <a:xfrm>
            <a:off x="1224000" y="2052000"/>
            <a:ext cx="4968000" cy="1296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TextShape 3"/>
          <p:cNvSpPr txBox="1"/>
          <p:nvPr/>
        </p:nvSpPr>
        <p:spPr>
          <a:xfrm>
            <a:off x="1836000" y="2340000"/>
            <a:ext cx="3816000" cy="767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关系模型：</a:t>
            </a:r>
            <a:r>
              <a:rPr b="0" lang="en-US" sz="1800" spc="-1" strike="noStrike">
                <a:latin typeface="Arial"/>
              </a:rPr>
              <a:t>这个模型下</a:t>
            </a:r>
            <a:r>
              <a:rPr b="0" lang="en-US" sz="1800" spc="-1" strike="noStrike">
                <a:latin typeface="Arial"/>
              </a:rPr>
              <a:t>的数据按照</a:t>
            </a:r>
            <a:r>
              <a:rPr b="0" lang="en-US" sz="1800" spc="-1" strike="noStrike">
                <a:latin typeface="Arial"/>
              </a:rPr>
              <a:t>SQL</a:t>
            </a:r>
            <a:r>
              <a:rPr b="0" lang="en-US" sz="1800" spc="-1" strike="noStrike">
                <a:latin typeface="Arial"/>
              </a:rPr>
              <a:t>的语句</a:t>
            </a:r>
            <a:r>
              <a:rPr b="0" lang="en-US" sz="1800" spc="-1" strike="noStrike">
                <a:latin typeface="Arial"/>
              </a:rPr>
              <a:t>进行操作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8" name="TextShape 4"/>
          <p:cNvSpPr txBox="1"/>
          <p:nvPr/>
        </p:nvSpPr>
        <p:spPr>
          <a:xfrm>
            <a:off x="1980000" y="4716000"/>
            <a:ext cx="3960000" cy="42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K-</a:t>
            </a:r>
            <a:r>
              <a:rPr b="0" lang="en-US" sz="1800" spc="-1" strike="noStrike">
                <a:latin typeface="Arial"/>
              </a:rPr>
              <a:t>V </a:t>
            </a:r>
            <a:r>
              <a:rPr b="0" lang="en-US" sz="1800" spc="-1" strike="noStrike">
                <a:latin typeface="Arial"/>
              </a:rPr>
              <a:t>存</a:t>
            </a:r>
            <a:r>
              <a:rPr b="0" lang="en-US" sz="1800" spc="-1" strike="noStrike">
                <a:latin typeface="Arial"/>
              </a:rPr>
              <a:t>储</a:t>
            </a:r>
            <a:r>
              <a:rPr b="0" lang="en-US" sz="1800" spc="-1" strike="noStrike">
                <a:latin typeface="Arial"/>
              </a:rPr>
              <a:t>数</a:t>
            </a:r>
            <a:r>
              <a:rPr b="0" lang="en-US" sz="1800" spc="-1" strike="noStrike">
                <a:latin typeface="Arial"/>
              </a:rPr>
              <a:t>据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9" name="TextShape 5"/>
          <p:cNvSpPr txBox="1"/>
          <p:nvPr/>
        </p:nvSpPr>
        <p:spPr>
          <a:xfrm>
            <a:off x="6300000" y="2628000"/>
            <a:ext cx="2664000" cy="767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转交给</a:t>
            </a:r>
            <a:r>
              <a:rPr b="0" lang="en-US" sz="1800" spc="-1" strike="noStrike">
                <a:latin typeface="Arial"/>
              </a:rPr>
              <a:t>PD</a:t>
            </a:r>
            <a:r>
              <a:rPr b="0" lang="en-US" sz="1800" spc="-1" strike="noStrike">
                <a:latin typeface="Arial"/>
              </a:rPr>
              <a:t>，</a:t>
            </a:r>
            <a:r>
              <a:rPr b="0" lang="en-US" sz="1800" spc="-1" strike="noStrike">
                <a:latin typeface="Arial"/>
              </a:rPr>
              <a:t>让</a:t>
            </a:r>
            <a:r>
              <a:rPr b="0" lang="en-US" sz="1800" spc="-1" strike="noStrike">
                <a:latin typeface="Arial"/>
              </a:rPr>
              <a:t>PD</a:t>
            </a:r>
            <a:r>
              <a:rPr b="0" lang="en-US" sz="1800" spc="-1" strike="noStrike">
                <a:latin typeface="Arial"/>
              </a:rPr>
              <a:t>对 </a:t>
            </a:r>
            <a:r>
              <a:rPr b="0" lang="en-US" sz="1800" spc="-1" strike="noStrike">
                <a:latin typeface="Arial"/>
              </a:rPr>
              <a:t>K-V</a:t>
            </a:r>
            <a:r>
              <a:rPr b="0" lang="en-US" sz="1800" spc="-1" strike="noStrike">
                <a:latin typeface="Arial"/>
              </a:rPr>
              <a:t>存储结构进行</a:t>
            </a:r>
            <a:r>
              <a:rPr b="0" lang="en-US" sz="1800" spc="-1" strike="noStrike">
                <a:latin typeface="Arial"/>
              </a:rPr>
              <a:t>操作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0" name="Line 6"/>
          <p:cNvSpPr/>
          <p:nvPr/>
        </p:nvSpPr>
        <p:spPr>
          <a:xfrm flipH="1">
            <a:off x="5832000" y="1584000"/>
            <a:ext cx="648000" cy="46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TextShape 7"/>
          <p:cNvSpPr txBox="1"/>
          <p:nvPr/>
        </p:nvSpPr>
        <p:spPr>
          <a:xfrm>
            <a:off x="6336000" y="1690200"/>
            <a:ext cx="1552320" cy="42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一个数据操作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Line 8"/>
          <p:cNvSpPr/>
          <p:nvPr/>
        </p:nvSpPr>
        <p:spPr>
          <a:xfrm>
            <a:off x="5904000" y="3348000"/>
            <a:ext cx="1728000" cy="32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Line 9"/>
          <p:cNvSpPr/>
          <p:nvPr/>
        </p:nvSpPr>
        <p:spPr>
          <a:xfrm>
            <a:off x="2880000" y="3348000"/>
            <a:ext cx="0" cy="97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TextShape 10"/>
          <p:cNvSpPr txBox="1"/>
          <p:nvPr/>
        </p:nvSpPr>
        <p:spPr>
          <a:xfrm>
            <a:off x="432000" y="3492360"/>
            <a:ext cx="2340000" cy="42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映射为 </a:t>
            </a:r>
            <a:r>
              <a:rPr b="0" lang="en-US" sz="1800" spc="-1" strike="noStrike">
                <a:latin typeface="Arial"/>
              </a:rPr>
              <a:t>K-V</a:t>
            </a:r>
            <a:r>
              <a:rPr b="0" lang="en-US" sz="1800" spc="-1" strike="noStrike">
                <a:latin typeface="Arial"/>
              </a:rPr>
              <a:t>存储结构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5" name="CustomShape 11"/>
          <p:cNvSpPr/>
          <p:nvPr/>
        </p:nvSpPr>
        <p:spPr>
          <a:xfrm>
            <a:off x="7560360" y="3384360"/>
            <a:ext cx="2520000" cy="936000"/>
          </a:xfrm>
          <a:prstGeom prst="ellipse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TextShape 12"/>
          <p:cNvSpPr txBox="1"/>
          <p:nvPr/>
        </p:nvSpPr>
        <p:spPr>
          <a:xfrm>
            <a:off x="8568360" y="3636360"/>
            <a:ext cx="540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PD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7" name="TextShape 13"/>
          <p:cNvSpPr txBox="1"/>
          <p:nvPr/>
        </p:nvSpPr>
        <p:spPr>
          <a:xfrm>
            <a:off x="838440" y="3186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TiDB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数据库</a:t>
            </a:r>
            <a:endParaRPr b="0" lang="zh-CN" sz="44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78" name="Line 14"/>
          <p:cNvSpPr/>
          <p:nvPr/>
        </p:nvSpPr>
        <p:spPr>
          <a:xfrm flipH="1">
            <a:off x="5688000" y="4032000"/>
            <a:ext cx="1944000" cy="28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TextShape 15"/>
          <p:cNvSpPr txBox="1"/>
          <p:nvPr/>
        </p:nvSpPr>
        <p:spPr>
          <a:xfrm>
            <a:off x="6408000" y="4248000"/>
            <a:ext cx="2232000" cy="50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PD</a:t>
            </a:r>
            <a:r>
              <a:rPr b="0" lang="en-US" sz="1800" spc="-1" strike="noStrike">
                <a:latin typeface="Arial"/>
              </a:rPr>
              <a:t>对数据进行操作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Line 16"/>
          <p:cNvSpPr/>
          <p:nvPr/>
        </p:nvSpPr>
        <p:spPr>
          <a:xfrm>
            <a:off x="5904000" y="5616000"/>
            <a:ext cx="504000" cy="36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TextShape 17"/>
          <p:cNvSpPr txBox="1"/>
          <p:nvPr/>
        </p:nvSpPr>
        <p:spPr>
          <a:xfrm>
            <a:off x="6444000" y="5544000"/>
            <a:ext cx="1296000" cy="42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结果输出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CustomShape 18"/>
          <p:cNvSpPr/>
          <p:nvPr/>
        </p:nvSpPr>
        <p:spPr>
          <a:xfrm>
            <a:off x="3888000" y="4716000"/>
            <a:ext cx="504000" cy="504000"/>
          </a:xfrm>
          <a:prstGeom prst="ellipse">
            <a:avLst/>
          </a:prstGeom>
          <a:solidFill>
            <a:srgbClr val="ffffff"/>
          </a:solidFill>
          <a:ln>
            <a:solidFill>
              <a:srgbClr val="94070a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3" name="CustomShape 19"/>
          <p:cNvSpPr/>
          <p:nvPr/>
        </p:nvSpPr>
        <p:spPr>
          <a:xfrm>
            <a:off x="3168360" y="3528360"/>
            <a:ext cx="504000" cy="504000"/>
          </a:xfrm>
          <a:prstGeom prst="ellipse">
            <a:avLst/>
          </a:prstGeom>
          <a:solidFill>
            <a:srgbClr val="ffffff"/>
          </a:solidFill>
          <a:ln>
            <a:solidFill>
              <a:srgbClr val="94070a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CustomShape 20"/>
          <p:cNvSpPr/>
          <p:nvPr/>
        </p:nvSpPr>
        <p:spPr>
          <a:xfrm>
            <a:off x="7992720" y="3564720"/>
            <a:ext cx="504000" cy="504000"/>
          </a:xfrm>
          <a:prstGeom prst="ellipse">
            <a:avLst/>
          </a:prstGeom>
          <a:solidFill>
            <a:srgbClr val="ffffff"/>
          </a:solidFill>
          <a:ln>
            <a:solidFill>
              <a:srgbClr val="94070a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838080" y="1825560"/>
            <a:ext cx="8723520" cy="478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zh-CN" sz="2400" spc="-1" strike="noStrike">
                <a:solidFill>
                  <a:srgbClr val="000000"/>
                </a:solidFill>
                <a:latin typeface="等线"/>
              </a:rPr>
              <a:t>以</a:t>
            </a:r>
            <a:r>
              <a:rPr b="0" lang="zh-CN" sz="2400" spc="-1" strike="noStrike">
                <a:solidFill>
                  <a:srgbClr val="000000"/>
                </a:solidFill>
                <a:latin typeface="等线"/>
              </a:rPr>
              <a:t>A</a:t>
            </a:r>
            <a:r>
              <a:rPr b="0" lang="zh-CN" sz="2400" spc="-1" strike="noStrike">
                <a:solidFill>
                  <a:srgbClr val="000000"/>
                </a:solidFill>
                <a:latin typeface="等线"/>
              </a:rPr>
              <a:t>服务器为例，数据在服务器中的存储方式如下图所示</a:t>
            </a:r>
            <a:endParaRPr b="0" lang="zh-CN" sz="24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2957400" y="3490560"/>
            <a:ext cx="1306080" cy="25704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3"/>
          <p:cNvSpPr/>
          <p:nvPr/>
        </p:nvSpPr>
        <p:spPr>
          <a:xfrm>
            <a:off x="3004560" y="2908080"/>
            <a:ext cx="1269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服务器 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8" name="Line 4"/>
          <p:cNvSpPr/>
          <p:nvPr/>
        </p:nvSpPr>
        <p:spPr>
          <a:xfrm>
            <a:off x="2957400" y="4065120"/>
            <a:ext cx="1316520" cy="36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Line 5"/>
          <p:cNvSpPr/>
          <p:nvPr/>
        </p:nvSpPr>
        <p:spPr>
          <a:xfrm>
            <a:off x="2957400" y="4608360"/>
            <a:ext cx="1306080" cy="36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Line 6"/>
          <p:cNvSpPr/>
          <p:nvPr/>
        </p:nvSpPr>
        <p:spPr>
          <a:xfrm>
            <a:off x="2947680" y="5157720"/>
            <a:ext cx="1306440" cy="36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CustomShape 7"/>
          <p:cNvSpPr/>
          <p:nvPr/>
        </p:nvSpPr>
        <p:spPr>
          <a:xfrm>
            <a:off x="3352680" y="5355720"/>
            <a:ext cx="461160" cy="60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vert="vert" rot="5400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……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CustomShape 8"/>
          <p:cNvSpPr/>
          <p:nvPr/>
        </p:nvSpPr>
        <p:spPr>
          <a:xfrm>
            <a:off x="3067200" y="3609000"/>
            <a:ext cx="1091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TiKV 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CustomShape 9"/>
          <p:cNvSpPr/>
          <p:nvPr/>
        </p:nvSpPr>
        <p:spPr>
          <a:xfrm>
            <a:off x="3067920" y="4142880"/>
            <a:ext cx="1091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TiKV 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4" name="CustomShape 10"/>
          <p:cNvSpPr/>
          <p:nvPr/>
        </p:nvSpPr>
        <p:spPr>
          <a:xfrm>
            <a:off x="3079440" y="4671360"/>
            <a:ext cx="1091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TiKV 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CustomShape 11"/>
          <p:cNvSpPr/>
          <p:nvPr/>
        </p:nvSpPr>
        <p:spPr>
          <a:xfrm>
            <a:off x="4791600" y="3563640"/>
            <a:ext cx="1901520" cy="147672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CustomShape 12"/>
          <p:cNvSpPr/>
          <p:nvPr/>
        </p:nvSpPr>
        <p:spPr>
          <a:xfrm>
            <a:off x="4270680" y="3837600"/>
            <a:ext cx="520560" cy="304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13"/>
          <p:cNvSpPr/>
          <p:nvPr/>
        </p:nvSpPr>
        <p:spPr>
          <a:xfrm>
            <a:off x="5136480" y="5455080"/>
            <a:ext cx="1457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TiKV 1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放大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Line 14"/>
          <p:cNvSpPr/>
          <p:nvPr/>
        </p:nvSpPr>
        <p:spPr>
          <a:xfrm>
            <a:off x="4791240" y="3989880"/>
            <a:ext cx="1901880" cy="36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Line 15"/>
          <p:cNvSpPr/>
          <p:nvPr/>
        </p:nvSpPr>
        <p:spPr>
          <a:xfrm>
            <a:off x="4792320" y="4471560"/>
            <a:ext cx="1900800" cy="36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16"/>
          <p:cNvSpPr/>
          <p:nvPr/>
        </p:nvSpPr>
        <p:spPr>
          <a:xfrm>
            <a:off x="4984920" y="3600000"/>
            <a:ext cx="1608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Region 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1" name="CustomShape 17"/>
          <p:cNvSpPr/>
          <p:nvPr/>
        </p:nvSpPr>
        <p:spPr>
          <a:xfrm>
            <a:off x="4991040" y="4066200"/>
            <a:ext cx="1608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Region 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2" name="CustomShape 18"/>
          <p:cNvSpPr/>
          <p:nvPr/>
        </p:nvSpPr>
        <p:spPr>
          <a:xfrm>
            <a:off x="5244120" y="4571640"/>
            <a:ext cx="461160" cy="54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vert="vert" rot="5400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…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3" name="CustomShape 19"/>
          <p:cNvSpPr/>
          <p:nvPr/>
        </p:nvSpPr>
        <p:spPr>
          <a:xfrm>
            <a:off x="7299360" y="3391200"/>
            <a:ext cx="1786680" cy="196416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CustomShape 20"/>
          <p:cNvSpPr/>
          <p:nvPr/>
        </p:nvSpPr>
        <p:spPr>
          <a:xfrm>
            <a:off x="6693480" y="3767400"/>
            <a:ext cx="605880" cy="18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CustomShape 21"/>
          <p:cNvSpPr/>
          <p:nvPr/>
        </p:nvSpPr>
        <p:spPr>
          <a:xfrm>
            <a:off x="7503480" y="5639760"/>
            <a:ext cx="1514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Region 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放大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Line 22"/>
          <p:cNvSpPr/>
          <p:nvPr/>
        </p:nvSpPr>
        <p:spPr>
          <a:xfrm>
            <a:off x="8192880" y="3390840"/>
            <a:ext cx="360" cy="196488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Line 23"/>
          <p:cNvSpPr/>
          <p:nvPr/>
        </p:nvSpPr>
        <p:spPr>
          <a:xfrm>
            <a:off x="7299360" y="3767400"/>
            <a:ext cx="1787040" cy="36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Line 24"/>
          <p:cNvSpPr/>
          <p:nvPr/>
        </p:nvSpPr>
        <p:spPr>
          <a:xfrm>
            <a:off x="7284600" y="4144320"/>
            <a:ext cx="1787040" cy="36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Line 25"/>
          <p:cNvSpPr/>
          <p:nvPr/>
        </p:nvSpPr>
        <p:spPr>
          <a:xfrm>
            <a:off x="7316640" y="4526640"/>
            <a:ext cx="1787040" cy="36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26"/>
          <p:cNvSpPr/>
          <p:nvPr/>
        </p:nvSpPr>
        <p:spPr>
          <a:xfrm>
            <a:off x="7304040" y="3405240"/>
            <a:ext cx="878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Key 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CustomShape 27"/>
          <p:cNvSpPr/>
          <p:nvPr/>
        </p:nvSpPr>
        <p:spPr>
          <a:xfrm>
            <a:off x="7325640" y="3771720"/>
            <a:ext cx="878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Key 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2" name="CustomShape 28"/>
          <p:cNvSpPr/>
          <p:nvPr/>
        </p:nvSpPr>
        <p:spPr>
          <a:xfrm>
            <a:off x="7337160" y="4143600"/>
            <a:ext cx="878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Key 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3" name="CustomShape 29"/>
          <p:cNvSpPr/>
          <p:nvPr/>
        </p:nvSpPr>
        <p:spPr>
          <a:xfrm>
            <a:off x="8209440" y="3391200"/>
            <a:ext cx="996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Value 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4" name="CustomShape 30"/>
          <p:cNvSpPr/>
          <p:nvPr/>
        </p:nvSpPr>
        <p:spPr>
          <a:xfrm>
            <a:off x="8210520" y="3794400"/>
            <a:ext cx="996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Value 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5" name="CustomShape 31"/>
          <p:cNvSpPr/>
          <p:nvPr/>
        </p:nvSpPr>
        <p:spPr>
          <a:xfrm>
            <a:off x="8206200" y="4150440"/>
            <a:ext cx="996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Value 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CustomShape 32"/>
          <p:cNvSpPr/>
          <p:nvPr/>
        </p:nvSpPr>
        <p:spPr>
          <a:xfrm>
            <a:off x="7453080" y="4644720"/>
            <a:ext cx="461160" cy="54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vert="vert" rot="5400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…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7" name="CustomShape 33"/>
          <p:cNvSpPr/>
          <p:nvPr/>
        </p:nvSpPr>
        <p:spPr>
          <a:xfrm>
            <a:off x="8368560" y="4629960"/>
            <a:ext cx="461160" cy="54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vert="vert" rot="5400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…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8" name="TextShape 34"/>
          <p:cNvSpPr txBox="1"/>
          <p:nvPr/>
        </p:nvSpPr>
        <p:spPr>
          <a:xfrm>
            <a:off x="838080" y="3182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TiDB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数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据库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——如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何存储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数据</a:t>
            </a:r>
            <a:endParaRPr b="0" lang="zh-CN" sz="44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</TotalTime>
  <Application>LibreOffice/6.0.7.3$Linux_X86_64 LibreOffice_project/00m0$Build-3</Application>
  <Words>230</Words>
  <Paragraphs>42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2019-09-22T08:51:42Z</dcterms:created>
  <dc:creator>李 晓桐</dc:creator>
  <dc:description/>
  <dc:language>zh-CN</dc:language>
  <cp:lastModifiedBy/>
  <dcterms:modified xsi:type="dcterms:W3CDTF">2019-09-23T16:01:56Z</dcterms:modified>
  <cp:revision>22</cp:revision>
  <dc:subject/>
  <dc:title>TiDB项目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宽屏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