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D8E7D0-2872-409E-9FEC-63D1A85B119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，之前我们应该考虑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9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一个服务器（物理机）中储存多个TiKV节点，一个TiKV节点储存多个region,每个region都是一个key-value pair 组成的大表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E9F223-1278-4213-BF1B-8251B950259B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EF039F-E8A5-416A-8CEA-913CDF0D643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5BA5F-2286-4419-AD23-0FD39E64CAE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93AED6-B405-47D2-8620-149828BC278A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B4C0EA-C77F-403D-BF43-B746321E24E2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hesecretlivesofdata.com/raft/#overview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latin typeface="等线 Light"/>
              </a:rPr>
              <a:t>TiDB项目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李晓桐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TiDB数据库——映射关系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558360" y="2696400"/>
          <a:ext cx="4511160" cy="3409200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王二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张三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李四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小红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韩梅梅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800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</a:t>
            </a: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姓名</a:t>
            </a: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购物金额</a:t>
            </a: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7" name="Table 7"/>
          <p:cNvGraphicFramePr/>
          <p:nvPr/>
        </p:nvGraphicFramePr>
        <p:xfrm>
          <a:off x="7242840" y="2595240"/>
          <a:ext cx="4440240" cy="3521520"/>
        </p:xfrm>
        <a:graphic>
          <a:graphicData uri="http://schemas.openxmlformats.org/drawingml/2006/table">
            <a:tbl>
              <a:tblPr/>
              <a:tblGrid>
                <a:gridCol w="77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[王二，200]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[张三，300]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[李四，400]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[小明，500]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[小红，600]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[李华，700]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[韩梅梅，800]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Key</a:t>
            </a: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34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35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36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37" name="Line 7"/>
          <p:cNvSpPr/>
          <p:nvPr/>
        </p:nvSpPr>
        <p:spPr>
          <a:xfrm>
            <a:off x="3996000" y="2916000"/>
            <a:ext cx="864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8"/>
          <p:cNvSpPr/>
          <p:nvPr/>
        </p:nvSpPr>
        <p:spPr>
          <a:xfrm flipV="1">
            <a:off x="6696000" y="2916000"/>
            <a:ext cx="972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43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44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45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46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0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1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2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3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4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1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2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3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64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5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6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7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8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09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10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11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12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6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17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8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9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20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7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28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9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30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1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2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3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4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39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40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TextShape 36"/>
          <p:cNvSpPr txBox="1"/>
          <p:nvPr/>
        </p:nvSpPr>
        <p:spPr>
          <a:xfrm>
            <a:off x="1152000" y="532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47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54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  <p:sp>
        <p:nvSpPr>
          <p:cNvPr id="356" name="TextShape 8"/>
          <p:cNvSpPr txBox="1"/>
          <p:nvPr/>
        </p:nvSpPr>
        <p:spPr>
          <a:xfrm>
            <a:off x="3672000" y="4896000"/>
            <a:ext cx="302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  <a:hlinkClick r:id="rId2"/>
              </a:rPr>
              <a:t>依照raft策略进行数据备份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361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62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67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68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69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70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4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5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6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7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8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5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86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7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88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9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90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1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2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97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98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TextShape 36"/>
          <p:cNvSpPr txBox="1"/>
          <p:nvPr/>
        </p:nvSpPr>
        <p:spPr>
          <a:xfrm>
            <a:off x="2736000" y="586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00" name="CustomShape 37"/>
          <p:cNvSpPr/>
          <p:nvPr/>
        </p:nvSpPr>
        <p:spPr>
          <a:xfrm>
            <a:off x="2736000" y="183600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1" name="CustomShape 38"/>
          <p:cNvSpPr/>
          <p:nvPr/>
        </p:nvSpPr>
        <p:spPr>
          <a:xfrm>
            <a:off x="9864360" y="2556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2" name="CustomShape 39"/>
          <p:cNvSpPr/>
          <p:nvPr/>
        </p:nvSpPr>
        <p:spPr>
          <a:xfrm>
            <a:off x="2592360" y="5364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0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0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0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09" name="Line 7"/>
          <p:cNvSpPr/>
          <p:nvPr/>
        </p:nvSpPr>
        <p:spPr>
          <a:xfrm>
            <a:off x="4464000" y="2916000"/>
            <a:ext cx="504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8"/>
          <p:cNvSpPr/>
          <p:nvPr/>
        </p:nvSpPr>
        <p:spPr>
          <a:xfrm flipH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9"/>
          <p:cNvSpPr/>
          <p:nvPr/>
        </p:nvSpPr>
        <p:spPr>
          <a:xfrm flipV="1">
            <a:off x="5832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TextShape 10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1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1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1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19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3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4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5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6" name="CustomShape 14"/>
          <p:cNvSpPr/>
          <p:nvPr/>
        </p:nvSpPr>
        <p:spPr>
          <a:xfrm>
            <a:off x="7128000" y="5724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7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20"/>
          <p:cNvSpPr/>
          <p:nvPr/>
        </p:nvSpPr>
        <p:spPr>
          <a:xfrm>
            <a:off x="6372000" y="4896000"/>
            <a:ext cx="1548000" cy="82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4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35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6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37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8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9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0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1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446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47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TextShape 36"/>
          <p:cNvSpPr txBox="1"/>
          <p:nvPr/>
        </p:nvSpPr>
        <p:spPr>
          <a:xfrm>
            <a:off x="2772000" y="5940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49" name="TextShape 37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450" name="TextShape 38"/>
          <p:cNvSpPr txBox="1"/>
          <p:nvPr/>
        </p:nvSpPr>
        <p:spPr>
          <a:xfrm>
            <a:off x="8172360" y="3924000"/>
            <a:ext cx="3384000" cy="178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Leader 定期对PD汇报情况：</a:t>
            </a:r>
          </a:p>
          <a:p>
            <a:r>
              <a:rPr lang="en-US" sz="1800" b="0" strike="noStrike" spc="-1">
                <a:latin typeface="Arial"/>
              </a:rPr>
              <a:t>- Leader 的位置</a:t>
            </a:r>
          </a:p>
          <a:p>
            <a:r>
              <a:rPr lang="en-US" sz="1800" b="0" strike="noStrike" spc="-1">
                <a:latin typeface="Arial"/>
              </a:rPr>
              <a:t>- Followers 的位置</a:t>
            </a:r>
          </a:p>
          <a:p>
            <a:r>
              <a:rPr lang="en-US" sz="1800" b="0" strike="noStrike" spc="-1">
                <a:latin typeface="Arial"/>
              </a:rPr>
              <a:t>-掉线 Replica 的个数</a:t>
            </a:r>
          </a:p>
          <a:p>
            <a:r>
              <a:rPr lang="en-US" sz="1800" b="0" strike="noStrike" spc="-1">
                <a:latin typeface="Arial"/>
              </a:rPr>
              <a:t>-数据写入/读取的速度</a:t>
            </a:r>
          </a:p>
        </p:txBody>
      </p:sp>
      <p:sp>
        <p:nvSpPr>
          <p:cNvPr id="451" name="TextShape 39"/>
          <p:cNvSpPr txBox="1"/>
          <p:nvPr/>
        </p:nvSpPr>
        <p:spPr>
          <a:xfrm>
            <a:off x="10296000" y="176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2" name="TextShape 40"/>
          <p:cNvSpPr txBox="1"/>
          <p:nvPr/>
        </p:nvSpPr>
        <p:spPr>
          <a:xfrm>
            <a:off x="5004000" y="590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3" name="TextShape 41"/>
          <p:cNvSpPr txBox="1"/>
          <p:nvPr/>
        </p:nvSpPr>
        <p:spPr>
          <a:xfrm>
            <a:off x="10332000" y="3312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TextShape 42"/>
          <p:cNvSpPr txBox="1"/>
          <p:nvPr/>
        </p:nvSpPr>
        <p:spPr>
          <a:xfrm>
            <a:off x="7236000" y="6228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TextShape 43"/>
          <p:cNvSpPr txBox="1"/>
          <p:nvPr/>
        </p:nvSpPr>
        <p:spPr>
          <a:xfrm>
            <a:off x="72000" y="2592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56" name="TextShape 44"/>
          <p:cNvSpPr txBox="1"/>
          <p:nvPr/>
        </p:nvSpPr>
        <p:spPr>
          <a:xfrm>
            <a:off x="72000" y="3276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问题提出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为什么需要分布式数据库：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数据安全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分布式数据库产生会引发哪些问题：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数据一致性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当一个数据操作指令到来时，如何进行调度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4160" y="2368800"/>
            <a:ext cx="600840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试想以下这个场景，一个大型电商公司，需要建设一个大型数据库来应对双十一挑战。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这个公司可能拥有很多服务器，我们假设它有两台服务器，A服务器和B服务器。为了达到数据安全，每个数据需要保存3份。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571160" y="222588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7618320" y="164376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服务器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9322560" y="22269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9369720" y="16444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服务器 B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228840" y="45892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3228840" y="20980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887640" y="2414520"/>
            <a:ext cx="410868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01" name="TextShape 4"/>
          <p:cNvSpPr txBox="1"/>
          <p:nvPr/>
        </p:nvSpPr>
        <p:spPr>
          <a:xfrm>
            <a:off x="4042800" y="5024160"/>
            <a:ext cx="426348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02" name="TextShape 5"/>
          <p:cNvSpPr txBox="1"/>
          <p:nvPr/>
        </p:nvSpPr>
        <p:spPr>
          <a:xfrm>
            <a:off x="6562080" y="3600720"/>
            <a:ext cx="286812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映射为对应的对 K-V 存储结构的操作</a:t>
            </a:r>
          </a:p>
        </p:txBody>
      </p:sp>
      <p:sp>
        <p:nvSpPr>
          <p:cNvPr id="103" name="Line 6"/>
          <p:cNvSpPr/>
          <p:nvPr/>
        </p:nvSpPr>
        <p:spPr>
          <a:xfrm flipH="1">
            <a:off x="8190000" y="1584000"/>
            <a:ext cx="697680" cy="514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7"/>
          <p:cNvSpPr txBox="1"/>
          <p:nvPr/>
        </p:nvSpPr>
        <p:spPr>
          <a:xfrm>
            <a:off x="8732520" y="1700640"/>
            <a:ext cx="167148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05" name="Line 8"/>
          <p:cNvSpPr/>
          <p:nvPr/>
        </p:nvSpPr>
        <p:spPr>
          <a:xfrm>
            <a:off x="640692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9"/>
          <p:cNvSpPr/>
          <p:nvPr/>
        </p:nvSpPr>
        <p:spPr>
          <a:xfrm>
            <a:off x="501156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2376000" y="3679920"/>
            <a:ext cx="2519280" cy="4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08" name="TextShape 1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Line 12"/>
          <p:cNvSpPr/>
          <p:nvPr/>
        </p:nvSpPr>
        <p:spPr>
          <a:xfrm>
            <a:off x="8267400" y="6012720"/>
            <a:ext cx="542880" cy="395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8848800" y="5933520"/>
            <a:ext cx="139536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111" name="TextShape 14"/>
          <p:cNvSpPr txBox="1"/>
          <p:nvPr/>
        </p:nvSpPr>
        <p:spPr>
          <a:xfrm>
            <a:off x="678200" y="2375999"/>
            <a:ext cx="1876896" cy="7277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逻辑结构</a:t>
            </a:r>
            <a:endParaRPr lang="en-US" sz="1050" b="0" strike="noStrike" spc="-1" dirty="0">
              <a:solidFill>
                <a:srgbClr val="94070A"/>
              </a:solidFill>
              <a:latin typeface="Arial"/>
            </a:endParaRPr>
          </a:p>
        </p:txBody>
      </p:sp>
      <p:sp>
        <p:nvSpPr>
          <p:cNvPr id="112" name="TextShape 15"/>
          <p:cNvSpPr txBox="1"/>
          <p:nvPr/>
        </p:nvSpPr>
        <p:spPr>
          <a:xfrm>
            <a:off x="719999" y="5056200"/>
            <a:ext cx="1709691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物理结构</a:t>
            </a:r>
            <a:endParaRPr lang="en-US" sz="3200" b="0" strike="noStrike" spc="-1" dirty="0">
              <a:solidFill>
                <a:srgbClr val="94070A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160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2772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16" name="TextShape 4"/>
          <p:cNvSpPr txBox="1"/>
          <p:nvPr/>
        </p:nvSpPr>
        <p:spPr>
          <a:xfrm>
            <a:off x="2916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17" name="TextShape 5"/>
          <p:cNvSpPr txBox="1"/>
          <p:nvPr/>
        </p:nvSpPr>
        <p:spPr>
          <a:xfrm>
            <a:off x="723600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转交给PD，让PD对 K-V存储结构进行操作</a:t>
            </a:r>
          </a:p>
        </p:txBody>
      </p:sp>
      <p:sp>
        <p:nvSpPr>
          <p:cNvPr id="118" name="Line 6"/>
          <p:cNvSpPr/>
          <p:nvPr/>
        </p:nvSpPr>
        <p:spPr>
          <a:xfrm flipH="1">
            <a:off x="6768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7"/>
          <p:cNvSpPr txBox="1"/>
          <p:nvPr/>
        </p:nvSpPr>
        <p:spPr>
          <a:xfrm>
            <a:off x="7272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20" name="Line 8"/>
          <p:cNvSpPr/>
          <p:nvPr/>
        </p:nvSpPr>
        <p:spPr>
          <a:xfrm>
            <a:off x="684000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9"/>
          <p:cNvSpPr/>
          <p:nvPr/>
        </p:nvSpPr>
        <p:spPr>
          <a:xfrm>
            <a:off x="3816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10"/>
          <p:cNvSpPr txBox="1"/>
          <p:nvPr/>
        </p:nvSpPr>
        <p:spPr>
          <a:xfrm>
            <a:off x="1368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23" name="CustomShape 11"/>
          <p:cNvSpPr/>
          <p:nvPr/>
        </p:nvSpPr>
        <p:spPr>
          <a:xfrm>
            <a:off x="849636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TextShape 12"/>
          <p:cNvSpPr txBox="1"/>
          <p:nvPr/>
        </p:nvSpPr>
        <p:spPr>
          <a:xfrm>
            <a:off x="950436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125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6" name="Line 14"/>
          <p:cNvSpPr/>
          <p:nvPr/>
        </p:nvSpPr>
        <p:spPr>
          <a:xfrm flipH="1">
            <a:off x="662400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TextShape 15"/>
          <p:cNvSpPr txBox="1"/>
          <p:nvPr/>
        </p:nvSpPr>
        <p:spPr>
          <a:xfrm>
            <a:off x="734400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PD对数据进行操作</a:t>
            </a:r>
          </a:p>
        </p:txBody>
      </p:sp>
      <p:sp>
        <p:nvSpPr>
          <p:cNvPr id="128" name="Line 16"/>
          <p:cNvSpPr/>
          <p:nvPr/>
        </p:nvSpPr>
        <p:spPr>
          <a:xfrm>
            <a:off x="6840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17"/>
          <p:cNvSpPr txBox="1"/>
          <p:nvPr/>
        </p:nvSpPr>
        <p:spPr>
          <a:xfrm>
            <a:off x="7380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40360" y="478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1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216072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216072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TextShape 5"/>
          <p:cNvSpPr txBox="1"/>
          <p:nvPr/>
        </p:nvSpPr>
        <p:spPr>
          <a:xfrm>
            <a:off x="277272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35" name="TextShape 6"/>
          <p:cNvSpPr txBox="1"/>
          <p:nvPr/>
        </p:nvSpPr>
        <p:spPr>
          <a:xfrm>
            <a:off x="291672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36" name="TextShape 7"/>
          <p:cNvSpPr txBox="1"/>
          <p:nvPr/>
        </p:nvSpPr>
        <p:spPr>
          <a:xfrm>
            <a:off x="723672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转交给PD，让PD对 K-V存储结构进行操作</a:t>
            </a:r>
          </a:p>
        </p:txBody>
      </p:sp>
      <p:sp>
        <p:nvSpPr>
          <p:cNvPr id="137" name="Line 8"/>
          <p:cNvSpPr/>
          <p:nvPr/>
        </p:nvSpPr>
        <p:spPr>
          <a:xfrm flipH="1">
            <a:off x="676872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TextShape 9"/>
          <p:cNvSpPr txBox="1"/>
          <p:nvPr/>
        </p:nvSpPr>
        <p:spPr>
          <a:xfrm>
            <a:off x="727272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39" name="Line 10"/>
          <p:cNvSpPr/>
          <p:nvPr/>
        </p:nvSpPr>
        <p:spPr>
          <a:xfrm>
            <a:off x="684072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Line 11"/>
          <p:cNvSpPr/>
          <p:nvPr/>
        </p:nvSpPr>
        <p:spPr>
          <a:xfrm>
            <a:off x="381672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TextShape 12"/>
          <p:cNvSpPr txBox="1"/>
          <p:nvPr/>
        </p:nvSpPr>
        <p:spPr>
          <a:xfrm>
            <a:off x="136872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42" name="CustomShape 13"/>
          <p:cNvSpPr/>
          <p:nvPr/>
        </p:nvSpPr>
        <p:spPr>
          <a:xfrm>
            <a:off x="849708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TextShape 14"/>
          <p:cNvSpPr txBox="1"/>
          <p:nvPr/>
        </p:nvSpPr>
        <p:spPr>
          <a:xfrm>
            <a:off x="950508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144" name="Line 15"/>
          <p:cNvSpPr/>
          <p:nvPr/>
        </p:nvSpPr>
        <p:spPr>
          <a:xfrm flipH="1">
            <a:off x="662472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Shape 16"/>
          <p:cNvSpPr txBox="1"/>
          <p:nvPr/>
        </p:nvSpPr>
        <p:spPr>
          <a:xfrm>
            <a:off x="734472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PD对数据进行操作</a:t>
            </a:r>
          </a:p>
        </p:txBody>
      </p:sp>
      <p:sp>
        <p:nvSpPr>
          <p:cNvPr id="146" name="Line 17"/>
          <p:cNvSpPr/>
          <p:nvPr/>
        </p:nvSpPr>
        <p:spPr>
          <a:xfrm>
            <a:off x="684072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TextShape 18"/>
          <p:cNvSpPr txBox="1"/>
          <p:nvPr/>
        </p:nvSpPr>
        <p:spPr>
          <a:xfrm>
            <a:off x="738072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441080" y="478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1</a:t>
            </a:r>
          </a:p>
        </p:txBody>
      </p:sp>
      <p:sp>
        <p:nvSpPr>
          <p:cNvPr id="150" name="CustomShape 3"/>
          <p:cNvSpPr/>
          <p:nvPr/>
        </p:nvSpPr>
        <p:spPr>
          <a:xfrm>
            <a:off x="216144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216144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TextShape 5"/>
          <p:cNvSpPr txBox="1"/>
          <p:nvPr/>
        </p:nvSpPr>
        <p:spPr>
          <a:xfrm>
            <a:off x="277344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53" name="TextShape 6"/>
          <p:cNvSpPr txBox="1"/>
          <p:nvPr/>
        </p:nvSpPr>
        <p:spPr>
          <a:xfrm>
            <a:off x="291744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54" name="TextShape 7"/>
          <p:cNvSpPr txBox="1"/>
          <p:nvPr/>
        </p:nvSpPr>
        <p:spPr>
          <a:xfrm>
            <a:off x="723744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转交给PD，让PD对 K-V存储结构进行操作</a:t>
            </a:r>
          </a:p>
        </p:txBody>
      </p:sp>
      <p:sp>
        <p:nvSpPr>
          <p:cNvPr id="155" name="Line 8"/>
          <p:cNvSpPr/>
          <p:nvPr/>
        </p:nvSpPr>
        <p:spPr>
          <a:xfrm flipH="1">
            <a:off x="676944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TextShape 9"/>
          <p:cNvSpPr txBox="1"/>
          <p:nvPr/>
        </p:nvSpPr>
        <p:spPr>
          <a:xfrm>
            <a:off x="727344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57" name="Line 10"/>
          <p:cNvSpPr/>
          <p:nvPr/>
        </p:nvSpPr>
        <p:spPr>
          <a:xfrm>
            <a:off x="684144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1"/>
          <p:cNvSpPr/>
          <p:nvPr/>
        </p:nvSpPr>
        <p:spPr>
          <a:xfrm>
            <a:off x="381744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TextShape 12"/>
          <p:cNvSpPr txBox="1"/>
          <p:nvPr/>
        </p:nvSpPr>
        <p:spPr>
          <a:xfrm>
            <a:off x="136944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60" name="CustomShape 13"/>
          <p:cNvSpPr/>
          <p:nvPr/>
        </p:nvSpPr>
        <p:spPr>
          <a:xfrm>
            <a:off x="849780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TextShape 14"/>
          <p:cNvSpPr txBox="1"/>
          <p:nvPr/>
        </p:nvSpPr>
        <p:spPr>
          <a:xfrm>
            <a:off x="950580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162" name="Line 15"/>
          <p:cNvSpPr/>
          <p:nvPr/>
        </p:nvSpPr>
        <p:spPr>
          <a:xfrm flipH="1">
            <a:off x="662544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TextShape 16"/>
          <p:cNvSpPr txBox="1"/>
          <p:nvPr/>
        </p:nvSpPr>
        <p:spPr>
          <a:xfrm>
            <a:off x="734544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PD对数据进行操作</a:t>
            </a:r>
          </a:p>
        </p:txBody>
      </p:sp>
      <p:sp>
        <p:nvSpPr>
          <p:cNvPr id="164" name="Line 17"/>
          <p:cNvSpPr/>
          <p:nvPr/>
        </p:nvSpPr>
        <p:spPr>
          <a:xfrm>
            <a:off x="684144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Shape 18"/>
          <p:cNvSpPr txBox="1"/>
          <p:nvPr/>
        </p:nvSpPr>
        <p:spPr>
          <a:xfrm>
            <a:off x="738144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166" name="CustomShape 19"/>
          <p:cNvSpPr/>
          <p:nvPr/>
        </p:nvSpPr>
        <p:spPr>
          <a:xfrm>
            <a:off x="4321440" y="349272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41080" y="478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1</a:t>
            </a:r>
          </a:p>
        </p:txBody>
      </p:sp>
      <p:sp>
        <p:nvSpPr>
          <p:cNvPr id="169" name="CustomShape 3"/>
          <p:cNvSpPr/>
          <p:nvPr/>
        </p:nvSpPr>
        <p:spPr>
          <a:xfrm>
            <a:off x="216144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216144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TextShape 5"/>
          <p:cNvSpPr txBox="1"/>
          <p:nvPr/>
        </p:nvSpPr>
        <p:spPr>
          <a:xfrm>
            <a:off x="277344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72" name="TextShape 6"/>
          <p:cNvSpPr txBox="1"/>
          <p:nvPr/>
        </p:nvSpPr>
        <p:spPr>
          <a:xfrm>
            <a:off x="291744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73" name="TextShape 7"/>
          <p:cNvSpPr txBox="1"/>
          <p:nvPr/>
        </p:nvSpPr>
        <p:spPr>
          <a:xfrm>
            <a:off x="723744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转交给PD，让PD对 K-V存储结构进行操作</a:t>
            </a:r>
          </a:p>
        </p:txBody>
      </p:sp>
      <p:sp>
        <p:nvSpPr>
          <p:cNvPr id="174" name="Line 8"/>
          <p:cNvSpPr/>
          <p:nvPr/>
        </p:nvSpPr>
        <p:spPr>
          <a:xfrm flipH="1">
            <a:off x="676944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TextShape 9"/>
          <p:cNvSpPr txBox="1"/>
          <p:nvPr/>
        </p:nvSpPr>
        <p:spPr>
          <a:xfrm>
            <a:off x="727344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76" name="Line 10"/>
          <p:cNvSpPr/>
          <p:nvPr/>
        </p:nvSpPr>
        <p:spPr>
          <a:xfrm>
            <a:off x="684144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11"/>
          <p:cNvSpPr/>
          <p:nvPr/>
        </p:nvSpPr>
        <p:spPr>
          <a:xfrm>
            <a:off x="381744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12"/>
          <p:cNvSpPr txBox="1"/>
          <p:nvPr/>
        </p:nvSpPr>
        <p:spPr>
          <a:xfrm>
            <a:off x="136944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79" name="CustomShape 13"/>
          <p:cNvSpPr/>
          <p:nvPr/>
        </p:nvSpPr>
        <p:spPr>
          <a:xfrm>
            <a:off x="849780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TextShape 14"/>
          <p:cNvSpPr txBox="1"/>
          <p:nvPr/>
        </p:nvSpPr>
        <p:spPr>
          <a:xfrm>
            <a:off x="950580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181" name="Line 15"/>
          <p:cNvSpPr/>
          <p:nvPr/>
        </p:nvSpPr>
        <p:spPr>
          <a:xfrm flipH="1">
            <a:off x="662544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TextShape 16"/>
          <p:cNvSpPr txBox="1"/>
          <p:nvPr/>
        </p:nvSpPr>
        <p:spPr>
          <a:xfrm>
            <a:off x="734544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PD对数据进行操作</a:t>
            </a:r>
          </a:p>
        </p:txBody>
      </p:sp>
      <p:sp>
        <p:nvSpPr>
          <p:cNvPr id="183" name="Line 17"/>
          <p:cNvSpPr/>
          <p:nvPr/>
        </p:nvSpPr>
        <p:spPr>
          <a:xfrm>
            <a:off x="684144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TextShape 18"/>
          <p:cNvSpPr txBox="1"/>
          <p:nvPr/>
        </p:nvSpPr>
        <p:spPr>
          <a:xfrm>
            <a:off x="738144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185" name="CustomShape 19"/>
          <p:cNvSpPr/>
          <p:nvPr/>
        </p:nvSpPr>
        <p:spPr>
          <a:xfrm>
            <a:off x="4321440" y="349272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2</a:t>
            </a:r>
          </a:p>
        </p:txBody>
      </p:sp>
      <p:sp>
        <p:nvSpPr>
          <p:cNvPr id="186" name="CustomShape 20"/>
          <p:cNvSpPr/>
          <p:nvPr/>
        </p:nvSpPr>
        <p:spPr>
          <a:xfrm>
            <a:off x="7669440" y="356472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1825560"/>
            <a:ext cx="872352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以A服务器为例，数据在服务器中的存储方式如下图所示</a:t>
            </a:r>
          </a:p>
        </p:txBody>
      </p:sp>
      <p:sp>
        <p:nvSpPr>
          <p:cNvPr id="188" name="CustomShape 2"/>
          <p:cNvSpPr/>
          <p:nvPr/>
        </p:nvSpPr>
        <p:spPr>
          <a:xfrm>
            <a:off x="2957400" y="34905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3004560" y="29080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服务器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Line 4"/>
          <p:cNvSpPr/>
          <p:nvPr/>
        </p:nvSpPr>
        <p:spPr>
          <a:xfrm>
            <a:off x="2957400" y="4065120"/>
            <a:ext cx="13165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2957400" y="4608360"/>
            <a:ext cx="13060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2947680" y="5157720"/>
            <a:ext cx="13064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3352680" y="5355720"/>
            <a:ext cx="4611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067200" y="360900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3067920" y="414288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3079440" y="467136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4791600" y="3563640"/>
            <a:ext cx="1901520" cy="1476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4270680" y="3837600"/>
            <a:ext cx="520560" cy="30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3"/>
          <p:cNvSpPr/>
          <p:nvPr/>
        </p:nvSpPr>
        <p:spPr>
          <a:xfrm>
            <a:off x="5136480" y="5455080"/>
            <a:ext cx="145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>
            <a:off x="4791240" y="3989880"/>
            <a:ext cx="1901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4792320" y="4471560"/>
            <a:ext cx="19008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6"/>
          <p:cNvSpPr/>
          <p:nvPr/>
        </p:nvSpPr>
        <p:spPr>
          <a:xfrm>
            <a:off x="4984920" y="36000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4991040" y="40662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5244120" y="457164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7299360" y="3391200"/>
            <a:ext cx="1786680" cy="19641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0"/>
          <p:cNvSpPr/>
          <p:nvPr/>
        </p:nvSpPr>
        <p:spPr>
          <a:xfrm>
            <a:off x="6693480" y="3767400"/>
            <a:ext cx="605880" cy="18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7503480" y="5639760"/>
            <a:ext cx="151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Line 22"/>
          <p:cNvSpPr/>
          <p:nvPr/>
        </p:nvSpPr>
        <p:spPr>
          <a:xfrm>
            <a:off x="8192880" y="3390840"/>
            <a:ext cx="360" cy="196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3"/>
          <p:cNvSpPr/>
          <p:nvPr/>
        </p:nvSpPr>
        <p:spPr>
          <a:xfrm>
            <a:off x="7299360" y="376740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24"/>
          <p:cNvSpPr/>
          <p:nvPr/>
        </p:nvSpPr>
        <p:spPr>
          <a:xfrm>
            <a:off x="7284600" y="414432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5"/>
          <p:cNvSpPr/>
          <p:nvPr/>
        </p:nvSpPr>
        <p:spPr>
          <a:xfrm>
            <a:off x="7316640" y="452664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>
            <a:off x="7304040" y="340524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7325640" y="377172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8"/>
          <p:cNvSpPr/>
          <p:nvPr/>
        </p:nvSpPr>
        <p:spPr>
          <a:xfrm>
            <a:off x="7337160" y="414360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29"/>
          <p:cNvSpPr/>
          <p:nvPr/>
        </p:nvSpPr>
        <p:spPr>
          <a:xfrm>
            <a:off x="8209440" y="33912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0"/>
          <p:cNvSpPr/>
          <p:nvPr/>
        </p:nvSpPr>
        <p:spPr>
          <a:xfrm>
            <a:off x="8210520" y="37944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8206200" y="415044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2"/>
          <p:cNvSpPr/>
          <p:nvPr/>
        </p:nvSpPr>
        <p:spPr>
          <a:xfrm>
            <a:off x="7453080" y="464472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33"/>
          <p:cNvSpPr/>
          <p:nvPr/>
        </p:nvSpPr>
        <p:spPr>
          <a:xfrm>
            <a:off x="8368560" y="462996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TiDB数据库——如何存储数据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705</Words>
  <Application>Microsoft Office PowerPoint</Application>
  <PresentationFormat>宽屏</PresentationFormat>
  <Paragraphs>293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TiDB项目</dc:title>
  <dc:subject/>
  <dc:creator>李 晓桐</dc:creator>
  <dc:description/>
  <cp:lastModifiedBy>李 晓桐</cp:lastModifiedBy>
  <cp:revision>65</cp:revision>
  <dcterms:created xsi:type="dcterms:W3CDTF">2019-09-22T08:51:42Z</dcterms:created>
  <dcterms:modified xsi:type="dcterms:W3CDTF">2019-09-23T14:26:22Z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