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257" r:id="rId4"/>
    <p:sldId id="304" r:id="rId5"/>
    <p:sldId id="303" r:id="rId6"/>
    <p:sldId id="259" r:id="rId7"/>
    <p:sldId id="260" r:id="rId8"/>
    <p:sldId id="305" r:id="rId9"/>
    <p:sldId id="299" r:id="rId10"/>
    <p:sldId id="264" r:id="rId11"/>
    <p:sldId id="306" r:id="rId12"/>
    <p:sldId id="265" r:id="rId13"/>
    <p:sldId id="301" r:id="rId14"/>
    <p:sldId id="302" r:id="rId15"/>
    <p:sldId id="307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308" r:id="rId26"/>
    <p:sldId id="278" r:id="rId27"/>
    <p:sldId id="283" r:id="rId28"/>
    <p:sldId id="282" r:id="rId29"/>
    <p:sldId id="281" r:id="rId30"/>
    <p:sldId id="284" r:id="rId31"/>
    <p:sldId id="285" r:id="rId32"/>
    <p:sldId id="286" r:id="rId33"/>
    <p:sldId id="287" r:id="rId34"/>
    <p:sldId id="288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79" r:id="rId43"/>
    <p:sldId id="297" r:id="rId44"/>
    <p:sldId id="298" r:id="rId45"/>
    <p:sldId id="30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533" autoAdjust="0"/>
  </p:normalViewPr>
  <p:slideViewPr>
    <p:cSldViewPr snapToGrid="0">
      <p:cViewPr>
        <p:scale>
          <a:sx n="61" d="100"/>
          <a:sy n="61" d="100"/>
        </p:scale>
        <p:origin x="87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单击鼠标移动幻灯片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8D8E7D0-2872-409E-9FEC-63D1A85B119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是一种分布式数据库，它的数据以</a:t>
            </a:r>
            <a:r>
              <a:rPr lang="en-US" altLang="zh-CN" dirty="0"/>
              <a:t>key-value</a:t>
            </a:r>
            <a:r>
              <a:rPr lang="zh-CN" altLang="en-US" dirty="0"/>
              <a:t>对的形式存储</a:t>
            </a:r>
            <a:endParaRPr lang="en-US" altLang="zh-CN" dirty="0"/>
          </a:p>
          <a:p>
            <a:r>
              <a:rPr lang="zh-CN" altLang="en-US" dirty="0"/>
              <a:t>常见的数据库是关系数据库，</a:t>
            </a:r>
            <a:r>
              <a:rPr lang="en-US" altLang="zh-CN" dirty="0" err="1"/>
              <a:t>TiDB</a:t>
            </a:r>
            <a:r>
              <a:rPr lang="zh-CN" altLang="en-US" dirty="0"/>
              <a:t>则与之不同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是一种典型的</a:t>
            </a:r>
            <a:r>
              <a:rPr lang="en-US" altLang="zh-CN" dirty="0"/>
              <a:t>k-v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K-v</a:t>
            </a:r>
            <a:r>
              <a:rPr lang="zh-CN" altLang="en-US" dirty="0"/>
              <a:t>数据库的优点：冗余容错，高可靠性，分布式，数据一致性</a:t>
            </a:r>
            <a:endParaRPr lang="en-US" altLang="zh-CN" dirty="0"/>
          </a:p>
          <a:p>
            <a:r>
              <a:rPr lang="zh-CN" altLang="en-US" dirty="0"/>
              <a:t>也有关系型分布式数据库</a:t>
            </a:r>
            <a:r>
              <a:rPr lang="en-US" altLang="zh-CN" dirty="0"/>
              <a:t>——</a:t>
            </a:r>
            <a:r>
              <a:rPr lang="zh-CN" altLang="en-US" dirty="0"/>
              <a:t>阿里</a:t>
            </a:r>
            <a:r>
              <a:rPr lang="en-US" altLang="zh-CN" dirty="0"/>
              <a:t>POLARDB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885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5960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改这页</a:t>
            </a:r>
            <a:r>
              <a:rPr lang="en-US" altLang="zh-CN" dirty="0"/>
              <a:t>ppt,</a:t>
            </a:r>
            <a:r>
              <a:rPr lang="zh-CN" altLang="en-US" dirty="0"/>
              <a:t>更详细地看第</a:t>
            </a:r>
            <a:r>
              <a:rPr lang="en-US" altLang="zh-CN" dirty="0"/>
              <a:t>2</a:t>
            </a:r>
            <a:r>
              <a:rPr lang="zh-CN" altLang="en-US" dirty="0"/>
              <a:t>个博客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688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改这页</a:t>
            </a:r>
            <a:r>
              <a:rPr lang="en-US" altLang="zh-CN" dirty="0"/>
              <a:t>ppt,</a:t>
            </a:r>
            <a:r>
              <a:rPr lang="zh-CN" altLang="en-US" dirty="0"/>
              <a:t>更详细地看第</a:t>
            </a:r>
            <a:r>
              <a:rPr lang="en-US" altLang="zh-CN" dirty="0"/>
              <a:t>2</a:t>
            </a:r>
            <a:r>
              <a:rPr lang="zh-CN" altLang="en-US" dirty="0"/>
              <a:t>个博客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125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首先在讨论</a:t>
            </a:r>
            <a:r>
              <a:rPr lang="en-US" altLang="zh-CN" dirty="0" err="1"/>
              <a:t>TiDB</a:t>
            </a:r>
            <a:r>
              <a:rPr lang="zh-CN" altLang="en-US" dirty="0"/>
              <a:t>之前我们应该考虑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en-US" altLang="zh-CN" dirty="0"/>
          </a:p>
          <a:p>
            <a:r>
              <a:rPr lang="zh-CN" altLang="en-US" dirty="0"/>
              <a:t>数据安全性：淘宝购物车中商品丢失</a:t>
            </a:r>
            <a:endParaRPr lang="en-US" altLang="zh-CN" dirty="0"/>
          </a:p>
          <a:p>
            <a:r>
              <a:rPr lang="zh-CN" altLang="en-US" dirty="0"/>
              <a:t>数据一致性：淘宝购物车里东西异常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738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4738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PD</a:t>
            </a:r>
            <a:r>
              <a:rPr lang="zh-CN" altLang="en-US" dirty="0"/>
              <a:t>采用了</a:t>
            </a:r>
            <a:r>
              <a:rPr lang="en-US" altLang="zh-CN" dirty="0"/>
              <a:t>raft</a:t>
            </a:r>
            <a:r>
              <a:rPr lang="zh-CN" altLang="en-US" dirty="0"/>
              <a:t>策略，这里涉及到</a:t>
            </a:r>
            <a:r>
              <a:rPr lang="en-US" altLang="zh-CN" dirty="0"/>
              <a:t>3</a:t>
            </a:r>
            <a:r>
              <a:rPr lang="zh-CN" altLang="en-US" dirty="0"/>
              <a:t>个主体：</a:t>
            </a:r>
            <a:r>
              <a:rPr lang="en-US" altLang="zh-CN" dirty="0"/>
              <a:t>raft </a:t>
            </a:r>
            <a:r>
              <a:rPr lang="en-US" altLang="zh-CN" dirty="0" err="1"/>
              <a:t>group,leader,follower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939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7064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514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936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980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首先在讨论</a:t>
            </a:r>
            <a:r>
              <a:rPr lang="en-US" altLang="zh-CN" dirty="0" err="1"/>
              <a:t>TiDB</a:t>
            </a:r>
            <a:r>
              <a:rPr lang="zh-CN" altLang="en-US" dirty="0"/>
              <a:t>之前我们应该考虑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en-US" altLang="zh-CN" dirty="0"/>
          </a:p>
          <a:p>
            <a:r>
              <a:rPr lang="zh-CN" altLang="en-US" dirty="0"/>
              <a:t>数据安全性：淘宝购物车中商品丢失</a:t>
            </a:r>
            <a:endParaRPr lang="en-US" altLang="zh-CN" dirty="0"/>
          </a:p>
          <a:p>
            <a:r>
              <a:rPr lang="zh-CN" altLang="en-US" dirty="0"/>
              <a:t>数据一致性：淘宝购物车里东西异常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699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032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3339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5861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9977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101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627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8336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3851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40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35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首先在讨论</a:t>
            </a:r>
            <a:r>
              <a:rPr lang="en-US" altLang="zh-CN" dirty="0" err="1"/>
              <a:t>TiDB</a:t>
            </a:r>
            <a:r>
              <a:rPr lang="zh-CN" altLang="en-US" dirty="0"/>
              <a:t>之前我们应该考虑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en-US" altLang="zh-CN" dirty="0"/>
          </a:p>
          <a:p>
            <a:r>
              <a:rPr lang="zh-CN" altLang="en-US" dirty="0"/>
              <a:t>数据安全性：淘宝购物车中商品丢失</a:t>
            </a:r>
            <a:endParaRPr lang="en-US" altLang="zh-CN" dirty="0"/>
          </a:p>
          <a:p>
            <a:r>
              <a:rPr lang="zh-CN" altLang="en-US" dirty="0"/>
              <a:t>数据一致性：淘宝购物车里东西异常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657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LVS</a:t>
            </a:r>
            <a:r>
              <a:rPr lang="zh-CN" altLang="en-US" dirty="0"/>
              <a:t>等是负载均衡集群</a:t>
            </a:r>
            <a:endParaRPr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）是一种服务器或网络设备的集群技术。负载均衡将特定的业务（网络服务、网络流量等）分担给多个服务器或网络设备，从而提高了业 务处理能力，保证了业务的高可用性。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76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PD </a:t>
            </a:r>
            <a:r>
              <a:rPr lang="zh-CN" altLang="en-US" sz="1200" dirty="0"/>
              <a:t>保存着整个集群 </a:t>
            </a:r>
            <a:r>
              <a:rPr lang="en-US" altLang="zh-CN" sz="1200" dirty="0" err="1"/>
              <a:t>TiKV</a:t>
            </a:r>
            <a:r>
              <a:rPr lang="en-US" altLang="zh-CN" sz="1200" dirty="0"/>
              <a:t> </a:t>
            </a:r>
            <a:r>
              <a:rPr lang="zh-CN" altLang="en-US" sz="1200" dirty="0"/>
              <a:t>的元信息，负责给 </a:t>
            </a:r>
            <a:r>
              <a:rPr lang="en-US" altLang="zh-CN" sz="1200" dirty="0"/>
              <a:t>client </a:t>
            </a:r>
            <a:r>
              <a:rPr lang="zh-CN" altLang="en-US" sz="1200" dirty="0"/>
              <a:t>提供</a:t>
            </a:r>
            <a:r>
              <a:rPr lang="zh-CN" altLang="en-US" sz="1200" b="1" dirty="0"/>
              <a:t>路由</a:t>
            </a:r>
            <a:r>
              <a:rPr lang="zh-CN" altLang="en-US" sz="1200" dirty="0"/>
              <a:t>功能。作为中心总控节点，</a:t>
            </a:r>
            <a:r>
              <a:rPr lang="en-US" altLang="zh-CN" sz="1200" dirty="0"/>
              <a:t>PD </a:t>
            </a:r>
            <a:r>
              <a:rPr lang="zh-CN" altLang="en-US" sz="1200" dirty="0"/>
              <a:t>通过集成 </a:t>
            </a:r>
            <a:r>
              <a:rPr lang="en-US" altLang="zh-CN" sz="1200" dirty="0" err="1"/>
              <a:t>etcd</a:t>
            </a:r>
            <a:r>
              <a:rPr lang="zh-CN" altLang="en-US" sz="1200" dirty="0"/>
              <a:t> ，自动的支持 </a:t>
            </a:r>
            <a:r>
              <a:rPr lang="en-US" altLang="zh-CN" sz="1200" dirty="0"/>
              <a:t>auto failover</a:t>
            </a:r>
            <a:r>
              <a:rPr lang="zh-CN" altLang="en-US" sz="1200" dirty="0"/>
              <a:t>，无需担心单点故障问题。同时，</a:t>
            </a:r>
            <a:r>
              <a:rPr lang="en-US" altLang="zh-CN" sz="1200" dirty="0"/>
              <a:t>PD </a:t>
            </a:r>
            <a:r>
              <a:rPr lang="zh-CN" altLang="en-US" sz="1200" dirty="0"/>
              <a:t>也通过 </a:t>
            </a:r>
            <a:r>
              <a:rPr lang="en-US" altLang="zh-CN" sz="1200" dirty="0" err="1"/>
              <a:t>etcd</a:t>
            </a:r>
            <a:r>
              <a:rPr lang="en-US" altLang="zh-CN" sz="1200" dirty="0"/>
              <a:t> </a:t>
            </a:r>
            <a:r>
              <a:rPr lang="zh-CN" altLang="en-US" sz="1200" dirty="0"/>
              <a:t>的 </a:t>
            </a:r>
            <a:r>
              <a:rPr lang="en-US" altLang="zh-CN" sz="1200" dirty="0"/>
              <a:t>raft</a:t>
            </a:r>
            <a:r>
              <a:rPr lang="zh-CN" altLang="en-US" sz="1200" dirty="0"/>
              <a:t>，保证了数据的强一致性，不用担心数据丢失的问题。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/>
              <a:t>Etcd</a:t>
            </a:r>
            <a:r>
              <a:rPr lang="zh-CN" altLang="en-US" sz="1200" dirty="0"/>
              <a:t>也是一种分布式</a:t>
            </a:r>
            <a:r>
              <a:rPr lang="en-US" altLang="zh-CN" sz="1200" dirty="0"/>
              <a:t>k-v</a:t>
            </a:r>
            <a:r>
              <a:rPr lang="zh-CN" altLang="en-US" sz="1200" dirty="0"/>
              <a:t>数据库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985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首先在讨论</a:t>
            </a:r>
            <a:r>
              <a:rPr lang="en-US" altLang="zh-CN" dirty="0" err="1"/>
              <a:t>TiDB</a:t>
            </a:r>
            <a:r>
              <a:rPr lang="zh-CN" altLang="en-US" dirty="0"/>
              <a:t>之前我们应该考虑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en-US" altLang="zh-CN" dirty="0"/>
          </a:p>
          <a:p>
            <a:r>
              <a:rPr lang="zh-CN" altLang="en-US" dirty="0"/>
              <a:t>数据安全性：淘宝购物车中商品丢失</a:t>
            </a:r>
            <a:endParaRPr lang="en-US" altLang="zh-CN" dirty="0"/>
          </a:p>
          <a:p>
            <a:r>
              <a:rPr lang="zh-CN" altLang="en-US" dirty="0"/>
              <a:t>数据一致性：淘宝购物车里东西异常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384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一个服务器（物理机）中储存多个TiKV节点，一个TiKV节点储存多个region,每个region都是一个key-value pair 组成的大表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E9F223-1278-4213-BF1B-8251B950259B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33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一个服务器（物理机）中储存多个TiKV节点，一个TiKV节点储存多个region,每个region都是一个key-value pair 组成的大表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E9F223-1278-4213-BF1B-8251B950259B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首先在讨论</a:t>
            </a:r>
            <a:r>
              <a:rPr lang="en-US" altLang="zh-CN" dirty="0" err="1"/>
              <a:t>TiDB</a:t>
            </a:r>
            <a:r>
              <a:rPr lang="zh-CN" altLang="en-US" dirty="0"/>
              <a:t>之前我们应该考虑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en-US" altLang="zh-CN" dirty="0"/>
          </a:p>
          <a:p>
            <a:r>
              <a:rPr lang="zh-CN" altLang="en-US" dirty="0"/>
              <a:t>数据安全性：淘宝购物车中商品丢失</a:t>
            </a:r>
            <a:endParaRPr lang="en-US" altLang="zh-CN" dirty="0"/>
          </a:p>
          <a:p>
            <a:r>
              <a:rPr lang="zh-CN" altLang="en-US" dirty="0"/>
              <a:t>数据一致性：淘宝购物车里东西异常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8D8E7D0-2872-409E-9FEC-63D1A85B119E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91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EF039F-E8A5-416A-8CEA-913CDF0D6430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9/30/2019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55BA5F-2286-4419-AD23-0FD39E64CAE3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单击此处编辑母版文本样式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93AED6-B405-47D2-8620-149828BC278A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9/30/2019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B4C0EA-C77F-403D-BF43-B746321E24E2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5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5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hesecretlivesofdata.com/raft/#overview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5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5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latin typeface="等线 Light"/>
              </a:rPr>
              <a:t>TiDB项目</a:t>
            </a:r>
            <a:endParaRPr lang="zh-CN" sz="60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李晓桐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b="0" strike="noStrike" spc="-1" dirty="0">
                <a:solidFill>
                  <a:srgbClr val="000000"/>
                </a:solidFill>
                <a:latin typeface="等线 Light"/>
              </a:rPr>
              <a:t>目录</a:t>
            </a:r>
            <a:endParaRPr lang="zh-CN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spc="-1" dirty="0">
                <a:latin typeface="等线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整体构架</a:t>
            </a:r>
            <a:endParaRPr lang="en-US" altLang="zh-CN" sz="2800" spc="-1" dirty="0"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b="0" strike="noStrike" spc="-1" dirty="0">
                <a:latin typeface="等线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如何存储数据</a:t>
            </a:r>
            <a:endParaRPr lang="en-US" altLang="zh-CN" sz="2800" b="0" strike="noStrike" spc="-1" dirty="0"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spc="-1" dirty="0">
                <a:solidFill>
                  <a:srgbClr val="C00000"/>
                </a:solidFill>
                <a:latin typeface="等线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映射关系</a:t>
            </a:r>
            <a:endParaRPr lang="en-US" altLang="zh-CN" sz="2800" spc="-1" dirty="0">
              <a:solidFill>
                <a:srgbClr val="C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latin typeface="等线"/>
              </a:rPr>
              <a:t>PD</a:t>
            </a:r>
            <a:r>
              <a:rPr lang="zh-CN" altLang="en-US" sz="2800" spc="-1" dirty="0">
                <a:latin typeface="等线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调度</a:t>
            </a: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15895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TiDB数据库——映射关系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558360" y="2696400"/>
          <a:ext cx="4511160" cy="3409200"/>
        </p:xfrm>
        <a:graphic>
          <a:graphicData uri="http://schemas.openxmlformats.org/drawingml/2006/table">
            <a:tbl>
              <a:tblPr/>
              <a:tblGrid>
                <a:gridCol w="150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王二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张三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李四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500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小红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700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韩梅梅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800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3" name="TextShape 3"/>
          <p:cNvSpPr txBox="1"/>
          <p:nvPr/>
        </p:nvSpPr>
        <p:spPr>
          <a:xfrm>
            <a:off x="576000" y="2268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ID</a:t>
            </a:r>
          </a:p>
        </p:txBody>
      </p:sp>
      <p:sp>
        <p:nvSpPr>
          <p:cNvPr id="224" name="TextShape 4"/>
          <p:cNvSpPr txBox="1"/>
          <p:nvPr/>
        </p:nvSpPr>
        <p:spPr>
          <a:xfrm>
            <a:off x="2052000" y="2196000"/>
            <a:ext cx="165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姓名</a:t>
            </a:r>
          </a:p>
        </p:txBody>
      </p:sp>
      <p:sp>
        <p:nvSpPr>
          <p:cNvPr id="225" name="TextShape 5"/>
          <p:cNvSpPr txBox="1"/>
          <p:nvPr/>
        </p:nvSpPr>
        <p:spPr>
          <a:xfrm>
            <a:off x="3600000" y="2196000"/>
            <a:ext cx="14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购物金额</a:t>
            </a:r>
          </a:p>
        </p:txBody>
      </p:sp>
      <p:sp>
        <p:nvSpPr>
          <p:cNvPr id="226" name="Line 6"/>
          <p:cNvSpPr/>
          <p:nvPr/>
        </p:nvSpPr>
        <p:spPr>
          <a:xfrm>
            <a:off x="5472000" y="4392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7" name="Table 7"/>
          <p:cNvGraphicFramePr/>
          <p:nvPr/>
        </p:nvGraphicFramePr>
        <p:xfrm>
          <a:off x="7242840" y="2595240"/>
          <a:ext cx="4440240" cy="3521520"/>
        </p:xfrm>
        <a:graphic>
          <a:graphicData uri="http://schemas.openxmlformats.org/drawingml/2006/table">
            <a:tbl>
              <a:tblPr/>
              <a:tblGrid>
                <a:gridCol w="77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[王二，200]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[张三，300]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[李四，400]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[小明，500]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[小红，600]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[李华，700]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[韩梅梅，800]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8" name="TextShape 8"/>
          <p:cNvSpPr txBox="1"/>
          <p:nvPr/>
        </p:nvSpPr>
        <p:spPr>
          <a:xfrm>
            <a:off x="7308000" y="223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Key</a:t>
            </a:r>
          </a:p>
        </p:txBody>
      </p:sp>
      <p:sp>
        <p:nvSpPr>
          <p:cNvPr id="229" name="TextShape 9"/>
          <p:cNvSpPr txBox="1"/>
          <p:nvPr/>
        </p:nvSpPr>
        <p:spPr>
          <a:xfrm>
            <a:off x="9180000" y="2232000"/>
            <a:ext cx="18072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10"/>
          <p:cNvSpPr txBox="1"/>
          <p:nvPr/>
        </p:nvSpPr>
        <p:spPr>
          <a:xfrm>
            <a:off x="8136000" y="2241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Value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8D0A00-7B55-47E8-85D4-6952F0F20260}"/>
              </a:ext>
            </a:extLst>
          </p:cNvPr>
          <p:cNvSpPr txBox="1"/>
          <p:nvPr/>
        </p:nvSpPr>
        <p:spPr>
          <a:xfrm>
            <a:off x="5344416" y="1578886"/>
            <a:ext cx="2051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行数据的映射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TiDB数据库——映射关系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558360" y="2696400"/>
          <a:ext cx="4511160" cy="3409200"/>
        </p:xfrm>
        <a:graphic>
          <a:graphicData uri="http://schemas.openxmlformats.org/drawingml/2006/table">
            <a:tbl>
              <a:tblPr/>
              <a:tblGrid>
                <a:gridCol w="150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王二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张三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300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李四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500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小红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700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韩梅梅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800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3" name="TextShape 3"/>
          <p:cNvSpPr txBox="1"/>
          <p:nvPr/>
        </p:nvSpPr>
        <p:spPr>
          <a:xfrm>
            <a:off x="576000" y="2268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ID</a:t>
            </a:r>
          </a:p>
        </p:txBody>
      </p:sp>
      <p:sp>
        <p:nvSpPr>
          <p:cNvPr id="224" name="TextShape 4"/>
          <p:cNvSpPr txBox="1"/>
          <p:nvPr/>
        </p:nvSpPr>
        <p:spPr>
          <a:xfrm>
            <a:off x="2052000" y="2196000"/>
            <a:ext cx="165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姓名</a:t>
            </a:r>
          </a:p>
        </p:txBody>
      </p:sp>
      <p:sp>
        <p:nvSpPr>
          <p:cNvPr id="225" name="TextShape 5"/>
          <p:cNvSpPr txBox="1"/>
          <p:nvPr/>
        </p:nvSpPr>
        <p:spPr>
          <a:xfrm>
            <a:off x="3600000" y="2196000"/>
            <a:ext cx="14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购物金额</a:t>
            </a:r>
          </a:p>
        </p:txBody>
      </p:sp>
      <p:sp>
        <p:nvSpPr>
          <p:cNvPr id="226" name="Line 6"/>
          <p:cNvSpPr/>
          <p:nvPr/>
        </p:nvSpPr>
        <p:spPr>
          <a:xfrm>
            <a:off x="5472000" y="4392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7" name="Table 7"/>
          <p:cNvGraphicFramePr/>
          <p:nvPr>
            <p:extLst>
              <p:ext uri="{D42A27DB-BD31-4B8C-83A1-F6EECF244321}">
                <p14:modId xmlns:p14="http://schemas.microsoft.com/office/powerpoint/2010/main" val="2294929227"/>
              </p:ext>
            </p:extLst>
          </p:nvPr>
        </p:nvGraphicFramePr>
        <p:xfrm>
          <a:off x="7242840" y="2595240"/>
          <a:ext cx="4440240" cy="3521520"/>
        </p:xfrm>
        <a:graphic>
          <a:graphicData uri="http://schemas.openxmlformats.org/drawingml/2006/table">
            <a:tbl>
              <a:tblPr/>
              <a:tblGrid>
                <a:gridCol w="77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8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200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300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400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500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600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700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800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8" name="TextShape 8"/>
          <p:cNvSpPr txBox="1"/>
          <p:nvPr/>
        </p:nvSpPr>
        <p:spPr>
          <a:xfrm>
            <a:off x="7308000" y="223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Key</a:t>
            </a:r>
          </a:p>
        </p:txBody>
      </p:sp>
      <p:sp>
        <p:nvSpPr>
          <p:cNvPr id="229" name="TextShape 9"/>
          <p:cNvSpPr txBox="1"/>
          <p:nvPr/>
        </p:nvSpPr>
        <p:spPr>
          <a:xfrm>
            <a:off x="9180000" y="2232000"/>
            <a:ext cx="18072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10"/>
          <p:cNvSpPr txBox="1"/>
          <p:nvPr/>
        </p:nvSpPr>
        <p:spPr>
          <a:xfrm>
            <a:off x="8136000" y="2241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Value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368EC1-4631-43CB-BE16-FAC91DF0241F}"/>
              </a:ext>
            </a:extLst>
          </p:cNvPr>
          <p:cNvSpPr txBox="1"/>
          <p:nvPr/>
        </p:nvSpPr>
        <p:spPr>
          <a:xfrm>
            <a:off x="4384571" y="1578886"/>
            <a:ext cx="383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Unique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数据的映射</a:t>
            </a:r>
          </a:p>
        </p:txBody>
      </p:sp>
    </p:spTree>
    <p:extLst>
      <p:ext uri="{BB962C8B-B14F-4D97-AF65-F5344CB8AC3E}">
        <p14:creationId xmlns:p14="http://schemas.microsoft.com/office/powerpoint/2010/main" val="264427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TiDB数据库——映射关系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222" name="Table 2"/>
          <p:cNvGraphicFramePr/>
          <p:nvPr>
            <p:extLst>
              <p:ext uri="{D42A27DB-BD31-4B8C-83A1-F6EECF244321}">
                <p14:modId xmlns:p14="http://schemas.microsoft.com/office/powerpoint/2010/main" val="2800717448"/>
              </p:ext>
            </p:extLst>
          </p:nvPr>
        </p:nvGraphicFramePr>
        <p:xfrm>
          <a:off x="558360" y="2696400"/>
          <a:ext cx="4511160" cy="3409200"/>
        </p:xfrm>
        <a:graphic>
          <a:graphicData uri="http://schemas.openxmlformats.org/drawingml/2006/table">
            <a:tbl>
              <a:tblPr/>
              <a:tblGrid>
                <a:gridCol w="150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001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王二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张三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C00000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李四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C00000"/>
                          </a:solidFill>
                          <a:latin typeface="Arial"/>
                        </a:rPr>
                        <a:t>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小红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李华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700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0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韩梅梅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800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3" name="TextShape 3"/>
          <p:cNvSpPr txBox="1"/>
          <p:nvPr/>
        </p:nvSpPr>
        <p:spPr>
          <a:xfrm>
            <a:off x="576000" y="226800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ID</a:t>
            </a:r>
          </a:p>
        </p:txBody>
      </p:sp>
      <p:sp>
        <p:nvSpPr>
          <p:cNvPr id="224" name="TextShape 4"/>
          <p:cNvSpPr txBox="1"/>
          <p:nvPr/>
        </p:nvSpPr>
        <p:spPr>
          <a:xfrm>
            <a:off x="2052000" y="2196000"/>
            <a:ext cx="165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姓名</a:t>
            </a:r>
          </a:p>
        </p:txBody>
      </p:sp>
      <p:sp>
        <p:nvSpPr>
          <p:cNvPr id="225" name="TextShape 5"/>
          <p:cNvSpPr txBox="1"/>
          <p:nvPr/>
        </p:nvSpPr>
        <p:spPr>
          <a:xfrm>
            <a:off x="3600000" y="2196000"/>
            <a:ext cx="14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购物金额</a:t>
            </a:r>
          </a:p>
        </p:txBody>
      </p:sp>
      <p:sp>
        <p:nvSpPr>
          <p:cNvPr id="226" name="Line 6"/>
          <p:cNvSpPr/>
          <p:nvPr/>
        </p:nvSpPr>
        <p:spPr>
          <a:xfrm>
            <a:off x="5472000" y="439200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7" name="Table 7"/>
          <p:cNvGraphicFramePr/>
          <p:nvPr>
            <p:extLst>
              <p:ext uri="{D42A27DB-BD31-4B8C-83A1-F6EECF244321}">
                <p14:modId xmlns:p14="http://schemas.microsoft.com/office/powerpoint/2010/main" val="1456747204"/>
              </p:ext>
            </p:extLst>
          </p:nvPr>
        </p:nvGraphicFramePr>
        <p:xfrm>
          <a:off x="7242840" y="2595240"/>
          <a:ext cx="4440240" cy="3018240"/>
        </p:xfrm>
        <a:graphic>
          <a:graphicData uri="http://schemas.openxmlformats.org/drawingml/2006/table">
            <a:tbl>
              <a:tblPr/>
              <a:tblGrid>
                <a:gridCol w="77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8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200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null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null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500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600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700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800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strike="noStrike" spc="-1" dirty="0">
                          <a:latin typeface="Arial"/>
                        </a:rPr>
                        <a:t>007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8" name="TextShape 8"/>
          <p:cNvSpPr txBox="1"/>
          <p:nvPr/>
        </p:nvSpPr>
        <p:spPr>
          <a:xfrm>
            <a:off x="7308000" y="2232000"/>
            <a:ext cx="64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Key</a:t>
            </a:r>
          </a:p>
        </p:txBody>
      </p:sp>
      <p:sp>
        <p:nvSpPr>
          <p:cNvPr id="229" name="TextShape 9"/>
          <p:cNvSpPr txBox="1"/>
          <p:nvPr/>
        </p:nvSpPr>
        <p:spPr>
          <a:xfrm>
            <a:off x="9180000" y="2232000"/>
            <a:ext cx="180720" cy="4287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10"/>
          <p:cNvSpPr txBox="1"/>
          <p:nvPr/>
        </p:nvSpPr>
        <p:spPr>
          <a:xfrm>
            <a:off x="8136000" y="2241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Value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368EC1-4631-43CB-BE16-FAC91DF0241F}"/>
              </a:ext>
            </a:extLst>
          </p:cNvPr>
          <p:cNvSpPr txBox="1"/>
          <p:nvPr/>
        </p:nvSpPr>
        <p:spPr>
          <a:xfrm>
            <a:off x="4384571" y="1578886"/>
            <a:ext cx="383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</a:t>
            </a:r>
            <a:r>
              <a:rPr lang="en-US" altLang="zh-CN" sz="2400" dirty="0"/>
              <a:t>Unique</a:t>
            </a:r>
            <a:r>
              <a:rPr lang="zh-CN" altLang="en-US" sz="2400" dirty="0"/>
              <a:t> </a:t>
            </a:r>
            <a:r>
              <a:rPr lang="en-US" altLang="zh-CN" sz="2400" dirty="0"/>
              <a:t>index</a:t>
            </a:r>
            <a:r>
              <a:rPr lang="zh-CN" altLang="en-US" sz="2400" dirty="0"/>
              <a:t>数据的映射</a:t>
            </a:r>
          </a:p>
        </p:txBody>
      </p:sp>
    </p:spTree>
    <p:extLst>
      <p:ext uri="{BB962C8B-B14F-4D97-AF65-F5344CB8AC3E}">
        <p14:creationId xmlns:p14="http://schemas.microsoft.com/office/powerpoint/2010/main" val="2110884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b="0" strike="noStrike" spc="-1" dirty="0">
                <a:solidFill>
                  <a:srgbClr val="000000"/>
                </a:solidFill>
                <a:latin typeface="等线 Light"/>
              </a:rPr>
              <a:t>目录</a:t>
            </a:r>
            <a:endParaRPr lang="zh-CN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spc="-1" dirty="0">
                <a:latin typeface="等线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整体构架</a:t>
            </a:r>
            <a:endParaRPr lang="en-US" altLang="zh-CN" sz="2800" spc="-1" dirty="0"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b="0" strike="noStrike" spc="-1" dirty="0">
                <a:latin typeface="等线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如何存储数据</a:t>
            </a:r>
            <a:endParaRPr lang="en-US" altLang="zh-CN" sz="2800" b="0" strike="noStrike" spc="-1" dirty="0"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spc="-1" dirty="0">
                <a:latin typeface="等线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映射关系</a:t>
            </a:r>
            <a:endParaRPr lang="en-US" altLang="zh-CN" sz="2800" spc="-1" dirty="0"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latin typeface="等线"/>
              </a:rPr>
              <a:t>PD</a:t>
            </a:r>
            <a:r>
              <a:rPr lang="zh-CN" altLang="en-US" sz="2800" spc="-1" dirty="0">
                <a:solidFill>
                  <a:srgbClr val="C00000"/>
                </a:solidFill>
                <a:latin typeface="等线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调度</a:t>
            </a:r>
            <a:endParaRPr lang="zh-CN" sz="2400" b="0" strike="noStrike" spc="-1" dirty="0">
              <a:solidFill>
                <a:srgbClr val="C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807878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34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35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36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37" name="Line 7"/>
          <p:cNvSpPr/>
          <p:nvPr/>
        </p:nvSpPr>
        <p:spPr>
          <a:xfrm>
            <a:off x="3996000" y="2916000"/>
            <a:ext cx="864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8"/>
          <p:cNvSpPr/>
          <p:nvPr/>
        </p:nvSpPr>
        <p:spPr>
          <a:xfrm flipV="1">
            <a:off x="6696000" y="2916000"/>
            <a:ext cx="972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243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244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245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246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0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1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2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53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54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1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2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3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264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5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266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7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268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09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10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11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12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6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17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8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19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20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7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28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29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30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1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32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3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34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339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40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TextShape 36"/>
          <p:cNvSpPr txBox="1"/>
          <p:nvPr/>
        </p:nvSpPr>
        <p:spPr>
          <a:xfrm>
            <a:off x="1152000" y="532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47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54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  <p:sp>
        <p:nvSpPr>
          <p:cNvPr id="356" name="TextShape 8"/>
          <p:cNvSpPr txBox="1"/>
          <p:nvPr/>
        </p:nvSpPr>
        <p:spPr>
          <a:xfrm>
            <a:off x="3719025" y="4895999"/>
            <a:ext cx="3821000" cy="8770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Arial"/>
                <a:hlinkClick r:id="rId2"/>
              </a:rPr>
              <a:t>依照raft策略进行数据备份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357ACE-543D-4268-A15C-47F42668804A}"/>
              </a:ext>
            </a:extLst>
          </p:cNvPr>
          <p:cNvSpPr/>
          <p:nvPr/>
        </p:nvSpPr>
        <p:spPr>
          <a:xfrm>
            <a:off x="3635999" y="4760105"/>
            <a:ext cx="3757577" cy="78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问题提出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为什么需要分布式数据库：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数据安全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分布式数据库产生会引发哪些问题：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数据一致性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当数据操作指令到来时，如何进行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协调不同副本之间的关系</a:t>
            </a: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9520" y="31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084000" y="3456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640000" y="208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</a:t>
            </a: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640000" y="496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 </a:t>
            </a:r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361" name="CustomShape 5"/>
          <p:cNvSpPr/>
          <p:nvPr/>
        </p:nvSpPr>
        <p:spPr>
          <a:xfrm>
            <a:off x="792000" y="3384000"/>
            <a:ext cx="19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client</a:t>
            </a:r>
          </a:p>
        </p:txBody>
      </p:sp>
      <p:sp>
        <p:nvSpPr>
          <p:cNvPr id="362" name="Line 6"/>
          <p:cNvSpPr/>
          <p:nvPr/>
        </p:nvSpPr>
        <p:spPr>
          <a:xfrm>
            <a:off x="3240000" y="374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7"/>
          <p:cNvSpPr txBox="1"/>
          <p:nvPr/>
        </p:nvSpPr>
        <p:spPr>
          <a:xfrm>
            <a:off x="3636000" y="324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添加数据a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367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368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369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370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4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5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6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77" name="CustomShape 14"/>
          <p:cNvSpPr/>
          <p:nvPr/>
        </p:nvSpPr>
        <p:spPr>
          <a:xfrm>
            <a:off x="7416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78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20"/>
          <p:cNvSpPr/>
          <p:nvPr/>
        </p:nvSpPr>
        <p:spPr>
          <a:xfrm>
            <a:off x="6372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5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86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7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388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89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390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1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392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TextShape 33"/>
          <p:cNvSpPr txBox="1"/>
          <p:nvPr/>
        </p:nvSpPr>
        <p:spPr>
          <a:xfrm>
            <a:off x="4561552" y="1786999"/>
            <a:ext cx="2915630" cy="4417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zh-CN" altLang="en-US" sz="1800" b="0" strike="noStrike" spc="-1" dirty="0">
                <a:latin typeface="Arial"/>
              </a:rPr>
              <a:t>向</a:t>
            </a:r>
            <a:r>
              <a:rPr lang="en-US" altLang="zh-CN" sz="1800" b="0" strike="noStrike" spc="-1" dirty="0">
                <a:latin typeface="Arial"/>
              </a:rPr>
              <a:t>Raft </a:t>
            </a:r>
            <a:r>
              <a:rPr lang="en-US" altLang="zh-CN" spc="-1" dirty="0">
                <a:latin typeface="Arial"/>
              </a:rPr>
              <a:t>Group 1</a:t>
            </a:r>
            <a:r>
              <a:rPr lang="en-US" sz="1800" b="0" strike="noStrike" spc="-1" dirty="0">
                <a:latin typeface="Arial"/>
              </a:rPr>
              <a:t>加入数据 a </a:t>
            </a:r>
          </a:p>
        </p:txBody>
      </p:sp>
      <p:sp>
        <p:nvSpPr>
          <p:cNvPr id="397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398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TextShape 36"/>
          <p:cNvSpPr txBox="1"/>
          <p:nvPr/>
        </p:nvSpPr>
        <p:spPr>
          <a:xfrm>
            <a:off x="2736000" y="5868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00" name="CustomShape 37"/>
          <p:cNvSpPr/>
          <p:nvPr/>
        </p:nvSpPr>
        <p:spPr>
          <a:xfrm>
            <a:off x="2736000" y="183600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1" name="CustomShape 38"/>
          <p:cNvSpPr/>
          <p:nvPr/>
        </p:nvSpPr>
        <p:spPr>
          <a:xfrm>
            <a:off x="9864360" y="2556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  <p:sp>
        <p:nvSpPr>
          <p:cNvPr id="402" name="CustomShape 39"/>
          <p:cNvSpPr/>
          <p:nvPr/>
        </p:nvSpPr>
        <p:spPr>
          <a:xfrm>
            <a:off x="2592360" y="5364360"/>
            <a:ext cx="432000" cy="432000"/>
          </a:xfrm>
          <a:prstGeom prst="ellipse">
            <a:avLst/>
          </a:prstGeom>
          <a:solidFill>
            <a:srgbClr val="9407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0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0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0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09" name="Line 7"/>
          <p:cNvSpPr/>
          <p:nvPr/>
        </p:nvSpPr>
        <p:spPr>
          <a:xfrm>
            <a:off x="4464000" y="2916000"/>
            <a:ext cx="504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8"/>
          <p:cNvSpPr/>
          <p:nvPr/>
        </p:nvSpPr>
        <p:spPr>
          <a:xfrm flipH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9"/>
          <p:cNvSpPr/>
          <p:nvPr/>
        </p:nvSpPr>
        <p:spPr>
          <a:xfrm flipV="1">
            <a:off x="5832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TextShape 10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TiDB数据库——PD调度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536720" y="3096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TextShape 3"/>
          <p:cNvSpPr txBox="1"/>
          <p:nvPr/>
        </p:nvSpPr>
        <p:spPr>
          <a:xfrm>
            <a:off x="5544720" y="3348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PD</a:t>
            </a:r>
          </a:p>
        </p:txBody>
      </p:sp>
      <p:sp>
        <p:nvSpPr>
          <p:cNvPr id="416" name="CustomShape 4"/>
          <p:cNvSpPr/>
          <p:nvPr/>
        </p:nvSpPr>
        <p:spPr>
          <a:xfrm>
            <a:off x="3456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TiKV1</a:t>
            </a:r>
          </a:p>
        </p:txBody>
      </p:sp>
      <p:sp>
        <p:nvSpPr>
          <p:cNvPr id="417" name="CustomShape 5"/>
          <p:cNvSpPr/>
          <p:nvPr/>
        </p:nvSpPr>
        <p:spPr>
          <a:xfrm>
            <a:off x="7164000" y="2484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TiKV2</a:t>
            </a:r>
          </a:p>
        </p:txBody>
      </p:sp>
      <p:sp>
        <p:nvSpPr>
          <p:cNvPr id="418" name="CustomShape 6"/>
          <p:cNvSpPr/>
          <p:nvPr/>
        </p:nvSpPr>
        <p:spPr>
          <a:xfrm>
            <a:off x="5364000" y="4680000"/>
            <a:ext cx="1008000" cy="43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0" strike="noStrike" spc="-1">
                <a:latin typeface="Arial"/>
              </a:rPr>
              <a:t>TiKV3</a:t>
            </a:r>
          </a:p>
        </p:txBody>
      </p:sp>
      <p:sp>
        <p:nvSpPr>
          <p:cNvPr id="419" name="Line 7"/>
          <p:cNvSpPr/>
          <p:nvPr/>
        </p:nvSpPr>
        <p:spPr>
          <a:xfrm>
            <a:off x="4464000" y="2916000"/>
            <a:ext cx="396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Line 8"/>
          <p:cNvSpPr/>
          <p:nvPr/>
        </p:nvSpPr>
        <p:spPr>
          <a:xfrm flipV="1">
            <a:off x="6696000" y="2916000"/>
            <a:ext cx="46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9"/>
          <p:cNvSpPr/>
          <p:nvPr/>
        </p:nvSpPr>
        <p:spPr>
          <a:xfrm>
            <a:off x="5796000" y="4032720"/>
            <a:ext cx="0" cy="64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0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3" name="CustomShape 11"/>
          <p:cNvSpPr/>
          <p:nvPr/>
        </p:nvSpPr>
        <p:spPr>
          <a:xfrm>
            <a:off x="1476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4" name="CustomShape 12"/>
          <p:cNvSpPr/>
          <p:nvPr/>
        </p:nvSpPr>
        <p:spPr>
          <a:xfrm>
            <a:off x="2664000" y="5328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5" name="CustomShape 13"/>
          <p:cNvSpPr/>
          <p:nvPr/>
        </p:nvSpPr>
        <p:spPr>
          <a:xfrm>
            <a:off x="1476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26" name="CustomShape 14"/>
          <p:cNvSpPr/>
          <p:nvPr/>
        </p:nvSpPr>
        <p:spPr>
          <a:xfrm>
            <a:off x="7128000" y="5724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27" name="Line 15"/>
          <p:cNvSpPr/>
          <p:nvPr/>
        </p:nvSpPr>
        <p:spPr>
          <a:xfrm>
            <a:off x="3132000" y="2016000"/>
            <a:ext cx="684000" cy="4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Line 16"/>
          <p:cNvSpPr/>
          <p:nvPr/>
        </p:nvSpPr>
        <p:spPr>
          <a:xfrm flipH="1">
            <a:off x="3132000" y="2916000"/>
            <a:ext cx="684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17"/>
          <p:cNvSpPr/>
          <p:nvPr/>
        </p:nvSpPr>
        <p:spPr>
          <a:xfrm flipV="1">
            <a:off x="7776000" y="2088000"/>
            <a:ext cx="79200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18"/>
          <p:cNvSpPr/>
          <p:nvPr/>
        </p:nvSpPr>
        <p:spPr>
          <a:xfrm>
            <a:off x="7848000" y="2916000"/>
            <a:ext cx="720000" cy="61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19"/>
          <p:cNvSpPr/>
          <p:nvPr/>
        </p:nvSpPr>
        <p:spPr>
          <a:xfrm flipH="1">
            <a:off x="4320000" y="4896000"/>
            <a:ext cx="104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Line 20"/>
          <p:cNvSpPr/>
          <p:nvPr/>
        </p:nvSpPr>
        <p:spPr>
          <a:xfrm>
            <a:off x="6372000" y="4896000"/>
            <a:ext cx="1548000" cy="82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1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4" name="CustomShape 22"/>
          <p:cNvSpPr/>
          <p:nvPr/>
        </p:nvSpPr>
        <p:spPr>
          <a:xfrm>
            <a:off x="1476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35" name="CustomShape 23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6" name="CustomShape 24"/>
          <p:cNvSpPr/>
          <p:nvPr/>
        </p:nvSpPr>
        <p:spPr>
          <a:xfrm>
            <a:off x="8568000" y="3312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3</a:t>
            </a:r>
          </a:p>
        </p:txBody>
      </p:sp>
      <p:sp>
        <p:nvSpPr>
          <p:cNvPr id="437" name="CustomShape 25"/>
          <p:cNvSpPr/>
          <p:nvPr/>
        </p:nvSpPr>
        <p:spPr>
          <a:xfrm>
            <a:off x="8568000" y="1800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8" name="CustomShape 26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1</a:t>
            </a:r>
          </a:p>
        </p:txBody>
      </p:sp>
      <p:sp>
        <p:nvSpPr>
          <p:cNvPr id="439" name="CustomShape 27"/>
          <p:cNvSpPr/>
          <p:nvPr/>
        </p:nvSpPr>
        <p:spPr>
          <a:xfrm>
            <a:off x="8568000" y="2520000"/>
            <a:ext cx="16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0" name="CustomShape 28"/>
          <p:cNvSpPr/>
          <p:nvPr/>
        </p:nvSpPr>
        <p:spPr>
          <a:xfrm>
            <a:off x="5004000" y="5328000"/>
            <a:ext cx="1656000" cy="504000"/>
          </a:xfrm>
          <a:prstGeom prst="rect">
            <a:avLst/>
          </a:prstGeom>
          <a:solidFill>
            <a:srgbClr val="94070A"/>
          </a:solidFill>
          <a:ln>
            <a:solidFill>
              <a:srgbClr val="94070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Arial"/>
              </a:rPr>
              <a:t>Region 2</a:t>
            </a:r>
          </a:p>
        </p:txBody>
      </p:sp>
      <p:sp>
        <p:nvSpPr>
          <p:cNvPr id="441" name="Line 29"/>
          <p:cNvSpPr/>
          <p:nvPr/>
        </p:nvSpPr>
        <p:spPr>
          <a:xfrm>
            <a:off x="5832000" y="5112000"/>
            <a:ext cx="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30"/>
          <p:cNvSpPr/>
          <p:nvPr/>
        </p:nvSpPr>
        <p:spPr>
          <a:xfrm>
            <a:off x="3132000" y="2736000"/>
            <a:ext cx="3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31"/>
          <p:cNvSpPr/>
          <p:nvPr/>
        </p:nvSpPr>
        <p:spPr>
          <a:xfrm>
            <a:off x="8172000" y="2736000"/>
            <a:ext cx="39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2"/>
          <p:cNvSpPr/>
          <p:nvPr/>
        </p:nvSpPr>
        <p:spPr>
          <a:xfrm>
            <a:off x="5832000" y="2304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TextShape 33"/>
          <p:cNvSpPr txBox="1"/>
          <p:nvPr/>
        </p:nvSpPr>
        <p:spPr>
          <a:xfrm>
            <a:off x="5148000" y="1800000"/>
            <a:ext cx="158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加入数据 a </a:t>
            </a:r>
          </a:p>
        </p:txBody>
      </p:sp>
      <p:sp>
        <p:nvSpPr>
          <p:cNvPr id="446" name="TextShape 34"/>
          <p:cNvSpPr txBox="1"/>
          <p:nvPr/>
        </p:nvSpPr>
        <p:spPr>
          <a:xfrm>
            <a:off x="0" y="1836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47" name="TextShape 35"/>
          <p:cNvSpPr txBox="1"/>
          <p:nvPr/>
        </p:nvSpPr>
        <p:spPr>
          <a:xfrm>
            <a:off x="10296000" y="259200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TextShape 36"/>
          <p:cNvSpPr txBox="1"/>
          <p:nvPr/>
        </p:nvSpPr>
        <p:spPr>
          <a:xfrm>
            <a:off x="2772000" y="5940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1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49" name="TextShape 37"/>
          <p:cNvSpPr txBox="1"/>
          <p:nvPr/>
        </p:nvSpPr>
        <p:spPr>
          <a:xfrm>
            <a:off x="720000" y="3816000"/>
            <a:ext cx="3384000" cy="169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TiKV 定期会对PD汇报情况：</a:t>
            </a:r>
          </a:p>
          <a:p>
            <a:r>
              <a:rPr lang="en-US" sz="1800" b="0" strike="noStrike" spc="-1">
                <a:latin typeface="Arial"/>
              </a:rPr>
              <a:t>- 总磁盘容量</a:t>
            </a:r>
          </a:p>
          <a:p>
            <a:r>
              <a:rPr lang="en-US" sz="1800" b="0" strike="noStrike" spc="-1">
                <a:latin typeface="Arial"/>
              </a:rPr>
              <a:t>- 可用磁盘容量</a:t>
            </a:r>
          </a:p>
          <a:p>
            <a:r>
              <a:rPr lang="en-US" sz="1800" b="0" strike="noStrike" spc="-1">
                <a:latin typeface="Arial"/>
              </a:rPr>
              <a:t>- 承载的Region数量</a:t>
            </a:r>
          </a:p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450" name="TextShape 38"/>
          <p:cNvSpPr txBox="1"/>
          <p:nvPr/>
        </p:nvSpPr>
        <p:spPr>
          <a:xfrm>
            <a:off x="8172360" y="3924000"/>
            <a:ext cx="3384000" cy="178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Leader 定期对PD汇报情况：</a:t>
            </a:r>
          </a:p>
          <a:p>
            <a:r>
              <a:rPr lang="en-US" sz="1800" b="0" strike="noStrike" spc="-1">
                <a:latin typeface="Arial"/>
              </a:rPr>
              <a:t>- Leader 的位置</a:t>
            </a:r>
          </a:p>
          <a:p>
            <a:r>
              <a:rPr lang="en-US" sz="1800" b="0" strike="noStrike" spc="-1">
                <a:latin typeface="Arial"/>
              </a:rPr>
              <a:t>- Followers 的位置</a:t>
            </a:r>
          </a:p>
          <a:p>
            <a:r>
              <a:rPr lang="en-US" sz="1800" b="0" strike="noStrike" spc="-1">
                <a:latin typeface="Arial"/>
              </a:rPr>
              <a:t>-掉线 Replica 的个数</a:t>
            </a:r>
          </a:p>
          <a:p>
            <a:r>
              <a:rPr lang="en-US" sz="1800" b="0" strike="noStrike" spc="-1">
                <a:latin typeface="Arial"/>
              </a:rPr>
              <a:t>-数据写入/读取的速度</a:t>
            </a:r>
          </a:p>
        </p:txBody>
      </p:sp>
      <p:sp>
        <p:nvSpPr>
          <p:cNvPr id="451" name="TextShape 39"/>
          <p:cNvSpPr txBox="1"/>
          <p:nvPr/>
        </p:nvSpPr>
        <p:spPr>
          <a:xfrm>
            <a:off x="10296000" y="176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2" name="TextShape 40"/>
          <p:cNvSpPr txBox="1"/>
          <p:nvPr/>
        </p:nvSpPr>
        <p:spPr>
          <a:xfrm>
            <a:off x="5004000" y="5904000"/>
            <a:ext cx="1656000" cy="6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Leader </a:t>
            </a:r>
          </a:p>
        </p:txBody>
      </p:sp>
      <p:sp>
        <p:nvSpPr>
          <p:cNvPr id="453" name="TextShape 41"/>
          <p:cNvSpPr txBox="1"/>
          <p:nvPr/>
        </p:nvSpPr>
        <p:spPr>
          <a:xfrm>
            <a:off x="10332000" y="3312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TextShape 42"/>
          <p:cNvSpPr txBox="1"/>
          <p:nvPr/>
        </p:nvSpPr>
        <p:spPr>
          <a:xfrm>
            <a:off x="7236000" y="6228360"/>
            <a:ext cx="151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TextShape 43"/>
          <p:cNvSpPr txBox="1"/>
          <p:nvPr/>
        </p:nvSpPr>
        <p:spPr>
          <a:xfrm>
            <a:off x="72000" y="2592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2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  <p:sp>
        <p:nvSpPr>
          <p:cNvPr id="456" name="TextShape 44"/>
          <p:cNvSpPr txBox="1"/>
          <p:nvPr/>
        </p:nvSpPr>
        <p:spPr>
          <a:xfrm>
            <a:off x="72000" y="3276000"/>
            <a:ext cx="1440000" cy="5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Raft Group 3</a:t>
            </a:r>
          </a:p>
          <a:p>
            <a:r>
              <a:rPr lang="en-US" sz="1800" b="0" strike="noStrike" spc="-1">
                <a:solidFill>
                  <a:srgbClr val="94070A"/>
                </a:solidFill>
                <a:latin typeface="Arial"/>
              </a:rPr>
              <a:t>Follower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9D666-04DC-4056-8BE9-54703F153570}"/>
              </a:ext>
            </a:extLst>
          </p:cNvPr>
          <p:cNvSpPr txBox="1"/>
          <p:nvPr/>
        </p:nvSpPr>
        <p:spPr>
          <a:xfrm>
            <a:off x="838080" y="1595940"/>
            <a:ext cx="9055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三篇文章了解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TiDB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技术内幕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说存储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:https://pingcap.com/blog-cn/tidb-internal-1/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三篇文章了解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TiDB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技术内幕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说计算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:https://pingcap.com/blog-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/tidb-internal-2/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[3]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三篇文章了解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TiDB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技术内幕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谈调度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:https://pingcap.com/blog-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/tidb-internal-3/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负载均衡原理与技术实现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:https://www.cnblogs.com/CasonChan/p/4837227.html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阿里云数据库：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https://www.aliyun.com/product/polardb?utm_content=se_1000802350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[6]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简介与使用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:https://segmentfault.com/a/1190000014045625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[7]key-value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数据库优点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:https://blog.csdn.net/qq892618896/article/details/51209933</a:t>
            </a:r>
          </a:p>
        </p:txBody>
      </p:sp>
    </p:spTree>
    <p:extLst>
      <p:ext uri="{BB962C8B-B14F-4D97-AF65-F5344CB8AC3E}">
        <p14:creationId xmlns:p14="http://schemas.microsoft.com/office/powerpoint/2010/main" val="140472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0" strike="noStrike" spc="-1" dirty="0">
                <a:solidFill>
                  <a:srgbClr val="000000"/>
                </a:solidFill>
                <a:latin typeface="等线 Light"/>
              </a:rPr>
              <a:t>PD</a:t>
            </a:r>
            <a:r>
              <a:rPr lang="zh-CN" altLang="en-US" sz="6000" b="0" strike="noStrike" spc="-1" dirty="0">
                <a:solidFill>
                  <a:srgbClr val="000000"/>
                </a:solidFill>
                <a:latin typeface="等线 Light"/>
              </a:rPr>
              <a:t>功能与</a:t>
            </a:r>
            <a:r>
              <a:rPr lang="zh-CN" altLang="en-US" sz="6000" spc="-1" dirty="0">
                <a:solidFill>
                  <a:srgbClr val="000000"/>
                </a:solidFill>
                <a:latin typeface="等线 Light"/>
              </a:rPr>
              <a:t>核心</a:t>
            </a:r>
            <a:r>
              <a:rPr lang="zh-CN" altLang="en-US" sz="6000" b="0" strike="noStrike" spc="-1" dirty="0">
                <a:solidFill>
                  <a:srgbClr val="000000"/>
                </a:solidFill>
                <a:latin typeface="等线 Light"/>
              </a:rPr>
              <a:t>代码实现</a:t>
            </a:r>
            <a:endParaRPr lang="zh-CN" sz="60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797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总述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FCB84-A28E-464B-AB53-0F6F26F84EFF}"/>
              </a:ext>
            </a:extLst>
          </p:cNvPr>
          <p:cNvSpPr txBox="1"/>
          <p:nvPr/>
        </p:nvSpPr>
        <p:spPr>
          <a:xfrm>
            <a:off x="809899" y="1839249"/>
            <a:ext cx="8224373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PD</a:t>
            </a:r>
            <a:r>
              <a:rPr lang="zh-CN" altLang="en-US" sz="2400" dirty="0"/>
              <a:t>是 </a:t>
            </a:r>
            <a:r>
              <a:rPr lang="en-US" altLang="zh-CN" sz="2400" dirty="0" err="1"/>
              <a:t>TiDB</a:t>
            </a:r>
            <a:r>
              <a:rPr lang="en-US" altLang="zh-CN" sz="2400" dirty="0"/>
              <a:t> </a:t>
            </a:r>
            <a:r>
              <a:rPr lang="zh-CN" altLang="en-US" sz="2400" dirty="0"/>
              <a:t>里面全局中心总控节点，它负责整个集群的调度，负责全局 </a:t>
            </a:r>
            <a:r>
              <a:rPr lang="en-US" altLang="zh-CN" sz="2400" dirty="0"/>
              <a:t>ID </a:t>
            </a:r>
            <a:r>
              <a:rPr lang="zh-CN" altLang="en-US" sz="2400" dirty="0"/>
              <a:t>的生成，以及全局时间戳 </a:t>
            </a:r>
            <a:r>
              <a:rPr lang="en-US" altLang="zh-CN" sz="2400" dirty="0"/>
              <a:t>TSO </a:t>
            </a:r>
            <a:r>
              <a:rPr lang="zh-CN" altLang="en-US" sz="2400" dirty="0"/>
              <a:t>的生成等。</a:t>
            </a:r>
            <a:r>
              <a:rPr lang="en-US" altLang="zh-CN" sz="2400" dirty="0"/>
              <a:t>PD </a:t>
            </a:r>
            <a:r>
              <a:rPr lang="zh-CN" altLang="en-US" sz="2400" dirty="0"/>
              <a:t>还保存着整个集群 </a:t>
            </a:r>
            <a:r>
              <a:rPr lang="en-US" altLang="zh-CN" sz="2400" dirty="0" err="1"/>
              <a:t>TiKV</a:t>
            </a:r>
            <a:r>
              <a:rPr lang="en-US" altLang="zh-CN" sz="2400" dirty="0"/>
              <a:t> </a:t>
            </a:r>
            <a:r>
              <a:rPr lang="zh-CN" altLang="en-US" sz="2400" dirty="0"/>
              <a:t>的元信息，负责给 </a:t>
            </a:r>
            <a:r>
              <a:rPr lang="en-US" altLang="zh-CN" sz="2400" dirty="0"/>
              <a:t>client </a:t>
            </a:r>
            <a:r>
              <a:rPr lang="zh-CN" altLang="en-US" sz="2400" dirty="0"/>
              <a:t>提供</a:t>
            </a:r>
            <a:r>
              <a:rPr lang="zh-CN" altLang="en-US" sz="2400" b="1" dirty="0"/>
              <a:t>路由</a:t>
            </a:r>
            <a:r>
              <a:rPr lang="zh-CN" altLang="en-US" sz="2400" dirty="0"/>
              <a:t>功能。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作为中心总控节点，</a:t>
            </a:r>
            <a:r>
              <a:rPr lang="en-US" altLang="zh-CN" sz="2400" dirty="0"/>
              <a:t>PD </a:t>
            </a:r>
            <a:r>
              <a:rPr lang="zh-CN" altLang="en-US" sz="2400" dirty="0"/>
              <a:t>通过集成 </a:t>
            </a:r>
            <a:r>
              <a:rPr lang="en-US" altLang="zh-CN" sz="2400" dirty="0"/>
              <a:t>etcd</a:t>
            </a:r>
            <a:r>
              <a:rPr lang="zh-CN" altLang="en-US" sz="2400" dirty="0"/>
              <a:t> ，自动的支持 </a:t>
            </a:r>
            <a:r>
              <a:rPr lang="en-US" altLang="zh-CN" sz="2400" dirty="0"/>
              <a:t>auto failover</a:t>
            </a:r>
            <a:r>
              <a:rPr lang="zh-CN" altLang="en-US" sz="2400" dirty="0"/>
              <a:t>，无需担心单点故障问题。同时，</a:t>
            </a:r>
            <a:r>
              <a:rPr lang="en-US" altLang="zh-CN" sz="2400" dirty="0"/>
              <a:t>PD </a:t>
            </a:r>
            <a:r>
              <a:rPr lang="zh-CN" altLang="en-US" sz="2400" dirty="0"/>
              <a:t>也通过 </a:t>
            </a:r>
            <a:r>
              <a:rPr lang="en-US" altLang="zh-CN" sz="2400" dirty="0"/>
              <a:t>etcd </a:t>
            </a:r>
            <a:r>
              <a:rPr lang="zh-CN" altLang="en-US" sz="2400" dirty="0"/>
              <a:t>的 </a:t>
            </a:r>
            <a:r>
              <a:rPr lang="en-US" altLang="zh-CN" sz="2400" dirty="0"/>
              <a:t>raft</a:t>
            </a:r>
            <a:r>
              <a:rPr lang="zh-CN" altLang="en-US" sz="2400" dirty="0"/>
              <a:t>，保证了数据的强一致性，不用担心数据丢失的问题。</a:t>
            </a:r>
          </a:p>
        </p:txBody>
      </p:sp>
    </p:spTree>
    <p:extLst>
      <p:ext uri="{BB962C8B-B14F-4D97-AF65-F5344CB8AC3E}">
        <p14:creationId xmlns:p14="http://schemas.microsoft.com/office/powerpoint/2010/main" val="390788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心跳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FCB84-A28E-464B-AB53-0F6F26F84EFF}"/>
              </a:ext>
            </a:extLst>
          </p:cNvPr>
          <p:cNvSpPr txBox="1"/>
          <p:nvPr/>
        </p:nvSpPr>
        <p:spPr>
          <a:xfrm>
            <a:off x="809899" y="1839249"/>
            <a:ext cx="8224373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PD</a:t>
            </a:r>
            <a:r>
              <a:rPr lang="zh-CN" altLang="en-US" sz="2400" dirty="0"/>
              <a:t>通过心跳向</a:t>
            </a:r>
            <a:r>
              <a:rPr lang="en-US" altLang="zh-CN" sz="2400" dirty="0" err="1"/>
              <a:t>TiKV</a:t>
            </a:r>
            <a:r>
              <a:rPr lang="zh-CN" altLang="en-US" sz="2400" dirty="0"/>
              <a:t>和</a:t>
            </a:r>
            <a:r>
              <a:rPr lang="en-US" altLang="zh-CN" sz="2400" dirty="0"/>
              <a:t>raft-group</a:t>
            </a:r>
            <a:r>
              <a:rPr lang="zh-CN" altLang="en-US" sz="2400" dirty="0"/>
              <a:t>传递指令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31475A-8404-434C-AC87-A979729ED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0" t="28343" r="30743" b="47200"/>
          <a:stretch/>
        </p:blipFill>
        <p:spPr>
          <a:xfrm>
            <a:off x="838080" y="2818543"/>
            <a:ext cx="9988174" cy="28298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5A22C4-AA09-4E9B-816F-A79715F2C2E3}"/>
              </a:ext>
            </a:extLst>
          </p:cNvPr>
          <p:cNvSpPr txBox="1"/>
          <p:nvPr/>
        </p:nvSpPr>
        <p:spPr>
          <a:xfrm>
            <a:off x="877824" y="5993239"/>
            <a:ext cx="459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From: pd\pkg\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faketikv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client.go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19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8E9EE3-339F-4452-8F90-562B7B1E48AE}"/>
              </a:ext>
            </a:extLst>
          </p:cNvPr>
          <p:cNvSpPr txBox="1"/>
          <p:nvPr/>
        </p:nvSpPr>
        <p:spPr>
          <a:xfrm>
            <a:off x="908720" y="1584580"/>
            <a:ext cx="10092478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假设</a:t>
            </a:r>
            <a:r>
              <a:rPr lang="en-US" altLang="zh-CN" sz="2400" dirty="0"/>
              <a:t>client</a:t>
            </a:r>
            <a:r>
              <a:rPr lang="zh-CN" altLang="en-US" sz="2400" dirty="0"/>
              <a:t>要向键值为</a:t>
            </a:r>
            <a:r>
              <a:rPr lang="en-US" altLang="zh-CN" sz="2400" dirty="0"/>
              <a:t>key</a:t>
            </a:r>
            <a:r>
              <a:rPr lang="zh-CN" altLang="en-US" sz="2400" dirty="0"/>
              <a:t>的存储位置存入值</a:t>
            </a:r>
            <a:r>
              <a:rPr lang="en-US" altLang="zh-CN" sz="2400" dirty="0"/>
              <a:t>a,</a:t>
            </a:r>
            <a:r>
              <a:rPr lang="zh-CN" altLang="en-US" sz="2400" dirty="0"/>
              <a:t>那么会发生以下这些情况：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1.Client</a:t>
            </a:r>
            <a:r>
              <a:rPr lang="zh-CN" altLang="en-US" sz="2400" dirty="0"/>
              <a:t>先从</a:t>
            </a:r>
            <a:r>
              <a:rPr lang="en-US" altLang="zh-CN" sz="2400" dirty="0"/>
              <a:t>PD</a:t>
            </a:r>
            <a:r>
              <a:rPr lang="zh-CN" altLang="en-US" sz="2400" dirty="0"/>
              <a:t>获取</a:t>
            </a:r>
            <a:r>
              <a:rPr lang="en-US" altLang="zh-CN" sz="2400" dirty="0"/>
              <a:t>key</a:t>
            </a:r>
            <a:r>
              <a:rPr lang="zh-CN" altLang="en-US" sz="2400" dirty="0"/>
              <a:t>属于哪个</a:t>
            </a:r>
            <a:r>
              <a:rPr lang="en-US" altLang="zh-CN" sz="2400" dirty="0" err="1"/>
              <a:t>region,PD</a:t>
            </a:r>
            <a:r>
              <a:rPr lang="zh-CN" altLang="en-US" sz="2400" dirty="0"/>
              <a:t>将这个</a:t>
            </a:r>
            <a:r>
              <a:rPr lang="en-US" altLang="zh-CN" sz="2400" dirty="0"/>
              <a:t>region</a:t>
            </a:r>
            <a:r>
              <a:rPr lang="zh-CN" altLang="en-US" sz="2400" dirty="0"/>
              <a:t>的元信息返回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2.Client</a:t>
            </a:r>
            <a:r>
              <a:rPr lang="zh-CN" altLang="en-US" sz="2400" dirty="0"/>
              <a:t>将返回的结果存入</a:t>
            </a:r>
            <a:r>
              <a:rPr lang="en-US" altLang="zh-CN" sz="2400" dirty="0"/>
              <a:t>cache</a:t>
            </a:r>
            <a:r>
              <a:rPr lang="zh-CN" altLang="en-US" sz="2400" dirty="0"/>
              <a:t>，下回就不用</a:t>
            </a:r>
            <a:r>
              <a:rPr lang="en-US" altLang="zh-CN" sz="2400" dirty="0"/>
              <a:t>PD</a:t>
            </a:r>
            <a:r>
              <a:rPr lang="zh-CN" altLang="en-US" sz="2400" dirty="0"/>
              <a:t>再返回结果了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当发生</a:t>
            </a:r>
            <a:r>
              <a:rPr lang="en-US" altLang="zh-CN" sz="2400" dirty="0"/>
              <a:t>leader</a:t>
            </a:r>
            <a:r>
              <a:rPr lang="zh-CN" altLang="en-US" sz="2400" dirty="0"/>
              <a:t>转移的情况，</a:t>
            </a:r>
            <a:r>
              <a:rPr lang="en-US" altLang="zh-CN" sz="2400" dirty="0" err="1"/>
              <a:t>Tikv</a:t>
            </a:r>
            <a:r>
              <a:rPr lang="zh-CN" altLang="en-US" sz="2400" dirty="0"/>
              <a:t>会返回</a:t>
            </a:r>
            <a:r>
              <a:rPr lang="en-US" altLang="zh-CN" sz="2400" dirty="0" err="1"/>
              <a:t>Notleader</a:t>
            </a:r>
            <a:r>
              <a:rPr lang="zh-CN" altLang="en-US" sz="2400" dirty="0"/>
              <a:t>错误，并返回新的新的 </a:t>
            </a:r>
            <a:r>
              <a:rPr lang="en-US" altLang="zh-CN" sz="2400" dirty="0"/>
              <a:t>leader </a:t>
            </a:r>
            <a:r>
              <a:rPr lang="zh-CN" altLang="en-US" sz="2400" dirty="0"/>
              <a:t>的地址，</a:t>
            </a:r>
            <a:r>
              <a:rPr lang="en-US" altLang="zh-CN" sz="2400" dirty="0"/>
              <a:t>client </a:t>
            </a:r>
            <a:r>
              <a:rPr lang="zh-CN" altLang="en-US" sz="2400" dirty="0"/>
              <a:t>在 </a:t>
            </a:r>
            <a:r>
              <a:rPr lang="en-US" altLang="zh-CN" sz="2400" dirty="0"/>
              <a:t>cache </a:t>
            </a:r>
            <a:r>
              <a:rPr lang="zh-CN" altLang="en-US" sz="2400" dirty="0"/>
              <a:t>里面更新，并重新向新的 </a:t>
            </a:r>
            <a:r>
              <a:rPr lang="en-US" altLang="zh-CN" sz="2400" dirty="0"/>
              <a:t>leader </a:t>
            </a:r>
            <a:r>
              <a:rPr lang="zh-CN" altLang="en-US" sz="2400" dirty="0"/>
              <a:t>发送请求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也可能发生</a:t>
            </a:r>
            <a:r>
              <a:rPr lang="en-US" altLang="zh-CN" sz="2400" dirty="0"/>
              <a:t>region</a:t>
            </a:r>
            <a:r>
              <a:rPr lang="zh-CN" altLang="en-US" sz="2400" dirty="0"/>
              <a:t>分裂的情况，这时候这个</a:t>
            </a:r>
            <a:r>
              <a:rPr lang="en-US" altLang="zh-CN" sz="2400" dirty="0"/>
              <a:t>key</a:t>
            </a:r>
            <a:r>
              <a:rPr lang="zh-CN" altLang="en-US" sz="2400" dirty="0"/>
              <a:t>可能已经转移到一个新的</a:t>
            </a:r>
            <a:r>
              <a:rPr lang="en-US" altLang="zh-CN" sz="2400" dirty="0"/>
              <a:t>region</a:t>
            </a:r>
            <a:r>
              <a:rPr lang="zh-CN" altLang="en-US" sz="2400" dirty="0"/>
              <a:t>上面</a:t>
            </a:r>
            <a:r>
              <a:rPr lang="en-US" altLang="zh-CN" sz="2400" dirty="0"/>
              <a:t>client</a:t>
            </a:r>
            <a:r>
              <a:rPr lang="zh-CN" altLang="en-US" sz="2400" dirty="0"/>
              <a:t>收到</a:t>
            </a:r>
            <a:r>
              <a:rPr lang="en-US" altLang="zh-CN" sz="2400" dirty="0" err="1"/>
              <a:t>Stalecommand</a:t>
            </a:r>
            <a:r>
              <a:rPr lang="zh-CN" altLang="en-US" sz="2400" dirty="0"/>
              <a:t>错误，回到</a:t>
            </a:r>
            <a:r>
              <a:rPr lang="en-US" altLang="zh-CN" sz="2400" dirty="0"/>
              <a:t>1</a:t>
            </a:r>
            <a:r>
              <a:rPr lang="zh-CN" altLang="en-US" sz="2400" dirty="0"/>
              <a:t>状态，</a:t>
            </a:r>
            <a:r>
              <a:rPr lang="en-US" altLang="zh-CN" sz="2400" dirty="0"/>
              <a:t>client</a:t>
            </a:r>
            <a:r>
              <a:rPr lang="zh-CN" altLang="en-US" sz="2400" dirty="0"/>
              <a:t>从</a:t>
            </a:r>
            <a:r>
              <a:rPr lang="en-US" altLang="zh-CN" sz="2400" dirty="0"/>
              <a:t>PD</a:t>
            </a:r>
            <a:r>
              <a:rPr lang="zh-CN" altLang="en-US" sz="2400" dirty="0"/>
              <a:t>获取</a:t>
            </a:r>
            <a:r>
              <a:rPr lang="en-US" altLang="zh-CN" sz="2400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700528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3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F7641AD1-AF99-41C7-B2A8-2600C63C0941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6DF09AE-4148-4C67-8B99-9A587E317EEE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B0968EF-58C5-43DD-B136-515173DE98F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最简单的情况：</a:t>
            </a:r>
            <a:r>
              <a:rPr lang="en-US" altLang="zh-CN" sz="2400" dirty="0">
                <a:solidFill>
                  <a:srgbClr val="C00000"/>
                </a:solidFill>
              </a:rPr>
              <a:t>client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中有记录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73B2D30-2E1B-4ED8-BD18-88BA1427E396}"/>
              </a:ext>
            </a:extLst>
          </p:cNvPr>
          <p:cNvSpPr txBox="1"/>
          <p:nvPr/>
        </p:nvSpPr>
        <p:spPr>
          <a:xfrm>
            <a:off x="3782544" y="4617432"/>
            <a:ext cx="12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33" name="左大括号 132">
            <a:extLst>
              <a:ext uri="{FF2B5EF4-FFF2-40B4-BE49-F238E27FC236}">
                <a16:creationId xmlns:a16="http://schemas.microsoft.com/office/drawing/2014/main" id="{21408300-0BF9-4588-8BD5-722D9A8201CF}"/>
              </a:ext>
            </a:extLst>
          </p:cNvPr>
          <p:cNvSpPr/>
          <p:nvPr/>
        </p:nvSpPr>
        <p:spPr>
          <a:xfrm rot="10800000">
            <a:off x="3129405" y="3982597"/>
            <a:ext cx="602035" cy="1681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5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b="0" strike="noStrike" spc="-1" dirty="0">
                <a:solidFill>
                  <a:srgbClr val="000000"/>
                </a:solidFill>
                <a:latin typeface="等线 Light"/>
              </a:rPr>
              <a:t>目录</a:t>
            </a:r>
            <a:endParaRPr lang="zh-CN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spc="-1" dirty="0">
                <a:solidFill>
                  <a:srgbClr val="C00000"/>
                </a:solidFill>
                <a:latin typeface="等线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整体构架</a:t>
            </a:r>
            <a:endParaRPr lang="en-US" altLang="zh-CN" sz="2800" spc="-1" dirty="0">
              <a:solidFill>
                <a:srgbClr val="C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b="0" strike="noStrike" spc="-1" dirty="0">
                <a:latin typeface="等线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如何存储数据</a:t>
            </a:r>
            <a:endParaRPr lang="en-US" altLang="zh-CN" sz="2800" b="0" strike="noStrike" spc="-1" dirty="0"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spc="-1" dirty="0">
                <a:latin typeface="等线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映射关系</a:t>
            </a:r>
            <a:endParaRPr lang="en-US" altLang="zh-CN" sz="2800" spc="-1" dirty="0"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latin typeface="等线"/>
              </a:rPr>
              <a:t>PD</a:t>
            </a:r>
            <a:r>
              <a:rPr lang="zh-CN" altLang="en-US" sz="2800" spc="-1" dirty="0">
                <a:latin typeface="等线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调度</a:t>
            </a: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891471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606F77-17E1-4CC4-BD6A-0960AC639D93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55783F-BB10-487D-A1DF-DE3FAC30F384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F134C0-CBCF-4100-9CED-19195DD23852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4E5A0D-541B-47AC-94AC-C06D5281B792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00CE25-3066-4C07-BA0F-31D59E6ABEB1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238823-8DCC-4616-AD21-72D41CBAEB7D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3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2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79637B-E595-4F5C-80DD-C2692D95B65C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B608A2-A79B-4005-8D5E-F6EDADF90837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F96B017-64EC-48B0-A978-18781C9A3485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048FD3-0434-4864-BD18-667DD7AFF6B8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94051CB-811D-4916-B627-4639470BD5A0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47F64C-7BEB-4220-81CD-3FD6D310D657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146DCD6-80C8-42E4-9572-E977D641CEE1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870349-0AF8-4618-91FD-0A7F6A03EF91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A7BF0F-C363-432E-AA06-E99934547AF2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A66BBA4-94A6-4421-A402-7C9E3F687EBC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65F5C73-D807-471A-9A41-6A1DAC619203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0C333D9-BBFF-46D3-A09E-3E002001A0E6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AD2C259-F750-457F-B4F1-4F6F7B8ACBB8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E416EB-642E-41E0-90ED-85FD7D0094E6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D3042E-4D7E-4527-8CFB-99DC6E3FBE1B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94E9BB3-34AD-4197-9903-70878EE01A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47672" y="1546244"/>
            <a:ext cx="4604176" cy="1938942"/>
          </a:xfrm>
          <a:prstGeom prst="curvedConnector3">
            <a:avLst>
              <a:gd name="adj1" fmla="val 16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173AD9-E071-44DA-9582-5B5E2D8E2307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9F92370-4EF4-4F62-B6EC-6BCB8A9E9FF6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AF05580-BEFA-4133-9710-78C1F360727D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ED79040-3375-4F75-A1A7-79B13B43A988}"/>
              </a:ext>
            </a:extLst>
          </p:cNvPr>
          <p:cNvSpPr txBox="1"/>
          <p:nvPr/>
        </p:nvSpPr>
        <p:spPr>
          <a:xfrm>
            <a:off x="3782544" y="4617432"/>
            <a:ext cx="120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102EEC88-8E5A-49CF-AA56-89B794E05906}"/>
              </a:ext>
            </a:extLst>
          </p:cNvPr>
          <p:cNvSpPr/>
          <p:nvPr/>
        </p:nvSpPr>
        <p:spPr>
          <a:xfrm rot="10800000">
            <a:off x="3129405" y="3982597"/>
            <a:ext cx="602035" cy="1681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D10E4B6-11F9-4DD6-AF23-3FD74E3D7AD2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最简单的情况：</a:t>
            </a:r>
            <a:r>
              <a:rPr lang="en-US" altLang="zh-CN" sz="2400" dirty="0">
                <a:solidFill>
                  <a:srgbClr val="C00000"/>
                </a:solidFill>
              </a:rPr>
              <a:t>client</a:t>
            </a:r>
            <a:r>
              <a:rPr lang="zh-CN" altLang="en-US" sz="2400" dirty="0">
                <a:solidFill>
                  <a:srgbClr val="C00000"/>
                </a:solidFill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中有记录</a:t>
            </a:r>
          </a:p>
        </p:txBody>
      </p:sp>
    </p:spTree>
    <p:extLst>
      <p:ext uri="{BB962C8B-B14F-4D97-AF65-F5344CB8AC3E}">
        <p14:creationId xmlns:p14="http://schemas.microsoft.com/office/powerpoint/2010/main" val="20415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5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5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0B58B0-03B7-404B-A5EC-1E10E755D5F3}"/>
              </a:ext>
            </a:extLst>
          </p:cNvPr>
          <p:cNvCxnSpPr>
            <a:endCxn id="6" idx="2"/>
          </p:cNvCxnSpPr>
          <p:nvPr/>
        </p:nvCxnSpPr>
        <p:spPr>
          <a:xfrm flipV="1">
            <a:off x="2951444" y="3396342"/>
            <a:ext cx="1240022" cy="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143E048-FCDE-4116-861E-B5DC17CDA418}"/>
              </a:ext>
            </a:extLst>
          </p:cNvPr>
          <p:cNvSpPr txBox="1"/>
          <p:nvPr/>
        </p:nvSpPr>
        <p:spPr>
          <a:xfrm>
            <a:off x="4298438" y="467896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T1R2:key1~key100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Leader:T1R2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中没有记录则从</a:t>
            </a:r>
            <a:r>
              <a:rPr lang="en-US" altLang="zh-CN" sz="2400" dirty="0">
                <a:solidFill>
                  <a:srgbClr val="C00000"/>
                </a:solidFill>
              </a:rPr>
              <a:t>PD</a:t>
            </a:r>
            <a:r>
              <a:rPr lang="zh-CN" altLang="en-US" sz="2400" dirty="0">
                <a:solidFill>
                  <a:srgbClr val="C00000"/>
                </a:solidFill>
              </a:rPr>
              <a:t>获取</a:t>
            </a:r>
          </a:p>
        </p:txBody>
      </p:sp>
    </p:spTree>
    <p:extLst>
      <p:ext uri="{BB962C8B-B14F-4D97-AF65-F5344CB8AC3E}">
        <p14:creationId xmlns:p14="http://schemas.microsoft.com/office/powerpoint/2010/main" val="3653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 animBg="1"/>
      <p:bldP spid="50" grpId="0" animBg="1"/>
      <p:bldP spid="51" grpId="0" animBg="1"/>
      <p:bldP spid="14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289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5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5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903036" y="3989457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0B58B0-03B7-404B-A5EC-1E10E755D5F3}"/>
              </a:ext>
            </a:extLst>
          </p:cNvPr>
          <p:cNvCxnSpPr>
            <a:endCxn id="6" idx="2"/>
          </p:cNvCxnSpPr>
          <p:nvPr/>
        </p:nvCxnSpPr>
        <p:spPr>
          <a:xfrm flipV="1">
            <a:off x="2951444" y="3396342"/>
            <a:ext cx="1240022" cy="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143E048-FCDE-4116-861E-B5DC17CDA418}"/>
              </a:ext>
            </a:extLst>
          </p:cNvPr>
          <p:cNvSpPr txBox="1"/>
          <p:nvPr/>
        </p:nvSpPr>
        <p:spPr>
          <a:xfrm>
            <a:off x="4298438" y="467896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T1R2:key1~key100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Leader:T1R2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B628F1A-088B-4519-B3DF-1F57242A4E1D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5848230" y="1175889"/>
            <a:ext cx="1333263" cy="20739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EBDA0BCD-3FDF-4D19-8F81-EA44B7CC82B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50CCBE5-DD70-4361-88C6-36EFB79AAB72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D717922-BF55-4BB3-87DB-A089C522FC43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CB9A534-188F-462E-A83E-20A320A53F4D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B9464D7-C46D-4418-AD48-3C7A0E4CFC2D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CB2D4CF-8A9B-4BB2-B020-FAFFBDEFE0FD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9A46780-1D03-4057-A0AB-30BBC650C3E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8E4DB76-CF08-4766-967F-3F91168FAB2C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20E59C4-2685-44DE-9BA1-368D41B21C65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15AC01F-F6FF-4F0B-8393-185751C5F3C4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1138E00-79E1-462C-A018-59560CC949A4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281EDA6-3638-4156-AF2F-0FA48DA4F88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C92401F-A9C3-4E19-BB88-8C94DBDD19AD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82B800B-D91A-4E8B-908A-7C640F63A1B8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2DCE41D-3A74-4AE4-9AA5-9679F831857B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1EBDD16-092B-49A8-B5CF-6F3C2CC7B441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341DC5B-B38A-43F6-BD3A-3F7E7D8C00BE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705830A-FB11-46D8-A7C4-662F45586E1E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77D9685-C33F-4683-8BC5-CE90EC32DC3F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3451B91-044F-460C-BA4C-6CFDC88F95D7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A7AEDA3-1522-4D07-8114-4B68422A509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1C437D4-97FD-4305-B153-A8CBEA3871A1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中没有记录则从</a:t>
            </a:r>
            <a:r>
              <a:rPr lang="en-US" altLang="zh-CN" sz="2400" dirty="0">
                <a:solidFill>
                  <a:srgbClr val="C00000"/>
                </a:solidFill>
              </a:rPr>
              <a:t>PD</a:t>
            </a:r>
            <a:r>
              <a:rPr lang="zh-CN" altLang="en-US" sz="2400" dirty="0">
                <a:solidFill>
                  <a:srgbClr val="C00000"/>
                </a:solidFill>
              </a:rPr>
              <a:t>获取</a:t>
            </a:r>
          </a:p>
        </p:txBody>
      </p:sp>
    </p:spTree>
    <p:extLst>
      <p:ext uri="{BB962C8B-B14F-4D97-AF65-F5344CB8AC3E}">
        <p14:creationId xmlns:p14="http://schemas.microsoft.com/office/powerpoint/2010/main" val="1893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421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112FE1D-489D-49DF-844D-B0349215CFF8}"/>
              </a:ext>
            </a:extLst>
          </p:cNvPr>
          <p:cNvCxnSpPr>
            <a:stCxn id="5" idx="0"/>
            <a:endCxn id="86" idx="1"/>
          </p:cNvCxnSpPr>
          <p:nvPr/>
        </p:nvCxnSpPr>
        <p:spPr>
          <a:xfrm rot="5400000" flipH="1" flipV="1">
            <a:off x="4026532" y="-543576"/>
            <a:ext cx="1435495" cy="561513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C4018C21-72DE-4DD2-9242-41768A1E6856}"/>
              </a:ext>
            </a:extLst>
          </p:cNvPr>
          <p:cNvCxnSpPr>
            <a:stCxn id="86" idx="1"/>
            <a:endCxn id="5" idx="0"/>
          </p:cNvCxnSpPr>
          <p:nvPr/>
        </p:nvCxnSpPr>
        <p:spPr>
          <a:xfrm rot="10800000" flipV="1">
            <a:off x="1936712" y="1546243"/>
            <a:ext cx="5615137" cy="143549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48C9B41-19FE-4FF0-A733-4E58C96C1355}"/>
              </a:ext>
            </a:extLst>
          </p:cNvPr>
          <p:cNvSpPr txBox="1"/>
          <p:nvPr/>
        </p:nvSpPr>
        <p:spPr>
          <a:xfrm>
            <a:off x="4038127" y="1760637"/>
            <a:ext cx="296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</a:rPr>
              <a:t>notLeader</a:t>
            </a:r>
            <a:r>
              <a:rPr lang="en-US" altLang="zh-CN" sz="2400" dirty="0">
                <a:solidFill>
                  <a:srgbClr val="C00000"/>
                </a:solidFill>
              </a:rPr>
              <a:t> Error</a:t>
            </a: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Newleader</a:t>
            </a:r>
            <a:r>
              <a:rPr lang="en-US" altLang="zh-CN" sz="2400" dirty="0">
                <a:solidFill>
                  <a:srgbClr val="C00000"/>
                </a:solidFill>
              </a:rPr>
              <a:t> in T1R1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4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30" y="1987816"/>
            <a:ext cx="34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64F510-3DC3-4635-9E9A-A813DFE68609}"/>
              </a:ext>
            </a:extLst>
          </p:cNvPr>
          <p:cNvSpPr/>
          <p:nvPr/>
        </p:nvSpPr>
        <p:spPr>
          <a:xfrm>
            <a:off x="919130" y="3957669"/>
            <a:ext cx="2033262" cy="4384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DBA76E-4C36-4A20-944D-A3088C6004D8}"/>
              </a:ext>
            </a:extLst>
          </p:cNvPr>
          <p:cNvSpPr/>
          <p:nvPr/>
        </p:nvSpPr>
        <p:spPr>
          <a:xfrm>
            <a:off x="918182" y="4394059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0086B-9F19-4F9F-BE50-1B762FFCFDB8}"/>
              </a:ext>
            </a:extLst>
          </p:cNvPr>
          <p:cNvSpPr/>
          <p:nvPr/>
        </p:nvSpPr>
        <p:spPr>
          <a:xfrm>
            <a:off x="922918" y="483044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555E4B-DCEF-4531-A5D0-C202B44502D3}"/>
              </a:ext>
            </a:extLst>
          </p:cNvPr>
          <p:cNvSpPr/>
          <p:nvPr/>
        </p:nvSpPr>
        <p:spPr>
          <a:xfrm>
            <a:off x="921966" y="5272497"/>
            <a:ext cx="2033262" cy="43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9B0840-B6E0-48EB-A473-144117C304A0}"/>
              </a:ext>
            </a:extLst>
          </p:cNvPr>
          <p:cNvCxnSpPr>
            <a:cxnSpLocks/>
          </p:cNvCxnSpPr>
          <p:nvPr/>
        </p:nvCxnSpPr>
        <p:spPr>
          <a:xfrm>
            <a:off x="1617694" y="3957669"/>
            <a:ext cx="2836" cy="17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57BB2DA-D441-4128-93F4-CCA8DA7631F9}"/>
              </a:ext>
            </a:extLst>
          </p:cNvPr>
          <p:cNvSpPr txBox="1"/>
          <p:nvPr/>
        </p:nvSpPr>
        <p:spPr>
          <a:xfrm>
            <a:off x="863276" y="4012177"/>
            <a:ext cx="105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 10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C4739C-ACA6-43DC-994B-319AE47BBED3}"/>
              </a:ext>
            </a:extLst>
          </p:cNvPr>
          <p:cNvSpPr txBox="1"/>
          <p:nvPr/>
        </p:nvSpPr>
        <p:spPr>
          <a:xfrm>
            <a:off x="907770" y="4437188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238274-45A8-4D24-A8B5-45AA82280F46}"/>
              </a:ext>
            </a:extLst>
          </p:cNvPr>
          <p:cNvSpPr txBox="1"/>
          <p:nvPr/>
        </p:nvSpPr>
        <p:spPr>
          <a:xfrm>
            <a:off x="918180" y="4867892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52D8A-37C2-4CC1-B569-CD7B8154F476}"/>
              </a:ext>
            </a:extLst>
          </p:cNvPr>
          <p:cNvSpPr txBox="1"/>
          <p:nvPr/>
        </p:nvSpPr>
        <p:spPr>
          <a:xfrm>
            <a:off x="918185" y="5293843"/>
            <a:ext cx="7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6FA929-BD31-465C-8392-11CD78FD1B31}"/>
              </a:ext>
            </a:extLst>
          </p:cNvPr>
          <p:cNvSpPr txBox="1"/>
          <p:nvPr/>
        </p:nvSpPr>
        <p:spPr>
          <a:xfrm>
            <a:off x="1539131" y="4009736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1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DFDA06-A196-4900-A5D6-3C160593971C}"/>
              </a:ext>
            </a:extLst>
          </p:cNvPr>
          <p:cNvSpPr txBox="1"/>
          <p:nvPr/>
        </p:nvSpPr>
        <p:spPr>
          <a:xfrm>
            <a:off x="1521143" y="4440438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61571-9534-4B2A-AC33-D765A2096FD5}"/>
              </a:ext>
            </a:extLst>
          </p:cNvPr>
          <p:cNvSpPr txBox="1"/>
          <p:nvPr/>
        </p:nvSpPr>
        <p:spPr>
          <a:xfrm>
            <a:off x="1531556" y="488817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87865A-73E4-422A-AD10-5D506BF62237}"/>
              </a:ext>
            </a:extLst>
          </p:cNvPr>
          <p:cNvSpPr txBox="1"/>
          <p:nvPr/>
        </p:nvSpPr>
        <p:spPr>
          <a:xfrm>
            <a:off x="1524927" y="5324551"/>
            <a:ext cx="1942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Tikv</a:t>
            </a:r>
            <a:r>
              <a:rPr lang="en-US" altLang="zh-CN" sz="1600" dirty="0"/>
              <a:t> 1 region 2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31021" y="5970121"/>
            <a:ext cx="2073956" cy="551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F48F0A-203E-4E3A-86BD-6F56B4DF4DB8}"/>
              </a:ext>
            </a:extLst>
          </p:cNvPr>
          <p:cNvCxnSpPr>
            <a:stCxn id="6" idx="4"/>
          </p:cNvCxnSpPr>
          <p:nvPr/>
        </p:nvCxnSpPr>
        <p:spPr>
          <a:xfrm flipH="1">
            <a:off x="5477873" y="3913176"/>
            <a:ext cx="1" cy="3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A6A93BD-C3DC-4588-8704-245841F4F45B}"/>
              </a:ext>
            </a:extLst>
          </p:cNvPr>
          <p:cNvSpPr/>
          <p:nvPr/>
        </p:nvSpPr>
        <p:spPr>
          <a:xfrm>
            <a:off x="4142238" y="4248369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3DF286-54B1-46C1-8B17-7A1D81F175E7}"/>
              </a:ext>
            </a:extLst>
          </p:cNvPr>
          <p:cNvSpPr/>
          <p:nvPr/>
        </p:nvSpPr>
        <p:spPr>
          <a:xfrm>
            <a:off x="4141287" y="4650671"/>
            <a:ext cx="2656174" cy="40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3CA04A3-AB84-4A3A-B1D5-0A7D3ECB49D5}"/>
              </a:ext>
            </a:extLst>
          </p:cNvPr>
          <p:cNvSpPr/>
          <p:nvPr/>
        </p:nvSpPr>
        <p:spPr>
          <a:xfrm>
            <a:off x="4140339" y="5052963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1844CA-A0A1-4684-930C-562BC3D53EFF}"/>
              </a:ext>
            </a:extLst>
          </p:cNvPr>
          <p:cNvSpPr/>
          <p:nvPr/>
        </p:nvSpPr>
        <p:spPr>
          <a:xfrm>
            <a:off x="4139389" y="5455262"/>
            <a:ext cx="2656174" cy="40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F83387-7FB5-458C-9995-D4DD5A611819}"/>
              </a:ext>
            </a:extLst>
          </p:cNvPr>
          <p:cNvSpPr txBox="1"/>
          <p:nvPr/>
        </p:nvSpPr>
        <p:spPr>
          <a:xfrm>
            <a:off x="4282346" y="426530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1:</a:t>
            </a:r>
            <a:r>
              <a:rPr lang="zh-CN" altLang="en-US" dirty="0"/>
              <a:t>剩余空间</a:t>
            </a:r>
            <a:r>
              <a:rPr lang="en-US" altLang="zh-CN" dirty="0"/>
              <a:t>1G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05127-EBF3-4181-B136-7F1D0206DD81}"/>
              </a:ext>
            </a:extLst>
          </p:cNvPr>
          <p:cNvSpPr txBox="1"/>
          <p:nvPr/>
        </p:nvSpPr>
        <p:spPr>
          <a:xfrm>
            <a:off x="4100596" y="5100194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Leader:T1R1 T2R2 T3R3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672D0-CD64-49C2-A297-D0BC3894033E}"/>
              </a:ext>
            </a:extLst>
          </p:cNvPr>
          <p:cNvSpPr txBox="1"/>
          <p:nvPr/>
        </p:nvSpPr>
        <p:spPr>
          <a:xfrm>
            <a:off x="4116682" y="5474100"/>
            <a:ext cx="3015815" cy="38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Followers:…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17745A5-4473-42B5-9E5B-3C2C74914FA5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转移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6662BF-635E-4E78-A045-11E38979C631}"/>
              </a:ext>
            </a:extLst>
          </p:cNvPr>
          <p:cNvSpPr txBox="1"/>
          <p:nvPr/>
        </p:nvSpPr>
        <p:spPr>
          <a:xfrm>
            <a:off x="4173485" y="4690325"/>
            <a:ext cx="2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T1R1: key1~key100</a:t>
            </a:r>
            <a:endParaRPr lang="zh-CN" altLang="en-US" dirty="0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AACA9D27-E622-4360-9775-C175C4C42DF1}"/>
              </a:ext>
            </a:extLst>
          </p:cNvPr>
          <p:cNvCxnSpPr>
            <a:stCxn id="5" idx="0"/>
            <a:endCxn id="85" idx="1"/>
          </p:cNvCxnSpPr>
          <p:nvPr/>
        </p:nvCxnSpPr>
        <p:spPr>
          <a:xfrm rot="5400000" flipH="1" flipV="1">
            <a:off x="3752025" y="-819037"/>
            <a:ext cx="1985462" cy="561609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5284D0A-14B7-4499-8BCE-C1961695456F}"/>
              </a:ext>
            </a:extLst>
          </p:cNvPr>
          <p:cNvSpPr txBox="1"/>
          <p:nvPr/>
        </p:nvSpPr>
        <p:spPr>
          <a:xfrm>
            <a:off x="4055165" y="1757806"/>
            <a:ext cx="2363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找到新的</a:t>
            </a:r>
            <a:r>
              <a:rPr lang="en-US" altLang="zh-CN" sz="2400" dirty="0">
                <a:solidFill>
                  <a:srgbClr val="C00000"/>
                </a:solidFill>
              </a:rPr>
              <a:t>leader</a:t>
            </a:r>
            <a:r>
              <a:rPr lang="zh-CN" altLang="en-US" sz="2400" dirty="0">
                <a:solidFill>
                  <a:srgbClr val="C00000"/>
                </a:solidFill>
              </a:rPr>
              <a:t>并且更新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50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F699D007-EAD3-410A-8214-DA1EB774D5A1}"/>
              </a:ext>
            </a:extLst>
          </p:cNvPr>
          <p:cNvCxnSpPr>
            <a:stCxn id="5" idx="0"/>
            <a:endCxn id="86" idx="1"/>
          </p:cNvCxnSpPr>
          <p:nvPr/>
        </p:nvCxnSpPr>
        <p:spPr>
          <a:xfrm rot="5400000" flipH="1" flipV="1">
            <a:off x="4026532" y="-543576"/>
            <a:ext cx="1435495" cy="561513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05EF444-2476-449C-947F-932155C9F39C}"/>
              </a:ext>
            </a:extLst>
          </p:cNvPr>
          <p:cNvSpPr txBox="1"/>
          <p:nvPr/>
        </p:nvSpPr>
        <p:spPr>
          <a:xfrm>
            <a:off x="4185794" y="1817436"/>
            <a:ext cx="2425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发现没有</a:t>
            </a:r>
            <a:r>
              <a:rPr lang="en-US" altLang="zh-CN" sz="2400" dirty="0">
                <a:solidFill>
                  <a:srgbClr val="C00000"/>
                </a:solidFill>
              </a:rPr>
              <a:t>key</a:t>
            </a:r>
            <a:r>
              <a:rPr lang="zh-CN" altLang="en-US" sz="2400" dirty="0">
                <a:solidFill>
                  <a:srgbClr val="C00000"/>
                </a:solidFill>
              </a:rPr>
              <a:t>为</a:t>
            </a:r>
            <a:r>
              <a:rPr lang="en-US" altLang="zh-CN" sz="2400" dirty="0">
                <a:solidFill>
                  <a:srgbClr val="C00000"/>
                </a:solidFill>
              </a:rPr>
              <a:t>100</a:t>
            </a:r>
            <a:r>
              <a:rPr lang="zh-CN" altLang="en-US" sz="2400" dirty="0">
                <a:solidFill>
                  <a:srgbClr val="C00000"/>
                </a:solidFill>
              </a:rPr>
              <a:t>的存储单元</a:t>
            </a:r>
          </a:p>
        </p:txBody>
      </p:sp>
    </p:spTree>
    <p:extLst>
      <p:ext uri="{BB962C8B-B14F-4D97-AF65-F5344CB8AC3E}">
        <p14:creationId xmlns:p14="http://schemas.microsoft.com/office/powerpoint/2010/main" val="2487293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3D9D75E-DC92-4DCE-AD73-965836311E89}"/>
              </a:ext>
            </a:extLst>
          </p:cNvPr>
          <p:cNvCxnSpPr>
            <a:cxnSpLocks/>
            <a:stCxn id="86" idx="1"/>
            <a:endCxn id="5" idx="0"/>
          </p:cNvCxnSpPr>
          <p:nvPr/>
        </p:nvCxnSpPr>
        <p:spPr>
          <a:xfrm rot="10800000" flipV="1">
            <a:off x="1936712" y="1546243"/>
            <a:ext cx="5615137" cy="143549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871ECF-F0C9-4572-9BAD-9B05FBC8792A}"/>
              </a:ext>
            </a:extLst>
          </p:cNvPr>
          <p:cNvSpPr txBox="1"/>
          <p:nvPr/>
        </p:nvSpPr>
        <p:spPr>
          <a:xfrm>
            <a:off x="4157393" y="1497771"/>
            <a:ext cx="251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Stale command Error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03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3B427ED-CEF4-4561-A390-D03A1A8FE36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53342" y="3396342"/>
            <a:ext cx="1238124" cy="32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9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1"/>
          <p:cNvSpPr txBox="1"/>
          <p:nvPr/>
        </p:nvSpPr>
        <p:spPr>
          <a:xfrm>
            <a:off x="823528" y="249898"/>
            <a:ext cx="10530152" cy="13938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latin typeface="等线 Light"/>
              </a:rPr>
              <a:t>TiDB数据库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等线 Light"/>
              </a:rPr>
              <a:t>——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等线 Light"/>
              </a:rPr>
              <a:t>整体构架</a:t>
            </a:r>
            <a:endParaRPr lang="zh-CN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492CCD-7291-40B3-82A2-1AA09E3D4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4" t="20124" r="12749" b="15693"/>
          <a:stretch/>
        </p:blipFill>
        <p:spPr>
          <a:xfrm>
            <a:off x="1010955" y="1419877"/>
            <a:ext cx="10627922" cy="4679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CCA1DC-40D8-460E-9705-F727C0F250E2}"/>
              </a:ext>
            </a:extLst>
          </p:cNvPr>
          <p:cNvSpPr txBox="1"/>
          <p:nvPr/>
        </p:nvSpPr>
        <p:spPr>
          <a:xfrm>
            <a:off x="2391079" y="6184971"/>
            <a:ext cx="51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From: https://pingcap.com/blog-cn/tidb-internal-2/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13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A7400B-7537-4AD2-AAD0-81A249D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19604"/>
            <a:ext cx="10515240" cy="1325160"/>
          </a:xfrm>
        </p:spPr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路由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C393C-CBB6-4239-B645-4AC7906A1D84}"/>
              </a:ext>
            </a:extLst>
          </p:cNvPr>
          <p:cNvSpPr/>
          <p:nvPr/>
        </p:nvSpPr>
        <p:spPr>
          <a:xfrm>
            <a:off x="920080" y="2981739"/>
            <a:ext cx="2033262" cy="976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EFE787-0EDA-40A1-B576-AEA4CDA1935F}"/>
              </a:ext>
            </a:extLst>
          </p:cNvPr>
          <p:cNvSpPr/>
          <p:nvPr/>
        </p:nvSpPr>
        <p:spPr>
          <a:xfrm>
            <a:off x="4191466" y="2879507"/>
            <a:ext cx="2572815" cy="1033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5C7D5-37D4-4B3A-BABA-EFDF803A41B5}"/>
              </a:ext>
            </a:extLst>
          </p:cNvPr>
          <p:cNvSpPr txBox="1"/>
          <p:nvPr/>
        </p:nvSpPr>
        <p:spPr>
          <a:xfrm>
            <a:off x="1442599" y="3254353"/>
            <a:ext cx="17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3B93F-B81A-4E15-9F34-7712796EDE56}"/>
              </a:ext>
            </a:extLst>
          </p:cNvPr>
          <p:cNvSpPr txBox="1"/>
          <p:nvPr/>
        </p:nvSpPr>
        <p:spPr>
          <a:xfrm>
            <a:off x="5128596" y="3197558"/>
            <a:ext cx="177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PD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0B811-990A-4703-8CD7-421717276067}"/>
              </a:ext>
            </a:extLst>
          </p:cNvPr>
          <p:cNvSpPr txBox="1"/>
          <p:nvPr/>
        </p:nvSpPr>
        <p:spPr>
          <a:xfrm>
            <a:off x="704229" y="1987816"/>
            <a:ext cx="35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</a:t>
            </a:r>
            <a:r>
              <a:rPr lang="en-US" altLang="zh-CN" sz="2400" dirty="0"/>
              <a:t>key 100</a:t>
            </a:r>
            <a:r>
              <a:rPr lang="zh-CN" altLang="en-US" sz="2400" dirty="0"/>
              <a:t>插入</a:t>
            </a:r>
            <a:r>
              <a:rPr lang="en-US" altLang="zh-CN" sz="2400" dirty="0"/>
              <a:t>value 100</a:t>
            </a:r>
            <a:endParaRPr lang="zh-CN" altLang="en-US" sz="2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2D9925-9DE1-41DE-8E88-04ADA1A05809}"/>
              </a:ext>
            </a:extLst>
          </p:cNvPr>
          <p:cNvSpPr/>
          <p:nvPr/>
        </p:nvSpPr>
        <p:spPr>
          <a:xfrm>
            <a:off x="7552801" y="72034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9B65C4-CF31-46CA-8934-7443A72DF83A}"/>
              </a:ext>
            </a:extLst>
          </p:cNvPr>
          <p:cNvSpPr/>
          <p:nvPr/>
        </p:nvSpPr>
        <p:spPr>
          <a:xfrm>
            <a:off x="7551848" y="127031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C16332-9EB8-4896-843F-7C7321879B9A}"/>
              </a:ext>
            </a:extLst>
          </p:cNvPr>
          <p:cNvSpPr/>
          <p:nvPr/>
        </p:nvSpPr>
        <p:spPr>
          <a:xfrm>
            <a:off x="7550900" y="1825958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DCE113-04E4-4AFA-8D9A-C48FBA0E166C}"/>
              </a:ext>
            </a:extLst>
          </p:cNvPr>
          <p:cNvSpPr txBox="1"/>
          <p:nvPr/>
        </p:nvSpPr>
        <p:spPr>
          <a:xfrm>
            <a:off x="9797143" y="1313375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1</a:t>
            </a:r>
            <a:endParaRPr lang="zh-CN" altLang="en-US" sz="2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B35696-EDB6-417E-829E-E909173DF9D7}"/>
              </a:ext>
            </a:extLst>
          </p:cNvPr>
          <p:cNvSpPr txBox="1"/>
          <p:nvPr/>
        </p:nvSpPr>
        <p:spPr>
          <a:xfrm>
            <a:off x="9807549" y="3203710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2</a:t>
            </a:r>
            <a:endParaRPr lang="zh-CN" altLang="en-US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037971-750C-454E-B75F-A79F93AA7370}"/>
              </a:ext>
            </a:extLst>
          </p:cNvPr>
          <p:cNvSpPr txBox="1"/>
          <p:nvPr/>
        </p:nvSpPr>
        <p:spPr>
          <a:xfrm>
            <a:off x="9806602" y="5241713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TiKV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5973C-990E-4F5D-89F3-4D822155C012}"/>
              </a:ext>
            </a:extLst>
          </p:cNvPr>
          <p:cNvSpPr txBox="1"/>
          <p:nvPr/>
        </p:nvSpPr>
        <p:spPr>
          <a:xfrm>
            <a:off x="7718444" y="84624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4315D7A-1B88-4328-8492-AA555BADBC26}"/>
              </a:ext>
            </a:extLst>
          </p:cNvPr>
          <p:cNvSpPr txBox="1"/>
          <p:nvPr/>
        </p:nvSpPr>
        <p:spPr>
          <a:xfrm>
            <a:off x="7751571" y="143028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37EECE-E577-4049-9019-AC5153CD2E80}"/>
              </a:ext>
            </a:extLst>
          </p:cNvPr>
          <p:cNvSpPr txBox="1"/>
          <p:nvPr/>
        </p:nvSpPr>
        <p:spPr>
          <a:xfrm>
            <a:off x="7756299" y="2008657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19842B0-BD83-4DAA-B286-2629E0441319}"/>
              </a:ext>
            </a:extLst>
          </p:cNvPr>
          <p:cNvSpPr/>
          <p:nvPr/>
        </p:nvSpPr>
        <p:spPr>
          <a:xfrm>
            <a:off x="7563216" y="2775390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E49284C-2E46-4ECD-8334-0B88A4EEA0D2}"/>
              </a:ext>
            </a:extLst>
          </p:cNvPr>
          <p:cNvSpPr/>
          <p:nvPr/>
        </p:nvSpPr>
        <p:spPr>
          <a:xfrm>
            <a:off x="7562263" y="332535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8714A-FFCF-4257-A0F8-FF020E736753}"/>
              </a:ext>
            </a:extLst>
          </p:cNvPr>
          <p:cNvSpPr/>
          <p:nvPr/>
        </p:nvSpPr>
        <p:spPr>
          <a:xfrm>
            <a:off x="7561315" y="388100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61E8-F82F-4C28-89C9-81FC4C7D3AC7}"/>
              </a:ext>
            </a:extLst>
          </p:cNvPr>
          <p:cNvSpPr txBox="1"/>
          <p:nvPr/>
        </p:nvSpPr>
        <p:spPr>
          <a:xfrm>
            <a:off x="7728859" y="2901286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73D087-3AF9-469B-B942-B5FD77063FF0}"/>
              </a:ext>
            </a:extLst>
          </p:cNvPr>
          <p:cNvSpPr txBox="1"/>
          <p:nvPr/>
        </p:nvSpPr>
        <p:spPr>
          <a:xfrm>
            <a:off x="7761986" y="348533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0ED303A-DA48-4F43-AC7B-EBAAB046E3E6}"/>
              </a:ext>
            </a:extLst>
          </p:cNvPr>
          <p:cNvSpPr txBox="1"/>
          <p:nvPr/>
        </p:nvSpPr>
        <p:spPr>
          <a:xfrm>
            <a:off x="7766714" y="40637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337131-EBAE-480E-9398-B3814C87B6BA}"/>
              </a:ext>
            </a:extLst>
          </p:cNvPr>
          <p:cNvSpPr/>
          <p:nvPr/>
        </p:nvSpPr>
        <p:spPr>
          <a:xfrm>
            <a:off x="7573616" y="4864507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226394-4E09-44D1-9755-DB199FBBD7D0}"/>
              </a:ext>
            </a:extLst>
          </p:cNvPr>
          <p:cNvSpPr/>
          <p:nvPr/>
        </p:nvSpPr>
        <p:spPr>
          <a:xfrm>
            <a:off x="7572663" y="5414474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8F6B2BD-081A-4743-978A-BA736FEAEF2B}"/>
              </a:ext>
            </a:extLst>
          </p:cNvPr>
          <p:cNvSpPr/>
          <p:nvPr/>
        </p:nvSpPr>
        <p:spPr>
          <a:xfrm>
            <a:off x="7571715" y="5970121"/>
            <a:ext cx="2033262" cy="5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6F771C-C41F-4B10-B065-1737B7123062}"/>
              </a:ext>
            </a:extLst>
          </p:cNvPr>
          <p:cNvSpPr txBox="1"/>
          <p:nvPr/>
        </p:nvSpPr>
        <p:spPr>
          <a:xfrm>
            <a:off x="7739259" y="4990403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0CE12B-CF67-4E7B-BDA3-82F13E5AC22F}"/>
              </a:ext>
            </a:extLst>
          </p:cNvPr>
          <p:cNvSpPr txBox="1"/>
          <p:nvPr/>
        </p:nvSpPr>
        <p:spPr>
          <a:xfrm>
            <a:off x="7772386" y="557445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B37A8-E4CA-4EAA-91E5-2E266EC67FD6}"/>
              </a:ext>
            </a:extLst>
          </p:cNvPr>
          <p:cNvSpPr txBox="1"/>
          <p:nvPr/>
        </p:nvSpPr>
        <p:spPr>
          <a:xfrm>
            <a:off x="7777114" y="6152820"/>
            <a:ext cx="19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3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94A91D-CF4D-4A77-9FD5-ED3EE2DADE36}"/>
              </a:ext>
            </a:extLst>
          </p:cNvPr>
          <p:cNvSpPr txBox="1"/>
          <p:nvPr/>
        </p:nvSpPr>
        <p:spPr>
          <a:xfrm>
            <a:off x="698567" y="1516427"/>
            <a:ext cx="56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其他情况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54E05B9-1EDA-41E9-BBFD-A73268AB106E}"/>
              </a:ext>
            </a:extLst>
          </p:cNvPr>
          <p:cNvCxnSpPr>
            <a:stCxn id="6" idx="2"/>
          </p:cNvCxnSpPr>
          <p:nvPr/>
        </p:nvCxnSpPr>
        <p:spPr>
          <a:xfrm flipH="1">
            <a:off x="2953342" y="3396342"/>
            <a:ext cx="1238124" cy="32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DB9C515-DF0F-4C23-9B3A-2F6FCA312228}"/>
              </a:ext>
            </a:extLst>
          </p:cNvPr>
          <p:cNvCxnSpPr>
            <a:stCxn id="5" idx="0"/>
            <a:endCxn id="85" idx="1"/>
          </p:cNvCxnSpPr>
          <p:nvPr/>
        </p:nvCxnSpPr>
        <p:spPr>
          <a:xfrm rot="5400000" flipH="1" flipV="1">
            <a:off x="3752025" y="-819037"/>
            <a:ext cx="1985462" cy="5616090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的功能</a:t>
            </a:r>
            <a:r>
              <a:rPr lang="en-US" altLang="zh-CN" dirty="0"/>
              <a:t>——</a:t>
            </a:r>
            <a:r>
              <a:rPr lang="zh-CN" altLang="en-US" dirty="0"/>
              <a:t>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AB2C3-9507-46EC-BF79-4570FFE9EED1}"/>
              </a:ext>
            </a:extLst>
          </p:cNvPr>
          <p:cNvSpPr/>
          <p:nvPr/>
        </p:nvSpPr>
        <p:spPr>
          <a:xfrm>
            <a:off x="1647040" y="1982147"/>
            <a:ext cx="2055980" cy="942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8DCE55-C2D8-491B-96A1-F7A0630032D4}"/>
              </a:ext>
            </a:extLst>
          </p:cNvPr>
          <p:cNvSpPr txBox="1"/>
          <p:nvPr/>
        </p:nvSpPr>
        <p:spPr>
          <a:xfrm>
            <a:off x="1578882" y="2129812"/>
            <a:ext cx="22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  <a:r>
              <a:rPr lang="en-US" altLang="zh-CN" dirty="0" err="1"/>
              <a:t>Tikv</a:t>
            </a:r>
            <a:r>
              <a:rPr lang="zh-CN" altLang="en-US" dirty="0"/>
              <a:t>和</a:t>
            </a:r>
            <a:r>
              <a:rPr lang="en-US" altLang="zh-CN" dirty="0"/>
              <a:t>leader</a:t>
            </a:r>
            <a:r>
              <a:rPr lang="zh-CN" altLang="en-US" dirty="0"/>
              <a:t>的信息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9308CD-0CD7-4A99-B266-DC541FEA26C2}"/>
              </a:ext>
            </a:extLst>
          </p:cNvPr>
          <p:cNvSpPr/>
          <p:nvPr/>
        </p:nvSpPr>
        <p:spPr>
          <a:xfrm>
            <a:off x="1657450" y="3446518"/>
            <a:ext cx="2055980" cy="99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AF44B3-915D-40DA-8094-DED00C9127D3}"/>
              </a:ext>
            </a:extLst>
          </p:cNvPr>
          <p:cNvSpPr txBox="1"/>
          <p:nvPr/>
        </p:nvSpPr>
        <p:spPr>
          <a:xfrm>
            <a:off x="1589292" y="3594183"/>
            <a:ext cx="22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通过心跳给</a:t>
            </a:r>
            <a:r>
              <a:rPr lang="en-US" altLang="zh-CN" dirty="0" err="1"/>
              <a:t>TiKV</a:t>
            </a:r>
            <a:r>
              <a:rPr lang="zh-CN" altLang="en-US" dirty="0"/>
              <a:t>和</a:t>
            </a:r>
            <a:r>
              <a:rPr lang="en-US" altLang="zh-CN" dirty="0"/>
              <a:t>leader</a:t>
            </a:r>
            <a:r>
              <a:rPr lang="zh-CN" altLang="en-US" dirty="0"/>
              <a:t>传递指令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0C4E9-70B2-46F9-A89B-7B6503AF05EE}"/>
              </a:ext>
            </a:extLst>
          </p:cNvPr>
          <p:cNvSpPr/>
          <p:nvPr/>
        </p:nvSpPr>
        <p:spPr>
          <a:xfrm>
            <a:off x="4884357" y="2726161"/>
            <a:ext cx="2294519" cy="942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365EA-C78A-4502-8930-6215A18D513A}"/>
              </a:ext>
            </a:extLst>
          </p:cNvPr>
          <p:cNvSpPr txBox="1"/>
          <p:nvPr/>
        </p:nvSpPr>
        <p:spPr>
          <a:xfrm>
            <a:off x="5077460" y="3010137"/>
            <a:ext cx="22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client</a:t>
            </a:r>
            <a:r>
              <a:rPr lang="zh-CN" altLang="en-US" dirty="0"/>
              <a:t>提供路由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59036E-EA30-49A1-9657-C5D15A5CFB94}"/>
              </a:ext>
            </a:extLst>
          </p:cNvPr>
          <p:cNvCxnSpPr>
            <a:endCxn id="7" idx="1"/>
          </p:cNvCxnSpPr>
          <p:nvPr/>
        </p:nvCxnSpPr>
        <p:spPr>
          <a:xfrm>
            <a:off x="3713430" y="2776143"/>
            <a:ext cx="1170927" cy="42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674F61-B26F-40E9-B921-F7E4ABD196BF}"/>
              </a:ext>
            </a:extLst>
          </p:cNvPr>
          <p:cNvCxnSpPr/>
          <p:nvPr/>
        </p:nvCxnSpPr>
        <p:spPr>
          <a:xfrm flipV="1">
            <a:off x="3703020" y="3411482"/>
            <a:ext cx="1181337" cy="76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08A934D-2E29-4C7D-A8D0-4DDB32DE8FEB}"/>
              </a:ext>
            </a:extLst>
          </p:cNvPr>
          <p:cNvSpPr/>
          <p:nvPr/>
        </p:nvSpPr>
        <p:spPr>
          <a:xfrm>
            <a:off x="7797958" y="2686405"/>
            <a:ext cx="2737520" cy="971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702B8C-2372-49AA-829A-0DF91F69AC55}"/>
              </a:ext>
            </a:extLst>
          </p:cNvPr>
          <p:cNvSpPr txBox="1"/>
          <p:nvPr/>
        </p:nvSpPr>
        <p:spPr>
          <a:xfrm>
            <a:off x="8195529" y="285110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生成全局</a:t>
            </a:r>
            <a:r>
              <a:rPr lang="en-US" altLang="zh-CN" dirty="0"/>
              <a:t>TSO</a:t>
            </a:r>
            <a:r>
              <a:rPr lang="zh-CN" altLang="en-US" dirty="0"/>
              <a:t>和全局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39EBD9-628F-4CA6-955D-B51869E14F44}"/>
              </a:ext>
            </a:extLst>
          </p:cNvPr>
          <p:cNvCxnSpPr>
            <a:stCxn id="13" idx="1"/>
          </p:cNvCxnSpPr>
          <p:nvPr/>
        </p:nvCxnSpPr>
        <p:spPr>
          <a:xfrm flipH="1">
            <a:off x="7178876" y="3172003"/>
            <a:ext cx="619082" cy="2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84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的代码实现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2BF49-C103-43B2-8353-51866EB9264D}"/>
              </a:ext>
            </a:extLst>
          </p:cNvPr>
          <p:cNvSpPr txBox="1"/>
          <p:nvPr/>
        </p:nvSpPr>
        <p:spPr>
          <a:xfrm>
            <a:off x="838080" y="1868557"/>
            <a:ext cx="7811803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PD</a:t>
            </a:r>
            <a:r>
              <a:rPr lang="zh-CN" altLang="en-US" sz="2400" dirty="0"/>
              <a:t>对于系统的调度实现的关键：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Scheduler</a:t>
            </a:r>
            <a:r>
              <a:rPr lang="en-US" altLang="zh-CN" sz="2400" dirty="0"/>
              <a:t>: PD</a:t>
            </a:r>
            <a:r>
              <a:rPr lang="zh-CN" altLang="en-US" sz="2400" dirty="0"/>
              <a:t>实现调度的接口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Operator</a:t>
            </a:r>
            <a:r>
              <a:rPr lang="en-US" altLang="zh-CN" sz="2400" dirty="0"/>
              <a:t>: </a:t>
            </a:r>
            <a:r>
              <a:rPr lang="zh-CN" altLang="en-US" sz="2400" dirty="0"/>
              <a:t>由</a:t>
            </a:r>
            <a:r>
              <a:rPr lang="en-US" altLang="zh-CN" sz="2400" dirty="0"/>
              <a:t>Scheduler</a:t>
            </a:r>
            <a:r>
              <a:rPr lang="zh-CN" altLang="en-US" sz="2400" dirty="0"/>
              <a:t>产生的具体操作，其操作对象为</a:t>
            </a:r>
            <a:r>
              <a:rPr lang="en-US" altLang="zh-CN" sz="2400" dirty="0"/>
              <a:t>		</a:t>
            </a:r>
            <a:r>
              <a:rPr lang="zh-CN" altLang="en-US" sz="2400" dirty="0"/>
              <a:t>物理存储结构的基本单位</a:t>
            </a:r>
            <a:r>
              <a:rPr lang="en-US" altLang="zh-CN" sz="2400" dirty="0"/>
              <a:t>region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Selector/filter</a:t>
            </a:r>
            <a:r>
              <a:rPr lang="en-US" altLang="zh-CN" sz="2400" dirty="0"/>
              <a:t>:</a:t>
            </a:r>
            <a:r>
              <a:rPr lang="zh-CN" altLang="en-US" sz="2400" dirty="0"/>
              <a:t>产生调度的对象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Controller</a:t>
            </a:r>
            <a:r>
              <a:rPr lang="en-US" altLang="zh-CN" sz="2400" dirty="0"/>
              <a:t>:</a:t>
            </a:r>
            <a:r>
              <a:rPr lang="zh-CN" altLang="en-US" sz="2400" dirty="0"/>
              <a:t>控制调度的速度，以保证系统可以性能最佳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Coordinator</a:t>
            </a:r>
            <a:r>
              <a:rPr lang="en-US" altLang="zh-CN" sz="2400" dirty="0"/>
              <a:t>:</a:t>
            </a:r>
            <a:r>
              <a:rPr lang="zh-CN" altLang="en-US" sz="2400" dirty="0"/>
              <a:t>管理</a:t>
            </a:r>
            <a:r>
              <a:rPr lang="en-US" altLang="zh-CN" sz="2400" dirty="0"/>
              <a:t>scheduler</a:t>
            </a:r>
            <a:r>
              <a:rPr lang="zh-CN" altLang="en-US" sz="2400" dirty="0"/>
              <a:t>和</a:t>
            </a:r>
            <a:r>
              <a:rPr lang="en-US" altLang="zh-CN" sz="2400" dirty="0"/>
              <a:t>controller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720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</a:t>
            </a:r>
            <a:r>
              <a:rPr lang="zh-CN" altLang="en-US" dirty="0"/>
              <a:t>的代码实现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9D666-04DC-4056-8BE9-54703F153570}"/>
              </a:ext>
            </a:extLst>
          </p:cNvPr>
          <p:cNvSpPr txBox="1"/>
          <p:nvPr/>
        </p:nvSpPr>
        <p:spPr>
          <a:xfrm>
            <a:off x="1329004" y="2197968"/>
            <a:ext cx="319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Selecter</a:t>
            </a:r>
            <a:r>
              <a:rPr lang="en-US" altLang="zh-CN" sz="2400" dirty="0"/>
              <a:t>/filter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B4CCDB-A451-478A-907C-5F67F12CD295}"/>
              </a:ext>
            </a:extLst>
          </p:cNvPr>
          <p:cNvSpPr txBox="1"/>
          <p:nvPr/>
        </p:nvSpPr>
        <p:spPr>
          <a:xfrm>
            <a:off x="1408517" y="3708716"/>
            <a:ext cx="1987826" cy="104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7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6E0-DA46-45FF-995B-EFB9E081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9D666-04DC-4056-8BE9-54703F153570}"/>
              </a:ext>
            </a:extLst>
          </p:cNvPr>
          <p:cNvSpPr txBox="1"/>
          <p:nvPr/>
        </p:nvSpPr>
        <p:spPr>
          <a:xfrm>
            <a:off x="838080" y="1595940"/>
            <a:ext cx="9055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三篇文章了解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TiDB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技术内幕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说存储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:https://pingcap.com/blog-cn/tidb-internal-1/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三篇文章了解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TiDB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技术内幕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说计算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:https://pingcap.com/blog-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/tidb-internal-2/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[3]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三篇文章了解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TiDB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技术内幕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谈调度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:https://pingcap.com/blog-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/tidb-internal-3/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负载均衡原理与技术实现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:https://www.cnblogs.com/CasonChan/p/4837227.html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阿里云数据库：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https://www.aliyun.com/product/polardb?utm_content=se_1000802350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[6]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简介与使用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:https://segmentfault.com/a/1190000014045625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[7]key-value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数据库优点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:https://blog.csdn.net/qq892618896/article/details/51209933</a:t>
            </a:r>
          </a:p>
        </p:txBody>
      </p:sp>
    </p:spTree>
    <p:extLst>
      <p:ext uri="{BB962C8B-B14F-4D97-AF65-F5344CB8AC3E}">
        <p14:creationId xmlns:p14="http://schemas.microsoft.com/office/powerpoint/2010/main" val="61040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228840" y="45892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3228840" y="2098080"/>
            <a:ext cx="5348880" cy="1423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3887640" y="2414520"/>
            <a:ext cx="410868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Arial"/>
              </a:rPr>
              <a:t>关系模型：这个模型下的数据按照SQL的语句进行操作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3965885" y="4963886"/>
            <a:ext cx="4288145" cy="5311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latin typeface="Arial"/>
              </a:rPr>
              <a:t>K-V </a:t>
            </a:r>
            <a:r>
              <a:rPr lang="en-US" sz="2800" b="0" strike="noStrike" spc="-1" dirty="0" err="1">
                <a:latin typeface="Arial"/>
              </a:rPr>
              <a:t>存储数据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TextShape 5"/>
          <p:cNvSpPr txBox="1"/>
          <p:nvPr/>
        </p:nvSpPr>
        <p:spPr>
          <a:xfrm>
            <a:off x="6562080" y="3600720"/>
            <a:ext cx="2868120" cy="84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映射为对应的对 K-V 存储结构的操作</a:t>
            </a:r>
          </a:p>
        </p:txBody>
      </p:sp>
      <p:sp>
        <p:nvSpPr>
          <p:cNvPr id="103" name="Line 6"/>
          <p:cNvSpPr/>
          <p:nvPr/>
        </p:nvSpPr>
        <p:spPr>
          <a:xfrm flipH="1">
            <a:off x="8190000" y="1584000"/>
            <a:ext cx="697680" cy="514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extShape 7"/>
          <p:cNvSpPr txBox="1"/>
          <p:nvPr/>
        </p:nvSpPr>
        <p:spPr>
          <a:xfrm>
            <a:off x="8732520" y="1700640"/>
            <a:ext cx="167148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05" name="Line 8"/>
          <p:cNvSpPr/>
          <p:nvPr/>
        </p:nvSpPr>
        <p:spPr>
          <a:xfrm>
            <a:off x="640692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9"/>
          <p:cNvSpPr/>
          <p:nvPr/>
        </p:nvSpPr>
        <p:spPr>
          <a:xfrm>
            <a:off x="5011560" y="3521520"/>
            <a:ext cx="0" cy="1067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TextShape 10"/>
          <p:cNvSpPr txBox="1"/>
          <p:nvPr/>
        </p:nvSpPr>
        <p:spPr>
          <a:xfrm>
            <a:off x="2376000" y="3679920"/>
            <a:ext cx="2519280" cy="4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09" name="Line 12"/>
          <p:cNvSpPr/>
          <p:nvPr/>
        </p:nvSpPr>
        <p:spPr>
          <a:xfrm>
            <a:off x="8267400" y="6012720"/>
            <a:ext cx="542880" cy="395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13"/>
          <p:cNvSpPr txBox="1"/>
          <p:nvPr/>
        </p:nvSpPr>
        <p:spPr>
          <a:xfrm>
            <a:off x="8848800" y="5933520"/>
            <a:ext cx="1395360" cy="4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结果输出</a:t>
            </a:r>
          </a:p>
        </p:txBody>
      </p:sp>
      <p:sp>
        <p:nvSpPr>
          <p:cNvPr id="111" name="TextShape 14"/>
          <p:cNvSpPr txBox="1"/>
          <p:nvPr/>
        </p:nvSpPr>
        <p:spPr>
          <a:xfrm>
            <a:off x="678200" y="2375999"/>
            <a:ext cx="1876896" cy="7277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逻辑结构</a:t>
            </a:r>
            <a:endParaRPr lang="en-US" sz="1050" b="0" strike="noStrike" spc="-1" dirty="0">
              <a:solidFill>
                <a:srgbClr val="94070A"/>
              </a:solidFill>
              <a:latin typeface="Arial"/>
            </a:endParaRPr>
          </a:p>
        </p:txBody>
      </p:sp>
      <p:sp>
        <p:nvSpPr>
          <p:cNvPr id="112" name="TextShape 15"/>
          <p:cNvSpPr txBox="1"/>
          <p:nvPr/>
        </p:nvSpPr>
        <p:spPr>
          <a:xfrm>
            <a:off x="719999" y="5056200"/>
            <a:ext cx="1709691" cy="4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200" b="0" strike="noStrike" spc="-1" dirty="0" err="1">
                <a:solidFill>
                  <a:srgbClr val="94070A"/>
                </a:solidFill>
                <a:latin typeface="Arial"/>
              </a:rPr>
              <a:t>物理结构</a:t>
            </a:r>
            <a:endParaRPr lang="en-US" sz="3200" b="0" strike="noStrike" spc="-1" dirty="0">
              <a:solidFill>
                <a:srgbClr val="94070A"/>
              </a:solidFill>
              <a:latin typeface="Arial"/>
            </a:endParaRPr>
          </a:p>
        </p:txBody>
      </p:sp>
      <p:sp>
        <p:nvSpPr>
          <p:cNvPr id="17" name="TextShape 11">
            <a:extLst>
              <a:ext uri="{FF2B5EF4-FFF2-40B4-BE49-F238E27FC236}">
                <a16:creationId xmlns:a16="http://schemas.microsoft.com/office/drawing/2014/main" id="{1B012F55-824F-4CBB-AF6D-1926D6714D78}"/>
              </a:ext>
            </a:extLst>
          </p:cNvPr>
          <p:cNvSpPr txBox="1"/>
          <p:nvPr/>
        </p:nvSpPr>
        <p:spPr>
          <a:xfrm>
            <a:off x="823528" y="249898"/>
            <a:ext cx="10530152" cy="13938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latin typeface="等线 Light"/>
              </a:rPr>
              <a:t>TiDB数据库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等线 Light"/>
              </a:rPr>
              <a:t>——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等线 Light"/>
              </a:rPr>
              <a:t>整体构架</a:t>
            </a:r>
            <a:endParaRPr lang="zh-CN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2160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3"/>
          <p:cNvSpPr txBox="1"/>
          <p:nvPr/>
        </p:nvSpPr>
        <p:spPr>
          <a:xfrm>
            <a:off x="2772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关系模型：这个模型下的数据按照SQL的语句进行操作</a:t>
            </a:r>
          </a:p>
        </p:txBody>
      </p:sp>
      <p:sp>
        <p:nvSpPr>
          <p:cNvPr id="116" name="TextShape 4"/>
          <p:cNvSpPr txBox="1"/>
          <p:nvPr/>
        </p:nvSpPr>
        <p:spPr>
          <a:xfrm>
            <a:off x="2916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K-V 存储数据</a:t>
            </a:r>
          </a:p>
        </p:txBody>
      </p:sp>
      <p:sp>
        <p:nvSpPr>
          <p:cNvPr id="118" name="Line 6"/>
          <p:cNvSpPr/>
          <p:nvPr/>
        </p:nvSpPr>
        <p:spPr>
          <a:xfrm flipH="1">
            <a:off x="6768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7"/>
          <p:cNvSpPr txBox="1"/>
          <p:nvPr/>
        </p:nvSpPr>
        <p:spPr>
          <a:xfrm>
            <a:off x="7272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一个数据操作</a:t>
            </a:r>
          </a:p>
        </p:txBody>
      </p:sp>
      <p:sp>
        <p:nvSpPr>
          <p:cNvPr id="121" name="Line 9"/>
          <p:cNvSpPr/>
          <p:nvPr/>
        </p:nvSpPr>
        <p:spPr>
          <a:xfrm>
            <a:off x="3816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10"/>
          <p:cNvSpPr txBox="1"/>
          <p:nvPr/>
        </p:nvSpPr>
        <p:spPr>
          <a:xfrm>
            <a:off x="1368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映射为 K-V存储结构</a:t>
            </a:r>
          </a:p>
        </p:txBody>
      </p:sp>
      <p:sp>
        <p:nvSpPr>
          <p:cNvPr id="128" name="Line 16"/>
          <p:cNvSpPr/>
          <p:nvPr/>
        </p:nvSpPr>
        <p:spPr>
          <a:xfrm>
            <a:off x="6840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Shape 17"/>
          <p:cNvSpPr txBox="1"/>
          <p:nvPr/>
        </p:nvSpPr>
        <p:spPr>
          <a:xfrm>
            <a:off x="7408398" y="5941565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err="1">
                <a:latin typeface="Arial"/>
              </a:rPr>
              <a:t>结果输出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FF3C25B-5FA4-47E3-AFC1-0C3EC0E691AA}"/>
              </a:ext>
            </a:extLst>
          </p:cNvPr>
          <p:cNvSpPr/>
          <p:nvPr/>
        </p:nvSpPr>
        <p:spPr>
          <a:xfrm>
            <a:off x="7650298" y="4509523"/>
            <a:ext cx="1965108" cy="920884"/>
          </a:xfrm>
          <a:prstGeom prst="ellipse">
            <a:avLst/>
          </a:prstGeom>
          <a:solidFill>
            <a:srgbClr val="FFFFCC">
              <a:alpha val="8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0F673-DE10-48A9-BCF3-63070BC91DC9}"/>
              </a:ext>
            </a:extLst>
          </p:cNvPr>
          <p:cNvSpPr txBox="1"/>
          <p:nvPr/>
        </p:nvSpPr>
        <p:spPr>
          <a:xfrm>
            <a:off x="8320483" y="4742394"/>
            <a:ext cx="84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06797DF-1BFE-4819-A212-AB5AE1A0E1BC}"/>
              </a:ext>
            </a:extLst>
          </p:cNvPr>
          <p:cNvCxnSpPr>
            <a:cxnSpLocks/>
            <a:stCxn id="113" idx="3"/>
            <a:endCxn id="3" idx="2"/>
          </p:cNvCxnSpPr>
          <p:nvPr/>
        </p:nvCxnSpPr>
        <p:spPr>
          <a:xfrm>
            <a:off x="7128000" y="4968000"/>
            <a:ext cx="522298" cy="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BBDCD9-4F02-427C-B28F-BC3E99A0F3B9}"/>
              </a:ext>
            </a:extLst>
          </p:cNvPr>
          <p:cNvCxnSpPr/>
          <p:nvPr/>
        </p:nvCxnSpPr>
        <p:spPr>
          <a:xfrm flipH="1">
            <a:off x="8485182" y="5434453"/>
            <a:ext cx="170385" cy="55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Shape 11">
            <a:extLst>
              <a:ext uri="{FF2B5EF4-FFF2-40B4-BE49-F238E27FC236}">
                <a16:creationId xmlns:a16="http://schemas.microsoft.com/office/drawing/2014/main" id="{AFE5EAF9-13C7-4920-A011-98F8CD844BFC}"/>
              </a:ext>
            </a:extLst>
          </p:cNvPr>
          <p:cNvSpPr txBox="1"/>
          <p:nvPr/>
        </p:nvSpPr>
        <p:spPr>
          <a:xfrm>
            <a:off x="823528" y="249898"/>
            <a:ext cx="10530152" cy="13938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latin typeface="等线 Light"/>
              </a:rPr>
              <a:t>TiDB数据库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等线 Light"/>
              </a:rPr>
              <a:t>——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等线 Light"/>
              </a:rPr>
              <a:t>整体构架</a:t>
            </a:r>
            <a:endParaRPr lang="zh-CN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b="0" strike="noStrike" spc="-1" dirty="0">
                <a:solidFill>
                  <a:srgbClr val="000000"/>
                </a:solidFill>
                <a:latin typeface="等线 Light"/>
              </a:rPr>
              <a:t>目录</a:t>
            </a:r>
            <a:endParaRPr lang="zh-CN" sz="44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spc="-1" dirty="0">
                <a:latin typeface="等线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整体构架</a:t>
            </a:r>
            <a:endParaRPr lang="en-US" altLang="zh-CN" sz="2800" spc="-1" dirty="0"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b="0" strike="noStrike" spc="-1" dirty="0">
                <a:solidFill>
                  <a:srgbClr val="C00000"/>
                </a:solidFill>
                <a:latin typeface="等线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如何存储数据</a:t>
            </a:r>
            <a:endParaRPr lang="en-US" altLang="zh-CN" sz="2800" b="0" strike="noStrike" spc="-1" dirty="0">
              <a:solidFill>
                <a:srgbClr val="C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 err="1">
                <a:solidFill>
                  <a:srgbClr val="000000"/>
                </a:solidFill>
                <a:latin typeface="等线"/>
              </a:rPr>
              <a:t>TiDB</a:t>
            </a:r>
            <a:r>
              <a:rPr lang="zh-CN" altLang="en-US" sz="2800" spc="-1" dirty="0">
                <a:latin typeface="等线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映射关系</a:t>
            </a:r>
            <a:endParaRPr lang="en-US" altLang="zh-CN" sz="2800" spc="-1" dirty="0"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latin typeface="等线"/>
              </a:rPr>
              <a:t>PD</a:t>
            </a:r>
            <a:r>
              <a:rPr lang="zh-CN" altLang="en-US" sz="2800" spc="-1" dirty="0">
                <a:latin typeface="等线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调度</a:t>
            </a: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zh-CN" sz="2400" b="0" strike="noStrike" spc="-1" dirty="0">
              <a:solidFill>
                <a:srgbClr val="000000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08593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34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TiDB数据库——如何存储数据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E9DD1DA-9136-4694-AE25-049D28C60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93" t="25507" r="10373" b="21077"/>
          <a:stretch/>
        </p:blipFill>
        <p:spPr>
          <a:xfrm>
            <a:off x="1368751" y="1982150"/>
            <a:ext cx="8922504" cy="42598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A61E64-14B6-480E-ABB7-F80DEEACC442}"/>
              </a:ext>
            </a:extLst>
          </p:cNvPr>
          <p:cNvSpPr txBox="1"/>
          <p:nvPr/>
        </p:nvSpPr>
        <p:spPr>
          <a:xfrm>
            <a:off x="3572405" y="6287212"/>
            <a:ext cx="5406887" cy="36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From:https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://pingcap.com/blog-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/tidb-internal-1/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0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2"/>
          <p:cNvSpPr/>
          <p:nvPr/>
        </p:nvSpPr>
        <p:spPr>
          <a:xfrm>
            <a:off x="3309538" y="24909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3356698" y="19084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</a:rPr>
              <a:t>服务器</a:t>
            </a:r>
            <a:r>
              <a:rPr lang="en-US" sz="18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0" name="Line 4"/>
          <p:cNvSpPr/>
          <p:nvPr/>
        </p:nvSpPr>
        <p:spPr>
          <a:xfrm>
            <a:off x="3309538" y="3065520"/>
            <a:ext cx="131652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5"/>
          <p:cNvSpPr/>
          <p:nvPr/>
        </p:nvSpPr>
        <p:spPr>
          <a:xfrm>
            <a:off x="3309538" y="3608760"/>
            <a:ext cx="13060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"/>
          <p:cNvSpPr/>
          <p:nvPr/>
        </p:nvSpPr>
        <p:spPr>
          <a:xfrm>
            <a:off x="3299818" y="4158120"/>
            <a:ext cx="13064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3704818" y="4356120"/>
            <a:ext cx="4611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3419338" y="260940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3420058" y="314328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>
            <a:off x="3431578" y="367176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5143738" y="2564040"/>
            <a:ext cx="1901520" cy="14767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4622818" y="2838000"/>
            <a:ext cx="520560" cy="30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3"/>
          <p:cNvSpPr/>
          <p:nvPr/>
        </p:nvSpPr>
        <p:spPr>
          <a:xfrm>
            <a:off x="5488618" y="4455480"/>
            <a:ext cx="145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TiKV 1放大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Line 14"/>
          <p:cNvSpPr/>
          <p:nvPr/>
        </p:nvSpPr>
        <p:spPr>
          <a:xfrm>
            <a:off x="5143378" y="2990280"/>
            <a:ext cx="19018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5"/>
          <p:cNvSpPr/>
          <p:nvPr/>
        </p:nvSpPr>
        <p:spPr>
          <a:xfrm>
            <a:off x="5144458" y="3471960"/>
            <a:ext cx="19008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6"/>
          <p:cNvSpPr/>
          <p:nvPr/>
        </p:nvSpPr>
        <p:spPr>
          <a:xfrm>
            <a:off x="5337058" y="26004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5343178" y="30666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5596258" y="357204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>
            <a:off x="7651498" y="2391600"/>
            <a:ext cx="1786680" cy="19641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0"/>
          <p:cNvSpPr/>
          <p:nvPr/>
        </p:nvSpPr>
        <p:spPr>
          <a:xfrm>
            <a:off x="7045618" y="2767800"/>
            <a:ext cx="605880" cy="18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1"/>
          <p:cNvSpPr/>
          <p:nvPr/>
        </p:nvSpPr>
        <p:spPr>
          <a:xfrm>
            <a:off x="7855618" y="4640160"/>
            <a:ext cx="1514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Region 放大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Line 22"/>
          <p:cNvSpPr/>
          <p:nvPr/>
        </p:nvSpPr>
        <p:spPr>
          <a:xfrm>
            <a:off x="8545018" y="2391240"/>
            <a:ext cx="360" cy="196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23"/>
          <p:cNvSpPr/>
          <p:nvPr/>
        </p:nvSpPr>
        <p:spPr>
          <a:xfrm>
            <a:off x="7651498" y="276780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24"/>
          <p:cNvSpPr/>
          <p:nvPr/>
        </p:nvSpPr>
        <p:spPr>
          <a:xfrm>
            <a:off x="7636738" y="314472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25"/>
          <p:cNvSpPr/>
          <p:nvPr/>
        </p:nvSpPr>
        <p:spPr>
          <a:xfrm>
            <a:off x="7668778" y="352704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6"/>
          <p:cNvSpPr/>
          <p:nvPr/>
        </p:nvSpPr>
        <p:spPr>
          <a:xfrm>
            <a:off x="7656178" y="240564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7"/>
          <p:cNvSpPr/>
          <p:nvPr/>
        </p:nvSpPr>
        <p:spPr>
          <a:xfrm>
            <a:off x="7677778" y="277212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8"/>
          <p:cNvSpPr/>
          <p:nvPr/>
        </p:nvSpPr>
        <p:spPr>
          <a:xfrm>
            <a:off x="7689298" y="314400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Key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29"/>
          <p:cNvSpPr/>
          <p:nvPr/>
        </p:nvSpPr>
        <p:spPr>
          <a:xfrm>
            <a:off x="8561578" y="23916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30"/>
          <p:cNvSpPr/>
          <p:nvPr/>
        </p:nvSpPr>
        <p:spPr>
          <a:xfrm>
            <a:off x="8562658" y="27948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31"/>
          <p:cNvSpPr/>
          <p:nvPr/>
        </p:nvSpPr>
        <p:spPr>
          <a:xfrm>
            <a:off x="8558338" y="315084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Value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32"/>
          <p:cNvSpPr/>
          <p:nvPr/>
        </p:nvSpPr>
        <p:spPr>
          <a:xfrm>
            <a:off x="7805218" y="364512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33"/>
          <p:cNvSpPr/>
          <p:nvPr/>
        </p:nvSpPr>
        <p:spPr>
          <a:xfrm>
            <a:off x="8720698" y="363036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5400000"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TextShape 34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TiDB数据库——如何存储数据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2688</Words>
  <Application>Microsoft Office PowerPoint</Application>
  <PresentationFormat>宽屏</PresentationFormat>
  <Paragraphs>757</Paragraphs>
  <Slides>44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</vt:lpstr>
      <vt:lpstr>PowerPoint 演示文稿</vt:lpstr>
      <vt:lpstr>PD的功能——总述</vt:lpstr>
      <vt:lpstr>PD的功能——心跳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PD的功能——路由</vt:lpstr>
      <vt:lpstr>PD的功能——总结</vt:lpstr>
      <vt:lpstr>PD的代码实现</vt:lpstr>
      <vt:lpstr>PD的代码实现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TiDB项目</dc:title>
  <dc:subject/>
  <dc:creator>李 晓桐</dc:creator>
  <dc:description/>
  <cp:lastModifiedBy>李 晓桐</cp:lastModifiedBy>
  <cp:revision>161</cp:revision>
  <dcterms:created xsi:type="dcterms:W3CDTF">2019-09-22T08:51:42Z</dcterms:created>
  <dcterms:modified xsi:type="dcterms:W3CDTF">2019-09-30T02:41:40Z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