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9" r:id="rId5"/>
    <p:sldId id="260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80" r:id="rId19"/>
    <p:sldId id="282" r:id="rId20"/>
    <p:sldId id="281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161" autoAdjust="0"/>
  </p:normalViewPr>
  <p:slideViewPr>
    <p:cSldViewPr snapToGrid="0">
      <p:cViewPr varScale="1">
        <p:scale>
          <a:sx n="56" d="100"/>
          <a:sy n="56" d="100"/>
        </p:scale>
        <p:origin x="106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单击鼠标移动幻灯片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D8E7D0-2872-409E-9FEC-63D1A85B119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r>
              <a:rPr lang="zh-CN" altLang="en-US" dirty="0"/>
              <a:t>数据安全性：淘宝购物车中商品丢失</a:t>
            </a:r>
            <a:endParaRPr lang="en-US" altLang="zh-CN" dirty="0"/>
          </a:p>
          <a:p>
            <a:r>
              <a:rPr lang="zh-CN" altLang="en-US" dirty="0"/>
              <a:t>数据一致性：淘宝购物车里东西异常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69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主要负责放置过程，但是</a:t>
            </a:r>
            <a:r>
              <a:rPr lang="en-US" altLang="zh-CN" dirty="0"/>
              <a:t>PD</a:t>
            </a:r>
            <a:r>
              <a:rPr lang="zh-CN" altLang="en-US" dirty="0"/>
              <a:t>是否负责所有的操作。这张</a:t>
            </a:r>
            <a:r>
              <a:rPr lang="en-US" altLang="zh-CN" dirty="0"/>
              <a:t>ppt</a:t>
            </a:r>
            <a:r>
              <a:rPr lang="zh-CN" altLang="en-US" dirty="0"/>
              <a:t>有一些问题！再确认！！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985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一个服务器（物理机）中储存多个TiKV节点，一个TiKV节点储存多个region,每个region都是一个key-value pair 组成的大表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E9F223-1278-4213-BF1B-8251B950259B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473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PD</a:t>
            </a:r>
            <a:r>
              <a:rPr lang="zh-CN" altLang="en-US" dirty="0"/>
              <a:t>采用了</a:t>
            </a:r>
            <a:r>
              <a:rPr lang="en-US" altLang="zh-CN" dirty="0"/>
              <a:t>raft</a:t>
            </a:r>
            <a:r>
              <a:rPr lang="zh-CN" altLang="en-US" dirty="0"/>
              <a:t>策略，这里涉及到</a:t>
            </a:r>
            <a:r>
              <a:rPr lang="en-US" altLang="zh-CN" dirty="0"/>
              <a:t>3</a:t>
            </a:r>
            <a:r>
              <a:rPr lang="zh-CN" altLang="en-US" dirty="0"/>
              <a:t>个主体：</a:t>
            </a:r>
            <a:r>
              <a:rPr lang="en-US" altLang="zh-CN" dirty="0"/>
              <a:t>raft </a:t>
            </a:r>
            <a:r>
              <a:rPr lang="en-US" altLang="zh-CN" dirty="0" err="1"/>
              <a:t>group,leader,follower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93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111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handleStoreHeartbeat:C</a:t>
            </a:r>
            <a:r>
              <a:rPr lang="en-US" altLang="zh-CN" dirty="0"/>
              <a:t>:\Users\</a:t>
            </a:r>
            <a:r>
              <a:rPr lang="zh-CN" altLang="en-US" dirty="0"/>
              <a:t>李晓桐</a:t>
            </a:r>
            <a:r>
              <a:rPr lang="en-US" altLang="zh-CN" dirty="0"/>
              <a:t>\pd\server\</a:t>
            </a:r>
            <a:r>
              <a:rPr lang="en-US" altLang="zh-CN" dirty="0" err="1"/>
              <a:t>cache.go</a:t>
            </a:r>
            <a:endParaRPr lang="en-US" altLang="zh-CN" dirty="0"/>
          </a:p>
          <a:p>
            <a:r>
              <a:rPr lang="en-US" altLang="zh-CN" dirty="0" err="1"/>
              <a:t>handleRegionHeartbeat:C</a:t>
            </a:r>
            <a:r>
              <a:rPr lang="en-US" altLang="zh-CN" dirty="0"/>
              <a:t>:\Users\</a:t>
            </a:r>
            <a:r>
              <a:rPr lang="zh-CN" altLang="en-US" dirty="0"/>
              <a:t>李晓桐</a:t>
            </a:r>
            <a:r>
              <a:rPr lang="en-US" altLang="zh-CN" dirty="0"/>
              <a:t>\pd\server\</a:t>
            </a:r>
            <a:r>
              <a:rPr lang="en-US" altLang="zh-CN" dirty="0" err="1"/>
              <a:t>cluster_worker.go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514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93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EF039F-E8A5-416A-8CEA-913CDF0D6430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9/25/2019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5BA5F-2286-4419-AD23-0FD39E64CAE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单击此处编辑母版文本样式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93AED6-B405-47D2-8620-149828BC278A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9/25/2019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B4C0EA-C77F-403D-BF43-B746321E24E2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hesecretlivesofdata.com/raft/#overview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latin typeface="等线 Light"/>
              </a:rPr>
              <a:t>TiDB项目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李晓桐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47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54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  <p:sp>
        <p:nvSpPr>
          <p:cNvPr id="356" name="TextShape 8"/>
          <p:cNvSpPr txBox="1"/>
          <p:nvPr/>
        </p:nvSpPr>
        <p:spPr>
          <a:xfrm>
            <a:off x="3719025" y="4895999"/>
            <a:ext cx="3821000" cy="8770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Arial"/>
                <a:hlinkClick r:id="rId2"/>
              </a:rPr>
              <a:t>依照raft策略进行数据备份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357ACE-543D-4268-A15C-47F42668804A}"/>
              </a:ext>
            </a:extLst>
          </p:cNvPr>
          <p:cNvSpPr/>
          <p:nvPr/>
        </p:nvSpPr>
        <p:spPr>
          <a:xfrm>
            <a:off x="3635999" y="4760105"/>
            <a:ext cx="3757577" cy="78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361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62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67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68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69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70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4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5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6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7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8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5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86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7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88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9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90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1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2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97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98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TextShape 36"/>
          <p:cNvSpPr txBox="1"/>
          <p:nvPr/>
        </p:nvSpPr>
        <p:spPr>
          <a:xfrm>
            <a:off x="2736000" y="586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00" name="CustomShape 37"/>
          <p:cNvSpPr/>
          <p:nvPr/>
        </p:nvSpPr>
        <p:spPr>
          <a:xfrm>
            <a:off x="2736000" y="183600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1" name="CustomShape 38"/>
          <p:cNvSpPr/>
          <p:nvPr/>
        </p:nvSpPr>
        <p:spPr>
          <a:xfrm>
            <a:off x="9864360" y="2556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2" name="CustomShape 39"/>
          <p:cNvSpPr/>
          <p:nvPr/>
        </p:nvSpPr>
        <p:spPr>
          <a:xfrm>
            <a:off x="2592360" y="5364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0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0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0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09" name="Line 7"/>
          <p:cNvSpPr/>
          <p:nvPr/>
        </p:nvSpPr>
        <p:spPr>
          <a:xfrm>
            <a:off x="4464000" y="2916000"/>
            <a:ext cx="504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8"/>
          <p:cNvSpPr/>
          <p:nvPr/>
        </p:nvSpPr>
        <p:spPr>
          <a:xfrm flipH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9"/>
          <p:cNvSpPr/>
          <p:nvPr/>
        </p:nvSpPr>
        <p:spPr>
          <a:xfrm flipV="1">
            <a:off x="5832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TextShape 10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1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1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1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19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3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4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5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6" name="CustomShape 14"/>
          <p:cNvSpPr/>
          <p:nvPr/>
        </p:nvSpPr>
        <p:spPr>
          <a:xfrm>
            <a:off x="7128000" y="5724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7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Line 20"/>
          <p:cNvSpPr/>
          <p:nvPr/>
        </p:nvSpPr>
        <p:spPr>
          <a:xfrm>
            <a:off x="6372000" y="4896000"/>
            <a:ext cx="1548000" cy="82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4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35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6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37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8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9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0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1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446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47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TextShape 36"/>
          <p:cNvSpPr txBox="1"/>
          <p:nvPr/>
        </p:nvSpPr>
        <p:spPr>
          <a:xfrm>
            <a:off x="2772000" y="5940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49" name="TextShape 37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450" name="TextShape 38"/>
          <p:cNvSpPr txBox="1"/>
          <p:nvPr/>
        </p:nvSpPr>
        <p:spPr>
          <a:xfrm>
            <a:off x="8172360" y="3924000"/>
            <a:ext cx="3384000" cy="178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Leader 定期对PD汇报情况：</a:t>
            </a:r>
          </a:p>
          <a:p>
            <a:r>
              <a:rPr lang="en-US" sz="1800" b="0" strike="noStrike" spc="-1">
                <a:latin typeface="Arial"/>
              </a:rPr>
              <a:t>- Leader 的位置</a:t>
            </a:r>
          </a:p>
          <a:p>
            <a:r>
              <a:rPr lang="en-US" sz="1800" b="0" strike="noStrike" spc="-1">
                <a:latin typeface="Arial"/>
              </a:rPr>
              <a:t>- Followers 的位置</a:t>
            </a:r>
          </a:p>
          <a:p>
            <a:r>
              <a:rPr lang="en-US" sz="1800" b="0" strike="noStrike" spc="-1">
                <a:latin typeface="Arial"/>
              </a:rPr>
              <a:t>-掉线 Replica 的个数</a:t>
            </a:r>
          </a:p>
          <a:p>
            <a:r>
              <a:rPr lang="en-US" sz="1800" b="0" strike="noStrike" spc="-1">
                <a:latin typeface="Arial"/>
              </a:rPr>
              <a:t>-数据写入/读取的速度</a:t>
            </a:r>
          </a:p>
        </p:txBody>
      </p:sp>
      <p:sp>
        <p:nvSpPr>
          <p:cNvPr id="451" name="TextShape 39"/>
          <p:cNvSpPr txBox="1"/>
          <p:nvPr/>
        </p:nvSpPr>
        <p:spPr>
          <a:xfrm>
            <a:off x="10296000" y="176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2" name="TextShape 40"/>
          <p:cNvSpPr txBox="1"/>
          <p:nvPr/>
        </p:nvSpPr>
        <p:spPr>
          <a:xfrm>
            <a:off x="5004000" y="590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3" name="TextShape 41"/>
          <p:cNvSpPr txBox="1"/>
          <p:nvPr/>
        </p:nvSpPr>
        <p:spPr>
          <a:xfrm>
            <a:off x="10332000" y="3312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TextShape 42"/>
          <p:cNvSpPr txBox="1"/>
          <p:nvPr/>
        </p:nvSpPr>
        <p:spPr>
          <a:xfrm>
            <a:off x="7236000" y="6228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TextShape 43"/>
          <p:cNvSpPr txBox="1"/>
          <p:nvPr/>
        </p:nvSpPr>
        <p:spPr>
          <a:xfrm>
            <a:off x="72000" y="2592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56" name="TextShape 44"/>
          <p:cNvSpPr txBox="1"/>
          <p:nvPr/>
        </p:nvSpPr>
        <p:spPr>
          <a:xfrm>
            <a:off x="72000" y="3276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0" strike="noStrike" spc="-1" dirty="0">
                <a:solidFill>
                  <a:srgbClr val="000000"/>
                </a:solidFill>
                <a:latin typeface="等线 Light"/>
              </a:rPr>
              <a:t>PD</a:t>
            </a:r>
            <a:r>
              <a:rPr lang="zh-CN" altLang="en-US" sz="6000" b="0" strike="noStrike" spc="-1" dirty="0">
                <a:solidFill>
                  <a:srgbClr val="000000"/>
                </a:solidFill>
                <a:latin typeface="等线 Light"/>
              </a:rPr>
              <a:t>功能与实现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797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CB84-A28E-464B-AB53-0F6F26F84EFF}"/>
              </a:ext>
            </a:extLst>
          </p:cNvPr>
          <p:cNvSpPr txBox="1"/>
          <p:nvPr/>
        </p:nvSpPr>
        <p:spPr>
          <a:xfrm>
            <a:off x="809899" y="1839249"/>
            <a:ext cx="8224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TiDB</a:t>
            </a:r>
            <a:r>
              <a:rPr lang="en-US" altLang="zh-CN" sz="2400" dirty="0"/>
              <a:t> </a:t>
            </a:r>
            <a:r>
              <a:rPr lang="zh-CN" altLang="en-US" sz="2400" dirty="0"/>
              <a:t>里面全局中心总控节点，它负责整个集群的调度，负责全局 </a:t>
            </a:r>
            <a:r>
              <a:rPr lang="en-US" altLang="zh-CN" sz="2400" dirty="0"/>
              <a:t>ID </a:t>
            </a:r>
            <a:r>
              <a:rPr lang="zh-CN" altLang="en-US" sz="2400" dirty="0"/>
              <a:t>的生成，以及全局时间戳 </a:t>
            </a:r>
            <a:r>
              <a:rPr lang="en-US" altLang="zh-CN" sz="2400" dirty="0"/>
              <a:t>TSO </a:t>
            </a:r>
            <a:r>
              <a:rPr lang="zh-CN" altLang="en-US" sz="2400" dirty="0"/>
              <a:t>的生成等。</a:t>
            </a:r>
            <a:r>
              <a:rPr lang="en-US" altLang="zh-CN" sz="2400" dirty="0"/>
              <a:t>PD </a:t>
            </a:r>
            <a:r>
              <a:rPr lang="zh-CN" altLang="en-US" sz="2400" dirty="0"/>
              <a:t>还保存着整个集群 </a:t>
            </a:r>
            <a:r>
              <a:rPr lang="en-US" altLang="zh-CN" sz="2400" dirty="0" err="1"/>
              <a:t>TiKV</a:t>
            </a:r>
            <a:r>
              <a:rPr lang="en-US" altLang="zh-CN" sz="2400" dirty="0"/>
              <a:t> </a:t>
            </a:r>
            <a:r>
              <a:rPr lang="zh-CN" altLang="en-US" sz="2400" dirty="0"/>
              <a:t>的元信息，负责给 </a:t>
            </a:r>
            <a:r>
              <a:rPr lang="en-US" altLang="zh-CN" sz="2400" dirty="0"/>
              <a:t>client </a:t>
            </a:r>
            <a:r>
              <a:rPr lang="zh-CN" altLang="en-US" sz="2400" dirty="0"/>
              <a:t>提供路由功能。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PD</a:t>
            </a:r>
            <a:r>
              <a:rPr lang="zh-CN" altLang="en-US" sz="2400" dirty="0"/>
              <a:t>通过集成</a:t>
            </a:r>
            <a:r>
              <a:rPr lang="en-US" altLang="zh-CN" sz="2400" dirty="0" err="1"/>
              <a:t>etcd</a:t>
            </a:r>
            <a:r>
              <a:rPr lang="zh-CN" altLang="en-US" sz="2400" dirty="0"/>
              <a:t>，自动支持</a:t>
            </a:r>
            <a:r>
              <a:rPr lang="en-US" altLang="zh-CN" sz="2400" dirty="0" err="1"/>
              <a:t>atuo</a:t>
            </a:r>
            <a:r>
              <a:rPr lang="en-US" altLang="zh-CN" sz="2400" dirty="0"/>
              <a:t> failover,</a:t>
            </a:r>
            <a:r>
              <a:rPr lang="zh-CN" altLang="en-US" sz="2400" dirty="0"/>
              <a:t>无需担心单点故障问题，同时也通过</a:t>
            </a:r>
            <a:r>
              <a:rPr lang="en-US" altLang="zh-CN" sz="2400" dirty="0" err="1"/>
              <a:t>etcd</a:t>
            </a:r>
            <a:r>
              <a:rPr lang="zh-CN" altLang="en-US" sz="2400" dirty="0"/>
              <a:t>的</a:t>
            </a:r>
            <a:r>
              <a:rPr lang="en-US" altLang="zh-CN" sz="2400" dirty="0"/>
              <a:t>raft</a:t>
            </a:r>
            <a:r>
              <a:rPr lang="zh-CN" altLang="en-US" sz="2400" dirty="0"/>
              <a:t>策略保证了数据的强一致性</a:t>
            </a:r>
          </a:p>
        </p:txBody>
      </p:sp>
    </p:spTree>
    <p:extLst>
      <p:ext uri="{BB962C8B-B14F-4D97-AF65-F5344CB8AC3E}">
        <p14:creationId xmlns:p14="http://schemas.microsoft.com/office/powerpoint/2010/main" val="363390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心跳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CB84-A28E-464B-AB53-0F6F26F84EFF}"/>
              </a:ext>
            </a:extLst>
          </p:cNvPr>
          <p:cNvSpPr txBox="1"/>
          <p:nvPr/>
        </p:nvSpPr>
        <p:spPr>
          <a:xfrm>
            <a:off x="809899" y="1839249"/>
            <a:ext cx="8224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r>
              <a:rPr lang="zh-CN" altLang="en-US" sz="2400" dirty="0"/>
              <a:t>通过心跳向</a:t>
            </a:r>
            <a:r>
              <a:rPr lang="en-US" altLang="zh-CN" sz="2400" dirty="0" err="1"/>
              <a:t>TiKV</a:t>
            </a:r>
            <a:r>
              <a:rPr lang="zh-CN" altLang="en-US" sz="2400" dirty="0"/>
              <a:t>和</a:t>
            </a:r>
            <a:r>
              <a:rPr lang="en-US" altLang="zh-CN" sz="2400" dirty="0"/>
              <a:t>raft-group</a:t>
            </a:r>
            <a:r>
              <a:rPr lang="zh-CN" altLang="en-US" sz="2400" dirty="0"/>
              <a:t>传递指令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TiKV</a:t>
            </a:r>
            <a:r>
              <a:rPr lang="zh-CN" altLang="en-US" sz="2400" dirty="0"/>
              <a:t>心跳：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handleStoreHeartbeat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r>
              <a:rPr lang="en-US" altLang="zh-CN" sz="2400" dirty="0"/>
              <a:t>raft-group</a:t>
            </a:r>
            <a:r>
              <a:rPr lang="zh-CN" altLang="en-US" sz="2400" dirty="0"/>
              <a:t>心跳：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handleRegionHeartbeat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751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70052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问题提出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为什么需要分布式数据库：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数据安全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分布式数据库产生会引发哪些问题：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数据一致性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当数据操作指令到来时，如何进行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协调不同副本之间的关系</a:t>
            </a: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357918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228840" y="45892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3228840" y="20980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3887640" y="2414520"/>
            <a:ext cx="410868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Arial"/>
              </a:rPr>
              <a:t>关系模型：这个模型下的数据按照SQL的语句进行操作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3965885" y="4963886"/>
            <a:ext cx="4288145" cy="5311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latin typeface="Arial"/>
              </a:rPr>
              <a:t>K-V </a:t>
            </a:r>
            <a:r>
              <a:rPr lang="en-US" sz="2800" b="0" strike="noStrike" spc="-1" dirty="0" err="1">
                <a:latin typeface="Arial"/>
              </a:rPr>
              <a:t>存储数据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6562080" y="3600720"/>
            <a:ext cx="286812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映射为对应的对 K-V 存储结构的操作</a:t>
            </a:r>
          </a:p>
        </p:txBody>
      </p:sp>
      <p:sp>
        <p:nvSpPr>
          <p:cNvPr id="103" name="Line 6"/>
          <p:cNvSpPr/>
          <p:nvPr/>
        </p:nvSpPr>
        <p:spPr>
          <a:xfrm flipH="1">
            <a:off x="8190000" y="1584000"/>
            <a:ext cx="697680" cy="514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Shape 7"/>
          <p:cNvSpPr txBox="1"/>
          <p:nvPr/>
        </p:nvSpPr>
        <p:spPr>
          <a:xfrm>
            <a:off x="8732520" y="1700640"/>
            <a:ext cx="167148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05" name="Line 8"/>
          <p:cNvSpPr/>
          <p:nvPr/>
        </p:nvSpPr>
        <p:spPr>
          <a:xfrm>
            <a:off x="640692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9"/>
          <p:cNvSpPr/>
          <p:nvPr/>
        </p:nvSpPr>
        <p:spPr>
          <a:xfrm>
            <a:off x="501156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TextShape 10"/>
          <p:cNvSpPr txBox="1"/>
          <p:nvPr/>
        </p:nvSpPr>
        <p:spPr>
          <a:xfrm>
            <a:off x="2376000" y="3679920"/>
            <a:ext cx="2519280" cy="4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08" name="TextShape 1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Line 12"/>
          <p:cNvSpPr/>
          <p:nvPr/>
        </p:nvSpPr>
        <p:spPr>
          <a:xfrm>
            <a:off x="8267400" y="6012720"/>
            <a:ext cx="542880" cy="395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13"/>
          <p:cNvSpPr txBox="1"/>
          <p:nvPr/>
        </p:nvSpPr>
        <p:spPr>
          <a:xfrm>
            <a:off x="8848800" y="5933520"/>
            <a:ext cx="139536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  <p:sp>
        <p:nvSpPr>
          <p:cNvPr id="111" name="TextShape 14"/>
          <p:cNvSpPr txBox="1"/>
          <p:nvPr/>
        </p:nvSpPr>
        <p:spPr>
          <a:xfrm>
            <a:off x="678200" y="2375999"/>
            <a:ext cx="1876896" cy="7277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逻辑结构</a:t>
            </a:r>
            <a:endParaRPr lang="en-US" sz="1050" b="0" strike="noStrike" spc="-1" dirty="0">
              <a:solidFill>
                <a:srgbClr val="94070A"/>
              </a:solidFill>
              <a:latin typeface="Arial"/>
            </a:endParaRPr>
          </a:p>
        </p:txBody>
      </p:sp>
      <p:sp>
        <p:nvSpPr>
          <p:cNvPr id="112" name="TextShape 15"/>
          <p:cNvSpPr txBox="1"/>
          <p:nvPr/>
        </p:nvSpPr>
        <p:spPr>
          <a:xfrm>
            <a:off x="719999" y="5056200"/>
            <a:ext cx="1709691" cy="4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物理结构</a:t>
            </a:r>
            <a:endParaRPr lang="en-US" sz="3200" b="0" strike="noStrike" spc="-1" dirty="0">
              <a:solidFill>
                <a:srgbClr val="94070A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2160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3"/>
          <p:cNvSpPr txBox="1"/>
          <p:nvPr/>
        </p:nvSpPr>
        <p:spPr>
          <a:xfrm>
            <a:off x="2772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16" name="TextShape 4"/>
          <p:cNvSpPr txBox="1"/>
          <p:nvPr/>
        </p:nvSpPr>
        <p:spPr>
          <a:xfrm>
            <a:off x="2916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18" name="Line 6"/>
          <p:cNvSpPr/>
          <p:nvPr/>
        </p:nvSpPr>
        <p:spPr>
          <a:xfrm flipH="1">
            <a:off x="6768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7"/>
          <p:cNvSpPr txBox="1"/>
          <p:nvPr/>
        </p:nvSpPr>
        <p:spPr>
          <a:xfrm>
            <a:off x="7272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21" name="Line 9"/>
          <p:cNvSpPr/>
          <p:nvPr/>
        </p:nvSpPr>
        <p:spPr>
          <a:xfrm>
            <a:off x="3816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10"/>
          <p:cNvSpPr txBox="1"/>
          <p:nvPr/>
        </p:nvSpPr>
        <p:spPr>
          <a:xfrm>
            <a:off x="1368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25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8" name="Line 16"/>
          <p:cNvSpPr/>
          <p:nvPr/>
        </p:nvSpPr>
        <p:spPr>
          <a:xfrm>
            <a:off x="6840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17"/>
          <p:cNvSpPr txBox="1"/>
          <p:nvPr/>
        </p:nvSpPr>
        <p:spPr>
          <a:xfrm>
            <a:off x="738000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FF3C25B-5FA4-47E3-AFC1-0C3EC0E691AA}"/>
              </a:ext>
            </a:extLst>
          </p:cNvPr>
          <p:cNvSpPr/>
          <p:nvPr/>
        </p:nvSpPr>
        <p:spPr>
          <a:xfrm>
            <a:off x="6491668" y="4509523"/>
            <a:ext cx="1965108" cy="920884"/>
          </a:xfrm>
          <a:prstGeom prst="ellipse">
            <a:avLst/>
          </a:prstGeom>
          <a:solidFill>
            <a:srgbClr val="FFFFCC">
              <a:alpha val="8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0F673-DE10-48A9-BCF3-63070BC91DC9}"/>
              </a:ext>
            </a:extLst>
          </p:cNvPr>
          <p:cNvSpPr txBox="1"/>
          <p:nvPr/>
        </p:nvSpPr>
        <p:spPr>
          <a:xfrm>
            <a:off x="7161853" y="4742394"/>
            <a:ext cx="84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1825560"/>
            <a:ext cx="872352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以A服务器为例，数据在服务器中的存储方式如下图所示</a:t>
            </a:r>
          </a:p>
        </p:txBody>
      </p:sp>
      <p:sp>
        <p:nvSpPr>
          <p:cNvPr id="188" name="CustomShape 2"/>
          <p:cNvSpPr/>
          <p:nvPr/>
        </p:nvSpPr>
        <p:spPr>
          <a:xfrm>
            <a:off x="2957400" y="34905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3004560" y="29080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服务器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Line 4"/>
          <p:cNvSpPr/>
          <p:nvPr/>
        </p:nvSpPr>
        <p:spPr>
          <a:xfrm>
            <a:off x="2957400" y="4065120"/>
            <a:ext cx="131652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5"/>
          <p:cNvSpPr/>
          <p:nvPr/>
        </p:nvSpPr>
        <p:spPr>
          <a:xfrm>
            <a:off x="2957400" y="4608360"/>
            <a:ext cx="13060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>
            <a:off x="2947680" y="5157720"/>
            <a:ext cx="13064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3352680" y="5355720"/>
            <a:ext cx="4611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067200" y="360900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3067920" y="414288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3079440" y="467136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4791600" y="3563640"/>
            <a:ext cx="1901520" cy="14767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4270680" y="3837600"/>
            <a:ext cx="520560" cy="30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3"/>
          <p:cNvSpPr/>
          <p:nvPr/>
        </p:nvSpPr>
        <p:spPr>
          <a:xfrm>
            <a:off x="5136480" y="5455080"/>
            <a:ext cx="145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4"/>
          <p:cNvSpPr/>
          <p:nvPr/>
        </p:nvSpPr>
        <p:spPr>
          <a:xfrm>
            <a:off x="4791240" y="3989880"/>
            <a:ext cx="19018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4792320" y="4471560"/>
            <a:ext cx="19008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6"/>
          <p:cNvSpPr/>
          <p:nvPr/>
        </p:nvSpPr>
        <p:spPr>
          <a:xfrm>
            <a:off x="4984920" y="36000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4991040" y="40662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5244120" y="457164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7299360" y="3391200"/>
            <a:ext cx="1786680" cy="19641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0"/>
          <p:cNvSpPr/>
          <p:nvPr/>
        </p:nvSpPr>
        <p:spPr>
          <a:xfrm>
            <a:off x="6693480" y="3767400"/>
            <a:ext cx="605880" cy="18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7503480" y="5639760"/>
            <a:ext cx="151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Line 22"/>
          <p:cNvSpPr/>
          <p:nvPr/>
        </p:nvSpPr>
        <p:spPr>
          <a:xfrm>
            <a:off x="8192880" y="3390840"/>
            <a:ext cx="360" cy="196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3"/>
          <p:cNvSpPr/>
          <p:nvPr/>
        </p:nvSpPr>
        <p:spPr>
          <a:xfrm>
            <a:off x="7299360" y="376740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24"/>
          <p:cNvSpPr/>
          <p:nvPr/>
        </p:nvSpPr>
        <p:spPr>
          <a:xfrm>
            <a:off x="7284600" y="414432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5"/>
          <p:cNvSpPr/>
          <p:nvPr/>
        </p:nvSpPr>
        <p:spPr>
          <a:xfrm>
            <a:off x="7316640" y="452664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6"/>
          <p:cNvSpPr/>
          <p:nvPr/>
        </p:nvSpPr>
        <p:spPr>
          <a:xfrm>
            <a:off x="7304040" y="340524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7"/>
          <p:cNvSpPr/>
          <p:nvPr/>
        </p:nvSpPr>
        <p:spPr>
          <a:xfrm>
            <a:off x="7325640" y="377172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8"/>
          <p:cNvSpPr/>
          <p:nvPr/>
        </p:nvSpPr>
        <p:spPr>
          <a:xfrm>
            <a:off x="7337160" y="414360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29"/>
          <p:cNvSpPr/>
          <p:nvPr/>
        </p:nvSpPr>
        <p:spPr>
          <a:xfrm>
            <a:off x="8209440" y="33912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30"/>
          <p:cNvSpPr/>
          <p:nvPr/>
        </p:nvSpPr>
        <p:spPr>
          <a:xfrm>
            <a:off x="8210520" y="37944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>
            <a:off x="8206200" y="415044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2"/>
          <p:cNvSpPr/>
          <p:nvPr/>
        </p:nvSpPr>
        <p:spPr>
          <a:xfrm>
            <a:off x="7453080" y="464472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33"/>
          <p:cNvSpPr/>
          <p:nvPr/>
        </p:nvSpPr>
        <p:spPr>
          <a:xfrm>
            <a:off x="8368560" y="462996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TiDB数据库——如何存储数据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TiDB数据库——映射关系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558360" y="2696400"/>
          <a:ext cx="4511160" cy="3409200"/>
        </p:xfrm>
        <a:graphic>
          <a:graphicData uri="http://schemas.openxmlformats.org/drawingml/2006/table">
            <a:tbl>
              <a:tblPr/>
              <a:tblGrid>
                <a:gridCol w="150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王二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张三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李四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500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小红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韩梅梅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800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3" name="TextShape 3"/>
          <p:cNvSpPr txBox="1"/>
          <p:nvPr/>
        </p:nvSpPr>
        <p:spPr>
          <a:xfrm>
            <a:off x="576000" y="22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ID</a:t>
            </a:r>
          </a:p>
        </p:txBody>
      </p:sp>
      <p:sp>
        <p:nvSpPr>
          <p:cNvPr id="224" name="TextShape 4"/>
          <p:cNvSpPr txBox="1"/>
          <p:nvPr/>
        </p:nvSpPr>
        <p:spPr>
          <a:xfrm>
            <a:off x="2052000" y="2196000"/>
            <a:ext cx="165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姓名</a:t>
            </a:r>
          </a:p>
        </p:txBody>
      </p:sp>
      <p:sp>
        <p:nvSpPr>
          <p:cNvPr id="225" name="TextShape 5"/>
          <p:cNvSpPr txBox="1"/>
          <p:nvPr/>
        </p:nvSpPr>
        <p:spPr>
          <a:xfrm>
            <a:off x="3600000" y="2196000"/>
            <a:ext cx="14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购物金额</a:t>
            </a:r>
          </a:p>
        </p:txBody>
      </p:sp>
      <p:sp>
        <p:nvSpPr>
          <p:cNvPr id="226" name="Line 6"/>
          <p:cNvSpPr/>
          <p:nvPr/>
        </p:nvSpPr>
        <p:spPr>
          <a:xfrm>
            <a:off x="5472000" y="4392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7" name="Table 7"/>
          <p:cNvGraphicFramePr/>
          <p:nvPr/>
        </p:nvGraphicFramePr>
        <p:xfrm>
          <a:off x="7242840" y="2595240"/>
          <a:ext cx="4440240" cy="3521520"/>
        </p:xfrm>
        <a:graphic>
          <a:graphicData uri="http://schemas.openxmlformats.org/drawingml/2006/table">
            <a:tbl>
              <a:tblPr/>
              <a:tblGrid>
                <a:gridCol w="77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[王二，200]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[张三，300]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[李四，400]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[小明，500]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[小红，600]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[李华，700]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[韩梅梅，800]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8" name="TextShape 8"/>
          <p:cNvSpPr txBox="1"/>
          <p:nvPr/>
        </p:nvSpPr>
        <p:spPr>
          <a:xfrm>
            <a:off x="7308000" y="223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Key</a:t>
            </a:r>
          </a:p>
        </p:txBody>
      </p:sp>
      <p:sp>
        <p:nvSpPr>
          <p:cNvPr id="229" name="TextShape 9"/>
          <p:cNvSpPr txBox="1"/>
          <p:nvPr/>
        </p:nvSpPr>
        <p:spPr>
          <a:xfrm>
            <a:off x="9180000" y="2232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10"/>
          <p:cNvSpPr txBox="1"/>
          <p:nvPr/>
        </p:nvSpPr>
        <p:spPr>
          <a:xfrm>
            <a:off x="8136000" y="2241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34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35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36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37" name="Line 7"/>
          <p:cNvSpPr/>
          <p:nvPr/>
        </p:nvSpPr>
        <p:spPr>
          <a:xfrm>
            <a:off x="3996000" y="2916000"/>
            <a:ext cx="864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8"/>
          <p:cNvSpPr/>
          <p:nvPr/>
        </p:nvSpPr>
        <p:spPr>
          <a:xfrm flipV="1">
            <a:off x="6696000" y="2916000"/>
            <a:ext cx="972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43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44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45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46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0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1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2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3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4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1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2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3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64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5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6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7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8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09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10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11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12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6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17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8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9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20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7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28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9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30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1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2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3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4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39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40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TextShape 36"/>
          <p:cNvSpPr txBox="1"/>
          <p:nvPr/>
        </p:nvSpPr>
        <p:spPr>
          <a:xfrm>
            <a:off x="1152000" y="532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809</Words>
  <Application>Microsoft Office PowerPoint</Application>
  <PresentationFormat>宽屏</PresentationFormat>
  <Paragraphs>276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PD的功能</vt:lpstr>
      <vt:lpstr>PD的功能——心跳</vt:lpstr>
      <vt:lpstr>PD的功能</vt:lpstr>
      <vt:lpstr>PD的实现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TiDB项目</dc:title>
  <dc:subject/>
  <dc:creator>李 晓桐</dc:creator>
  <dc:description/>
  <cp:lastModifiedBy>李 晓桐</cp:lastModifiedBy>
  <cp:revision>85</cp:revision>
  <dcterms:created xsi:type="dcterms:W3CDTF">2019-09-22T08:51:42Z</dcterms:created>
  <dcterms:modified xsi:type="dcterms:W3CDTF">2019-09-25T11:08:22Z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