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单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鼠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标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动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幻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灯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片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D8E7D0-2872-409E-9FEC-63D1A85B119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一个服务器（物理机）中储存多个</a:t>
            </a:r>
            <a:r>
              <a:rPr b="0" lang="en-US" sz="2000" spc="-1" strike="noStrike">
                <a:latin typeface="Arial"/>
              </a:rPr>
              <a:t>TiKV</a:t>
            </a:r>
            <a:r>
              <a:rPr b="0" lang="en-US" sz="2000" spc="-1" strike="noStrike">
                <a:latin typeface="Arial"/>
              </a:rPr>
              <a:t>节点，一个</a:t>
            </a:r>
            <a:r>
              <a:rPr b="0" lang="en-US" sz="2000" spc="-1" strike="noStrike">
                <a:latin typeface="Arial"/>
              </a:rPr>
              <a:t>TiKV</a:t>
            </a:r>
            <a:r>
              <a:rPr b="0" lang="en-US" sz="2000" spc="-1" strike="noStrike">
                <a:latin typeface="Arial"/>
              </a:rPr>
              <a:t>节点储存多个</a:t>
            </a:r>
            <a:r>
              <a:rPr b="0" lang="en-US" sz="2000" spc="-1" strike="noStrike">
                <a:latin typeface="Arial"/>
              </a:rPr>
              <a:t>region,</a:t>
            </a:r>
            <a:r>
              <a:rPr b="0" lang="en-US" sz="2000" spc="-1" strike="noStrike">
                <a:latin typeface="Arial"/>
              </a:rPr>
              <a:t>每个</a:t>
            </a:r>
            <a:r>
              <a:rPr b="0" lang="en-US" sz="2000" spc="-1" strike="noStrike">
                <a:latin typeface="Arial"/>
              </a:rPr>
              <a:t>region</a:t>
            </a:r>
            <a:r>
              <a:rPr b="0" lang="en-US" sz="2000" spc="-1" strike="noStrike">
                <a:latin typeface="Arial"/>
              </a:rPr>
              <a:t>都是一个</a:t>
            </a:r>
            <a:r>
              <a:rPr b="0" lang="en-US" sz="2000" spc="-1" strike="noStrike">
                <a:latin typeface="Arial"/>
              </a:rPr>
              <a:t>key-value pair </a:t>
            </a:r>
            <a:r>
              <a:rPr b="0" lang="en-US" sz="2000" spc="-1" strike="noStrike">
                <a:latin typeface="Arial"/>
              </a:rPr>
              <a:t>组成的大表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E9F223-1278-4213-BF1B-8251B950259B}" type="slidenum">
              <a:rPr b="0" lang="en-US" sz="1200" spc="-1" strike="noStrike">
                <a:latin typeface="Times New Roman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5EF039F-E8A5-416A-8CEA-913CDF0D6430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9/23/19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55BA5F-2286-4419-AD23-0FD39E64CAE3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此处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编辑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母版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标题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样式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693AED6-B405-47D2-8620-149828BC278A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9/23/19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B4C0EA-C77F-403D-BF43-B746321E24E2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thesecretlivesofdata.com/raft/#overview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项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目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李晓桐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映射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关系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973440"/>
        </p:xfrm>
        <a:graphic>
          <a:graphicData uri="http://schemas.openxmlformats.org/drawingml/2006/table">
            <a:tbl>
              <a:tblPr/>
              <a:tblGrid>
                <a:gridCol w="1503720"/>
                <a:gridCol w="1503720"/>
                <a:gridCol w="1503720"/>
              </a:tblGrid>
              <a:tr h="487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王二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6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张三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7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李四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400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7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小明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50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7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小红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60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7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李华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7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韩梅梅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姓名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购物金额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7" name="Table 7"/>
          <p:cNvGraphicFramePr/>
          <p:nvPr/>
        </p:nvGraphicFramePr>
        <p:xfrm>
          <a:off x="7242840" y="2595240"/>
          <a:ext cx="4439880" cy="2012760"/>
        </p:xfrm>
        <a:graphic>
          <a:graphicData uri="http://schemas.openxmlformats.org/drawingml/2006/table">
            <a:tbl>
              <a:tblPr/>
              <a:tblGrid>
                <a:gridCol w="773640"/>
                <a:gridCol w="3666600"/>
              </a:tblGrid>
              <a:tr h="503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王二，</a:t>
                      </a:r>
                      <a:r>
                        <a:rPr b="0" lang="en-US" sz="1800" spc="-1" strike="noStrike">
                          <a:latin typeface="Arial"/>
                        </a:rPr>
                        <a:t>200]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3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张三，</a:t>
                      </a:r>
                      <a:r>
                        <a:rPr b="0" lang="en-US" sz="1800" spc="-1" strike="noStrike">
                          <a:latin typeface="Arial"/>
                        </a:rPr>
                        <a:t>300]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3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李四，</a:t>
                      </a:r>
                      <a:r>
                        <a:rPr b="0" lang="en-US" sz="1800" spc="-1" strike="noStrike">
                          <a:latin typeface="Arial"/>
                        </a:rPr>
                        <a:t>400]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2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小明，</a:t>
                      </a:r>
                      <a:r>
                        <a:rPr b="0" lang="en-US" sz="1800" spc="-1" strike="noStrike">
                          <a:latin typeface="Arial"/>
                        </a:rPr>
                        <a:t>500]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2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小红，</a:t>
                      </a:r>
                      <a:r>
                        <a:rPr b="0" lang="en-US" sz="1800" spc="-1" strike="noStrike">
                          <a:latin typeface="Arial"/>
                        </a:rPr>
                        <a:t>600]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2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李华，</a:t>
                      </a:r>
                      <a:r>
                        <a:rPr b="0" lang="en-US" sz="1800" spc="-1" strike="noStrike">
                          <a:latin typeface="Arial"/>
                        </a:rPr>
                        <a:t>700]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2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[</a:t>
                      </a:r>
                      <a:r>
                        <a:rPr b="0" lang="en-US" sz="1800" spc="-1" strike="noStrike">
                          <a:latin typeface="Arial"/>
                        </a:rPr>
                        <a:t>韩梅</a:t>
                      </a:r>
                      <a:r>
                        <a:rPr b="0" lang="en-US" sz="1800" spc="-1" strike="noStrike">
                          <a:latin typeface="Arial"/>
                        </a:rPr>
                        <a:t>梅，</a:t>
                      </a:r>
                      <a:r>
                        <a:rPr b="0" lang="en-US" sz="1800" spc="-1" strike="noStrike">
                          <a:latin typeface="Arial"/>
                        </a:rPr>
                        <a:t>800]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Line 7"/>
          <p:cNvSpPr/>
          <p:nvPr/>
        </p:nvSpPr>
        <p:spPr>
          <a:xfrm>
            <a:off x="3996000" y="2916000"/>
            <a:ext cx="864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8"/>
          <p:cNvSpPr/>
          <p:nvPr/>
        </p:nvSpPr>
        <p:spPr>
          <a:xfrm flipV="1">
            <a:off x="6696000" y="2916000"/>
            <a:ext cx="97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</a:t>
            </a: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加入</a:t>
            </a:r>
            <a:r>
              <a:rPr b="0" lang="en-US" sz="1800" spc="-1" strike="noStrike">
                <a:latin typeface="Arial"/>
              </a:rPr>
              <a:t>数据 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</a:t>
            </a: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加入数据 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</a:t>
            </a:r>
            <a:r>
              <a:rPr b="0" lang="en-US" sz="1800" spc="-1" strike="noStrike">
                <a:latin typeface="Arial"/>
              </a:rPr>
              <a:t>gio</a:t>
            </a:r>
            <a:r>
              <a:rPr b="0" lang="en-US" sz="1800" spc="-1" strike="noStrike">
                <a:latin typeface="Arial"/>
              </a:rPr>
              <a:t>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</a:t>
            </a: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</a:t>
            </a:r>
            <a:r>
              <a:rPr b="0" lang="en-US" sz="1800" spc="-1" strike="noStrike">
                <a:latin typeface="Arial"/>
              </a:rPr>
              <a:t>gio</a:t>
            </a:r>
            <a:r>
              <a:rPr b="0" lang="en-US" sz="1800" spc="-1" strike="noStrike">
                <a:latin typeface="Arial"/>
              </a:rPr>
              <a:t>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加入数据 </a:t>
            </a:r>
            <a:r>
              <a:rPr b="0" lang="en-US" sz="1800" spc="-1" strike="noStrike">
                <a:latin typeface="Arial"/>
              </a:rPr>
              <a:t>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340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TextShape 36"/>
          <p:cNvSpPr txBox="1"/>
          <p:nvPr/>
        </p:nvSpPr>
        <p:spPr>
          <a:xfrm>
            <a:off x="1152000" y="532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添加数据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Gro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up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ow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er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添</a:t>
            </a:r>
            <a:r>
              <a:rPr b="0" lang="en-US" sz="1800" spc="-1" strike="noStrike">
                <a:latin typeface="Arial"/>
              </a:rPr>
              <a:t>加</a:t>
            </a:r>
            <a:r>
              <a:rPr b="0" lang="en-US" sz="1800" spc="-1" strike="noStrike">
                <a:latin typeface="Arial"/>
              </a:rPr>
              <a:t>数</a:t>
            </a:r>
            <a:r>
              <a:rPr b="0" lang="en-US" sz="1800" spc="-1" strike="noStrike">
                <a:latin typeface="Arial"/>
              </a:rPr>
              <a:t>据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TextShape 8"/>
          <p:cNvSpPr txBox="1"/>
          <p:nvPr/>
        </p:nvSpPr>
        <p:spPr>
          <a:xfrm>
            <a:off x="3672000" y="4896000"/>
            <a:ext cx="302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依照raft策略进行数据备份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2 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添加数据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加入数据 </a:t>
            </a:r>
            <a:r>
              <a:rPr b="0" lang="en-US" sz="1800" spc="-1" strike="noStrike">
                <a:latin typeface="Arial"/>
              </a:rPr>
              <a:t>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398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TextShape 36"/>
          <p:cNvSpPr txBox="1"/>
          <p:nvPr/>
        </p:nvSpPr>
        <p:spPr>
          <a:xfrm>
            <a:off x="2736000" y="586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400" name="CustomShape 37"/>
          <p:cNvSpPr/>
          <p:nvPr/>
        </p:nvSpPr>
        <p:spPr>
          <a:xfrm>
            <a:off x="2736000" y="183600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38"/>
          <p:cNvSpPr/>
          <p:nvPr/>
        </p:nvSpPr>
        <p:spPr>
          <a:xfrm>
            <a:off x="9864360" y="2556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39"/>
          <p:cNvSpPr/>
          <p:nvPr/>
        </p:nvSpPr>
        <p:spPr>
          <a:xfrm>
            <a:off x="2592360" y="5364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Line 7"/>
          <p:cNvSpPr/>
          <p:nvPr/>
        </p:nvSpPr>
        <p:spPr>
          <a:xfrm>
            <a:off x="4464000" y="2916000"/>
            <a:ext cx="504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8"/>
          <p:cNvSpPr/>
          <p:nvPr/>
        </p:nvSpPr>
        <p:spPr>
          <a:xfrm flipH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9"/>
          <p:cNvSpPr/>
          <p:nvPr/>
        </p:nvSpPr>
        <p:spPr>
          <a:xfrm flipV="1">
            <a:off x="5832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10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TiKV </a:t>
            </a:r>
            <a:r>
              <a:rPr b="0" lang="en-US" sz="1800" spc="-1" strike="noStrike">
                <a:latin typeface="Arial"/>
              </a:rPr>
              <a:t>定期会对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汇报情况：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总磁盘容量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可用磁盘容量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承载的</a:t>
            </a:r>
            <a:r>
              <a:rPr b="0" lang="en-US" sz="1800" spc="-1" strike="noStrike">
                <a:latin typeface="Arial"/>
              </a:rPr>
              <a:t>Region</a:t>
            </a:r>
            <a:r>
              <a:rPr b="0" lang="en-US" sz="1800" spc="-1" strike="noStrike">
                <a:latin typeface="Arial"/>
              </a:rPr>
              <a:t>数量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问题提出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为什么需要分布式数据库：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数据安全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分布式数据库产生会引发哪些问题：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数据一致性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当一个数据操作指令到来时，如何进行调度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latin typeface="Arial"/>
              </a:rPr>
              <a:t>TiKV3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7128000" y="5724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20"/>
          <p:cNvSpPr/>
          <p:nvPr/>
        </p:nvSpPr>
        <p:spPr>
          <a:xfrm>
            <a:off x="6372000" y="4896000"/>
            <a:ext cx="1548000" cy="8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加入数据 </a:t>
            </a:r>
            <a:r>
              <a:rPr b="0" lang="en-US" sz="1800" spc="-1" strike="noStrike">
                <a:latin typeface="Arial"/>
              </a:rPr>
              <a:t>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Group 1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447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TextShape 36"/>
          <p:cNvSpPr txBox="1"/>
          <p:nvPr/>
        </p:nvSpPr>
        <p:spPr>
          <a:xfrm>
            <a:off x="2772000" y="5940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1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449" name="TextShape 37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TiKV </a:t>
            </a:r>
            <a:r>
              <a:rPr b="0" lang="en-US" sz="1800" spc="-1" strike="noStrike">
                <a:latin typeface="Arial"/>
              </a:rPr>
              <a:t>定期会</a:t>
            </a:r>
            <a:r>
              <a:rPr b="0" lang="en-US" sz="1800" spc="-1" strike="noStrike">
                <a:latin typeface="Arial"/>
              </a:rPr>
              <a:t>对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汇报</a:t>
            </a:r>
            <a:r>
              <a:rPr b="0" lang="en-US" sz="1800" spc="-1" strike="noStrike">
                <a:latin typeface="Arial"/>
              </a:rPr>
              <a:t>情况：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总磁盘容</a:t>
            </a:r>
            <a:r>
              <a:rPr b="0" lang="en-US" sz="1800" spc="-1" strike="noStrike">
                <a:latin typeface="Arial"/>
              </a:rPr>
              <a:t>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可用磁盘</a:t>
            </a:r>
            <a:r>
              <a:rPr b="0" lang="en-US" sz="1800" spc="-1" strike="noStrike">
                <a:latin typeface="Arial"/>
              </a:rPr>
              <a:t>容量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承载的</a:t>
            </a:r>
            <a:r>
              <a:rPr b="0" lang="en-US" sz="1800" spc="-1" strike="noStrike">
                <a:latin typeface="Arial"/>
              </a:rPr>
              <a:t>Region</a:t>
            </a:r>
            <a:r>
              <a:rPr b="0" lang="en-US" sz="1800" spc="-1" strike="noStrike">
                <a:latin typeface="Arial"/>
              </a:rPr>
              <a:t>数量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TextShape 38"/>
          <p:cNvSpPr txBox="1"/>
          <p:nvPr/>
        </p:nvSpPr>
        <p:spPr>
          <a:xfrm>
            <a:off x="8172360" y="3924000"/>
            <a:ext cx="3384000" cy="17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Leader </a:t>
            </a:r>
            <a:r>
              <a:rPr b="0" lang="en-US" sz="1800" spc="-1" strike="noStrike">
                <a:latin typeface="Arial"/>
              </a:rPr>
              <a:t>定期对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汇报情况：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Leader </a:t>
            </a:r>
            <a:r>
              <a:rPr b="0" lang="en-US" sz="1800" spc="-1" strike="noStrike">
                <a:latin typeface="Arial"/>
              </a:rPr>
              <a:t>的位置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Followers </a:t>
            </a:r>
            <a:r>
              <a:rPr b="0" lang="en-US" sz="1800" spc="-1" strike="noStrike">
                <a:latin typeface="Arial"/>
              </a:rPr>
              <a:t>的位置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掉线 </a:t>
            </a:r>
            <a:r>
              <a:rPr b="0" lang="en-US" sz="1800" spc="-1" strike="noStrike">
                <a:latin typeface="Arial"/>
              </a:rPr>
              <a:t>Replica </a:t>
            </a:r>
            <a:r>
              <a:rPr b="0" lang="en-US" sz="1800" spc="-1" strike="noStrike">
                <a:latin typeface="Arial"/>
              </a:rPr>
              <a:t>的个数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数据写入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读取的速度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TextShape 39"/>
          <p:cNvSpPr txBox="1"/>
          <p:nvPr/>
        </p:nvSpPr>
        <p:spPr>
          <a:xfrm>
            <a:off x="10296000" y="176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Leader 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452" name="TextShape 40"/>
          <p:cNvSpPr txBox="1"/>
          <p:nvPr/>
        </p:nvSpPr>
        <p:spPr>
          <a:xfrm>
            <a:off x="5004000" y="590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Grou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p 3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Leade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 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453" name="TextShape 41"/>
          <p:cNvSpPr txBox="1"/>
          <p:nvPr/>
        </p:nvSpPr>
        <p:spPr>
          <a:xfrm>
            <a:off x="10332000" y="3312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Shape 42"/>
          <p:cNvSpPr txBox="1"/>
          <p:nvPr/>
        </p:nvSpPr>
        <p:spPr>
          <a:xfrm>
            <a:off x="7236000" y="6228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TextShape 43"/>
          <p:cNvSpPr txBox="1"/>
          <p:nvPr/>
        </p:nvSpPr>
        <p:spPr>
          <a:xfrm>
            <a:off x="72000" y="2592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ft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p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ol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lo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w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 </a:t>
            </a:r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456" name="TextShape 44"/>
          <p:cNvSpPr txBox="1"/>
          <p:nvPr/>
        </p:nvSpPr>
        <p:spPr>
          <a:xfrm>
            <a:off x="72000" y="3276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Raft Group 3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94070a"/>
                </a:solidFill>
                <a:latin typeface="Arial"/>
              </a:rPr>
              <a:t>Follower 2</a:t>
            </a:r>
            <a:endParaRPr b="0" lang="en-US" sz="1800" spc="-1" strike="noStrike">
              <a:solidFill>
                <a:srgbClr val="94070a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4160" y="2368800"/>
            <a:ext cx="600840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试想以下这个场景，一个大型电商公司，需要建设一个大型数据库来应对双十一挑战。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这个公司可能拥有很多服务器，我们假设它有两台服务器，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服务器和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服务器。为了达到数据安全，每个数据需要保存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份。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571160" y="222588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7618320" y="164376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9322560" y="22269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9369720" y="16444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28840" y="45892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3228840" y="20980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87640" y="2414520"/>
            <a:ext cx="4108680" cy="84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</a:t>
            </a:r>
            <a:r>
              <a:rPr b="0" lang="en-US" sz="1800" spc="-1" strike="noStrike">
                <a:latin typeface="Arial"/>
              </a:rPr>
              <a:t>这个模型下</a:t>
            </a:r>
            <a:r>
              <a:rPr b="0" lang="en-US" sz="1800" spc="-1" strike="noStrike">
                <a:latin typeface="Arial"/>
              </a:rPr>
              <a:t>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</a:t>
            </a:r>
            <a:r>
              <a:rPr b="0" lang="en-US" sz="1800" spc="-1" strike="noStrike">
                <a:latin typeface="Arial"/>
              </a:rPr>
              <a:t>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4042800" y="5024160"/>
            <a:ext cx="4263480" cy="4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6562080" y="3600720"/>
            <a:ext cx="2868120" cy="84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</a:t>
            </a:r>
            <a:r>
              <a:rPr b="0" lang="en-US" sz="1800" spc="-1" strike="noStrike">
                <a:latin typeface="Arial"/>
              </a:rPr>
              <a:t>对应的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存储结</a:t>
            </a:r>
            <a:r>
              <a:rPr b="0" lang="en-US" sz="1800" spc="-1" strike="noStrike">
                <a:latin typeface="Arial"/>
              </a:rPr>
              <a:t>构的操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6"/>
          <p:cNvSpPr/>
          <p:nvPr/>
        </p:nvSpPr>
        <p:spPr>
          <a:xfrm flipH="1">
            <a:off x="8190000" y="1584000"/>
            <a:ext cx="697680" cy="514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8732520" y="1700640"/>
            <a:ext cx="1671480" cy="4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Line 8"/>
          <p:cNvSpPr/>
          <p:nvPr/>
        </p:nvSpPr>
        <p:spPr>
          <a:xfrm>
            <a:off x="640692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9"/>
          <p:cNvSpPr/>
          <p:nvPr/>
        </p:nvSpPr>
        <p:spPr>
          <a:xfrm>
            <a:off x="501156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2376000" y="3679920"/>
            <a:ext cx="2519280" cy="4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</a:t>
            </a:r>
            <a:r>
              <a:rPr b="0" lang="en-US" sz="1800" spc="-1" strike="noStrike">
                <a:latin typeface="Arial"/>
              </a:rPr>
              <a:t>射</a:t>
            </a:r>
            <a:r>
              <a:rPr b="0" lang="en-US" sz="1800" spc="-1" strike="noStrike">
                <a:latin typeface="Arial"/>
              </a:rPr>
              <a:t>为 </a:t>
            </a:r>
            <a:r>
              <a:rPr b="0" lang="en-US" sz="1800" spc="-1" strike="noStrike">
                <a:latin typeface="Arial"/>
              </a:rPr>
              <a:t>K-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存</a:t>
            </a:r>
            <a:r>
              <a:rPr b="0" lang="en-US" sz="1800" spc="-1" strike="noStrike">
                <a:latin typeface="Arial"/>
              </a:rPr>
              <a:t>储</a:t>
            </a:r>
            <a:r>
              <a:rPr b="0" lang="en-US" sz="1800" spc="-1" strike="noStrike">
                <a:latin typeface="Arial"/>
              </a:rPr>
              <a:t>结</a:t>
            </a:r>
            <a:r>
              <a:rPr b="0" lang="en-US" sz="1800" spc="-1" strike="noStrike">
                <a:latin typeface="Arial"/>
              </a:rPr>
              <a:t>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Shape 1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Line 12"/>
          <p:cNvSpPr/>
          <p:nvPr/>
        </p:nvSpPr>
        <p:spPr>
          <a:xfrm>
            <a:off x="8267400" y="6012720"/>
            <a:ext cx="542880" cy="395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8848800" y="5933520"/>
            <a:ext cx="1395360" cy="4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</a:t>
            </a:r>
            <a:r>
              <a:rPr b="0" lang="en-US" sz="1800" spc="-1" strike="noStrike">
                <a:latin typeface="Arial"/>
              </a:rPr>
              <a:t>果</a:t>
            </a:r>
            <a:r>
              <a:rPr b="0" lang="en-US" sz="1800" spc="-1" strike="noStrike">
                <a:latin typeface="Arial"/>
              </a:rPr>
              <a:t>输</a:t>
            </a:r>
            <a:r>
              <a:rPr b="0" lang="en-US" sz="1800" spc="-1" strike="noStrike">
                <a:latin typeface="Arial"/>
              </a:rPr>
              <a:t>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Shape 14"/>
          <p:cNvSpPr txBox="1"/>
          <p:nvPr/>
        </p:nvSpPr>
        <p:spPr>
          <a:xfrm>
            <a:off x="720000" y="2376000"/>
            <a:ext cx="150372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solidFill>
                  <a:srgbClr val="94070a"/>
                </a:solidFill>
                <a:latin typeface="Arial"/>
              </a:rPr>
              <a:t>逻辑结构</a:t>
            </a:r>
            <a:endParaRPr b="0" lang="en-US" sz="1050" spc="-1" strike="noStrike">
              <a:solidFill>
                <a:srgbClr val="94070a"/>
              </a:solidFill>
              <a:latin typeface="Arial"/>
            </a:endParaRPr>
          </a:p>
        </p:txBody>
      </p:sp>
      <p:sp>
        <p:nvSpPr>
          <p:cNvPr id="112" name="TextShape 15"/>
          <p:cNvSpPr txBox="1"/>
          <p:nvPr/>
        </p:nvSpPr>
        <p:spPr>
          <a:xfrm>
            <a:off x="756000" y="5076000"/>
            <a:ext cx="1512000" cy="4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50" spc="-1" strike="noStrike">
                <a:solidFill>
                  <a:srgbClr val="94070a"/>
                </a:solidFill>
                <a:latin typeface="Arial"/>
              </a:rPr>
              <a:t>物理结构</a:t>
            </a:r>
            <a:endParaRPr b="0" lang="en-US" sz="1050" spc="-1" strike="noStrike">
              <a:solidFill>
                <a:srgbClr val="94070a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2160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2772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关系模型：这个模型下的数据按照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2916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723600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</a:t>
            </a:r>
            <a:r>
              <a:rPr b="0" lang="en-US" sz="1800" spc="-1" strike="noStrike">
                <a:latin typeface="Arial"/>
              </a:rPr>
              <a:t>结构进行操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Line 6"/>
          <p:cNvSpPr/>
          <p:nvPr/>
        </p:nvSpPr>
        <p:spPr>
          <a:xfrm flipH="1">
            <a:off x="6768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7272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</a:t>
            </a:r>
            <a:r>
              <a:rPr b="0" lang="en-US" sz="1800" spc="-1" strike="noStrike">
                <a:latin typeface="Arial"/>
              </a:rPr>
              <a:t>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Line 8"/>
          <p:cNvSpPr/>
          <p:nvPr/>
        </p:nvSpPr>
        <p:spPr>
          <a:xfrm>
            <a:off x="684000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9"/>
          <p:cNvSpPr/>
          <p:nvPr/>
        </p:nvSpPr>
        <p:spPr>
          <a:xfrm>
            <a:off x="381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10"/>
          <p:cNvSpPr txBox="1"/>
          <p:nvPr/>
        </p:nvSpPr>
        <p:spPr>
          <a:xfrm>
            <a:off x="1368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849636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12"/>
          <p:cNvSpPr txBox="1"/>
          <p:nvPr/>
        </p:nvSpPr>
        <p:spPr>
          <a:xfrm>
            <a:off x="950436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6" name="Line 14"/>
          <p:cNvSpPr/>
          <p:nvPr/>
        </p:nvSpPr>
        <p:spPr>
          <a:xfrm flipH="1">
            <a:off x="662400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15"/>
          <p:cNvSpPr txBox="1"/>
          <p:nvPr/>
        </p:nvSpPr>
        <p:spPr>
          <a:xfrm>
            <a:off x="734400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对数据进</a:t>
            </a:r>
            <a:r>
              <a:rPr b="0" lang="en-US" sz="1800" spc="-1" strike="noStrike">
                <a:latin typeface="Arial"/>
              </a:rPr>
              <a:t>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Line 16"/>
          <p:cNvSpPr/>
          <p:nvPr/>
        </p:nvSpPr>
        <p:spPr>
          <a:xfrm>
            <a:off x="6840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17"/>
          <p:cNvSpPr txBox="1"/>
          <p:nvPr/>
        </p:nvSpPr>
        <p:spPr>
          <a:xfrm>
            <a:off x="7380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</a:t>
            </a:r>
            <a:r>
              <a:rPr b="0" lang="en-US" sz="1800" spc="-1" strike="noStrike">
                <a:latin typeface="Arial"/>
              </a:rPr>
              <a:t>果</a:t>
            </a:r>
            <a:r>
              <a:rPr b="0" lang="en-US" sz="1800" spc="-1" strike="noStrike">
                <a:latin typeface="Arial"/>
              </a:rPr>
              <a:t>输</a:t>
            </a:r>
            <a:r>
              <a:rPr b="0" lang="en-US" sz="1800" spc="-1" strike="noStrike">
                <a:latin typeface="Arial"/>
              </a:rPr>
              <a:t>出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40360" y="478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16072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216072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5"/>
          <p:cNvSpPr txBox="1"/>
          <p:nvPr/>
        </p:nvSpPr>
        <p:spPr>
          <a:xfrm>
            <a:off x="277272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关系模型：这个模型下的数据按照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291672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723672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</a:t>
            </a:r>
            <a:r>
              <a:rPr b="0" lang="en-US" sz="1800" spc="-1" strike="noStrike">
                <a:latin typeface="Arial"/>
              </a:rPr>
              <a:t>结构进行操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Line 8"/>
          <p:cNvSpPr/>
          <p:nvPr/>
        </p:nvSpPr>
        <p:spPr>
          <a:xfrm flipH="1">
            <a:off x="676872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9"/>
          <p:cNvSpPr txBox="1"/>
          <p:nvPr/>
        </p:nvSpPr>
        <p:spPr>
          <a:xfrm>
            <a:off x="727272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10"/>
          <p:cNvSpPr/>
          <p:nvPr/>
        </p:nvSpPr>
        <p:spPr>
          <a:xfrm>
            <a:off x="684072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1"/>
          <p:cNvSpPr/>
          <p:nvPr/>
        </p:nvSpPr>
        <p:spPr>
          <a:xfrm>
            <a:off x="381672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12"/>
          <p:cNvSpPr txBox="1"/>
          <p:nvPr/>
        </p:nvSpPr>
        <p:spPr>
          <a:xfrm>
            <a:off x="136872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849708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14"/>
          <p:cNvSpPr txBox="1"/>
          <p:nvPr/>
        </p:nvSpPr>
        <p:spPr>
          <a:xfrm>
            <a:off x="950508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Line 15"/>
          <p:cNvSpPr/>
          <p:nvPr/>
        </p:nvSpPr>
        <p:spPr>
          <a:xfrm flipH="1">
            <a:off x="662472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16"/>
          <p:cNvSpPr txBox="1"/>
          <p:nvPr/>
        </p:nvSpPr>
        <p:spPr>
          <a:xfrm>
            <a:off x="734472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</a:t>
            </a:r>
            <a:r>
              <a:rPr b="0" lang="en-US" sz="1800" spc="-1" strike="noStrike">
                <a:latin typeface="Arial"/>
              </a:rPr>
              <a:t>据进行</a:t>
            </a:r>
            <a:r>
              <a:rPr b="0" lang="en-US" sz="1800" spc="-1" strike="noStrike">
                <a:latin typeface="Arial"/>
              </a:rPr>
              <a:t>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Line 17"/>
          <p:cNvSpPr/>
          <p:nvPr/>
        </p:nvSpPr>
        <p:spPr>
          <a:xfrm>
            <a:off x="684072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18"/>
          <p:cNvSpPr txBox="1"/>
          <p:nvPr/>
        </p:nvSpPr>
        <p:spPr>
          <a:xfrm>
            <a:off x="738072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</a:t>
            </a:r>
            <a:r>
              <a:rPr b="0" lang="en-US" sz="1800" spc="-1" strike="noStrike">
                <a:latin typeface="Arial"/>
              </a:rPr>
              <a:t>出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441080" y="478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16144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216144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5"/>
          <p:cNvSpPr txBox="1"/>
          <p:nvPr/>
        </p:nvSpPr>
        <p:spPr>
          <a:xfrm>
            <a:off x="277344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</a:t>
            </a:r>
            <a:r>
              <a:rPr b="0" lang="en-US" sz="1800" spc="-1" strike="noStrike">
                <a:latin typeface="Arial"/>
              </a:rPr>
              <a:t>个模型下的数</a:t>
            </a:r>
            <a:r>
              <a:rPr b="0" lang="en-US" sz="1800" spc="-1" strike="noStrike">
                <a:latin typeface="Arial"/>
              </a:rPr>
              <a:t>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的语句进行操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291744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Shape 7"/>
          <p:cNvSpPr txBox="1"/>
          <p:nvPr/>
        </p:nvSpPr>
        <p:spPr>
          <a:xfrm>
            <a:off x="723744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存储结构进行</a:t>
            </a:r>
            <a:r>
              <a:rPr b="0" lang="en-US" sz="1800" spc="-1" strike="noStrike">
                <a:latin typeface="Arial"/>
              </a:rPr>
              <a:t>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Line 8"/>
          <p:cNvSpPr/>
          <p:nvPr/>
        </p:nvSpPr>
        <p:spPr>
          <a:xfrm flipH="1">
            <a:off x="676944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9"/>
          <p:cNvSpPr txBox="1"/>
          <p:nvPr/>
        </p:nvSpPr>
        <p:spPr>
          <a:xfrm>
            <a:off x="727344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</a:t>
            </a:r>
            <a:r>
              <a:rPr b="0" lang="en-US" sz="1800" spc="-1" strike="noStrike">
                <a:latin typeface="Arial"/>
              </a:rPr>
              <a:t>个</a:t>
            </a:r>
            <a:r>
              <a:rPr b="0" lang="en-US" sz="1800" spc="-1" strike="noStrike">
                <a:latin typeface="Arial"/>
              </a:rPr>
              <a:t>数</a:t>
            </a:r>
            <a:r>
              <a:rPr b="0" lang="en-US" sz="1800" spc="-1" strike="noStrike">
                <a:latin typeface="Arial"/>
              </a:rPr>
              <a:t>据</a:t>
            </a:r>
            <a:r>
              <a:rPr b="0" lang="en-US" sz="1800" spc="-1" strike="noStrike">
                <a:latin typeface="Arial"/>
              </a:rPr>
              <a:t>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Line 10"/>
          <p:cNvSpPr/>
          <p:nvPr/>
        </p:nvSpPr>
        <p:spPr>
          <a:xfrm>
            <a:off x="684144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1"/>
          <p:cNvSpPr/>
          <p:nvPr/>
        </p:nvSpPr>
        <p:spPr>
          <a:xfrm>
            <a:off x="381744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12"/>
          <p:cNvSpPr txBox="1"/>
          <p:nvPr/>
        </p:nvSpPr>
        <p:spPr>
          <a:xfrm>
            <a:off x="136944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</a:t>
            </a:r>
            <a:r>
              <a:rPr b="0" lang="en-US" sz="1800" spc="-1" strike="noStrike">
                <a:latin typeface="Arial"/>
              </a:rPr>
              <a:t>为 </a:t>
            </a:r>
            <a:r>
              <a:rPr b="0" lang="en-US" sz="1800" spc="-1" strike="noStrike">
                <a:latin typeface="Arial"/>
              </a:rPr>
              <a:t>K-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存</a:t>
            </a:r>
            <a:r>
              <a:rPr b="0" lang="en-US" sz="1800" spc="-1" strike="noStrike">
                <a:latin typeface="Arial"/>
              </a:rPr>
              <a:t>储结</a:t>
            </a:r>
            <a:r>
              <a:rPr b="0" lang="en-US" sz="1800" spc="-1" strike="noStrike">
                <a:latin typeface="Arial"/>
              </a:rPr>
              <a:t>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849780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14"/>
          <p:cNvSpPr txBox="1"/>
          <p:nvPr/>
        </p:nvSpPr>
        <p:spPr>
          <a:xfrm>
            <a:off x="950580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Line 15"/>
          <p:cNvSpPr/>
          <p:nvPr/>
        </p:nvSpPr>
        <p:spPr>
          <a:xfrm flipH="1">
            <a:off x="662544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16"/>
          <p:cNvSpPr txBox="1"/>
          <p:nvPr/>
        </p:nvSpPr>
        <p:spPr>
          <a:xfrm>
            <a:off x="734544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对数据进</a:t>
            </a:r>
            <a:r>
              <a:rPr b="0" lang="en-US" sz="1800" spc="-1" strike="noStrike">
                <a:latin typeface="Arial"/>
              </a:rPr>
              <a:t>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Line 17"/>
          <p:cNvSpPr/>
          <p:nvPr/>
        </p:nvSpPr>
        <p:spPr>
          <a:xfrm>
            <a:off x="684144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8"/>
          <p:cNvSpPr txBox="1"/>
          <p:nvPr/>
        </p:nvSpPr>
        <p:spPr>
          <a:xfrm>
            <a:off x="738144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4321440" y="3492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41080" y="478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16144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216144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5"/>
          <p:cNvSpPr txBox="1"/>
          <p:nvPr/>
        </p:nvSpPr>
        <p:spPr>
          <a:xfrm>
            <a:off x="277344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关系模型：这个模型下的数据按照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291744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23744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</a:t>
            </a:r>
            <a:r>
              <a:rPr b="0" lang="en-US" sz="1800" spc="-1" strike="noStrike">
                <a:latin typeface="Arial"/>
              </a:rPr>
              <a:t>结构进行操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Line 8"/>
          <p:cNvSpPr/>
          <p:nvPr/>
        </p:nvSpPr>
        <p:spPr>
          <a:xfrm flipH="1">
            <a:off x="676944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9"/>
          <p:cNvSpPr txBox="1"/>
          <p:nvPr/>
        </p:nvSpPr>
        <p:spPr>
          <a:xfrm>
            <a:off x="727344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Line 10"/>
          <p:cNvSpPr/>
          <p:nvPr/>
        </p:nvSpPr>
        <p:spPr>
          <a:xfrm>
            <a:off x="684144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1"/>
          <p:cNvSpPr/>
          <p:nvPr/>
        </p:nvSpPr>
        <p:spPr>
          <a:xfrm>
            <a:off x="381744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12"/>
          <p:cNvSpPr txBox="1"/>
          <p:nvPr/>
        </p:nvSpPr>
        <p:spPr>
          <a:xfrm>
            <a:off x="136944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849780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14"/>
          <p:cNvSpPr txBox="1"/>
          <p:nvPr/>
        </p:nvSpPr>
        <p:spPr>
          <a:xfrm>
            <a:off x="950580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Line 15"/>
          <p:cNvSpPr/>
          <p:nvPr/>
        </p:nvSpPr>
        <p:spPr>
          <a:xfrm flipH="1">
            <a:off x="662544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16"/>
          <p:cNvSpPr txBox="1"/>
          <p:nvPr/>
        </p:nvSpPr>
        <p:spPr>
          <a:xfrm>
            <a:off x="734544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对数据进行操作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Line 17"/>
          <p:cNvSpPr/>
          <p:nvPr/>
        </p:nvSpPr>
        <p:spPr>
          <a:xfrm>
            <a:off x="684144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18"/>
          <p:cNvSpPr txBox="1"/>
          <p:nvPr/>
        </p:nvSpPr>
        <p:spPr>
          <a:xfrm>
            <a:off x="738144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9"/>
          <p:cNvSpPr/>
          <p:nvPr/>
        </p:nvSpPr>
        <p:spPr>
          <a:xfrm>
            <a:off x="4321440" y="3492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0"/>
          <p:cNvSpPr/>
          <p:nvPr/>
        </p:nvSpPr>
        <p:spPr>
          <a:xfrm>
            <a:off x="7669440" y="3564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1825560"/>
            <a:ext cx="872352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以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服务器为例，数据在服务器中的存储方式如下图所示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957400" y="34905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004560" y="29080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2957400" y="40651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2957400" y="46083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2947680" y="51577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3352680" y="53557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067200" y="36090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067920" y="41428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3079440" y="46713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4791600" y="35636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4270680" y="3837600"/>
            <a:ext cx="52056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3"/>
          <p:cNvSpPr/>
          <p:nvPr/>
        </p:nvSpPr>
        <p:spPr>
          <a:xfrm>
            <a:off x="5136480" y="54550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1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放大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>
            <a:off x="4791240" y="39898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4792320" y="44715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4984920" y="36000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4991040" y="40662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244120" y="45716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7299360" y="33912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6693480" y="3767400"/>
            <a:ext cx="6058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7503480" y="56397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Region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放大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8192880" y="33908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3"/>
          <p:cNvSpPr/>
          <p:nvPr/>
        </p:nvSpPr>
        <p:spPr>
          <a:xfrm>
            <a:off x="7299360" y="37674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24"/>
          <p:cNvSpPr/>
          <p:nvPr/>
        </p:nvSpPr>
        <p:spPr>
          <a:xfrm>
            <a:off x="7284600" y="41443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5"/>
          <p:cNvSpPr/>
          <p:nvPr/>
        </p:nvSpPr>
        <p:spPr>
          <a:xfrm>
            <a:off x="7316640" y="45266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7304040" y="34052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Key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7325640" y="37717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Key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7337160" y="41436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Key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29"/>
          <p:cNvSpPr/>
          <p:nvPr/>
        </p:nvSpPr>
        <p:spPr>
          <a:xfrm>
            <a:off x="8209440" y="33912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Value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0"/>
          <p:cNvSpPr/>
          <p:nvPr/>
        </p:nvSpPr>
        <p:spPr>
          <a:xfrm>
            <a:off x="8210520" y="37944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Value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8206200" y="41504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Value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2"/>
          <p:cNvSpPr/>
          <p:nvPr/>
        </p:nvSpPr>
        <p:spPr>
          <a:xfrm>
            <a:off x="7453080" y="46447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3"/>
          <p:cNvSpPr/>
          <p:nvPr/>
        </p:nvSpPr>
        <p:spPr>
          <a:xfrm>
            <a:off x="8368560" y="46299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数据库——如何存储数据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LibreOffice/6.0.7.3$Linux_X86_64 LibreOffice_project/00m0$Build-3</Application>
  <Words>230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2019-09-22T08:51:42Z</dcterms:created>
  <dc:creator>李 晓桐</dc:creator>
  <dc:description/>
  <dc:language>zh-CN</dc:language>
  <cp:lastModifiedBy/>
  <dcterms:modified xsi:type="dcterms:W3CDTF">2019-09-23T17:51:36Z</dcterms:modified>
  <cp:revision>63</cp:revision>
  <dc:subject/>
  <dc:title>TiDB项目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