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9" r:id="rId5"/>
    <p:sldId id="260" r:id="rId6"/>
    <p:sldId id="264" r:id="rId7"/>
    <p:sldId id="299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83" r:id="rId20"/>
    <p:sldId id="282" r:id="rId21"/>
    <p:sldId id="281" r:id="rId22"/>
    <p:sldId id="284" r:id="rId23"/>
    <p:sldId id="285" r:id="rId24"/>
    <p:sldId id="286" r:id="rId25"/>
    <p:sldId id="287" r:id="rId26"/>
    <p:sldId id="288" r:id="rId27"/>
    <p:sldId id="290" r:id="rId28"/>
    <p:sldId id="292" r:id="rId29"/>
    <p:sldId id="291" r:id="rId30"/>
    <p:sldId id="293" r:id="rId31"/>
    <p:sldId id="294" r:id="rId32"/>
    <p:sldId id="295" r:id="rId33"/>
    <p:sldId id="296" r:id="rId34"/>
    <p:sldId id="279" r:id="rId35"/>
    <p:sldId id="297" r:id="rId36"/>
    <p:sldId id="29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161" autoAdjust="0"/>
  </p:normalViewPr>
  <p:slideViewPr>
    <p:cSldViewPr snapToGrid="0">
      <p:cViewPr varScale="1">
        <p:scale>
          <a:sx n="56" d="100"/>
          <a:sy n="56" d="100"/>
        </p:scale>
        <p:origin x="106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D8E7D0-2872-409E-9FEC-63D1A85B11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9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93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980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03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333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86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997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10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627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3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85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主要负责放置过程，但是</a:t>
            </a:r>
            <a:r>
              <a:rPr lang="en-US" altLang="zh-CN" dirty="0"/>
              <a:t>PD</a:t>
            </a:r>
            <a:r>
              <a:rPr lang="zh-CN" altLang="en-US" dirty="0"/>
              <a:t>是否负责所有的操作。这张</a:t>
            </a:r>
            <a:r>
              <a:rPr lang="en-US" altLang="zh-CN" dirty="0"/>
              <a:t>ppt</a:t>
            </a:r>
            <a:r>
              <a:rPr lang="zh-CN" altLang="en-US" dirty="0"/>
              <a:t>有一些问题！再确认！！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85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33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改这页</a:t>
            </a:r>
            <a:r>
              <a:rPr lang="en-US" altLang="zh-CN" dirty="0"/>
              <a:t>ppt,</a:t>
            </a:r>
            <a:r>
              <a:rPr lang="zh-CN" altLang="en-US" dirty="0"/>
              <a:t>更详细地看第</a:t>
            </a:r>
            <a:r>
              <a:rPr lang="en-US" altLang="zh-CN" dirty="0"/>
              <a:t>2</a:t>
            </a:r>
            <a:r>
              <a:rPr lang="zh-CN" altLang="en-US" dirty="0"/>
              <a:t>个博客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96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73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PD</a:t>
            </a:r>
            <a:r>
              <a:rPr lang="zh-CN" altLang="en-US" dirty="0"/>
              <a:t>采用了</a:t>
            </a:r>
            <a:r>
              <a:rPr lang="en-US" altLang="zh-CN" dirty="0"/>
              <a:t>raft</a:t>
            </a:r>
            <a:r>
              <a:rPr lang="zh-CN" altLang="en-US" dirty="0"/>
              <a:t>策略，这里涉及到</a:t>
            </a:r>
            <a:r>
              <a:rPr lang="en-US" altLang="zh-CN" dirty="0"/>
              <a:t>3</a:t>
            </a:r>
            <a:r>
              <a:rPr lang="zh-CN" altLang="en-US" dirty="0"/>
              <a:t>个主体：</a:t>
            </a:r>
            <a:r>
              <a:rPr lang="en-US" altLang="zh-CN" dirty="0"/>
              <a:t>raft </a:t>
            </a:r>
            <a:r>
              <a:rPr lang="en-US" altLang="zh-CN" dirty="0" err="1"/>
              <a:t>group,leader,follower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3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706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handleStoreHeartbeat:C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cache.go</a:t>
            </a:r>
            <a:endParaRPr lang="en-US" altLang="zh-CN" dirty="0"/>
          </a:p>
          <a:p>
            <a:r>
              <a:rPr lang="en-US" altLang="zh-CN" dirty="0" err="1"/>
              <a:t>handleRegionHeartbeat:C</a:t>
            </a:r>
            <a:r>
              <a:rPr lang="en-US" altLang="zh-CN" dirty="0"/>
              <a:t>:\Users\</a:t>
            </a:r>
            <a:r>
              <a:rPr lang="zh-CN" altLang="en-US" dirty="0"/>
              <a:t>李晓桐</a:t>
            </a:r>
            <a:r>
              <a:rPr lang="en-US" altLang="zh-CN" dirty="0"/>
              <a:t>\pd\server\</a:t>
            </a:r>
            <a:r>
              <a:rPr lang="en-US" altLang="zh-CN" dirty="0" err="1"/>
              <a:t>cluster_worker.go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14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F039F-E8A5-416A-8CEA-913CDF0D643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5BA5F-2286-4419-AD23-0FD39E64CAE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93AED6-B405-47D2-8620-149828BC278A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B4C0EA-C77F-403D-BF43-B746321E24E2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#overview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latin typeface="等线 Light"/>
              </a:rPr>
              <a:t>TiDB项目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李晓桐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  <p:sp>
        <p:nvSpPr>
          <p:cNvPr id="356" name="TextShape 8"/>
          <p:cNvSpPr txBox="1"/>
          <p:nvPr/>
        </p:nvSpPr>
        <p:spPr>
          <a:xfrm>
            <a:off x="3719025" y="4895999"/>
            <a:ext cx="3821000" cy="8770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  <a:hlinkClick r:id="rId2"/>
              </a:rPr>
              <a:t>依照raft策略进行数据备份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357ACE-543D-4268-A15C-47F42668804A}"/>
              </a:ext>
            </a:extLst>
          </p:cNvPr>
          <p:cNvSpPr/>
          <p:nvPr/>
        </p:nvSpPr>
        <p:spPr>
          <a:xfrm>
            <a:off x="3635999" y="4760105"/>
            <a:ext cx="3757577" cy="7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Leader 定期对PD汇报情况：</a:t>
            </a:r>
          </a:p>
          <a:p>
            <a:r>
              <a:rPr lang="en-US" sz="1800" b="0" strike="noStrike" spc="-1">
                <a:latin typeface="Arial"/>
              </a:rPr>
              <a:t>- Leader 的位置</a:t>
            </a:r>
          </a:p>
          <a:p>
            <a:r>
              <a:rPr lang="en-US" sz="1800" b="0" strike="noStrike" spc="-1">
                <a:latin typeface="Arial"/>
              </a:rPr>
              <a:t>- Followers 的位置</a:t>
            </a:r>
          </a:p>
          <a:p>
            <a:r>
              <a:rPr lang="en-US" sz="1800" b="0" strike="noStrike" spc="-1">
                <a:latin typeface="Arial"/>
              </a:rPr>
              <a:t>-掉线 Replica 的个数</a:t>
            </a:r>
          </a:p>
          <a:p>
            <a:r>
              <a:rPr lang="en-US" sz="1800" b="0" strike="noStrike" spc="-1">
                <a:latin typeface="Arial"/>
              </a:rPr>
              <a:t>-数据写入/读取的速度</a:t>
            </a: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0" strike="noStrike" spc="-1" dirty="0">
                <a:solidFill>
                  <a:srgbClr val="000000"/>
                </a:solidFill>
                <a:latin typeface="等线 Light"/>
              </a:rPr>
              <a:t>PD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功能与</a:t>
            </a:r>
            <a:r>
              <a:rPr lang="zh-CN" altLang="en-US" sz="6000" spc="-1" dirty="0">
                <a:solidFill>
                  <a:srgbClr val="000000"/>
                </a:solidFill>
                <a:latin typeface="等线 Light"/>
              </a:rPr>
              <a:t>核心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代码实现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97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TiDB</a:t>
            </a:r>
            <a:r>
              <a:rPr lang="en-US" altLang="zh-CN" sz="2400" dirty="0"/>
              <a:t> </a:t>
            </a:r>
            <a:r>
              <a:rPr lang="zh-CN" altLang="en-US" sz="2400" dirty="0"/>
              <a:t>里面全局中心总控节点，它负责整个集群的调度，负责全局 </a:t>
            </a:r>
            <a:r>
              <a:rPr lang="en-US" altLang="zh-CN" sz="2400" dirty="0"/>
              <a:t>ID </a:t>
            </a:r>
            <a:r>
              <a:rPr lang="zh-CN" altLang="en-US" sz="2400" dirty="0"/>
              <a:t>的生成，以及全局时间戳 </a:t>
            </a:r>
            <a:r>
              <a:rPr lang="en-US" altLang="zh-CN" sz="2400" dirty="0"/>
              <a:t>TSO </a:t>
            </a:r>
            <a:r>
              <a:rPr lang="zh-CN" altLang="en-US" sz="2400" dirty="0"/>
              <a:t>的生成等。</a:t>
            </a:r>
            <a:r>
              <a:rPr lang="en-US" altLang="zh-CN" sz="2400" dirty="0"/>
              <a:t>PD </a:t>
            </a:r>
            <a:r>
              <a:rPr lang="zh-CN" altLang="en-US" sz="2400" dirty="0"/>
              <a:t>还保存着整个集群 </a:t>
            </a:r>
            <a:r>
              <a:rPr lang="en-US" altLang="zh-CN" sz="2400" dirty="0" err="1"/>
              <a:t>TiKV</a:t>
            </a:r>
            <a:r>
              <a:rPr lang="en-US" altLang="zh-CN" sz="2400" dirty="0"/>
              <a:t> </a:t>
            </a:r>
            <a:r>
              <a:rPr lang="zh-CN" altLang="en-US" sz="2400" dirty="0"/>
              <a:t>的元信息，负责给 </a:t>
            </a:r>
            <a:r>
              <a:rPr lang="en-US" altLang="zh-CN" sz="2400" dirty="0"/>
              <a:t>client </a:t>
            </a:r>
            <a:r>
              <a:rPr lang="zh-CN" altLang="en-US" sz="2400" dirty="0"/>
              <a:t>提供</a:t>
            </a:r>
            <a:r>
              <a:rPr lang="zh-CN" altLang="en-US" sz="2400" b="1" dirty="0"/>
              <a:t>路由</a:t>
            </a:r>
            <a:r>
              <a:rPr lang="zh-CN" altLang="en-US" sz="2400" dirty="0"/>
              <a:t>功能。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作为中心总控节点，</a:t>
            </a:r>
            <a:r>
              <a:rPr lang="en-US" altLang="zh-CN" sz="2400" dirty="0"/>
              <a:t>PD </a:t>
            </a:r>
            <a:r>
              <a:rPr lang="zh-CN" altLang="en-US" sz="2400" dirty="0"/>
              <a:t>通过集成 </a:t>
            </a:r>
            <a:r>
              <a:rPr lang="en-US" altLang="zh-CN" sz="2400" dirty="0"/>
              <a:t>etcd</a:t>
            </a:r>
            <a:r>
              <a:rPr lang="zh-CN" altLang="en-US" sz="2400" dirty="0"/>
              <a:t> ，自动的支持 </a:t>
            </a:r>
            <a:r>
              <a:rPr lang="en-US" altLang="zh-CN" sz="2400" dirty="0"/>
              <a:t>auto failover</a:t>
            </a:r>
            <a:r>
              <a:rPr lang="zh-CN" altLang="en-US" sz="2400" dirty="0"/>
              <a:t>，无需担心单点故障问题。同时，</a:t>
            </a:r>
            <a:r>
              <a:rPr lang="en-US" altLang="zh-CN" sz="2400" dirty="0"/>
              <a:t>PD </a:t>
            </a:r>
            <a:r>
              <a:rPr lang="zh-CN" altLang="en-US" sz="2400" dirty="0"/>
              <a:t>也通过 </a:t>
            </a:r>
            <a:r>
              <a:rPr lang="en-US" altLang="zh-CN" sz="2400" dirty="0"/>
              <a:t>etcd </a:t>
            </a:r>
            <a:r>
              <a:rPr lang="zh-CN" altLang="en-US" sz="2400" dirty="0"/>
              <a:t>的 </a:t>
            </a:r>
            <a:r>
              <a:rPr lang="en-US" altLang="zh-CN" sz="2400" dirty="0"/>
              <a:t>raft</a:t>
            </a:r>
            <a:r>
              <a:rPr lang="zh-CN" altLang="en-US" sz="2400" dirty="0"/>
              <a:t>，保证了数据的强一致性，不用担心数据丢失的问题。</a:t>
            </a:r>
          </a:p>
        </p:txBody>
      </p:sp>
    </p:spTree>
    <p:extLst>
      <p:ext uri="{BB962C8B-B14F-4D97-AF65-F5344CB8AC3E}">
        <p14:creationId xmlns:p14="http://schemas.microsoft.com/office/powerpoint/2010/main" val="39078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心跳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通过心跳向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和</a:t>
            </a:r>
            <a:r>
              <a:rPr lang="en-US" altLang="zh-CN" sz="2400" dirty="0"/>
              <a:t>raft-group</a:t>
            </a:r>
            <a:r>
              <a:rPr lang="zh-CN" altLang="en-US" sz="2400" dirty="0"/>
              <a:t>传递指令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TiKV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handleStoreHeartbeat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raft-group</a:t>
            </a:r>
            <a:r>
              <a:rPr lang="zh-CN" altLang="en-US" sz="2400" dirty="0"/>
              <a:t>心跳：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handleRegionHeartbeat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75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问题提出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为什么需要分布式数据库：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数据安全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分布式数据库产生会引发哪些问题：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数据一致性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当数据操作指令到来时，如何进行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协调不同副本之间的关系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8E9EE3-339F-4452-8F90-562B7B1E48AE}"/>
              </a:ext>
            </a:extLst>
          </p:cNvPr>
          <p:cNvSpPr txBox="1"/>
          <p:nvPr/>
        </p:nvSpPr>
        <p:spPr>
          <a:xfrm>
            <a:off x="908720" y="1584580"/>
            <a:ext cx="10092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假设</a:t>
            </a:r>
            <a:r>
              <a:rPr lang="en-US" altLang="zh-CN" sz="2400" dirty="0"/>
              <a:t>client</a:t>
            </a:r>
            <a:r>
              <a:rPr lang="zh-CN" altLang="en-US" sz="2400" dirty="0"/>
              <a:t>要向键值为</a:t>
            </a:r>
            <a:r>
              <a:rPr lang="en-US" altLang="zh-CN" sz="2400" dirty="0"/>
              <a:t>key</a:t>
            </a:r>
            <a:r>
              <a:rPr lang="zh-CN" altLang="en-US" sz="2400" dirty="0"/>
              <a:t>的存储位置存入值</a:t>
            </a:r>
            <a:r>
              <a:rPr lang="en-US" altLang="zh-CN" sz="2400" dirty="0"/>
              <a:t>a,</a:t>
            </a:r>
            <a:r>
              <a:rPr lang="zh-CN" altLang="en-US" sz="2400" dirty="0"/>
              <a:t>那么会发生以下这些情况：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1.Client</a:t>
            </a:r>
            <a:r>
              <a:rPr lang="zh-CN" altLang="en-US" sz="2400" dirty="0"/>
              <a:t>先从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key</a:t>
            </a:r>
            <a:r>
              <a:rPr lang="zh-CN" altLang="en-US" sz="2400" dirty="0"/>
              <a:t>属于哪个</a:t>
            </a:r>
            <a:r>
              <a:rPr lang="en-US" altLang="zh-CN" sz="2400" dirty="0" err="1"/>
              <a:t>region,PD</a:t>
            </a:r>
            <a:r>
              <a:rPr lang="zh-CN" altLang="en-US" sz="2400" dirty="0"/>
              <a:t>将这个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的元信息返回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2.Client</a:t>
            </a:r>
            <a:r>
              <a:rPr lang="zh-CN" altLang="en-US" sz="2400" dirty="0"/>
              <a:t>将返回的结果存入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，下回就不用</a:t>
            </a:r>
            <a:r>
              <a:rPr lang="en-US" altLang="zh-CN" sz="2400" dirty="0"/>
              <a:t>PD</a:t>
            </a:r>
            <a:r>
              <a:rPr lang="zh-CN" altLang="en-US" sz="2400" dirty="0"/>
              <a:t>再返回结果了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当发生</a:t>
            </a:r>
            <a:r>
              <a:rPr lang="en-US" altLang="zh-CN" sz="2400" dirty="0"/>
              <a:t>leader</a:t>
            </a:r>
            <a:r>
              <a:rPr lang="zh-CN" altLang="en-US" sz="2400" dirty="0"/>
              <a:t>转移的情况，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会返回</a:t>
            </a:r>
            <a:r>
              <a:rPr lang="en-US" altLang="zh-CN" sz="2400" dirty="0" err="1"/>
              <a:t>Notleader</a:t>
            </a:r>
            <a:r>
              <a:rPr lang="zh-CN" altLang="en-US" sz="2400" dirty="0"/>
              <a:t>错误，并返回新的新的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的地址，</a:t>
            </a:r>
            <a:r>
              <a:rPr lang="en-US" altLang="zh-CN" sz="2400" dirty="0"/>
              <a:t>client </a:t>
            </a:r>
            <a:r>
              <a:rPr lang="zh-CN" altLang="en-US" sz="2400" dirty="0"/>
              <a:t>在 </a:t>
            </a:r>
            <a:r>
              <a:rPr lang="en-US" altLang="zh-CN" sz="2400" dirty="0"/>
              <a:t>cache </a:t>
            </a:r>
            <a:r>
              <a:rPr lang="zh-CN" altLang="en-US" sz="2400" dirty="0"/>
              <a:t>里面更新，并重新向新的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发送请求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也可能发生</a:t>
            </a:r>
            <a:r>
              <a:rPr lang="en-US" altLang="zh-CN" sz="2400" dirty="0"/>
              <a:t>region</a:t>
            </a:r>
            <a:r>
              <a:rPr lang="zh-CN" altLang="en-US" sz="2400" dirty="0"/>
              <a:t>分裂的情况，这时候这个</a:t>
            </a:r>
            <a:r>
              <a:rPr lang="en-US" altLang="zh-CN" sz="2400" dirty="0"/>
              <a:t>key</a:t>
            </a:r>
            <a:r>
              <a:rPr lang="zh-CN" altLang="en-US" sz="2400" dirty="0"/>
              <a:t>可能已经转移到一个新的</a:t>
            </a:r>
            <a:r>
              <a:rPr lang="en-US" altLang="zh-CN" sz="2400" dirty="0"/>
              <a:t>region</a:t>
            </a:r>
            <a:r>
              <a:rPr lang="zh-CN" altLang="en-US" sz="2400" dirty="0"/>
              <a:t>上面</a:t>
            </a:r>
            <a:r>
              <a:rPr lang="en-US" altLang="zh-CN" sz="2400" dirty="0"/>
              <a:t>client</a:t>
            </a:r>
            <a:r>
              <a:rPr lang="zh-CN" altLang="en-US" sz="2400" dirty="0"/>
              <a:t>收到</a:t>
            </a:r>
            <a:r>
              <a:rPr lang="en-US" altLang="zh-CN" sz="2400" dirty="0" err="1"/>
              <a:t>Stalecommand</a:t>
            </a:r>
            <a:r>
              <a:rPr lang="zh-CN" altLang="en-US" sz="2400" dirty="0"/>
              <a:t>错误，回到</a:t>
            </a:r>
            <a:r>
              <a:rPr lang="en-US" altLang="zh-CN" sz="2400" dirty="0"/>
              <a:t>1</a:t>
            </a:r>
            <a:r>
              <a:rPr lang="zh-CN" altLang="en-US" sz="2400" dirty="0"/>
              <a:t>状态，</a:t>
            </a:r>
            <a:r>
              <a:rPr lang="en-US" altLang="zh-CN" sz="2400" dirty="0"/>
              <a:t>client</a:t>
            </a:r>
            <a:r>
              <a:rPr lang="zh-CN" altLang="en-US" sz="2400" dirty="0"/>
              <a:t>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0052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F7641AD1-AF99-41C7-B2A8-2600C63C0941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6DF09AE-4148-4C67-8B99-9A587E317EEE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B0968EF-58C5-43DD-B136-515173DE98F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73B2D30-2E1B-4ED8-BD18-88BA1427E396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33" name="左大括号 132">
            <a:extLst>
              <a:ext uri="{FF2B5EF4-FFF2-40B4-BE49-F238E27FC236}">
                <a16:creationId xmlns:a16="http://schemas.microsoft.com/office/drawing/2014/main" id="{21408300-0BF9-4588-8BD5-722D9A8201CF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5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606F77-17E1-4CC4-BD6A-0960AC639D93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55783F-BB10-487D-A1DF-DE3FAC30F384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F134C0-CBCF-4100-9CED-19195DD23852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4E5A0D-541B-47AC-94AC-C06D5281B792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00CE25-3066-4C07-BA0F-31D59E6ABEB1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38823-8DCC-4616-AD21-72D41CBAEB7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9637B-E595-4F5C-80DD-C2692D95B65C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B608A2-A79B-4005-8D5E-F6EDADF90837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96B017-64EC-48B0-A978-18781C9A348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048FD3-0434-4864-BD18-667DD7AFF6B8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4051CB-811D-4916-B627-4639470BD5A0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47F64C-7BEB-4220-81CD-3FD6D310D657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46DCD6-80C8-42E4-9572-E977D641CEE1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870349-0AF8-4618-91FD-0A7F6A03EF91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A7BF0F-C363-432E-AA06-E99934547AF2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66BBA4-94A6-4421-A402-7C9E3F687EBC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65F5C73-D807-471A-9A41-6A1DAC619203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C333D9-BBFF-46D3-A09E-3E002001A0E6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D2C259-F750-457F-B4F1-4F6F7B8ACBB8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E416EB-642E-41E0-90ED-85FD7D0094E6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D3042E-4D7E-4527-8CFB-99DC6E3FBE1B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94E9BB3-34AD-4197-9903-70878EE01A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47672" y="1546244"/>
            <a:ext cx="4604176" cy="1938942"/>
          </a:xfrm>
          <a:prstGeom prst="curvedConnector3">
            <a:avLst>
              <a:gd name="adj1" fmla="val 1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173AD9-E071-44DA-9582-5B5E2D8E2307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9F92370-4EF4-4F62-B6EC-6BCB8A9E9FF6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F05580-BEFA-4133-9710-78C1F360727D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D79040-3375-4F75-A1A7-79B13B43A988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102EEC88-8E5A-49CF-AA56-89B794E05906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10E4B6-11F9-4DD6-AF23-3FD74E3D7AD2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</p:spTree>
    <p:extLst>
      <p:ext uri="{BB962C8B-B14F-4D97-AF65-F5344CB8AC3E}">
        <p14:creationId xmlns:p14="http://schemas.microsoft.com/office/powerpoint/2010/main" val="20415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3653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50" grpId="0" animBg="1"/>
      <p:bldP spid="51" grpId="0" animBg="1"/>
      <p:bldP spid="14" grpId="0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B628F1A-088B-4519-B3DF-1F57242A4E1D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848230" y="1175889"/>
            <a:ext cx="1333263" cy="2073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BDA0BCD-3FDF-4D19-8F81-EA44B7CC82B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0CCBE5-DD70-4361-88C6-36EFB79AAB72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D717922-BF55-4BB3-87DB-A089C522FC43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CB9A534-188F-462E-A83E-20A320A53F4D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9464D7-C46D-4418-AD48-3C7A0E4CFC2D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CB2D4CF-8A9B-4BB2-B020-FAFFBDEFE0F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9A46780-1D03-4057-A0AB-30BBC650C3E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8E4DB76-CF08-4766-967F-3F91168FAB2C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20E59C4-2685-44DE-9BA1-368D41B21C6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15AC01F-F6FF-4F0B-8393-185751C5F3C4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1138E00-79E1-462C-A018-59560CC949A4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81EDA6-3638-4156-AF2F-0FA48DA4F88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C92401F-A9C3-4E19-BB88-8C94DBDD19AD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82B800B-D91A-4E8B-908A-7C640F63A1B8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DCE41D-3A74-4AE4-9AA5-9679F831857B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1EBDD16-092B-49A8-B5CF-6F3C2CC7B441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341DC5B-B38A-43F6-BD3A-3F7E7D8C00BE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705830A-FB11-46D8-A7C4-662F45586E1E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D9685-C33F-4683-8BC5-CE90EC32DC3F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3451B91-044F-460C-BA4C-6CFDC88F95D7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A7AEDA3-1522-4D07-8114-4B68422A509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1C437D4-97FD-4305-B153-A8CBEA3871A1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1893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21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112FE1D-489D-49DF-844D-B0349215CFF8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4018C21-72DE-4DD2-9242-41768A1E6856}"/>
              </a:ext>
            </a:extLst>
          </p:cNvPr>
          <p:cNvCxnSpPr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9B41-19FE-4FF0-A733-4E58C96C1355}"/>
              </a:ext>
            </a:extLst>
          </p:cNvPr>
          <p:cNvSpPr txBox="1"/>
          <p:nvPr/>
        </p:nvSpPr>
        <p:spPr>
          <a:xfrm>
            <a:off x="4038127" y="1760637"/>
            <a:ext cx="296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notLeader</a:t>
            </a:r>
            <a:r>
              <a:rPr lang="en-US" altLang="zh-CN" sz="2400" dirty="0">
                <a:solidFill>
                  <a:srgbClr val="C00000"/>
                </a:solidFill>
              </a:rPr>
              <a:t> Error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Newleader</a:t>
            </a:r>
            <a:r>
              <a:rPr lang="en-US" altLang="zh-CN" sz="2400" dirty="0">
                <a:solidFill>
                  <a:srgbClr val="C00000"/>
                </a:solidFill>
              </a:rPr>
              <a:t> in T1R1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AACA9D27-E622-4360-9775-C175C4C42DF1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5284D0A-14B7-4499-8BCE-C1961695456F}"/>
              </a:ext>
            </a:extLst>
          </p:cNvPr>
          <p:cNvSpPr txBox="1"/>
          <p:nvPr/>
        </p:nvSpPr>
        <p:spPr>
          <a:xfrm>
            <a:off x="4055165" y="1757806"/>
            <a:ext cx="236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找到新的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并且更新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5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699D007-EAD3-410A-8214-DA1EB774D5A1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5EF444-2476-449C-947F-932155C9F39C}"/>
              </a:ext>
            </a:extLst>
          </p:cNvPr>
          <p:cNvSpPr txBox="1"/>
          <p:nvPr/>
        </p:nvSpPr>
        <p:spPr>
          <a:xfrm>
            <a:off x="4185794" y="1817436"/>
            <a:ext cx="242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发现没有</a:t>
            </a:r>
            <a:r>
              <a:rPr lang="en-US" altLang="zh-CN" sz="2400" dirty="0">
                <a:solidFill>
                  <a:srgbClr val="C00000"/>
                </a:solidFill>
              </a:rPr>
              <a:t>key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100</a:t>
            </a:r>
            <a:r>
              <a:rPr lang="zh-CN" altLang="en-US" sz="2400" dirty="0">
                <a:solidFill>
                  <a:srgbClr val="C00000"/>
                </a:solidFill>
              </a:rPr>
              <a:t>的存储单元</a:t>
            </a:r>
          </a:p>
        </p:txBody>
      </p:sp>
    </p:spTree>
    <p:extLst>
      <p:ext uri="{BB962C8B-B14F-4D97-AF65-F5344CB8AC3E}">
        <p14:creationId xmlns:p14="http://schemas.microsoft.com/office/powerpoint/2010/main" val="24872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</a:rPr>
              <a:t>关系模型：这个模型下的数据按照SQL的语句进行操作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965885" y="4963886"/>
            <a:ext cx="4288145" cy="5311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latin typeface="Arial"/>
              </a:rPr>
              <a:t>K-V </a:t>
            </a:r>
            <a:r>
              <a:rPr lang="en-US" sz="2800" b="0" strike="noStrike" spc="-1" dirty="0" err="1">
                <a:latin typeface="Arial"/>
              </a:rPr>
              <a:t>存储数据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映射为对应的对 K-V 存储结构的操作</a:t>
            </a: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11" name="TextShape 14"/>
          <p:cNvSpPr txBox="1"/>
          <p:nvPr/>
        </p:nvSpPr>
        <p:spPr>
          <a:xfrm>
            <a:off x="678200" y="2375999"/>
            <a:ext cx="1876896" cy="727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逻辑结构</a:t>
            </a:r>
            <a:endParaRPr lang="en-US" sz="105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19999" y="5056200"/>
            <a:ext cx="1709691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物理结构</a:t>
            </a:r>
            <a:endParaRPr lang="en-US" sz="3200" b="0" strike="noStrike" spc="-1" dirty="0">
              <a:solidFill>
                <a:srgbClr val="94070A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3D9D75E-DC92-4DCE-AD73-965836311E89}"/>
              </a:ext>
            </a:extLst>
          </p:cNvPr>
          <p:cNvCxnSpPr>
            <a:cxnSpLocks/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71ECF-F0C9-4572-9BAD-9B05FBC8792A}"/>
              </a:ext>
            </a:extLst>
          </p:cNvPr>
          <p:cNvSpPr txBox="1"/>
          <p:nvPr/>
        </p:nvSpPr>
        <p:spPr>
          <a:xfrm>
            <a:off x="4157393" y="1497771"/>
            <a:ext cx="251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Stale command Error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0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B427ED-CEF4-4561-A390-D03A1A8FE36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4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4E05B9-1EDA-41E9-BBFD-A73268AB106E}"/>
              </a:ext>
            </a:extLst>
          </p:cNvPr>
          <p:cNvCxnSpPr>
            <a:stCxn id="6" idx="2"/>
          </p:cNvCxnSpPr>
          <p:nvPr/>
        </p:nvCxnSpPr>
        <p:spPr>
          <a:xfrm flipH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DB9C515-DF0F-4C23-9B3A-2F6FCA312228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AB2C3-9507-46EC-BF79-4570FFE9EED1}"/>
              </a:ext>
            </a:extLst>
          </p:cNvPr>
          <p:cNvSpPr/>
          <p:nvPr/>
        </p:nvSpPr>
        <p:spPr>
          <a:xfrm>
            <a:off x="1647040" y="1982147"/>
            <a:ext cx="2055980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DCE55-C2D8-491B-96A1-F7A0630032D4}"/>
              </a:ext>
            </a:extLst>
          </p:cNvPr>
          <p:cNvSpPr txBox="1"/>
          <p:nvPr/>
        </p:nvSpPr>
        <p:spPr>
          <a:xfrm>
            <a:off x="1578882" y="2129812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的信息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308CD-0CD7-4A99-B266-DC541FEA26C2}"/>
              </a:ext>
            </a:extLst>
          </p:cNvPr>
          <p:cNvSpPr/>
          <p:nvPr/>
        </p:nvSpPr>
        <p:spPr>
          <a:xfrm>
            <a:off x="1657450" y="3446518"/>
            <a:ext cx="2055980" cy="99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F44B3-915D-40DA-8094-DED00C9127D3}"/>
              </a:ext>
            </a:extLst>
          </p:cNvPr>
          <p:cNvSpPr txBox="1"/>
          <p:nvPr/>
        </p:nvSpPr>
        <p:spPr>
          <a:xfrm>
            <a:off x="1589292" y="3594183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通过心跳给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传递指令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0C4E9-70B2-46F9-A89B-7B6503AF05EE}"/>
              </a:ext>
            </a:extLst>
          </p:cNvPr>
          <p:cNvSpPr/>
          <p:nvPr/>
        </p:nvSpPr>
        <p:spPr>
          <a:xfrm>
            <a:off x="4884357" y="2726161"/>
            <a:ext cx="2294519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365EA-C78A-4502-8930-6215A18D513A}"/>
              </a:ext>
            </a:extLst>
          </p:cNvPr>
          <p:cNvSpPr txBox="1"/>
          <p:nvPr/>
        </p:nvSpPr>
        <p:spPr>
          <a:xfrm>
            <a:off x="5077460" y="3010137"/>
            <a:ext cx="2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提供路由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59036E-EA30-49A1-9657-C5D15A5CFB94}"/>
              </a:ext>
            </a:extLst>
          </p:cNvPr>
          <p:cNvCxnSpPr>
            <a:endCxn id="7" idx="1"/>
          </p:cNvCxnSpPr>
          <p:nvPr/>
        </p:nvCxnSpPr>
        <p:spPr>
          <a:xfrm>
            <a:off x="3713430" y="2776143"/>
            <a:ext cx="1170927" cy="42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74F61-B26F-40E9-B921-F7E4ABD196BF}"/>
              </a:ext>
            </a:extLst>
          </p:cNvPr>
          <p:cNvCxnSpPr/>
          <p:nvPr/>
        </p:nvCxnSpPr>
        <p:spPr>
          <a:xfrm flipV="1">
            <a:off x="3703020" y="3411482"/>
            <a:ext cx="1181337" cy="7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08A934D-2E29-4C7D-A8D0-4DDB32DE8FEB}"/>
              </a:ext>
            </a:extLst>
          </p:cNvPr>
          <p:cNvSpPr/>
          <p:nvPr/>
        </p:nvSpPr>
        <p:spPr>
          <a:xfrm>
            <a:off x="7797958" y="2686405"/>
            <a:ext cx="2737520" cy="971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2B8C-2372-49AA-829A-0DF91F69AC55}"/>
              </a:ext>
            </a:extLst>
          </p:cNvPr>
          <p:cNvSpPr txBox="1"/>
          <p:nvPr/>
        </p:nvSpPr>
        <p:spPr>
          <a:xfrm>
            <a:off x="8195529" y="28511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生成全局</a:t>
            </a:r>
            <a:r>
              <a:rPr lang="en-US" altLang="zh-CN" dirty="0"/>
              <a:t>TSO</a:t>
            </a:r>
            <a:r>
              <a:rPr lang="zh-CN" altLang="en-US" dirty="0"/>
              <a:t>和全局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39EBD9-628F-4CA6-955D-B51869E14F44}"/>
              </a:ext>
            </a:extLst>
          </p:cNvPr>
          <p:cNvCxnSpPr>
            <a:stCxn id="13" idx="1"/>
          </p:cNvCxnSpPr>
          <p:nvPr/>
        </p:nvCxnSpPr>
        <p:spPr>
          <a:xfrm flipH="1">
            <a:off x="7178876" y="3172003"/>
            <a:ext cx="619082" cy="2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8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2BF49-C103-43B2-8353-51866EB9264D}"/>
              </a:ext>
            </a:extLst>
          </p:cNvPr>
          <p:cNvSpPr txBox="1"/>
          <p:nvPr/>
        </p:nvSpPr>
        <p:spPr>
          <a:xfrm>
            <a:off x="838080" y="1868557"/>
            <a:ext cx="781180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对于系统的调度实现的关键：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Scheduler</a:t>
            </a:r>
            <a:r>
              <a:rPr lang="en-US" altLang="zh-CN" sz="2400" dirty="0"/>
              <a:t>: PD</a:t>
            </a:r>
            <a:r>
              <a:rPr lang="zh-CN" altLang="en-US" sz="2400" dirty="0"/>
              <a:t>实现调度的接口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Operator</a:t>
            </a:r>
            <a:r>
              <a:rPr lang="en-US" altLang="zh-CN" sz="2400" dirty="0"/>
              <a:t>: </a:t>
            </a:r>
            <a:r>
              <a:rPr lang="zh-CN" altLang="en-US" sz="2400" dirty="0"/>
              <a:t>由</a:t>
            </a:r>
            <a:r>
              <a:rPr lang="en-US" altLang="zh-CN" sz="2400" dirty="0"/>
              <a:t>Scheduler</a:t>
            </a:r>
            <a:r>
              <a:rPr lang="zh-CN" altLang="en-US" sz="2400" dirty="0"/>
              <a:t>产生的具体操作，其操作对象为</a:t>
            </a:r>
            <a:r>
              <a:rPr lang="en-US" altLang="zh-CN" sz="2400" dirty="0"/>
              <a:t>		</a:t>
            </a:r>
            <a:r>
              <a:rPr lang="zh-CN" altLang="en-US" sz="2400" dirty="0"/>
              <a:t>物理存储结构的基本单位</a:t>
            </a:r>
            <a:r>
              <a:rPr lang="en-US" altLang="zh-CN" sz="2400" dirty="0"/>
              <a:t>region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Selector/filter</a:t>
            </a:r>
            <a:r>
              <a:rPr lang="en-US" altLang="zh-CN" sz="2400" dirty="0"/>
              <a:t>:</a:t>
            </a:r>
            <a:r>
              <a:rPr lang="zh-CN" altLang="en-US" sz="2400" dirty="0"/>
              <a:t>产生调度的对象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Controller</a:t>
            </a:r>
            <a:r>
              <a:rPr lang="en-US" altLang="zh-CN" sz="2400" dirty="0"/>
              <a:t>:</a:t>
            </a:r>
            <a:r>
              <a:rPr lang="zh-CN" altLang="en-US" sz="2400" dirty="0"/>
              <a:t>控制调度的速度，以保证系统可以性能最佳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Coordinator</a:t>
            </a:r>
            <a:r>
              <a:rPr lang="en-US" altLang="zh-CN" sz="2400" dirty="0"/>
              <a:t>:</a:t>
            </a:r>
            <a:r>
              <a:rPr lang="zh-CN" altLang="en-US" sz="2400" dirty="0"/>
              <a:t>管理</a:t>
            </a:r>
            <a:r>
              <a:rPr lang="en-US" altLang="zh-CN" sz="2400" dirty="0"/>
              <a:t>scheduler</a:t>
            </a:r>
            <a:r>
              <a:rPr lang="zh-CN" altLang="en-US" sz="2400" dirty="0"/>
              <a:t>和</a:t>
            </a:r>
            <a:r>
              <a:rPr lang="en-US" altLang="zh-CN" sz="2400" dirty="0"/>
              <a:t>controller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5099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9D666-04DC-4056-8BE9-54703F153570}"/>
              </a:ext>
            </a:extLst>
          </p:cNvPr>
          <p:cNvSpPr txBox="1"/>
          <p:nvPr/>
        </p:nvSpPr>
        <p:spPr>
          <a:xfrm>
            <a:off x="1329004" y="2197968"/>
            <a:ext cx="31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Selecter</a:t>
            </a:r>
            <a:r>
              <a:rPr lang="en-US" altLang="zh-CN" sz="2400" dirty="0"/>
              <a:t>/filter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4CCDB-A451-478A-907C-5F67F12CD295}"/>
              </a:ext>
            </a:extLst>
          </p:cNvPr>
          <p:cNvSpPr txBox="1"/>
          <p:nvPr/>
        </p:nvSpPr>
        <p:spPr>
          <a:xfrm>
            <a:off x="1408517" y="3708716"/>
            <a:ext cx="1987826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25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408398" y="5941565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latin typeface="Arial"/>
              </a:rPr>
              <a:t>结果输出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F3C25B-5FA4-47E3-AFC1-0C3EC0E691AA}"/>
              </a:ext>
            </a:extLst>
          </p:cNvPr>
          <p:cNvSpPr/>
          <p:nvPr/>
        </p:nvSpPr>
        <p:spPr>
          <a:xfrm>
            <a:off x="7650298" y="4509523"/>
            <a:ext cx="1965108" cy="920884"/>
          </a:xfrm>
          <a:prstGeom prst="ellipse">
            <a:avLst/>
          </a:prstGeom>
          <a:solidFill>
            <a:srgbClr val="FFFFCC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0F673-DE10-48A9-BCF3-63070BC91DC9}"/>
              </a:ext>
            </a:extLst>
          </p:cNvPr>
          <p:cNvSpPr txBox="1"/>
          <p:nvPr/>
        </p:nvSpPr>
        <p:spPr>
          <a:xfrm>
            <a:off x="8320483" y="4742394"/>
            <a:ext cx="8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6797DF-1BFE-4819-A212-AB5AE1A0E1BC}"/>
              </a:ext>
            </a:extLst>
          </p:cNvPr>
          <p:cNvCxnSpPr>
            <a:cxnSpLocks/>
            <a:stCxn id="113" idx="3"/>
            <a:endCxn id="3" idx="2"/>
          </p:cNvCxnSpPr>
          <p:nvPr/>
        </p:nvCxnSpPr>
        <p:spPr>
          <a:xfrm>
            <a:off x="7128000" y="4968000"/>
            <a:ext cx="522298" cy="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BBDCD9-4F02-427C-B28F-BC3E99A0F3B9}"/>
              </a:ext>
            </a:extLst>
          </p:cNvPr>
          <p:cNvCxnSpPr/>
          <p:nvPr/>
        </p:nvCxnSpPr>
        <p:spPr>
          <a:xfrm flipH="1">
            <a:off x="8485182" y="5434453"/>
            <a:ext cx="170385" cy="55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2"/>
          <p:cNvSpPr/>
          <p:nvPr/>
        </p:nvSpPr>
        <p:spPr>
          <a:xfrm>
            <a:off x="3309538" y="24909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356698" y="19084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</a:rPr>
              <a:t>服务器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3309538" y="30655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3309538" y="36087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3299818" y="41581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704818" y="43561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419338" y="26094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420058" y="31432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431578" y="36717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5143738" y="25640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622818" y="2838000"/>
            <a:ext cx="52056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488618" y="44554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5143378" y="29902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5144458" y="34719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5337058" y="26004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5343178" y="30666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596258" y="35720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651498" y="23916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7045618" y="2767800"/>
            <a:ext cx="60588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855618" y="46401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545018" y="23912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651498" y="27678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636738" y="31447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668778" y="35270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656178" y="24056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677778" y="27721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689298" y="31440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561578" y="23916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562658" y="27948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558338" y="31508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805218" y="36451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720698" y="36303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9DD1DA-9136-4694-AE25-049D28C60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93" t="25507" r="10373" b="21077"/>
          <a:stretch/>
        </p:blipFill>
        <p:spPr>
          <a:xfrm>
            <a:off x="1578897" y="1982151"/>
            <a:ext cx="8513575" cy="4064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A61E64-14B6-480E-ABB7-F80DEEACC442}"/>
              </a:ext>
            </a:extLst>
          </p:cNvPr>
          <p:cNvSpPr txBox="1"/>
          <p:nvPr/>
        </p:nvSpPr>
        <p:spPr>
          <a:xfrm>
            <a:off x="3544011" y="6031633"/>
            <a:ext cx="546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From:https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://pingcap.com/blog-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cn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/tidb-internal-1/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王二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[王二，200]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[张三，300]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[李四，400]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[小明，500]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[小红，600]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[李华，700]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[韩梅梅，800]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1900</Words>
  <Application>Microsoft Office PowerPoint</Application>
  <PresentationFormat>宽屏</PresentationFormat>
  <Paragraphs>607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PD的功能——总述</vt:lpstr>
      <vt:lpstr>PD的功能——心跳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PD的功能——总结</vt:lpstr>
      <vt:lpstr>PD的代码实现</vt:lpstr>
      <vt:lpstr>PD的代码实现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subject/>
  <dc:creator>李 晓桐</dc:creator>
  <dc:description/>
  <cp:lastModifiedBy>李 晓桐</cp:lastModifiedBy>
  <cp:revision>135</cp:revision>
  <dcterms:created xsi:type="dcterms:W3CDTF">2019-09-22T08:51:42Z</dcterms:created>
  <dcterms:modified xsi:type="dcterms:W3CDTF">2019-09-29T14:54:43Z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