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4"/>
  </p:sldMasterIdLst>
  <p:sldIdLst>
    <p:sldId id="256" r:id="rId5"/>
    <p:sldId id="489" r:id="rId6"/>
    <p:sldId id="497" r:id="rId7"/>
    <p:sldId id="504" r:id="rId8"/>
    <p:sldId id="496" r:id="rId9"/>
    <p:sldId id="270" r:id="rId10"/>
    <p:sldId id="503" r:id="rId11"/>
    <p:sldId id="280" r:id="rId12"/>
    <p:sldId id="481" r:id="rId13"/>
    <p:sldId id="491" r:id="rId14"/>
    <p:sldId id="483" r:id="rId15"/>
    <p:sldId id="498" r:id="rId16"/>
    <p:sldId id="500" r:id="rId17"/>
    <p:sldId id="502" r:id="rId18"/>
    <p:sldId id="290" r:id="rId19"/>
    <p:sldId id="50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DEB7AB9-4D5B-7BE2-6127-E872CEB0280A}" name="Doris Afriyie Amoakohene" initials="DA" userId="S::daa464@nau.edu::89b0b7b2-7253-494b-86e7-c7d8d24e633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CB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82A4FE-B3FA-416A-9EAB-66A11DA6CCF0}" v="18" dt="2024-07-09T20:17:20.2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5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96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7859FF-7306-47CC-8C18-B0DB3527B05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956D68-ECBC-461A-89FF-89543167B5C3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Introduction</a:t>
          </a:r>
        </a:p>
      </dgm:t>
    </dgm:pt>
    <dgm:pt modelId="{D9BF7C8E-412A-4415-A3C0-6D0873DB79A6}" type="parTrans" cxnId="{7F43CADA-8D05-40DD-B767-1C97F91D1FE9}">
      <dgm:prSet/>
      <dgm:spPr/>
      <dgm:t>
        <a:bodyPr/>
        <a:lstStyle/>
        <a:p>
          <a:endParaRPr lang="en-US"/>
        </a:p>
      </dgm:t>
    </dgm:pt>
    <dgm:pt modelId="{52CCE583-96DD-4B3A-9371-09E9D4C49EC5}" type="sibTrans" cxnId="{7F43CADA-8D05-40DD-B767-1C97F91D1FE9}">
      <dgm:prSet/>
      <dgm:spPr/>
      <dgm:t>
        <a:bodyPr/>
        <a:lstStyle/>
        <a:p>
          <a:endParaRPr lang="en-US"/>
        </a:p>
      </dgm:t>
    </dgm:pt>
    <dgm:pt modelId="{FDE188F0-61EA-4F55-AF43-708C17162120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Visualizing the atime result of various functions with data.table</a:t>
          </a:r>
        </a:p>
      </dgm:t>
    </dgm:pt>
    <dgm:pt modelId="{9C44FF82-C59A-4C62-8AD9-B43F26209E23}" type="parTrans" cxnId="{E9F6E314-C6D0-4AC9-ADD0-E4620C7AB65C}">
      <dgm:prSet/>
      <dgm:spPr/>
      <dgm:t>
        <a:bodyPr/>
        <a:lstStyle/>
        <a:p>
          <a:endParaRPr lang="en-US"/>
        </a:p>
      </dgm:t>
    </dgm:pt>
    <dgm:pt modelId="{1972A55D-0934-48DB-AB96-A2AACF40A4CF}" type="sibTrans" cxnId="{E9F6E314-C6D0-4AC9-ADD0-E4620C7AB65C}">
      <dgm:prSet/>
      <dgm:spPr/>
      <dgm:t>
        <a:bodyPr/>
        <a:lstStyle/>
        <a:p>
          <a:endParaRPr lang="en-US"/>
        </a:p>
      </dgm:t>
    </dgm:pt>
    <dgm:pt modelId="{43666B8F-C574-4ED9-9264-751284E7C9CB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Visualizing the atime result for performance regression</a:t>
          </a:r>
        </a:p>
      </dgm:t>
    </dgm:pt>
    <dgm:pt modelId="{7B533496-5C53-4EFB-8A3C-BBA992E6B281}" type="parTrans" cxnId="{05C1248B-09AF-4239-94D6-DB2B1A6BF3B1}">
      <dgm:prSet/>
      <dgm:spPr/>
      <dgm:t>
        <a:bodyPr/>
        <a:lstStyle/>
        <a:p>
          <a:endParaRPr lang="en-US"/>
        </a:p>
      </dgm:t>
    </dgm:pt>
    <dgm:pt modelId="{9B19EE02-AB56-4CFA-98AF-6EE71FF5C6CD}" type="sibTrans" cxnId="{05C1248B-09AF-4239-94D6-DB2B1A6BF3B1}">
      <dgm:prSet/>
      <dgm:spPr/>
      <dgm:t>
        <a:bodyPr/>
        <a:lstStyle/>
        <a:p>
          <a:endParaRPr lang="en-US"/>
        </a:p>
      </dgm:t>
    </dgm:pt>
    <dgm:pt modelId="{D2EA74E5-7A86-441B-8ED5-F4FD515E0E93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GitHub Action</a:t>
          </a:r>
        </a:p>
      </dgm:t>
    </dgm:pt>
    <dgm:pt modelId="{2EC64E37-6F84-4374-9D2A-1B9F78553624}" type="parTrans" cxnId="{2040CACD-E6D9-4E0C-8975-5E2B87D33063}">
      <dgm:prSet/>
      <dgm:spPr/>
      <dgm:t>
        <a:bodyPr/>
        <a:lstStyle/>
        <a:p>
          <a:endParaRPr lang="en-US"/>
        </a:p>
      </dgm:t>
    </dgm:pt>
    <dgm:pt modelId="{91FFF676-EB19-4AE8-B9EF-047164095CE6}" type="sibTrans" cxnId="{2040CACD-E6D9-4E0C-8975-5E2B87D33063}">
      <dgm:prSet/>
      <dgm:spPr/>
      <dgm:t>
        <a:bodyPr/>
        <a:lstStyle/>
        <a:p>
          <a:endParaRPr lang="en-US"/>
        </a:p>
      </dgm:t>
    </dgm:pt>
    <dgm:pt modelId="{3976F3A2-3C82-4A6E-A47F-568FFAAA47D4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Conclusion</a:t>
          </a:r>
        </a:p>
      </dgm:t>
    </dgm:pt>
    <dgm:pt modelId="{E5A79C41-3141-4782-9FD2-B2E7FDDA4B4E}" type="parTrans" cxnId="{5A56B9B8-21E5-4CC8-96C7-C57F89094F4E}">
      <dgm:prSet/>
      <dgm:spPr/>
      <dgm:t>
        <a:bodyPr/>
        <a:lstStyle/>
        <a:p>
          <a:endParaRPr lang="en-US"/>
        </a:p>
      </dgm:t>
    </dgm:pt>
    <dgm:pt modelId="{55C0AAC4-A518-499D-B5CF-0F24ADE93F09}" type="sibTrans" cxnId="{5A56B9B8-21E5-4CC8-96C7-C57F89094F4E}">
      <dgm:prSet/>
      <dgm:spPr/>
      <dgm:t>
        <a:bodyPr/>
        <a:lstStyle/>
        <a:p>
          <a:endParaRPr lang="en-US"/>
        </a:p>
      </dgm:t>
    </dgm:pt>
    <dgm:pt modelId="{292E02D5-B675-42EE-A95C-1A5E43C7451A}" type="pres">
      <dgm:prSet presAssocID="{B67859FF-7306-47CC-8C18-B0DB3527B057}" presName="linear" presStyleCnt="0">
        <dgm:presLayoutVars>
          <dgm:animLvl val="lvl"/>
          <dgm:resizeHandles val="exact"/>
        </dgm:presLayoutVars>
      </dgm:prSet>
      <dgm:spPr/>
    </dgm:pt>
    <dgm:pt modelId="{07BA9E70-9F14-4878-A2DB-EC3C7976DB56}" type="pres">
      <dgm:prSet presAssocID="{34956D68-ECBC-461A-89FF-89543167B5C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994C27C-3274-4801-90EE-B4D0E2133654}" type="pres">
      <dgm:prSet presAssocID="{52CCE583-96DD-4B3A-9371-09E9D4C49EC5}" presName="spacer" presStyleCnt="0"/>
      <dgm:spPr/>
    </dgm:pt>
    <dgm:pt modelId="{6D5549A0-46A5-40E1-A476-1F493E003816}" type="pres">
      <dgm:prSet presAssocID="{FDE188F0-61EA-4F55-AF43-708C1716212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6AC015E-4BA0-46A5-AF17-C716B56AF4EF}" type="pres">
      <dgm:prSet presAssocID="{1972A55D-0934-48DB-AB96-A2AACF40A4CF}" presName="spacer" presStyleCnt="0"/>
      <dgm:spPr/>
    </dgm:pt>
    <dgm:pt modelId="{02279F9F-7A0B-4912-B8E1-D7B5028C7603}" type="pres">
      <dgm:prSet presAssocID="{43666B8F-C574-4ED9-9264-751284E7C9C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FDE963E-F529-4422-83E2-752E0BCD3B02}" type="pres">
      <dgm:prSet presAssocID="{9B19EE02-AB56-4CFA-98AF-6EE71FF5C6CD}" presName="spacer" presStyleCnt="0"/>
      <dgm:spPr/>
    </dgm:pt>
    <dgm:pt modelId="{FAD2999F-A227-499F-AFD3-3289BB1B105B}" type="pres">
      <dgm:prSet presAssocID="{D2EA74E5-7A86-441B-8ED5-F4FD515E0E9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C7A38C9-B1C2-461F-AB79-9458C88F0C5A}" type="pres">
      <dgm:prSet presAssocID="{91FFF676-EB19-4AE8-B9EF-047164095CE6}" presName="spacer" presStyleCnt="0"/>
      <dgm:spPr/>
    </dgm:pt>
    <dgm:pt modelId="{BB3F553E-F03C-4745-AC4D-6F145772674C}" type="pres">
      <dgm:prSet presAssocID="{3976F3A2-3C82-4A6E-A47F-568FFAAA47D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3C35013-DCEC-4528-ABAC-84BBB485AA92}" type="presOf" srcId="{43666B8F-C574-4ED9-9264-751284E7C9CB}" destId="{02279F9F-7A0B-4912-B8E1-D7B5028C7603}" srcOrd="0" destOrd="0" presId="urn:microsoft.com/office/officeart/2005/8/layout/vList2"/>
    <dgm:cxn modelId="{E9F6E314-C6D0-4AC9-ADD0-E4620C7AB65C}" srcId="{B67859FF-7306-47CC-8C18-B0DB3527B057}" destId="{FDE188F0-61EA-4F55-AF43-708C17162120}" srcOrd="1" destOrd="0" parTransId="{9C44FF82-C59A-4C62-8AD9-B43F26209E23}" sibTransId="{1972A55D-0934-48DB-AB96-A2AACF40A4CF}"/>
    <dgm:cxn modelId="{0FF9B74C-D143-4DC4-88E0-21773231299D}" type="presOf" srcId="{FDE188F0-61EA-4F55-AF43-708C17162120}" destId="{6D5549A0-46A5-40E1-A476-1F493E003816}" srcOrd="0" destOrd="0" presId="urn:microsoft.com/office/officeart/2005/8/layout/vList2"/>
    <dgm:cxn modelId="{12AF2450-204C-48EA-984F-2B54A048B957}" type="presOf" srcId="{3976F3A2-3C82-4A6E-A47F-568FFAAA47D4}" destId="{BB3F553E-F03C-4745-AC4D-6F145772674C}" srcOrd="0" destOrd="0" presId="urn:microsoft.com/office/officeart/2005/8/layout/vList2"/>
    <dgm:cxn modelId="{18FA7A7C-8A7D-4BC5-81BB-682A313DE192}" type="presOf" srcId="{D2EA74E5-7A86-441B-8ED5-F4FD515E0E93}" destId="{FAD2999F-A227-499F-AFD3-3289BB1B105B}" srcOrd="0" destOrd="0" presId="urn:microsoft.com/office/officeart/2005/8/layout/vList2"/>
    <dgm:cxn modelId="{05C1248B-09AF-4239-94D6-DB2B1A6BF3B1}" srcId="{B67859FF-7306-47CC-8C18-B0DB3527B057}" destId="{43666B8F-C574-4ED9-9264-751284E7C9CB}" srcOrd="2" destOrd="0" parTransId="{7B533496-5C53-4EFB-8A3C-BBA992E6B281}" sibTransId="{9B19EE02-AB56-4CFA-98AF-6EE71FF5C6CD}"/>
    <dgm:cxn modelId="{F8B40AA9-6E07-494B-A657-4CD202A90E76}" type="presOf" srcId="{34956D68-ECBC-461A-89FF-89543167B5C3}" destId="{07BA9E70-9F14-4878-A2DB-EC3C7976DB56}" srcOrd="0" destOrd="0" presId="urn:microsoft.com/office/officeart/2005/8/layout/vList2"/>
    <dgm:cxn modelId="{5A56B9B8-21E5-4CC8-96C7-C57F89094F4E}" srcId="{B67859FF-7306-47CC-8C18-B0DB3527B057}" destId="{3976F3A2-3C82-4A6E-A47F-568FFAAA47D4}" srcOrd="4" destOrd="0" parTransId="{E5A79C41-3141-4782-9FD2-B2E7FDDA4B4E}" sibTransId="{55C0AAC4-A518-499D-B5CF-0F24ADE93F09}"/>
    <dgm:cxn modelId="{2040CACD-E6D9-4E0C-8975-5E2B87D33063}" srcId="{B67859FF-7306-47CC-8C18-B0DB3527B057}" destId="{D2EA74E5-7A86-441B-8ED5-F4FD515E0E93}" srcOrd="3" destOrd="0" parTransId="{2EC64E37-6F84-4374-9D2A-1B9F78553624}" sibTransId="{91FFF676-EB19-4AE8-B9EF-047164095CE6}"/>
    <dgm:cxn modelId="{7F43CADA-8D05-40DD-B767-1C97F91D1FE9}" srcId="{B67859FF-7306-47CC-8C18-B0DB3527B057}" destId="{34956D68-ECBC-461A-89FF-89543167B5C3}" srcOrd="0" destOrd="0" parTransId="{D9BF7C8E-412A-4415-A3C0-6D0873DB79A6}" sibTransId="{52CCE583-96DD-4B3A-9371-09E9D4C49EC5}"/>
    <dgm:cxn modelId="{D3592EF8-9824-4F3E-88B8-97F782B4B9F1}" type="presOf" srcId="{B67859FF-7306-47CC-8C18-B0DB3527B057}" destId="{292E02D5-B675-42EE-A95C-1A5E43C7451A}" srcOrd="0" destOrd="0" presId="urn:microsoft.com/office/officeart/2005/8/layout/vList2"/>
    <dgm:cxn modelId="{D06AB302-4720-44E5-9966-AB9BDD5328DF}" type="presParOf" srcId="{292E02D5-B675-42EE-A95C-1A5E43C7451A}" destId="{07BA9E70-9F14-4878-A2DB-EC3C7976DB56}" srcOrd="0" destOrd="0" presId="urn:microsoft.com/office/officeart/2005/8/layout/vList2"/>
    <dgm:cxn modelId="{737FF784-8A51-4F1A-BD4B-634378D6741A}" type="presParOf" srcId="{292E02D5-B675-42EE-A95C-1A5E43C7451A}" destId="{1994C27C-3274-4801-90EE-B4D0E2133654}" srcOrd="1" destOrd="0" presId="urn:microsoft.com/office/officeart/2005/8/layout/vList2"/>
    <dgm:cxn modelId="{E713B581-55AF-4520-948D-E2E3733C7C15}" type="presParOf" srcId="{292E02D5-B675-42EE-A95C-1A5E43C7451A}" destId="{6D5549A0-46A5-40E1-A476-1F493E003816}" srcOrd="2" destOrd="0" presId="urn:microsoft.com/office/officeart/2005/8/layout/vList2"/>
    <dgm:cxn modelId="{81F24245-8901-4414-9CF6-ABF6F8DEAE2A}" type="presParOf" srcId="{292E02D5-B675-42EE-A95C-1A5E43C7451A}" destId="{96AC015E-4BA0-46A5-AF17-C716B56AF4EF}" srcOrd="3" destOrd="0" presId="urn:microsoft.com/office/officeart/2005/8/layout/vList2"/>
    <dgm:cxn modelId="{5A440990-5488-4998-94E4-B5AA2F4799E2}" type="presParOf" srcId="{292E02D5-B675-42EE-A95C-1A5E43C7451A}" destId="{02279F9F-7A0B-4912-B8E1-D7B5028C7603}" srcOrd="4" destOrd="0" presId="urn:microsoft.com/office/officeart/2005/8/layout/vList2"/>
    <dgm:cxn modelId="{6FE0048B-DEAC-4A1A-8720-D0FB14D691F6}" type="presParOf" srcId="{292E02D5-B675-42EE-A95C-1A5E43C7451A}" destId="{1FDE963E-F529-4422-83E2-752E0BCD3B02}" srcOrd="5" destOrd="0" presId="urn:microsoft.com/office/officeart/2005/8/layout/vList2"/>
    <dgm:cxn modelId="{87354882-108D-4E35-A22F-CA6E6ED1FE12}" type="presParOf" srcId="{292E02D5-B675-42EE-A95C-1A5E43C7451A}" destId="{FAD2999F-A227-499F-AFD3-3289BB1B105B}" srcOrd="6" destOrd="0" presId="urn:microsoft.com/office/officeart/2005/8/layout/vList2"/>
    <dgm:cxn modelId="{4F11AD5E-B47F-4E5E-A325-DE7C4CE972D3}" type="presParOf" srcId="{292E02D5-B675-42EE-A95C-1A5E43C7451A}" destId="{7C7A38C9-B1C2-461F-AB79-9458C88F0C5A}" srcOrd="7" destOrd="0" presId="urn:microsoft.com/office/officeart/2005/8/layout/vList2"/>
    <dgm:cxn modelId="{EFA1A995-B78B-45F7-B4E2-F34E6F2A0ADB}" type="presParOf" srcId="{292E02D5-B675-42EE-A95C-1A5E43C7451A}" destId="{BB3F553E-F03C-4745-AC4D-6F145772674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FFB41D-0C84-404A-A1EC-74E12A10AE25}" type="doc">
      <dgm:prSet loTypeId="urn:microsoft.com/office/officeart/2005/8/layout/vList2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D4D8E93-EDE3-46DB-A5E2-26AC5D9D3217}">
      <dgm:prSet/>
      <dgm:spPr/>
      <dgm:t>
        <a:bodyPr/>
        <a:lstStyle/>
        <a:p>
          <a:r>
            <a:rPr lang="en-US"/>
            <a:t>GitHub:DorisAmoakohene</a:t>
          </a:r>
        </a:p>
      </dgm:t>
    </dgm:pt>
    <dgm:pt modelId="{B13D0BA6-7DCF-4254-A3AB-C8F89FFEF9CD}" type="parTrans" cxnId="{3AD12FAA-C60A-49ED-BFDE-07559518E144}">
      <dgm:prSet/>
      <dgm:spPr/>
      <dgm:t>
        <a:bodyPr/>
        <a:lstStyle/>
        <a:p>
          <a:endParaRPr lang="en-US"/>
        </a:p>
      </dgm:t>
    </dgm:pt>
    <dgm:pt modelId="{AA8C55B9-3ADE-44DF-8C52-40766970786F}" type="sibTrans" cxnId="{3AD12FAA-C60A-49ED-BFDE-07559518E144}">
      <dgm:prSet/>
      <dgm:spPr/>
      <dgm:t>
        <a:bodyPr/>
        <a:lstStyle/>
        <a:p>
          <a:endParaRPr lang="en-US"/>
        </a:p>
      </dgm:t>
    </dgm:pt>
    <dgm:pt modelId="{084DA30E-BBDE-46CF-B915-C8FED0C14239}">
      <dgm:prSet/>
      <dgm:spPr/>
      <dgm:t>
        <a:bodyPr/>
        <a:lstStyle/>
        <a:p>
          <a:r>
            <a:rPr lang="en-US" dirty="0"/>
            <a:t>LinkedIn: Doris Amoakohene</a:t>
          </a:r>
        </a:p>
      </dgm:t>
    </dgm:pt>
    <dgm:pt modelId="{9D684AD8-C62E-462C-AD99-68928A432E8B}" type="parTrans" cxnId="{4B4ADDB3-E4CC-420F-83DA-64060F2F98FC}">
      <dgm:prSet/>
      <dgm:spPr/>
      <dgm:t>
        <a:bodyPr/>
        <a:lstStyle/>
        <a:p>
          <a:endParaRPr lang="en-US"/>
        </a:p>
      </dgm:t>
    </dgm:pt>
    <dgm:pt modelId="{A77358B8-ABFF-4DE6-B298-2BF1C164AEDC}" type="sibTrans" cxnId="{4B4ADDB3-E4CC-420F-83DA-64060F2F98FC}">
      <dgm:prSet/>
      <dgm:spPr/>
      <dgm:t>
        <a:bodyPr/>
        <a:lstStyle/>
        <a:p>
          <a:endParaRPr lang="en-US"/>
        </a:p>
      </dgm:t>
    </dgm:pt>
    <dgm:pt modelId="{97947AD1-DF74-4C98-8D6B-24092EB2BB9B}">
      <dgm:prSet/>
      <dgm:spPr/>
      <dgm:t>
        <a:bodyPr/>
        <a:lstStyle/>
        <a:p>
          <a:r>
            <a:rPr lang="en-US"/>
            <a:t>Email: @daa464@nau.edu</a:t>
          </a:r>
        </a:p>
      </dgm:t>
    </dgm:pt>
    <dgm:pt modelId="{F34B78E0-27D9-4797-9E9E-8A46048077CC}" type="parTrans" cxnId="{F36BEF79-9537-4C6A-AEE9-1AD53D6D853D}">
      <dgm:prSet/>
      <dgm:spPr/>
      <dgm:t>
        <a:bodyPr/>
        <a:lstStyle/>
        <a:p>
          <a:endParaRPr lang="en-US"/>
        </a:p>
      </dgm:t>
    </dgm:pt>
    <dgm:pt modelId="{D67571D6-780F-4044-AE03-8CB41DF66E1D}" type="sibTrans" cxnId="{F36BEF79-9537-4C6A-AEE9-1AD53D6D853D}">
      <dgm:prSet/>
      <dgm:spPr/>
      <dgm:t>
        <a:bodyPr/>
        <a:lstStyle/>
        <a:p>
          <a:endParaRPr lang="en-US"/>
        </a:p>
      </dgm:t>
    </dgm:pt>
    <dgm:pt modelId="{06453BD6-C07B-47DE-810F-A1BF0C4FA485}" type="pres">
      <dgm:prSet presAssocID="{52FFB41D-0C84-404A-A1EC-74E12A10AE25}" presName="linear" presStyleCnt="0">
        <dgm:presLayoutVars>
          <dgm:animLvl val="lvl"/>
          <dgm:resizeHandles val="exact"/>
        </dgm:presLayoutVars>
      </dgm:prSet>
      <dgm:spPr/>
    </dgm:pt>
    <dgm:pt modelId="{414CA5EE-1E3D-49DF-B801-B9B9FCDEA0E6}" type="pres">
      <dgm:prSet presAssocID="{1D4D8E93-EDE3-46DB-A5E2-26AC5D9D321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4B43DE8-ABFB-4B6C-ABA8-7C4879E04E0C}" type="pres">
      <dgm:prSet presAssocID="{AA8C55B9-3ADE-44DF-8C52-40766970786F}" presName="spacer" presStyleCnt="0"/>
      <dgm:spPr/>
    </dgm:pt>
    <dgm:pt modelId="{A9BBF211-1F42-4DD6-A805-D75F0436FE11}" type="pres">
      <dgm:prSet presAssocID="{084DA30E-BBDE-46CF-B915-C8FED0C14239}" presName="parentText" presStyleLbl="node1" presStyleIdx="1" presStyleCnt="3" custLinFactNeighborX="742" custLinFactNeighborY="-7056">
        <dgm:presLayoutVars>
          <dgm:chMax val="0"/>
          <dgm:bulletEnabled val="1"/>
        </dgm:presLayoutVars>
      </dgm:prSet>
      <dgm:spPr/>
    </dgm:pt>
    <dgm:pt modelId="{ED44FD16-9514-4123-9CE0-869D301D8EB4}" type="pres">
      <dgm:prSet presAssocID="{A77358B8-ABFF-4DE6-B298-2BF1C164AEDC}" presName="spacer" presStyleCnt="0"/>
      <dgm:spPr/>
    </dgm:pt>
    <dgm:pt modelId="{F4ECD7C4-1E5F-48FD-B047-513B3792CB36}" type="pres">
      <dgm:prSet presAssocID="{97947AD1-DF74-4C98-8D6B-24092EB2BB9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3E7BB5F-4794-4792-A7E9-9BF16120A5E0}" type="presOf" srcId="{084DA30E-BBDE-46CF-B915-C8FED0C14239}" destId="{A9BBF211-1F42-4DD6-A805-D75F0436FE11}" srcOrd="0" destOrd="0" presId="urn:microsoft.com/office/officeart/2005/8/layout/vList2"/>
    <dgm:cxn modelId="{82646D73-6B04-442C-A1B3-004A771B3E0B}" type="presOf" srcId="{97947AD1-DF74-4C98-8D6B-24092EB2BB9B}" destId="{F4ECD7C4-1E5F-48FD-B047-513B3792CB36}" srcOrd="0" destOrd="0" presId="urn:microsoft.com/office/officeart/2005/8/layout/vList2"/>
    <dgm:cxn modelId="{F36BEF79-9537-4C6A-AEE9-1AD53D6D853D}" srcId="{52FFB41D-0C84-404A-A1EC-74E12A10AE25}" destId="{97947AD1-DF74-4C98-8D6B-24092EB2BB9B}" srcOrd="2" destOrd="0" parTransId="{F34B78E0-27D9-4797-9E9E-8A46048077CC}" sibTransId="{D67571D6-780F-4044-AE03-8CB41DF66E1D}"/>
    <dgm:cxn modelId="{1CB66099-0CFA-4C30-8F4B-1930BCDBA43B}" type="presOf" srcId="{52FFB41D-0C84-404A-A1EC-74E12A10AE25}" destId="{06453BD6-C07B-47DE-810F-A1BF0C4FA485}" srcOrd="0" destOrd="0" presId="urn:microsoft.com/office/officeart/2005/8/layout/vList2"/>
    <dgm:cxn modelId="{3AD12FAA-C60A-49ED-BFDE-07559518E144}" srcId="{52FFB41D-0C84-404A-A1EC-74E12A10AE25}" destId="{1D4D8E93-EDE3-46DB-A5E2-26AC5D9D3217}" srcOrd="0" destOrd="0" parTransId="{B13D0BA6-7DCF-4254-A3AB-C8F89FFEF9CD}" sibTransId="{AA8C55B9-3ADE-44DF-8C52-40766970786F}"/>
    <dgm:cxn modelId="{4B4ADDB3-E4CC-420F-83DA-64060F2F98FC}" srcId="{52FFB41D-0C84-404A-A1EC-74E12A10AE25}" destId="{084DA30E-BBDE-46CF-B915-C8FED0C14239}" srcOrd="1" destOrd="0" parTransId="{9D684AD8-C62E-462C-AD99-68928A432E8B}" sibTransId="{A77358B8-ABFF-4DE6-B298-2BF1C164AEDC}"/>
    <dgm:cxn modelId="{199256F0-81C0-4E3B-A515-7BA48ED3CF83}" type="presOf" srcId="{1D4D8E93-EDE3-46DB-A5E2-26AC5D9D3217}" destId="{414CA5EE-1E3D-49DF-B801-B9B9FCDEA0E6}" srcOrd="0" destOrd="0" presId="urn:microsoft.com/office/officeart/2005/8/layout/vList2"/>
    <dgm:cxn modelId="{0AF470BC-15B0-4050-BA75-B895DD3084E8}" type="presParOf" srcId="{06453BD6-C07B-47DE-810F-A1BF0C4FA485}" destId="{414CA5EE-1E3D-49DF-B801-B9B9FCDEA0E6}" srcOrd="0" destOrd="0" presId="urn:microsoft.com/office/officeart/2005/8/layout/vList2"/>
    <dgm:cxn modelId="{12C0C753-5941-49A7-B9BF-E8A16CE6A1D5}" type="presParOf" srcId="{06453BD6-C07B-47DE-810F-A1BF0C4FA485}" destId="{14B43DE8-ABFB-4B6C-ABA8-7C4879E04E0C}" srcOrd="1" destOrd="0" presId="urn:microsoft.com/office/officeart/2005/8/layout/vList2"/>
    <dgm:cxn modelId="{80F936B5-245E-4045-9E4B-E8CC78D7DA1C}" type="presParOf" srcId="{06453BD6-C07B-47DE-810F-A1BF0C4FA485}" destId="{A9BBF211-1F42-4DD6-A805-D75F0436FE11}" srcOrd="2" destOrd="0" presId="urn:microsoft.com/office/officeart/2005/8/layout/vList2"/>
    <dgm:cxn modelId="{0BEC46EE-68DA-475D-B09C-3A27D97C362F}" type="presParOf" srcId="{06453BD6-C07B-47DE-810F-A1BF0C4FA485}" destId="{ED44FD16-9514-4123-9CE0-869D301D8EB4}" srcOrd="3" destOrd="0" presId="urn:microsoft.com/office/officeart/2005/8/layout/vList2"/>
    <dgm:cxn modelId="{CAED1CF0-3C07-409E-BB7E-9F6C46300C1B}" type="presParOf" srcId="{06453BD6-C07B-47DE-810F-A1BF0C4FA485}" destId="{F4ECD7C4-1E5F-48FD-B047-513B3792CB3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BA9E70-9F14-4878-A2DB-EC3C7976DB56}">
      <dsp:nvSpPr>
        <dsp:cNvPr id="0" name=""/>
        <dsp:cNvSpPr/>
      </dsp:nvSpPr>
      <dsp:spPr>
        <a:xfrm>
          <a:off x="0" y="212490"/>
          <a:ext cx="4200641" cy="913678"/>
        </a:xfrm>
        <a:prstGeom prst="roundRect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Introduction</a:t>
          </a:r>
        </a:p>
      </dsp:txBody>
      <dsp:txXfrm>
        <a:off x="44602" y="257092"/>
        <a:ext cx="4111437" cy="824474"/>
      </dsp:txXfrm>
    </dsp:sp>
    <dsp:sp modelId="{6D5549A0-46A5-40E1-A476-1F493E003816}">
      <dsp:nvSpPr>
        <dsp:cNvPr id="0" name=""/>
        <dsp:cNvSpPr/>
      </dsp:nvSpPr>
      <dsp:spPr>
        <a:xfrm>
          <a:off x="0" y="1192409"/>
          <a:ext cx="4200641" cy="913678"/>
        </a:xfrm>
        <a:prstGeom prst="roundRect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Visualizing the atime result of various functions with data.table</a:t>
          </a:r>
        </a:p>
      </dsp:txBody>
      <dsp:txXfrm>
        <a:off x="44602" y="1237011"/>
        <a:ext cx="4111437" cy="824474"/>
      </dsp:txXfrm>
    </dsp:sp>
    <dsp:sp modelId="{02279F9F-7A0B-4912-B8E1-D7B5028C7603}">
      <dsp:nvSpPr>
        <dsp:cNvPr id="0" name=""/>
        <dsp:cNvSpPr/>
      </dsp:nvSpPr>
      <dsp:spPr>
        <a:xfrm>
          <a:off x="0" y="2172327"/>
          <a:ext cx="4200641" cy="913678"/>
        </a:xfrm>
        <a:prstGeom prst="roundRect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Visualizing the atime result for performance regression</a:t>
          </a:r>
        </a:p>
      </dsp:txBody>
      <dsp:txXfrm>
        <a:off x="44602" y="2216929"/>
        <a:ext cx="4111437" cy="824474"/>
      </dsp:txXfrm>
    </dsp:sp>
    <dsp:sp modelId="{FAD2999F-A227-499F-AFD3-3289BB1B105B}">
      <dsp:nvSpPr>
        <dsp:cNvPr id="0" name=""/>
        <dsp:cNvSpPr/>
      </dsp:nvSpPr>
      <dsp:spPr>
        <a:xfrm>
          <a:off x="0" y="3152246"/>
          <a:ext cx="4200641" cy="913678"/>
        </a:xfrm>
        <a:prstGeom prst="roundRect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GitHub Action</a:t>
          </a:r>
        </a:p>
      </dsp:txBody>
      <dsp:txXfrm>
        <a:off x="44602" y="3196848"/>
        <a:ext cx="4111437" cy="824474"/>
      </dsp:txXfrm>
    </dsp:sp>
    <dsp:sp modelId="{BB3F553E-F03C-4745-AC4D-6F145772674C}">
      <dsp:nvSpPr>
        <dsp:cNvPr id="0" name=""/>
        <dsp:cNvSpPr/>
      </dsp:nvSpPr>
      <dsp:spPr>
        <a:xfrm>
          <a:off x="0" y="4132164"/>
          <a:ext cx="4200641" cy="913678"/>
        </a:xfrm>
        <a:prstGeom prst="roundRect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Conclusion</a:t>
          </a:r>
        </a:p>
      </dsp:txBody>
      <dsp:txXfrm>
        <a:off x="44602" y="4176766"/>
        <a:ext cx="4111437" cy="8244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4CA5EE-1E3D-49DF-B801-B9B9FCDEA0E6}">
      <dsp:nvSpPr>
        <dsp:cNvPr id="0" name=""/>
        <dsp:cNvSpPr/>
      </dsp:nvSpPr>
      <dsp:spPr>
        <a:xfrm>
          <a:off x="0" y="863903"/>
          <a:ext cx="7890424" cy="111793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GitHub:DorisAmoakohene</a:t>
          </a:r>
        </a:p>
      </dsp:txBody>
      <dsp:txXfrm>
        <a:off x="54573" y="918476"/>
        <a:ext cx="7781278" cy="1008789"/>
      </dsp:txXfrm>
    </dsp:sp>
    <dsp:sp modelId="{A9BBF211-1F42-4DD6-A805-D75F0436FE11}">
      <dsp:nvSpPr>
        <dsp:cNvPr id="0" name=""/>
        <dsp:cNvSpPr/>
      </dsp:nvSpPr>
      <dsp:spPr>
        <a:xfrm>
          <a:off x="0" y="2113000"/>
          <a:ext cx="7890424" cy="111793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LinkedIn: Doris Amoakohene</a:t>
          </a:r>
        </a:p>
      </dsp:txBody>
      <dsp:txXfrm>
        <a:off x="54573" y="2167573"/>
        <a:ext cx="7781278" cy="1008789"/>
      </dsp:txXfrm>
    </dsp:sp>
    <dsp:sp modelId="{F4ECD7C4-1E5F-48FD-B047-513B3792CB36}">
      <dsp:nvSpPr>
        <dsp:cNvPr id="0" name=""/>
        <dsp:cNvSpPr/>
      </dsp:nvSpPr>
      <dsp:spPr>
        <a:xfrm>
          <a:off x="0" y="3382013"/>
          <a:ext cx="7890424" cy="111793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Email: @daa464@nau.edu</a:t>
          </a:r>
        </a:p>
      </dsp:txBody>
      <dsp:txXfrm>
        <a:off x="54573" y="3436586"/>
        <a:ext cx="7781278" cy="10087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451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0">
        <p:push dir="u"/>
      </p:transition>
    </mc:Choice>
    <mc:Fallback xmlns="">
      <p:transition advClick="0" advTm="20000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0">
        <p:push dir="u"/>
      </p:transition>
    </mc:Choice>
    <mc:Fallback xmlns="">
      <p:transition advClick="0" advTm="20000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3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0">
        <p:push dir="u"/>
      </p:transition>
    </mc:Choice>
    <mc:Fallback xmlns="">
      <p:transition advClick="0" advTm="20000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Source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71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0">
        <p:push dir="u"/>
      </p:transition>
    </mc:Choice>
    <mc:Fallback xmlns="">
      <p:transition advClick="0" advTm="20000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191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0">
        <p:push dir="u"/>
      </p:transition>
    </mc:Choice>
    <mc:Fallback xmlns="">
      <p:transition advClick="0" advTm="20000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5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0">
        <p:push dir="u"/>
      </p:transition>
    </mc:Choice>
    <mc:Fallback xmlns="">
      <p:transition advClick="0" advTm="20000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7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0">
        <p:push dir="u"/>
      </p:transition>
    </mc:Choice>
    <mc:Fallback xmlns="">
      <p:transition advClick="0" advTm="20000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5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0">
        <p:push dir="u"/>
      </p:transition>
    </mc:Choice>
    <mc:Fallback xmlns="">
      <p:transition advClick="0" advTm="20000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6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0">
        <p:push dir="u"/>
      </p:transition>
    </mc:Choice>
    <mc:Fallback xmlns="">
      <p:transition advClick="0" advTm="20000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5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0">
        <p:push dir="u"/>
      </p:transition>
    </mc:Choice>
    <mc:Fallback xmlns="">
      <p:transition advClick="0" advTm="20000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4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0">
        <p:push dir="u"/>
      </p:transition>
    </mc:Choice>
    <mc:Fallback xmlns="">
      <p:transition advClick="0" advTm="20000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19590046-DA73-4BBF-84B5-C08E6F75191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485584D-7D79-4248-9986-4CA35242F944}" type="datetimeFigureOut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Lab Presentation (685</a:t>
            </a:r>
            <a:r>
              <a:rPr lang="en-US" dirty="0"/>
              <a:t>)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70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0" r:id="rId6"/>
    <p:sldLayoutId id="2147483736" r:id="rId7"/>
    <p:sldLayoutId id="2147483737" r:id="rId8"/>
    <p:sldLayoutId id="2147483738" r:id="rId9"/>
    <p:sldLayoutId id="2147483739" r:id="rId10"/>
    <p:sldLayoutId id="2147483741" r:id="rId11"/>
  </p:sldLayoutIdLst>
  <mc:AlternateContent xmlns:mc="http://schemas.openxmlformats.org/markup-compatibility/2006" xmlns:p14="http://schemas.microsoft.com/office/powerpoint/2010/main">
    <mc:Choice Requires="p14">
      <p:transition p14:dur="10" advClick="0" advTm="20000">
        <p:push dir="u"/>
      </p:transition>
    </mc:Choice>
    <mc:Fallback xmlns="">
      <p:transition advClick="0" advTm="20000">
        <p:push dir="u"/>
      </p:transition>
    </mc:Fallback>
  </mc:AlternateConten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1200" kern="1200">
          <a:solidFill>
            <a:schemeClr val="tx2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200" kern="1200">
          <a:solidFill>
            <a:schemeClr val="tx2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200" kern="1200">
          <a:solidFill>
            <a:schemeClr val="tx2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7.svg"/><Relationship Id="rId7" Type="http://schemas.openxmlformats.org/officeDocument/2006/relationships/diagramColors" Target="../diagrams/colors2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85CD2A3-2099-476E-9A85-55DC735F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" y="2897257"/>
            <a:ext cx="11887200" cy="38045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B81DE5-DDCE-5034-A008-717265488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609" y="2914247"/>
            <a:ext cx="6083987" cy="135491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Author: Doris Amoakohene</a:t>
            </a:r>
            <a:br>
              <a:rPr lang="en-US" dirty="0"/>
            </a:br>
            <a:r>
              <a:rPr lang="en-US" sz="2400" b="1" i="1" dirty="0"/>
              <a:t>Supervisor: </a:t>
            </a:r>
            <a:r>
              <a:rPr lang="en-US" sz="2400" i="1" dirty="0"/>
              <a:t>Toby Hocking</a:t>
            </a:r>
            <a:br>
              <a:rPr lang="en-US" sz="2400" i="1" dirty="0"/>
            </a:br>
            <a:r>
              <a:rPr lang="en-US" sz="2400" b="1" i="1" dirty="0"/>
              <a:t>Co-Worker: </a:t>
            </a:r>
            <a:r>
              <a:rPr lang="en-US" sz="2400" i="1" dirty="0"/>
              <a:t>Anirban Chetia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62018D-6A6E-F971-331B-C80119B689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46" y="447897"/>
            <a:ext cx="6892764" cy="2466350"/>
          </a:xfrm>
        </p:spPr>
        <p:txBody>
          <a:bodyPr anchor="t">
            <a:noAutofit/>
          </a:bodyPr>
          <a:lstStyle/>
          <a:p>
            <a:r>
              <a:rPr lang="en-US" sz="4000" b="1" i="1" u="sng" dirty="0">
                <a:solidFill>
                  <a:srgbClr val="0070C0"/>
                </a:solidFill>
              </a:rPr>
              <a:t>Title: </a:t>
            </a:r>
          </a:p>
          <a:p>
            <a:r>
              <a:rPr lang="en-US" sz="4000" b="1" i="1" dirty="0">
                <a:solidFill>
                  <a:srgbClr val="0070C0"/>
                </a:solidFill>
              </a:rPr>
              <a:t>Benchmarking Performance for the data.table Package</a:t>
            </a:r>
          </a:p>
        </p:txBody>
      </p:sp>
      <p:pic>
        <p:nvPicPr>
          <p:cNvPr id="6" name="Picture 5" descr="A blue and grey logo&#10;&#10;Description automatically generated">
            <a:extLst>
              <a:ext uri="{FF2B5EF4-FFF2-40B4-BE49-F238E27FC236}">
                <a16:creationId xmlns:a16="http://schemas.microsoft.com/office/drawing/2014/main" id="{86D0050C-7CEF-0F17-1F6C-44CC92D19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49" y="4472390"/>
            <a:ext cx="2500274" cy="1937713"/>
          </a:xfrm>
          <a:prstGeom prst="rect">
            <a:avLst/>
          </a:prstGeom>
        </p:spPr>
      </p:pic>
      <p:pic>
        <p:nvPicPr>
          <p:cNvPr id="8" name="Picture 7" descr="A yellow seal on a table&#10;&#10;Description automatically generated">
            <a:extLst>
              <a:ext uri="{FF2B5EF4-FFF2-40B4-BE49-F238E27FC236}">
                <a16:creationId xmlns:a16="http://schemas.microsoft.com/office/drawing/2014/main" id="{24E2D609-B5B5-1D86-7948-EB1ADFAB87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347" y="4393534"/>
            <a:ext cx="2160986" cy="2160986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E92979E8-2E86-433E-A7E4-5F102E45A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71488" y="4942824"/>
            <a:ext cx="867485" cy="115439"/>
            <a:chOff x="8910933" y="1861308"/>
            <a:chExt cx="867485" cy="115439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DDEF0D5-EF9F-43D4-BF40-27A3121E0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1438B34-2B34-4614-B3B4-D09927150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C691BDB-93D3-4721-903C-45DD9590F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5" name="Content Placeholder 3">
            <a:extLst>
              <a:ext uri="{FF2B5EF4-FFF2-40B4-BE49-F238E27FC236}">
                <a16:creationId xmlns:a16="http://schemas.microsoft.com/office/drawing/2014/main" id="{A071E4B0-CCF9-D26C-5182-1290232E03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0972810"/>
              </p:ext>
            </p:extLst>
          </p:nvPr>
        </p:nvGraphicFramePr>
        <p:xfrm>
          <a:off x="7098110" y="1326664"/>
          <a:ext cx="4200641" cy="5258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0D989E78-1F5E-A41E-ECCC-5B1C87AAF726}"/>
              </a:ext>
            </a:extLst>
          </p:cNvPr>
          <p:cNvSpPr txBox="1">
            <a:spLocks/>
          </p:cNvSpPr>
          <p:nvPr/>
        </p:nvSpPr>
        <p:spPr>
          <a:xfrm>
            <a:off x="7098110" y="557378"/>
            <a:ext cx="4774333" cy="9645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390" baseline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l"/>
            <a:r>
              <a:rPr lang="en-US" b="1" dirty="0">
                <a:solidFill>
                  <a:schemeClr val="tx1"/>
                </a:solidFill>
              </a:rPr>
              <a:t>Outline of Presentation 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64CDA670-B382-D6FC-DD59-F23AD6897A80}"/>
              </a:ext>
            </a:extLst>
          </p:cNvPr>
          <p:cNvSpPr/>
          <p:nvPr/>
        </p:nvSpPr>
        <p:spPr>
          <a:xfrm>
            <a:off x="11173127" y="1709885"/>
            <a:ext cx="543464" cy="522784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14CA67A0-5A0D-15BC-54AE-2727B0B03145}"/>
              </a:ext>
            </a:extLst>
          </p:cNvPr>
          <p:cNvSpPr/>
          <p:nvPr/>
        </p:nvSpPr>
        <p:spPr>
          <a:xfrm>
            <a:off x="11183221" y="2705372"/>
            <a:ext cx="543464" cy="522784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D41F9561-4140-18E2-0B6F-6F61707CFA72}"/>
              </a:ext>
            </a:extLst>
          </p:cNvPr>
          <p:cNvSpPr/>
          <p:nvPr/>
        </p:nvSpPr>
        <p:spPr>
          <a:xfrm>
            <a:off x="11179419" y="3650478"/>
            <a:ext cx="543464" cy="522784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74E4A8F0-A012-8EAE-E81F-AF1FABFF71DB}"/>
              </a:ext>
            </a:extLst>
          </p:cNvPr>
          <p:cNvSpPr/>
          <p:nvPr/>
        </p:nvSpPr>
        <p:spPr>
          <a:xfrm>
            <a:off x="11183221" y="4622626"/>
            <a:ext cx="543464" cy="522784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B61780B2-69EE-54D3-7D85-1B728929F060}"/>
              </a:ext>
            </a:extLst>
          </p:cNvPr>
          <p:cNvSpPr/>
          <p:nvPr/>
        </p:nvSpPr>
        <p:spPr>
          <a:xfrm>
            <a:off x="11183317" y="5608111"/>
            <a:ext cx="543464" cy="522784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4556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0000"/>
    </mc:Choice>
    <mc:Fallback xmlns="">
      <p:transition advClick="0" advTm="2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EA6F9E-DA68-7981-DD0A-AA10DD4F1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omputer screen shot of a computer code&#10;&#10;Description automatically generated">
            <a:extLst>
              <a:ext uri="{FF2B5EF4-FFF2-40B4-BE49-F238E27FC236}">
                <a16:creationId xmlns:a16="http://schemas.microsoft.com/office/drawing/2014/main" id="{C4FAC95C-AE50-BCB2-1765-106E7645D2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49" r="20630" b="3575"/>
          <a:stretch/>
        </p:blipFill>
        <p:spPr>
          <a:xfrm>
            <a:off x="800442" y="1354347"/>
            <a:ext cx="9434070" cy="515530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2304197-5698-8814-4459-278AE368C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06" y="234384"/>
            <a:ext cx="10783942" cy="1553182"/>
          </a:xfrm>
        </p:spPr>
        <p:txBody>
          <a:bodyPr>
            <a:normAutofit fontScale="90000"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rgbClr val="0070C0"/>
                </a:solidFill>
              </a:rPr>
              <a:t>3. Visualizing the atime result for performance regression</a:t>
            </a:r>
            <a:br>
              <a:rPr lang="en-US" sz="3200" b="1" dirty="0">
                <a:solidFill>
                  <a:srgbClr val="0070C0"/>
                </a:solidFill>
              </a:rPr>
            </a:br>
            <a:br>
              <a:rPr lang="en-US" sz="3200" b="1" dirty="0">
                <a:solidFill>
                  <a:srgbClr val="0070C0"/>
                </a:solidFill>
              </a:rPr>
            </a:b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287BEC9-77D1-0BD1-1449-4AC2EE04A149}"/>
              </a:ext>
            </a:extLst>
          </p:cNvPr>
          <p:cNvSpPr/>
          <p:nvPr/>
        </p:nvSpPr>
        <p:spPr>
          <a:xfrm>
            <a:off x="940765" y="4652665"/>
            <a:ext cx="9153424" cy="1915426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8EF7574-5A0B-294F-D64A-C75C94E5898E}"/>
              </a:ext>
            </a:extLst>
          </p:cNvPr>
          <p:cNvCxnSpPr>
            <a:cxnSpLocks/>
          </p:cNvCxnSpPr>
          <p:nvPr/>
        </p:nvCxnSpPr>
        <p:spPr>
          <a:xfrm flipH="1" flipV="1">
            <a:off x="5340835" y="2770656"/>
            <a:ext cx="641330" cy="658344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54F9536-51AE-63E6-00A8-50177A37DB48}"/>
              </a:ext>
            </a:extLst>
          </p:cNvPr>
          <p:cNvCxnSpPr>
            <a:cxnSpLocks/>
          </p:cNvCxnSpPr>
          <p:nvPr/>
        </p:nvCxnSpPr>
        <p:spPr>
          <a:xfrm flipH="1" flipV="1">
            <a:off x="5122288" y="2156508"/>
            <a:ext cx="1095308" cy="161927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le 1">
            <a:extLst>
              <a:ext uri="{FF2B5EF4-FFF2-40B4-BE49-F238E27FC236}">
                <a16:creationId xmlns:a16="http://schemas.microsoft.com/office/drawing/2014/main" id="{8628A341-A719-95D1-970A-F68A1213D39B}"/>
              </a:ext>
            </a:extLst>
          </p:cNvPr>
          <p:cNvSpPr txBox="1">
            <a:spLocks/>
          </p:cNvSpPr>
          <p:nvPr/>
        </p:nvSpPr>
        <p:spPr>
          <a:xfrm>
            <a:off x="5982165" y="2340911"/>
            <a:ext cx="2058712" cy="7153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sz="2800" dirty="0"/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D9C4EE6A-82B1-BA07-B4F0-1C28E5C093DD}"/>
              </a:ext>
            </a:extLst>
          </p:cNvPr>
          <p:cNvSpPr txBox="1">
            <a:spLocks/>
          </p:cNvSpPr>
          <p:nvPr/>
        </p:nvSpPr>
        <p:spPr>
          <a:xfrm>
            <a:off x="5955136" y="1948076"/>
            <a:ext cx="5837792" cy="830997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sz="2400" b="0" i="0" dirty="0">
              <a:solidFill>
                <a:srgbClr val="000000"/>
              </a:solidFill>
              <a:effectLst/>
            </a:endParaRPr>
          </a:p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</a:rPr>
              <a:t> 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</a:rPr>
              <a:t>Path to git clone of repo containing R package(data.table).</a:t>
            </a:r>
            <a:endParaRPr lang="en-US" sz="2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7456049-FAC9-3BF0-BD2C-01A0A40F47F2}"/>
              </a:ext>
            </a:extLst>
          </p:cNvPr>
          <p:cNvSpPr txBox="1"/>
          <p:nvPr/>
        </p:nvSpPr>
        <p:spPr>
          <a:xfrm>
            <a:off x="5982165" y="3264785"/>
            <a:ext cx="5700586" cy="83099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 called to edit package before installation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2D3C78F-4505-62F4-C73B-39963EACF60E}"/>
              </a:ext>
            </a:extLst>
          </p:cNvPr>
          <p:cNvSpPr/>
          <p:nvPr/>
        </p:nvSpPr>
        <p:spPr>
          <a:xfrm>
            <a:off x="940765" y="1412788"/>
            <a:ext cx="4157446" cy="511829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0C95D56-537C-A9D2-D27A-4DFC7A027764}"/>
              </a:ext>
            </a:extLst>
          </p:cNvPr>
          <p:cNvSpPr txBox="1">
            <a:spLocks/>
          </p:cNvSpPr>
          <p:nvPr/>
        </p:nvSpPr>
        <p:spPr>
          <a:xfrm>
            <a:off x="5458414" y="899525"/>
            <a:ext cx="6334513" cy="898437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sz="2400" dirty="0">
                <a:solidFill>
                  <a:srgbClr val="000000"/>
                </a:solidFill>
              </a:rPr>
              <a:t>a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time_versions, atime function for performance testing over different version of an R package</a:t>
            </a:r>
            <a:endParaRPr lang="en-US" sz="24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9A5BD33-270D-C01E-0100-94ED709E9050}"/>
              </a:ext>
            </a:extLst>
          </p:cNvPr>
          <p:cNvCxnSpPr>
            <a:cxnSpLocks/>
          </p:cNvCxnSpPr>
          <p:nvPr/>
        </p:nvCxnSpPr>
        <p:spPr>
          <a:xfrm flipH="1">
            <a:off x="4931380" y="1354347"/>
            <a:ext cx="1286216" cy="281638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39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0">
        <p:push dir="u"/>
      </p:transition>
    </mc:Choice>
    <mc:Fallback xmlns="">
      <p:transition advClick="0" advTm="20000">
        <p:push dir="u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AE20C34-11A3-2771-0141-631B25525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784" y="67654"/>
            <a:ext cx="9848925" cy="71536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3: setDT extremely slow for very wide input #5427</a:t>
            </a:r>
          </a:p>
        </p:txBody>
      </p:sp>
      <p:pic>
        <p:nvPicPr>
          <p:cNvPr id="3" name="Picture 2" descr="A graph of a graph of a graph of a graph of a graph of a graph of a graph of a graph of a graph of a graph of a graph of a graph of a graph of&#10;&#10;Description automatically generated">
            <a:extLst>
              <a:ext uri="{FF2B5EF4-FFF2-40B4-BE49-F238E27FC236}">
                <a16:creationId xmlns:a16="http://schemas.microsoft.com/office/drawing/2014/main" id="{BBB3EAD8-475D-E76C-036D-E221EBB43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28" y="1060724"/>
            <a:ext cx="9549371" cy="572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814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0">
        <p:push dir="u"/>
      </p:transition>
    </mc:Choice>
    <mc:Fallback xmlns="">
      <p:transition advClick="0" advTm="20000">
        <p:push dir="u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D6384-5438-2229-9A80-3D63B66D9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208" y="153051"/>
            <a:ext cx="11737773" cy="85537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3: groupby with </a:t>
            </a:r>
            <a:r>
              <a:rPr lang="en-US" b="1" dirty="0" err="1">
                <a:solidFill>
                  <a:srgbClr val="0070C0"/>
                </a:solidFill>
              </a:rPr>
              <a:t>dogroups</a:t>
            </a:r>
            <a:r>
              <a:rPr lang="en-US" b="1" dirty="0">
                <a:solidFill>
                  <a:srgbClr val="0070C0"/>
                </a:solidFill>
              </a:rPr>
              <a:t> (R expression) performance regression #4200</a:t>
            </a:r>
          </a:p>
        </p:txBody>
      </p:sp>
      <p:pic>
        <p:nvPicPr>
          <p:cNvPr id="5" name="Picture 4" descr="A graph showing different colored lines&#10;&#10;Description automatically generated">
            <a:extLst>
              <a:ext uri="{FF2B5EF4-FFF2-40B4-BE49-F238E27FC236}">
                <a16:creationId xmlns:a16="http://schemas.microsoft.com/office/drawing/2014/main" id="{F7396532-FB53-3081-B882-C3DEF5B7C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478" y="1027628"/>
            <a:ext cx="9462199" cy="567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91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0">
        <p:push dir="u"/>
      </p:transition>
    </mc:Choice>
    <mc:Fallback xmlns="">
      <p:transition advClick="0" advTm="20000">
        <p:push dir="u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D6384-5438-2229-9A80-3D63B66D9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029" y="67654"/>
            <a:ext cx="7401393" cy="71536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3: GitHub Action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9442CB-4167-83C5-0B66-40C353F6DD4C}"/>
              </a:ext>
            </a:extLst>
          </p:cNvPr>
          <p:cNvSpPr txBox="1"/>
          <p:nvPr/>
        </p:nvSpPr>
        <p:spPr>
          <a:xfrm>
            <a:off x="552159" y="1092507"/>
            <a:ext cx="1107150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GitHub Action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an automated workflow that can be set up in a GitHub repository to perform various tasks such as building, testing, and deploying software </a:t>
            </a:r>
          </a:p>
          <a:p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helps to  identify and address any performance issues, ensuring that the package is performing well.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GitHub Action for R packages runs </a:t>
            </a:r>
            <a:r>
              <a:rPr lang="en-US" sz="2800" b="1" dirty="0">
                <a:solidFill>
                  <a:srgbClr val="0070C0"/>
                </a:solidFill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atime::</a:t>
            </a:r>
            <a:r>
              <a:rPr lang="en-US" sz="2800" b="1" dirty="0" err="1">
                <a:solidFill>
                  <a:srgbClr val="0070C0"/>
                </a:solidFill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atime_pkg</a:t>
            </a:r>
            <a:r>
              <a:rPr lang="en-US" sz="2800" b="1" dirty="0">
                <a:solidFill>
                  <a:srgbClr val="0070C0"/>
                </a:solidFill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800" b="1" dirty="0">
                <a:solidFill>
                  <a:srgbClr val="0070C0"/>
                </a:solidFill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comments the generated results on pull requests to help identify potential performance regressions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introduced from the incoming changes.</a:t>
            </a:r>
          </a:p>
        </p:txBody>
      </p:sp>
    </p:spTree>
    <p:extLst>
      <p:ext uri="{BB962C8B-B14F-4D97-AF65-F5344CB8AC3E}">
        <p14:creationId xmlns:p14="http://schemas.microsoft.com/office/powerpoint/2010/main" val="255364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0">
        <p:push dir="u"/>
      </p:transition>
    </mc:Choice>
    <mc:Fallback xmlns="">
      <p:transition advClick="0" advTm="20000">
        <p:push dir="u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D6384-5438-2229-9A80-3D63B66D9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029" y="67654"/>
            <a:ext cx="10343001" cy="71536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3: Head is Fast, improved speed relative to slow/CRAN/base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A10051-CF16-45A5-EFE8-EB41EBA65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041" y="1018395"/>
            <a:ext cx="8099485" cy="539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22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0">
        <p:push dir="u"/>
      </p:transition>
    </mc:Choice>
    <mc:Fallback xmlns="">
      <p:transition advClick="0" advTm="20000">
        <p:push dir="u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E0A5B4-AF92-2852-E369-03F05CCD1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AC9656C-AED6-412E-9226-B7F196400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5BC820D-D527-47CE-ABB0-DA0BB5B043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1DD315B-AEF9-490C-9438-C80F80405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" y="159026"/>
            <a:ext cx="11891037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ame 12" descr="Link with solid fill">
            <a:extLst>
              <a:ext uri="{FF2B5EF4-FFF2-40B4-BE49-F238E27FC236}">
                <a16:creationId xmlns:a16="http://schemas.microsoft.com/office/drawing/2014/main" id="{D62C6D00-6519-9DC3-CEC8-9745034467FC}"/>
              </a:ext>
            </a:extLst>
          </p:cNvPr>
          <p:cNvSpPr/>
          <p:nvPr/>
        </p:nvSpPr>
        <p:spPr>
          <a:xfrm>
            <a:off x="6639460" y="4753856"/>
            <a:ext cx="804627" cy="804627"/>
          </a:xfrm>
          <a:prstGeom prst="frame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" name="Picture 1" descr="A blue and grey logo&#10;&#10;Description automatically generated">
            <a:extLst>
              <a:ext uri="{FF2B5EF4-FFF2-40B4-BE49-F238E27FC236}">
                <a16:creationId xmlns:a16="http://schemas.microsoft.com/office/drawing/2014/main" id="{B7B6A095-B89D-F6CD-A87C-9316346D6E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75" y="1532347"/>
            <a:ext cx="2910072" cy="2255306"/>
          </a:xfrm>
          <a:prstGeom prst="rect">
            <a:avLst/>
          </a:prstGeom>
        </p:spPr>
      </p:pic>
      <p:pic>
        <p:nvPicPr>
          <p:cNvPr id="4" name="Picture 3" descr="A yellow seal on a table&#10;&#10;Description automatically generated">
            <a:extLst>
              <a:ext uri="{FF2B5EF4-FFF2-40B4-BE49-F238E27FC236}">
                <a16:creationId xmlns:a16="http://schemas.microsoft.com/office/drawing/2014/main" id="{8413217D-832F-A94E-2043-3D37EE010E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31" y="4028464"/>
            <a:ext cx="2255410" cy="2255410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F3C950E-E40A-DB00-0853-D53A4DC33A6E}"/>
              </a:ext>
            </a:extLst>
          </p:cNvPr>
          <p:cNvSpPr/>
          <p:nvPr/>
        </p:nvSpPr>
        <p:spPr>
          <a:xfrm>
            <a:off x="3658347" y="414758"/>
            <a:ext cx="8300570" cy="5830776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6E92572-7747-C1B8-F472-66DB1A7B5817}"/>
              </a:ext>
            </a:extLst>
          </p:cNvPr>
          <p:cNvSpPr/>
          <p:nvPr/>
        </p:nvSpPr>
        <p:spPr>
          <a:xfrm>
            <a:off x="3810747" y="-250160"/>
            <a:ext cx="8300570" cy="5816212"/>
          </a:xfrm>
          <a:custGeom>
            <a:avLst/>
            <a:gdLst>
              <a:gd name="connsiteX0" fmla="*/ 0 w 3653365"/>
              <a:gd name="connsiteY0" fmla="*/ 0 h 1462958"/>
              <a:gd name="connsiteX1" fmla="*/ 3653365 w 3653365"/>
              <a:gd name="connsiteY1" fmla="*/ 0 h 1462958"/>
              <a:gd name="connsiteX2" fmla="*/ 3653365 w 3653365"/>
              <a:gd name="connsiteY2" fmla="*/ 1462958 h 1462958"/>
              <a:gd name="connsiteX3" fmla="*/ 0 w 3653365"/>
              <a:gd name="connsiteY3" fmla="*/ 1462958 h 1462958"/>
              <a:gd name="connsiteX4" fmla="*/ 0 w 3653365"/>
              <a:gd name="connsiteY4" fmla="*/ 0 h 1462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3365" h="1462958">
                <a:moveTo>
                  <a:pt x="0" y="0"/>
                </a:moveTo>
                <a:lnTo>
                  <a:pt x="3653365" y="0"/>
                </a:lnTo>
                <a:lnTo>
                  <a:pt x="3653365" y="1462958"/>
                </a:lnTo>
                <a:lnTo>
                  <a:pt x="0" y="146295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4830" tIns="154830" rIns="154830" bIns="154830" numCol="1" spcCol="1270" anchor="ctr" anchorCtr="0">
            <a:noAutofit/>
          </a:bodyPr>
          <a:lstStyle/>
          <a:p>
            <a:pPr marL="457200" lvl="0" indent="-457200" defTabSz="10223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data.table is an efficient package for data manipulation.</a:t>
            </a:r>
          </a:p>
          <a:p>
            <a:pPr lvl="0" defTabSz="10223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57200" defTabSz="10223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3200" kern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 package proves to be exceptionally useful for conducting comparative benchmarking and performance testing.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DF2ABB-A666-ED0D-5F52-F01265DADCDD}"/>
              </a:ext>
            </a:extLst>
          </p:cNvPr>
          <p:cNvSpPr txBox="1"/>
          <p:nvPr/>
        </p:nvSpPr>
        <p:spPr>
          <a:xfrm>
            <a:off x="525827" y="268090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5: Conclusion</a:t>
            </a:r>
          </a:p>
        </p:txBody>
      </p:sp>
    </p:spTree>
    <p:extLst>
      <p:ext uri="{BB962C8B-B14F-4D97-AF65-F5344CB8AC3E}">
        <p14:creationId xmlns:p14="http://schemas.microsoft.com/office/powerpoint/2010/main" val="808787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0">
        <p:push dir="u"/>
      </p:transition>
    </mc:Choice>
    <mc:Fallback xmlns="">
      <p:transition advClick="0" advTm="20000">
        <p:push dir="u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B22176A-41DB-4D9A-9B6F-F2296F1ED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74A8DF5-445E-49C5-B10A-8DF5FEFBC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A4E38D9-EFB8-40B5-B42B-514FBF180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Online Network with solid fill">
            <a:extLst>
              <a:ext uri="{FF2B5EF4-FFF2-40B4-BE49-F238E27FC236}">
                <a16:creationId xmlns:a16="http://schemas.microsoft.com/office/drawing/2014/main" id="{37A9CC17-CC06-5BAB-3D01-AE858EB0A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32164" y="1231027"/>
            <a:ext cx="4395946" cy="4395946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D87FFE71-34DC-4C53-AE0F-6B141D08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74239" y="5850225"/>
            <a:ext cx="867485" cy="115439"/>
            <a:chOff x="8910933" y="1861308"/>
            <a:chExt cx="867485" cy="115439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7DF92F1-0E20-46AC-BB8F-F66926B40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14CB4-8459-4D23-B4FF-8F9868E3F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A0C763F-37C4-4E00-AEB2-8867F4AA2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9C45ABC-3A3B-5B2A-116E-165B856929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2826164"/>
              </p:ext>
            </p:extLst>
          </p:nvPr>
        </p:nvGraphicFramePr>
        <p:xfrm>
          <a:off x="3713312" y="868442"/>
          <a:ext cx="7890424" cy="5363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093118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0">
        <p:push dir="u"/>
      </p:transition>
    </mc:Choice>
    <mc:Fallback xmlns="">
      <p:transition advClick="0" advTm="20000"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2FFE6F-F2D4-95B1-6EB4-7CE366641B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AB019-97EE-5C8A-27C3-FD74A9483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030" y="67654"/>
            <a:ext cx="4096272" cy="71536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1: 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2330D2-13DB-6BDA-52D0-D7715416C46E}"/>
              </a:ext>
            </a:extLst>
          </p:cNvPr>
          <p:cNvSpPr txBox="1"/>
          <p:nvPr/>
        </p:nvSpPr>
        <p:spPr>
          <a:xfrm>
            <a:off x="533400" y="695522"/>
            <a:ext cx="1112520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Comparative Benchmarking</a:t>
            </a:r>
            <a:r>
              <a:rPr lang="en-US" sz="3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Comparing data.table to other packages in R and python that perform similar tasks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BF8A286-5F73-A1B4-0ECB-F20D423E816D}"/>
              </a:ext>
            </a:extLst>
          </p:cNvPr>
          <p:cNvGrpSpPr/>
          <p:nvPr/>
        </p:nvGrpSpPr>
        <p:grpSpPr>
          <a:xfrm>
            <a:off x="998450" y="1927893"/>
            <a:ext cx="10476373" cy="1645190"/>
            <a:chOff x="720544" y="2510613"/>
            <a:chExt cx="11588991" cy="216209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46CCB21-74F8-508F-C443-33DBC4733298}"/>
                </a:ext>
              </a:extLst>
            </p:cNvPr>
            <p:cNvGrpSpPr/>
            <p:nvPr/>
          </p:nvGrpSpPr>
          <p:grpSpPr>
            <a:xfrm>
              <a:off x="8597340" y="2544157"/>
              <a:ext cx="1484904" cy="1406625"/>
              <a:chOff x="8162153" y="4301527"/>
              <a:chExt cx="1239637" cy="1216702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A1A0E7D3-D03B-0941-C158-81171A9E37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97103" y="4912720"/>
                <a:ext cx="404687" cy="60550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BEFEEC69-CA1D-428C-3D6C-9654097C40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76507" y="4993142"/>
                <a:ext cx="325021" cy="5250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3" name="Picture 22" descr="A blue and grey logo&#10;&#10;Description automatically generated">
                <a:extLst>
                  <a:ext uri="{FF2B5EF4-FFF2-40B4-BE49-F238E27FC236}">
                    <a16:creationId xmlns:a16="http://schemas.microsoft.com/office/drawing/2014/main" id="{D91AABD5-F4F4-6B46-2129-BF1B5D95633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957" t="14695" r="19325" b="15294"/>
              <a:stretch/>
            </p:blipFill>
            <p:spPr>
              <a:xfrm>
                <a:off x="8162153" y="4301527"/>
                <a:ext cx="1125283" cy="878545"/>
              </a:xfrm>
              <a:prstGeom prst="rect">
                <a:avLst/>
              </a:prstGeom>
            </p:spPr>
          </p:pic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34404C1-BF07-C652-431A-88D15B5FFE81}"/>
                </a:ext>
              </a:extLst>
            </p:cNvPr>
            <p:cNvGrpSpPr/>
            <p:nvPr/>
          </p:nvGrpSpPr>
          <p:grpSpPr>
            <a:xfrm>
              <a:off x="720544" y="2510613"/>
              <a:ext cx="11588991" cy="2162099"/>
              <a:chOff x="720544" y="2546473"/>
              <a:chExt cx="11588991" cy="2162099"/>
            </a:xfrm>
          </p:grpSpPr>
          <p:pic>
            <p:nvPicPr>
              <p:cNvPr id="19" name="Picture 18" descr="A logo with a snake&#10;&#10;Description automatically generated">
                <a:extLst>
                  <a:ext uri="{FF2B5EF4-FFF2-40B4-BE49-F238E27FC236}">
                    <a16:creationId xmlns:a16="http://schemas.microsoft.com/office/drawing/2014/main" id="{46792F5A-021B-D5BA-692F-ED82EC4CDF3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099" t="6282" r="24972" b="11903"/>
              <a:stretch/>
            </p:blipFill>
            <p:spPr>
              <a:xfrm>
                <a:off x="3886571" y="2546473"/>
                <a:ext cx="1252282" cy="1073662"/>
              </a:xfrm>
              <a:prstGeom prst="rect">
                <a:avLst/>
              </a:prstGeom>
            </p:spPr>
          </p:pic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AB178610-DB13-EC8D-1F6F-556D9D573D4F}"/>
                  </a:ext>
                </a:extLst>
              </p:cNvPr>
              <p:cNvGrpSpPr/>
              <p:nvPr/>
            </p:nvGrpSpPr>
            <p:grpSpPr>
              <a:xfrm>
                <a:off x="720544" y="2660696"/>
                <a:ext cx="11588991" cy="2047876"/>
                <a:chOff x="557555" y="1908115"/>
                <a:chExt cx="11588991" cy="2047876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F0EB1B5E-8E81-1FD3-BB16-712ADBC6D755}"/>
                    </a:ext>
                  </a:extLst>
                </p:cNvPr>
                <p:cNvSpPr/>
                <p:nvPr/>
              </p:nvSpPr>
              <p:spPr>
                <a:xfrm>
                  <a:off x="557555" y="2815579"/>
                  <a:ext cx="2053125" cy="1140412"/>
                </a:xfrm>
                <a:prstGeom prst="rect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data.table</a:t>
                  </a:r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407E7DFD-F93F-C75B-FCB8-ED929239975A}"/>
                    </a:ext>
                  </a:extLst>
                </p:cNvPr>
                <p:cNvSpPr/>
                <p:nvPr/>
              </p:nvSpPr>
              <p:spPr>
                <a:xfrm>
                  <a:off x="3401808" y="2800247"/>
                  <a:ext cx="2053125" cy="1140412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pandas</a:t>
                  </a:r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4B4F7511-5804-DEF3-0E16-A6D2A07D113E}"/>
                    </a:ext>
                  </a:extLst>
                </p:cNvPr>
                <p:cNvSpPr/>
                <p:nvPr/>
              </p:nvSpPr>
              <p:spPr>
                <a:xfrm>
                  <a:off x="9681167" y="2843118"/>
                  <a:ext cx="2465379" cy="111122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Other R packages</a:t>
                  </a: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823638B2-C9FB-949D-1B55-6426DFEF17C5}"/>
                    </a:ext>
                  </a:extLst>
                </p:cNvPr>
                <p:cNvSpPr/>
                <p:nvPr/>
              </p:nvSpPr>
              <p:spPr>
                <a:xfrm>
                  <a:off x="6921680" y="2821501"/>
                  <a:ext cx="1960277" cy="1134490"/>
                </a:xfrm>
                <a:prstGeom prst="rect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data.table</a:t>
                  </a:r>
                </a:p>
              </p:txBody>
            </p:sp>
            <p:pic>
              <p:nvPicPr>
                <p:cNvPr id="22" name="Picture 21" descr="A blue and grey logo&#10;&#10;Description automatically generated">
                  <a:extLst>
                    <a:ext uri="{FF2B5EF4-FFF2-40B4-BE49-F238E27FC236}">
                      <a16:creationId xmlns:a16="http://schemas.microsoft.com/office/drawing/2014/main" id="{EA050C08-9B39-085F-E298-FA3AFAC120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0957" t="14695" r="19325" b="15294"/>
                <a:stretch/>
              </p:blipFill>
              <p:spPr>
                <a:xfrm>
                  <a:off x="580334" y="1908115"/>
                  <a:ext cx="1378165" cy="1075978"/>
                </a:xfrm>
                <a:prstGeom prst="rect">
                  <a:avLst/>
                </a:prstGeom>
              </p:spPr>
            </p:pic>
            <p:sp>
              <p:nvSpPr>
                <p:cNvPr id="25" name="Title 1">
                  <a:extLst>
                    <a:ext uri="{FF2B5EF4-FFF2-40B4-BE49-F238E27FC236}">
                      <a16:creationId xmlns:a16="http://schemas.microsoft.com/office/drawing/2014/main" id="{5A127768-0753-19EA-3CAC-746C59A0870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667289" y="3177264"/>
                  <a:ext cx="824154" cy="715365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/>
                </a:bodyPr>
                <a:lstStyle>
                  <a:lvl1pPr algn="l" defTabSz="914400" rtl="0" eaLnBrk="1" latinLnBrk="0" hangingPunct="1">
                    <a:lnSpc>
                      <a:spcPct val="110000"/>
                    </a:lnSpc>
                    <a:spcBef>
                      <a:spcPct val="0"/>
                    </a:spcBef>
                    <a:buNone/>
                    <a:defRPr sz="3200" kern="1200" cap="none" baseline="0">
                      <a:solidFill>
                        <a:schemeClr val="tx2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defRPr>
                  </a:lvl1pPr>
                </a:lstStyle>
                <a:p>
                  <a:r>
                    <a:rPr lang="en-US" sz="2800" dirty="0"/>
                    <a:t>VS.</a:t>
                  </a:r>
                </a:p>
              </p:txBody>
            </p:sp>
            <p:sp>
              <p:nvSpPr>
                <p:cNvPr id="28" name="Title 1">
                  <a:extLst>
                    <a:ext uri="{FF2B5EF4-FFF2-40B4-BE49-F238E27FC236}">
                      <a16:creationId xmlns:a16="http://schemas.microsoft.com/office/drawing/2014/main" id="{14DB1FEB-156F-A420-0576-4B161C20A47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938897" y="3137395"/>
                  <a:ext cx="824154" cy="715365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/>
                </a:bodyPr>
                <a:lstStyle>
                  <a:lvl1pPr algn="l" defTabSz="914400" rtl="0" eaLnBrk="1" latinLnBrk="0" hangingPunct="1">
                    <a:lnSpc>
                      <a:spcPct val="110000"/>
                    </a:lnSpc>
                    <a:spcBef>
                      <a:spcPct val="0"/>
                    </a:spcBef>
                    <a:buNone/>
                    <a:defRPr sz="3200" kern="1200" cap="none" baseline="0">
                      <a:solidFill>
                        <a:schemeClr val="tx2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defRPr>
                  </a:lvl1pPr>
                </a:lstStyle>
                <a:p>
                  <a:r>
                    <a:rPr lang="en-US" sz="2800" dirty="0"/>
                    <a:t>VS.</a:t>
                  </a:r>
                </a:p>
              </p:txBody>
            </p:sp>
          </p:grp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2BED834-CC6B-2EED-D98B-EBD06DA94714}"/>
              </a:ext>
            </a:extLst>
          </p:cNvPr>
          <p:cNvSpPr txBox="1"/>
          <p:nvPr/>
        </p:nvSpPr>
        <p:spPr>
          <a:xfrm>
            <a:off x="509030" y="4228954"/>
            <a:ext cx="11387135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 Testing</a:t>
            </a:r>
            <a:r>
              <a:rPr lang="en-US" sz="3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 We evaluate the performance of different versions of the data.table package by benchmarking their memory and time usage.</a:t>
            </a:r>
          </a:p>
        </p:txBody>
      </p:sp>
    </p:spTree>
    <p:extLst>
      <p:ext uri="{BB962C8B-B14F-4D97-AF65-F5344CB8AC3E}">
        <p14:creationId xmlns:p14="http://schemas.microsoft.com/office/powerpoint/2010/main" val="139356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0">
        <p:push dir="u"/>
      </p:transition>
    </mc:Choice>
    <mc:Fallback xmlns="">
      <p:transition advClick="0" advTm="20000"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2FFE6F-F2D4-95B1-6EB4-7CE366641B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AB019-97EE-5C8A-27C3-FD74A9483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030" y="67654"/>
            <a:ext cx="4096272" cy="71536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1: Introduction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AC64E4-2188-0B86-B3C0-AAA9DE9A540D}"/>
              </a:ext>
            </a:extLst>
          </p:cNvPr>
          <p:cNvSpPr txBox="1"/>
          <p:nvPr/>
        </p:nvSpPr>
        <p:spPr>
          <a:xfrm>
            <a:off x="509030" y="495650"/>
            <a:ext cx="11389659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3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Benchmarking packages like airspeed velocity, </a:t>
            </a:r>
            <a:r>
              <a:rPr lang="en-US" sz="3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conbench</a:t>
            </a:r>
            <a:r>
              <a:rPr lang="en-US" sz="3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touchstone, and pytest-benchmarks rely on a single data size N for benchmarking.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utilize the </a:t>
            </a:r>
            <a:r>
              <a:rPr lang="en-US" sz="3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atime</a:t>
            </a:r>
            <a:r>
              <a:rPr lang="en-US" sz="3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package which allows for a sequence of N values and generates a visual plot.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56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0">
        <p:push dir="u"/>
      </p:transition>
    </mc:Choice>
    <mc:Fallback xmlns="">
      <p:transition advClick="0" advTm="20000"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2FFE6F-F2D4-95B1-6EB4-7CE366641B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AB019-97EE-5C8A-27C3-FD74A9483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030" y="67654"/>
            <a:ext cx="4096272" cy="71536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1: Introduction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AC64E4-2188-0B86-B3C0-AAA9DE9A540D}"/>
              </a:ext>
            </a:extLst>
          </p:cNvPr>
          <p:cNvSpPr txBox="1"/>
          <p:nvPr/>
        </p:nvSpPr>
        <p:spPr>
          <a:xfrm>
            <a:off x="509030" y="495650"/>
            <a:ext cx="11389659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3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400" i="0" dirty="0">
                <a:effectLst/>
                <a:highlight>
                  <a:srgbClr val="FFFFFF"/>
                </a:highlight>
                <a:latin typeface="-apple-system"/>
              </a:rPr>
              <a:t>The</a:t>
            </a:r>
            <a:r>
              <a:rPr lang="en-US" sz="3400" b="1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-apple-system"/>
              </a:rPr>
              <a:t> ‘atime’ </a:t>
            </a:r>
            <a:r>
              <a:rPr lang="en-US" sz="3400" i="0" dirty="0">
                <a:effectLst/>
                <a:highlight>
                  <a:srgbClr val="FFFFFF"/>
                </a:highlight>
                <a:latin typeface="-apple-system"/>
              </a:rPr>
              <a:t>package in R is designed for asymptotic timing, enabling the comparison of time  and memory usage across various R code as a function of the input size, denoted by ‘N’.</a:t>
            </a:r>
          </a:p>
          <a:p>
            <a:endParaRPr lang="en-US" sz="3400" i="0" dirty="0">
              <a:effectLst/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400" dirty="0">
                <a:highlight>
                  <a:srgbClr val="FFFFFF"/>
                </a:highlight>
                <a:latin typeface="-apple-system"/>
              </a:rPr>
              <a:t>It also has a built in GitHub action which was developed by Anirban Chetia, my co worker.</a:t>
            </a:r>
            <a:endParaRPr lang="en-US" sz="3400" i="0" dirty="0">
              <a:effectLst/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44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0">
        <p:push dir="u"/>
      </p:transition>
    </mc:Choice>
    <mc:Fallback xmlns="">
      <p:transition advClick="0" advTm="20000"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3DC2AE-9BE3-DA2A-E3DB-8F2990506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9D3C516-27EC-7EDB-01F5-E17CD4D5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08" y="630459"/>
            <a:ext cx="11841780" cy="715364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70C0"/>
                </a:solidFill>
              </a:rPr>
              <a:t>2. Visualizing the atime result of various functions with data.table</a:t>
            </a:r>
            <a:br>
              <a:rPr lang="en-US" b="1" dirty="0">
                <a:solidFill>
                  <a:schemeClr val="tx1"/>
                </a:solidFill>
              </a:rPr>
            </a:b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E2AAC99-29AD-B8A9-5082-9356508A4F82}"/>
              </a:ext>
            </a:extLst>
          </p:cNvPr>
          <p:cNvGrpSpPr/>
          <p:nvPr/>
        </p:nvGrpSpPr>
        <p:grpSpPr>
          <a:xfrm>
            <a:off x="1070385" y="1063465"/>
            <a:ext cx="5615266" cy="5266824"/>
            <a:chOff x="604559" y="1166982"/>
            <a:chExt cx="5615266" cy="5266824"/>
          </a:xfrm>
        </p:grpSpPr>
        <p:pic>
          <p:nvPicPr>
            <p:cNvPr id="7" name="Picture 6" descr="A computer code with text&#10;&#10;Description automatically generated">
              <a:extLst>
                <a:ext uri="{FF2B5EF4-FFF2-40B4-BE49-F238E27FC236}">
                  <a16:creationId xmlns:a16="http://schemas.microsoft.com/office/drawing/2014/main" id="{0EC0D94E-1FD8-8C19-B111-953E3F7EB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559" y="1166982"/>
              <a:ext cx="5615266" cy="5266824"/>
            </a:xfrm>
            <a:prstGeom prst="rect">
              <a:avLst/>
            </a:prstGeom>
          </p:spPr>
        </p:pic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5C0199C-9D5E-0D3B-8F0F-1DEC9195BB80}"/>
                </a:ext>
              </a:extLst>
            </p:cNvPr>
            <p:cNvSpPr/>
            <p:nvPr/>
          </p:nvSpPr>
          <p:spPr>
            <a:xfrm>
              <a:off x="672351" y="1345823"/>
              <a:ext cx="2608729" cy="511829"/>
            </a:xfrm>
            <a:prstGeom prst="roundRect">
              <a:avLst/>
            </a:prstGeom>
            <a:noFill/>
            <a:ln w="539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82075F5-CA21-D5C7-BB31-B94FE2B9AB53}"/>
                </a:ext>
              </a:extLst>
            </p:cNvPr>
            <p:cNvSpPr/>
            <p:nvPr/>
          </p:nvSpPr>
          <p:spPr>
            <a:xfrm>
              <a:off x="672351" y="1916850"/>
              <a:ext cx="2608729" cy="335828"/>
            </a:xfrm>
            <a:prstGeom prst="roundRect">
              <a:avLst/>
            </a:prstGeom>
            <a:noFill/>
            <a:ln w="539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FEB5F9F-A9BE-21CB-84DB-5F9F9B5431D5}"/>
                </a:ext>
              </a:extLst>
            </p:cNvPr>
            <p:cNvSpPr/>
            <p:nvPr/>
          </p:nvSpPr>
          <p:spPr>
            <a:xfrm>
              <a:off x="672351" y="2347616"/>
              <a:ext cx="2760962" cy="1116776"/>
            </a:xfrm>
            <a:prstGeom prst="roundRect">
              <a:avLst/>
            </a:prstGeom>
            <a:noFill/>
            <a:ln w="539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2469D8B-438F-F8FB-304C-8ED27D649572}"/>
              </a:ext>
            </a:extLst>
          </p:cNvPr>
          <p:cNvCxnSpPr>
            <a:cxnSpLocks/>
          </p:cNvCxnSpPr>
          <p:nvPr/>
        </p:nvCxnSpPr>
        <p:spPr>
          <a:xfrm flipH="1">
            <a:off x="3422285" y="1506124"/>
            <a:ext cx="3263366" cy="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EEA2866-06EC-A719-2D9D-666FB116E9AB}"/>
              </a:ext>
            </a:extLst>
          </p:cNvPr>
          <p:cNvCxnSpPr>
            <a:cxnSpLocks/>
          </p:cNvCxnSpPr>
          <p:nvPr/>
        </p:nvCxnSpPr>
        <p:spPr>
          <a:xfrm flipH="1">
            <a:off x="3535037" y="1977701"/>
            <a:ext cx="1174986" cy="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B10173-F1F6-2466-79BB-137C1E3CCA87}"/>
              </a:ext>
            </a:extLst>
          </p:cNvPr>
          <p:cNvCxnSpPr>
            <a:cxnSpLocks/>
          </p:cNvCxnSpPr>
          <p:nvPr/>
        </p:nvCxnSpPr>
        <p:spPr>
          <a:xfrm flipH="1" flipV="1">
            <a:off x="3428203" y="2785709"/>
            <a:ext cx="2196220" cy="16778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97934F-7558-1EA2-4EE5-883C0F974B03}"/>
              </a:ext>
            </a:extLst>
          </p:cNvPr>
          <p:cNvCxnSpPr>
            <a:cxnSpLocks/>
          </p:cNvCxnSpPr>
          <p:nvPr/>
        </p:nvCxnSpPr>
        <p:spPr>
          <a:xfrm flipH="1">
            <a:off x="6640320" y="4919606"/>
            <a:ext cx="1448463" cy="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37D49921-0C8F-928A-4BC4-D9A3F7359A30}"/>
              </a:ext>
            </a:extLst>
          </p:cNvPr>
          <p:cNvSpPr txBox="1">
            <a:spLocks/>
          </p:cNvSpPr>
          <p:nvPr/>
        </p:nvSpPr>
        <p:spPr>
          <a:xfrm>
            <a:off x="6640320" y="1011356"/>
            <a:ext cx="5187545" cy="871924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sz="2800" dirty="0">
                <a:solidFill>
                  <a:srgbClr val="000000"/>
                </a:solidFill>
              </a:rPr>
              <a:t>atime::atime function for comparative benchmarking</a:t>
            </a:r>
            <a:endParaRPr lang="en-US" sz="2800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5CCBAB88-CAF6-A102-D710-11E89BF8BD06}"/>
              </a:ext>
            </a:extLst>
          </p:cNvPr>
          <p:cNvSpPr txBox="1">
            <a:spLocks/>
          </p:cNvSpPr>
          <p:nvPr/>
        </p:nvSpPr>
        <p:spPr>
          <a:xfrm>
            <a:off x="4829630" y="1774582"/>
            <a:ext cx="2337579" cy="871924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sz="2800" dirty="0">
                <a:solidFill>
                  <a:srgbClr val="000000"/>
                </a:solidFill>
              </a:rPr>
              <a:t>data size to vary over</a:t>
            </a:r>
            <a:endParaRPr lang="en-US" sz="2800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6B0B5C57-7E18-84AB-B2A1-3AB5284D82B3}"/>
              </a:ext>
            </a:extLst>
          </p:cNvPr>
          <p:cNvSpPr txBox="1">
            <a:spLocks/>
          </p:cNvSpPr>
          <p:nvPr/>
        </p:nvSpPr>
        <p:spPr>
          <a:xfrm>
            <a:off x="5640333" y="2723006"/>
            <a:ext cx="5295264" cy="871924"/>
          </a:xfrm>
          <a:prstGeom prst="rect">
            <a:avLst/>
          </a:prstGeom>
          <a:ln w="0">
            <a:solidFill>
              <a:schemeClr val="tx1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sz="2800" dirty="0">
                <a:effectLst/>
                <a:latin typeface="Arial" panose="020B0604020202020204" pitchFamily="34" charset="0"/>
              </a:rPr>
              <a:t>expression to evaluate for every data size, before timings.</a:t>
            </a:r>
            <a:endParaRPr lang="en-US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4796E95-9D04-4D7E-C7D3-0CA6AA39C524}"/>
              </a:ext>
            </a:extLst>
          </p:cNvPr>
          <p:cNvSpPr txBox="1"/>
          <p:nvPr/>
        </p:nvSpPr>
        <p:spPr>
          <a:xfrm>
            <a:off x="7913764" y="4381096"/>
            <a:ext cx="3511523" cy="95410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named list of expressions to time.</a:t>
            </a:r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2D2300B9-0A78-2BB3-7CC3-785C96377030}"/>
              </a:ext>
            </a:extLst>
          </p:cNvPr>
          <p:cNvSpPr/>
          <p:nvPr/>
        </p:nvSpPr>
        <p:spPr>
          <a:xfrm>
            <a:off x="5062195" y="3610493"/>
            <a:ext cx="1766664" cy="261704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2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0">
        <p:push dir="u"/>
      </p:transition>
    </mc:Choice>
    <mc:Fallback xmlns="">
      <p:transition advClick="0" advTm="20000"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7E9977-006A-9DC2-1E74-30A2D9C0F3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D5505-5838-2602-7683-4392B267F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111" y="496424"/>
            <a:ext cx="10958822" cy="71536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2: Comparing the performance of two functions to illustrate fast and slow execution</a:t>
            </a:r>
          </a:p>
        </p:txBody>
      </p:sp>
      <p:pic>
        <p:nvPicPr>
          <p:cNvPr id="7" name="Picture 6" descr="A graph showing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3A3B091C-BD96-63B8-8598-C32546843B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27"/>
          <a:stretch/>
        </p:blipFill>
        <p:spPr>
          <a:xfrm>
            <a:off x="1285445" y="1464734"/>
            <a:ext cx="9144019" cy="481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72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0">
        <p:push dir="u"/>
      </p:transition>
    </mc:Choice>
    <mc:Fallback xmlns="">
      <p:transition advClick="0" advTm="20000"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3DC2AE-9BE3-DA2A-E3DB-8F2990506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9D3C516-27EC-7EDB-01F5-E17CD4D5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10" y="210489"/>
            <a:ext cx="11841780" cy="1083474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70C0"/>
                </a:solidFill>
              </a:rPr>
              <a:t>2. Benchmarking data.table::fwrite against pandas::to_csv</a:t>
            </a:r>
            <a:br>
              <a:rPr lang="en-US" b="1" dirty="0">
                <a:solidFill>
                  <a:schemeClr val="tx1"/>
                </a:solidFill>
              </a:rPr>
            </a:b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0" name="Picture 9" descr="A graph of a graph with numbers and a graph&#10;&#10;Description automatically generated with medium confidence">
            <a:extLst>
              <a:ext uri="{FF2B5EF4-FFF2-40B4-BE49-F238E27FC236}">
                <a16:creationId xmlns:a16="http://schemas.microsoft.com/office/drawing/2014/main" id="{DF486273-6170-7A91-6A2C-983E41177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800" y="852917"/>
            <a:ext cx="8675297" cy="542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29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0">
        <p:push dir="u"/>
      </p:transition>
    </mc:Choice>
    <mc:Fallback xmlns="">
      <p:transition advClick="0" advTm="20000"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433B6221-5288-8671-C7B6-3F5B95AF56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199" y="1183327"/>
            <a:ext cx="8544861" cy="5126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172DE8-DFC5-7281-DDAF-3F8846CA1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850" y="490994"/>
            <a:ext cx="11484749" cy="71536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2: Benchmarking data.table::fwrite against other R packages (</a:t>
            </a:r>
            <a:r>
              <a:rPr lang="en-US" b="1" dirty="0" err="1">
                <a:solidFill>
                  <a:srgbClr val="0070C0"/>
                </a:solidFill>
              </a:rPr>
              <a:t>readr</a:t>
            </a:r>
            <a:r>
              <a:rPr lang="en-US" b="1" dirty="0">
                <a:solidFill>
                  <a:srgbClr val="0070C0"/>
                </a:solidFill>
              </a:rPr>
              <a:t> , polars, utils) for csv writing </a:t>
            </a:r>
          </a:p>
        </p:txBody>
      </p:sp>
    </p:spTree>
    <p:extLst>
      <p:ext uri="{BB962C8B-B14F-4D97-AF65-F5344CB8AC3E}">
        <p14:creationId xmlns:p14="http://schemas.microsoft.com/office/powerpoint/2010/main" val="271189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0">
        <p:push dir="u"/>
      </p:transition>
    </mc:Choice>
    <mc:Fallback xmlns="">
      <p:transition advClick="0" advTm="20000">
        <p:push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587C73B5-46C6-27A9-C430-D7500F4DD7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03" y="1298395"/>
            <a:ext cx="8514568" cy="51087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335980-B501-9C3D-EE6E-ED6BD5A32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055" y="456027"/>
            <a:ext cx="11037514" cy="71536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2: </a:t>
            </a:r>
            <a:r>
              <a:rPr lang="en-US" sz="3100" b="1" dirty="0">
                <a:solidFill>
                  <a:srgbClr val="0070C0"/>
                </a:solidFill>
              </a:rPr>
              <a:t>Benchmarking data.table::melt against other R packages (reshape, tidyr, reshape2) for wide-to-long data reshaping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E4C078F-FF71-1353-1907-F621D3C26110}"/>
              </a:ext>
            </a:extLst>
          </p:cNvPr>
          <p:cNvSpPr/>
          <p:nvPr/>
        </p:nvSpPr>
        <p:spPr>
          <a:xfrm>
            <a:off x="9252195" y="1232230"/>
            <a:ext cx="2518465" cy="4997099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16BA94-9EBB-6C25-B4A9-5A5B5775C5D1}"/>
              </a:ext>
            </a:extLst>
          </p:cNvPr>
          <p:cNvSpPr txBox="1"/>
          <p:nvPr/>
        </p:nvSpPr>
        <p:spPr>
          <a:xfrm>
            <a:off x="9301498" y="1530176"/>
            <a:ext cx="251846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Data.table isn't always fastest, which is why we use benchmarking to identify optimization opportunities and improve performance</a:t>
            </a:r>
          </a:p>
        </p:txBody>
      </p:sp>
    </p:spTree>
    <p:extLst>
      <p:ext uri="{BB962C8B-B14F-4D97-AF65-F5344CB8AC3E}">
        <p14:creationId xmlns:p14="http://schemas.microsoft.com/office/powerpoint/2010/main" val="42228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0">
        <p:push dir="u"/>
      </p:transition>
    </mc:Choice>
    <mc:Fallback xmlns="">
      <p:transition advClick="0" advTm="20000">
        <p:push dir="u"/>
      </p:transition>
    </mc:Fallback>
  </mc:AlternateContent>
</p:sld>
</file>

<file path=ppt/theme/theme1.xml><?xml version="1.0" encoding="utf-8"?>
<a:theme xmlns:a="http://schemas.openxmlformats.org/drawingml/2006/main" name="AdornVTI">
  <a:themeElements>
    <a:clrScheme name="GC1">
      <a:dk1>
        <a:sysClr val="windowText" lastClr="000000"/>
      </a:dk1>
      <a:lt1>
        <a:sysClr val="window" lastClr="FFFFFF"/>
      </a:lt1>
      <a:dk2>
        <a:srgbClr val="2C2830"/>
      </a:dk2>
      <a:lt2>
        <a:srgbClr val="E0DCE1"/>
      </a:lt2>
      <a:accent1>
        <a:srgbClr val="908193"/>
      </a:accent1>
      <a:accent2>
        <a:srgbClr val="A08889"/>
      </a:accent2>
      <a:accent3>
        <a:srgbClr val="B48C7E"/>
      </a:accent3>
      <a:accent4>
        <a:srgbClr val="809C9B"/>
      </a:accent4>
      <a:accent5>
        <a:srgbClr val="899F91"/>
      </a:accent5>
      <a:accent6>
        <a:srgbClr val="728274"/>
      </a:accent6>
      <a:hlink>
        <a:srgbClr val="837585"/>
      </a:hlink>
      <a:folHlink>
        <a:srgbClr val="677E83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51A7902543BF4ABFEA08B0A2C8BAC5" ma:contentTypeVersion="10" ma:contentTypeDescription="Create a new document." ma:contentTypeScope="" ma:versionID="e881f06515cdabae7bea8d540478c9b1">
  <xsd:schema xmlns:xsd="http://www.w3.org/2001/XMLSchema" xmlns:xs="http://www.w3.org/2001/XMLSchema" xmlns:p="http://schemas.microsoft.com/office/2006/metadata/properties" xmlns:ns3="b69b4597-66f8-4285-95bb-2d40bec9c096" targetNamespace="http://schemas.microsoft.com/office/2006/metadata/properties" ma:root="true" ma:fieldsID="0d4cb42a1794ca10219da6f40b7bab6a" ns3:_="">
    <xsd:import namespace="b69b4597-66f8-4285-95bb-2d40bec9c09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SearchPropertie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9b4597-66f8-4285-95bb-2d40bec9c0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69b4597-66f8-4285-95bb-2d40bec9c096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49BDFBB-89A5-4EE0-AE9F-AB4930CE5D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69b4597-66f8-4285-95bb-2d40bec9c09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1090514-394D-46DC-B64E-E17D49012EEC}">
  <ds:schemaRefs>
    <ds:schemaRef ds:uri="http://purl.org/dc/elements/1.1/"/>
    <ds:schemaRef ds:uri="http://purl.org/dc/terms/"/>
    <ds:schemaRef ds:uri="http://purl.org/dc/dcmitype/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b69b4597-66f8-4285-95bb-2d40bec9c096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66BE713B-B25A-4DF6-8447-A4D11966DC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21662</TotalTime>
  <Words>570</Words>
  <Application>Microsoft Office PowerPoint</Application>
  <PresentationFormat>Widescreen</PresentationFormat>
  <Paragraphs>67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-apple-system</vt:lpstr>
      <vt:lpstr>Arial</vt:lpstr>
      <vt:lpstr>Bembo</vt:lpstr>
      <vt:lpstr>Calibri</vt:lpstr>
      <vt:lpstr>Wingdings</vt:lpstr>
      <vt:lpstr>AdornVTI</vt:lpstr>
      <vt:lpstr>Author: Doris Amoakohene Supervisor: Toby Hocking Co-Worker: Anirban Chetia</vt:lpstr>
      <vt:lpstr>1: Introduction</vt:lpstr>
      <vt:lpstr>1: Introduction</vt:lpstr>
      <vt:lpstr>1: Introduction</vt:lpstr>
      <vt:lpstr>2. Visualizing the atime result of various functions with data.table </vt:lpstr>
      <vt:lpstr>2: Comparing the performance of two functions to illustrate fast and slow execution</vt:lpstr>
      <vt:lpstr>2. Benchmarking data.table::fwrite against pandas::to_csv </vt:lpstr>
      <vt:lpstr>2: Benchmarking data.table::fwrite against other R packages (readr , polars, utils) for csv writing </vt:lpstr>
      <vt:lpstr>2: Benchmarking data.table::melt against other R packages (reshape, tidyr, reshape2) for wide-to-long data reshaping</vt:lpstr>
      <vt:lpstr>3. Visualizing the atime result for performance regression  </vt:lpstr>
      <vt:lpstr>3: setDT extremely slow for very wide input #5427</vt:lpstr>
      <vt:lpstr>3: groupby with dogroups (R expression) performance regression #4200</vt:lpstr>
      <vt:lpstr>3: GitHub Action</vt:lpstr>
      <vt:lpstr>3: Head is Fast, improved speed relative to slow/CRAN/base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Doris Afriyie Amoakohene</dc:creator>
  <cp:lastModifiedBy>Doris Afriyie Amoakohene</cp:lastModifiedBy>
  <cp:revision>37</cp:revision>
  <dcterms:created xsi:type="dcterms:W3CDTF">2024-03-19T20:17:46Z</dcterms:created>
  <dcterms:modified xsi:type="dcterms:W3CDTF">2024-07-09T20:19:09Z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0x010100A751A7902543BF4ABFEA08B0A2C8BAC5</vt:lpwstr>
  </property>
</Properties>
</file>