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Lst>
  <p:notesMasterIdLst>
    <p:notesMasterId r:id="rId37"/>
  </p:notesMasterIdLst>
  <p:handoutMasterIdLst>
    <p:handoutMasterId r:id="rId38"/>
  </p:handoutMasterIdLst>
  <p:sldIdLst>
    <p:sldId id="256" r:id="rId5"/>
    <p:sldId id="361" r:id="rId6"/>
    <p:sldId id="456" r:id="rId7"/>
    <p:sldId id="457" r:id="rId8"/>
    <p:sldId id="463" r:id="rId9"/>
    <p:sldId id="404" r:id="rId10"/>
    <p:sldId id="449" r:id="rId11"/>
    <p:sldId id="451" r:id="rId12"/>
    <p:sldId id="465" r:id="rId13"/>
    <p:sldId id="450" r:id="rId14"/>
    <p:sldId id="471" r:id="rId15"/>
    <p:sldId id="466" r:id="rId16"/>
    <p:sldId id="462" r:id="rId17"/>
    <p:sldId id="461" r:id="rId18"/>
    <p:sldId id="467" r:id="rId19"/>
    <p:sldId id="485" r:id="rId20"/>
    <p:sldId id="468" r:id="rId21"/>
    <p:sldId id="472" r:id="rId22"/>
    <p:sldId id="477" r:id="rId23"/>
    <p:sldId id="475" r:id="rId24"/>
    <p:sldId id="474" r:id="rId25"/>
    <p:sldId id="473" r:id="rId26"/>
    <p:sldId id="470" r:id="rId27"/>
    <p:sldId id="487" r:id="rId28"/>
    <p:sldId id="481" r:id="rId29"/>
    <p:sldId id="469" r:id="rId30"/>
    <p:sldId id="482" r:id="rId31"/>
    <p:sldId id="478" r:id="rId32"/>
    <p:sldId id="483" r:id="rId33"/>
    <p:sldId id="479" r:id="rId34"/>
    <p:sldId id="480" r:id="rId35"/>
    <p:sldId id="348" r:id="rId3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35B7D73A-3DD5-4271-AB94-58179EF2A393}">
          <p14:sldIdLst>
            <p14:sldId id="256"/>
            <p14:sldId id="361"/>
            <p14:sldId id="456"/>
            <p14:sldId id="457"/>
            <p14:sldId id="463"/>
            <p14:sldId id="404"/>
            <p14:sldId id="449"/>
            <p14:sldId id="451"/>
            <p14:sldId id="465"/>
            <p14:sldId id="450"/>
            <p14:sldId id="471"/>
            <p14:sldId id="466"/>
            <p14:sldId id="462"/>
            <p14:sldId id="461"/>
            <p14:sldId id="467"/>
            <p14:sldId id="485"/>
            <p14:sldId id="468"/>
            <p14:sldId id="472"/>
            <p14:sldId id="477"/>
            <p14:sldId id="475"/>
            <p14:sldId id="474"/>
            <p14:sldId id="473"/>
            <p14:sldId id="470"/>
            <p14:sldId id="487"/>
            <p14:sldId id="481"/>
            <p14:sldId id="469"/>
            <p14:sldId id="482"/>
            <p14:sldId id="478"/>
            <p14:sldId id="483"/>
            <p14:sldId id="479"/>
            <p14:sldId id="480"/>
            <p14:sldId id="34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18" autoAdjust="0"/>
    <p:restoredTop sz="85247" autoAdjust="0"/>
  </p:normalViewPr>
  <p:slideViewPr>
    <p:cSldViewPr>
      <p:cViewPr varScale="1">
        <p:scale>
          <a:sx n="62" d="100"/>
          <a:sy n="62" d="100"/>
        </p:scale>
        <p:origin x="189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2"/>
            <a:ext cx="3038145" cy="464205"/>
          </a:xfrm>
          <a:prstGeom prst="rect">
            <a:avLst/>
          </a:prstGeom>
          <a:noFill/>
          <a:ln>
            <a:noFill/>
          </a:ln>
          <a:effectLst/>
        </p:spPr>
        <p:txBody>
          <a:bodyPr vert="horz" wrap="square" lIns="92302" tIns="46151" rIns="92302" bIns="46151" numCol="1" anchor="t" anchorCtr="0" compatLnSpc="1">
            <a:prstTxWarp prst="textNoShape">
              <a:avLst/>
            </a:prstTxWarp>
          </a:bodyPr>
          <a:lstStyle>
            <a:lvl1pPr defTabSz="923186">
              <a:defRPr sz="1200"/>
            </a:lvl1pPr>
          </a:lstStyle>
          <a:p>
            <a:pPr>
              <a:defRPr/>
            </a:pPr>
            <a:endParaRPr lang="en-US"/>
          </a:p>
        </p:txBody>
      </p:sp>
      <p:sp>
        <p:nvSpPr>
          <p:cNvPr id="228355" name="Rectangle 3"/>
          <p:cNvSpPr>
            <a:spLocks noGrp="1" noChangeArrowheads="1"/>
          </p:cNvSpPr>
          <p:nvPr>
            <p:ph type="dt" sz="quarter" idx="1"/>
          </p:nvPr>
        </p:nvSpPr>
        <p:spPr bwMode="auto">
          <a:xfrm>
            <a:off x="3970734" y="2"/>
            <a:ext cx="3038145" cy="464205"/>
          </a:xfrm>
          <a:prstGeom prst="rect">
            <a:avLst/>
          </a:prstGeom>
          <a:noFill/>
          <a:ln>
            <a:noFill/>
          </a:ln>
          <a:effectLst/>
        </p:spPr>
        <p:txBody>
          <a:bodyPr vert="horz" wrap="square" lIns="92302" tIns="46151" rIns="92302" bIns="46151" numCol="1" anchor="t" anchorCtr="0" compatLnSpc="1">
            <a:prstTxWarp prst="textNoShape">
              <a:avLst/>
            </a:prstTxWarp>
          </a:bodyPr>
          <a:lstStyle>
            <a:lvl1pPr algn="r" defTabSz="923186">
              <a:defRPr sz="1200"/>
            </a:lvl1pPr>
          </a:lstStyle>
          <a:p>
            <a:pPr>
              <a:defRPr/>
            </a:pPr>
            <a:endParaRPr lang="en-US"/>
          </a:p>
        </p:txBody>
      </p:sp>
      <p:sp>
        <p:nvSpPr>
          <p:cNvPr id="228356" name="Rectangle 4"/>
          <p:cNvSpPr>
            <a:spLocks noGrp="1" noChangeArrowheads="1"/>
          </p:cNvSpPr>
          <p:nvPr>
            <p:ph type="ftr" sz="quarter" idx="2"/>
          </p:nvPr>
        </p:nvSpPr>
        <p:spPr bwMode="auto">
          <a:xfrm>
            <a:off x="0" y="8830660"/>
            <a:ext cx="3038145" cy="464205"/>
          </a:xfrm>
          <a:prstGeom prst="rect">
            <a:avLst/>
          </a:prstGeom>
          <a:noFill/>
          <a:ln>
            <a:noFill/>
          </a:ln>
          <a:effectLst/>
        </p:spPr>
        <p:txBody>
          <a:bodyPr vert="horz" wrap="square" lIns="92302" tIns="46151" rIns="92302" bIns="46151" numCol="1" anchor="b" anchorCtr="0" compatLnSpc="1">
            <a:prstTxWarp prst="textNoShape">
              <a:avLst/>
            </a:prstTxWarp>
          </a:bodyPr>
          <a:lstStyle>
            <a:lvl1pPr defTabSz="923186">
              <a:defRPr sz="1200"/>
            </a:lvl1pPr>
          </a:lstStyle>
          <a:p>
            <a:pPr>
              <a:defRPr/>
            </a:pPr>
            <a:endParaRPr lang="en-US"/>
          </a:p>
        </p:txBody>
      </p:sp>
      <p:sp>
        <p:nvSpPr>
          <p:cNvPr id="228357" name="Rectangle 5"/>
          <p:cNvSpPr>
            <a:spLocks noGrp="1" noChangeArrowheads="1"/>
          </p:cNvSpPr>
          <p:nvPr>
            <p:ph type="sldNum" sz="quarter" idx="3"/>
          </p:nvPr>
        </p:nvSpPr>
        <p:spPr bwMode="auto">
          <a:xfrm>
            <a:off x="3970734" y="8830660"/>
            <a:ext cx="3038145" cy="464205"/>
          </a:xfrm>
          <a:prstGeom prst="rect">
            <a:avLst/>
          </a:prstGeom>
          <a:noFill/>
          <a:ln>
            <a:noFill/>
          </a:ln>
          <a:effectLst/>
        </p:spPr>
        <p:txBody>
          <a:bodyPr vert="horz" wrap="square" lIns="92302" tIns="46151" rIns="92302" bIns="46151" numCol="1" anchor="b" anchorCtr="0" compatLnSpc="1">
            <a:prstTxWarp prst="textNoShape">
              <a:avLst/>
            </a:prstTxWarp>
          </a:bodyPr>
          <a:lstStyle>
            <a:lvl1pPr algn="r" defTabSz="923186">
              <a:defRPr sz="1200"/>
            </a:lvl1pPr>
          </a:lstStyle>
          <a:p>
            <a:pPr>
              <a:defRPr/>
            </a:pPr>
            <a:fld id="{56F7415A-393C-4114-8171-3986B932E94B}" type="slidenum">
              <a:rPr lang="en-US"/>
              <a:pPr>
                <a:defRPr/>
              </a:pPr>
              <a:t>‹#›</a:t>
            </a:fld>
            <a:endParaRPr lang="en-US"/>
          </a:p>
        </p:txBody>
      </p:sp>
    </p:spTree>
    <p:extLst>
      <p:ext uri="{BB962C8B-B14F-4D97-AF65-F5344CB8AC3E}">
        <p14:creationId xmlns:p14="http://schemas.microsoft.com/office/powerpoint/2010/main" val="466448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2"/>
            <a:ext cx="3038145" cy="464205"/>
          </a:xfrm>
          <a:prstGeom prst="rect">
            <a:avLst/>
          </a:prstGeom>
          <a:noFill/>
          <a:ln>
            <a:noFill/>
          </a:ln>
          <a:effectLst/>
        </p:spPr>
        <p:txBody>
          <a:bodyPr vert="horz" wrap="square" lIns="92302" tIns="46151" rIns="92302" bIns="46151" numCol="1" anchor="t" anchorCtr="0" compatLnSpc="1">
            <a:prstTxWarp prst="textNoShape">
              <a:avLst/>
            </a:prstTxWarp>
          </a:bodyPr>
          <a:lstStyle>
            <a:lvl1pPr defTabSz="923186">
              <a:defRPr sz="1200"/>
            </a:lvl1pPr>
          </a:lstStyle>
          <a:p>
            <a:pPr>
              <a:defRPr/>
            </a:pPr>
            <a:endParaRPr lang="en-US"/>
          </a:p>
        </p:txBody>
      </p:sp>
      <p:sp>
        <p:nvSpPr>
          <p:cNvPr id="28675" name="Rectangle 3"/>
          <p:cNvSpPr>
            <a:spLocks noGrp="1" noChangeArrowheads="1"/>
          </p:cNvSpPr>
          <p:nvPr>
            <p:ph type="dt" idx="1"/>
          </p:nvPr>
        </p:nvSpPr>
        <p:spPr bwMode="auto">
          <a:xfrm>
            <a:off x="3970734" y="2"/>
            <a:ext cx="3038145" cy="464205"/>
          </a:xfrm>
          <a:prstGeom prst="rect">
            <a:avLst/>
          </a:prstGeom>
          <a:noFill/>
          <a:ln>
            <a:noFill/>
          </a:ln>
          <a:effectLst/>
        </p:spPr>
        <p:txBody>
          <a:bodyPr vert="horz" wrap="square" lIns="92302" tIns="46151" rIns="92302" bIns="46151" numCol="1" anchor="t" anchorCtr="0" compatLnSpc="1">
            <a:prstTxWarp prst="textNoShape">
              <a:avLst/>
            </a:prstTxWarp>
          </a:bodyPr>
          <a:lstStyle>
            <a:lvl1pPr algn="r" defTabSz="923186">
              <a:defRPr sz="1200"/>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701345" y="4416100"/>
            <a:ext cx="5607712" cy="4182457"/>
          </a:xfrm>
          <a:prstGeom prst="rect">
            <a:avLst/>
          </a:prstGeom>
          <a:noFill/>
          <a:ln>
            <a:noFill/>
          </a:ln>
          <a:effectLst/>
        </p:spPr>
        <p:txBody>
          <a:bodyPr vert="horz" wrap="square" lIns="92302" tIns="46151" rIns="92302" bIns="4615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p:cNvSpPr>
            <a:spLocks noGrp="1" noChangeArrowheads="1"/>
          </p:cNvSpPr>
          <p:nvPr>
            <p:ph type="ftr" sz="quarter" idx="4"/>
          </p:nvPr>
        </p:nvSpPr>
        <p:spPr bwMode="auto">
          <a:xfrm>
            <a:off x="0" y="8830660"/>
            <a:ext cx="3038145" cy="464205"/>
          </a:xfrm>
          <a:prstGeom prst="rect">
            <a:avLst/>
          </a:prstGeom>
          <a:noFill/>
          <a:ln>
            <a:noFill/>
          </a:ln>
          <a:effectLst/>
        </p:spPr>
        <p:txBody>
          <a:bodyPr vert="horz" wrap="square" lIns="92302" tIns="46151" rIns="92302" bIns="46151" numCol="1" anchor="b" anchorCtr="0" compatLnSpc="1">
            <a:prstTxWarp prst="textNoShape">
              <a:avLst/>
            </a:prstTxWarp>
          </a:bodyPr>
          <a:lstStyle>
            <a:lvl1pPr defTabSz="923186">
              <a:defRPr sz="1200"/>
            </a:lvl1pPr>
          </a:lstStyle>
          <a:p>
            <a:pPr>
              <a:defRPr/>
            </a:pPr>
            <a:endParaRPr lang="en-US"/>
          </a:p>
        </p:txBody>
      </p:sp>
      <p:sp>
        <p:nvSpPr>
          <p:cNvPr id="28679" name="Rectangle 7"/>
          <p:cNvSpPr>
            <a:spLocks noGrp="1" noChangeArrowheads="1"/>
          </p:cNvSpPr>
          <p:nvPr>
            <p:ph type="sldNum" sz="quarter" idx="5"/>
          </p:nvPr>
        </p:nvSpPr>
        <p:spPr bwMode="auto">
          <a:xfrm>
            <a:off x="3970734" y="8830660"/>
            <a:ext cx="3038145" cy="464205"/>
          </a:xfrm>
          <a:prstGeom prst="rect">
            <a:avLst/>
          </a:prstGeom>
          <a:noFill/>
          <a:ln>
            <a:noFill/>
          </a:ln>
          <a:effectLst/>
        </p:spPr>
        <p:txBody>
          <a:bodyPr vert="horz" wrap="square" lIns="92302" tIns="46151" rIns="92302" bIns="46151" numCol="1" anchor="b" anchorCtr="0" compatLnSpc="1">
            <a:prstTxWarp prst="textNoShape">
              <a:avLst/>
            </a:prstTxWarp>
          </a:bodyPr>
          <a:lstStyle>
            <a:lvl1pPr algn="r" defTabSz="923186">
              <a:defRPr sz="1200"/>
            </a:lvl1pPr>
          </a:lstStyle>
          <a:p>
            <a:pPr>
              <a:defRPr/>
            </a:pPr>
            <a:fld id="{DC1E22D5-3A8B-40A1-A6ED-7E2F3291FFD2}" type="slidenum">
              <a:rPr lang="en-US"/>
              <a:pPr>
                <a:defRPr/>
              </a:pPr>
              <a:t>‹#›</a:t>
            </a:fld>
            <a:endParaRPr lang="en-US"/>
          </a:p>
        </p:txBody>
      </p:sp>
    </p:spTree>
    <p:extLst>
      <p:ext uri="{BB962C8B-B14F-4D97-AF65-F5344CB8AC3E}">
        <p14:creationId xmlns:p14="http://schemas.microsoft.com/office/powerpoint/2010/main" val="21288281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E40B0DC9-B7A5-4C1D-AC33-686ADDA82D1B}" type="slidenum">
              <a:rPr lang="en-US" smtClean="0"/>
              <a:pPr/>
              <a:t>1</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207107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009FC66F-31A0-4584-B5AC-D43718B962F3}" type="slidenum">
              <a:rPr lang="en-US" smtClean="0"/>
              <a:pPr/>
              <a:t>2</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10136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009FC66F-31A0-4584-B5AC-D43718B962F3}" type="slidenum">
              <a:rPr lang="en-US" smtClean="0"/>
              <a:pPr/>
              <a:t>3</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5242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009FC66F-31A0-4584-B5AC-D43718B962F3}" type="slidenum">
              <a:rPr lang="en-US" smtClean="0"/>
              <a:pPr/>
              <a:t>4</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4777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76E98B30-BF52-4BC0-A34C-01091E9393E5}" type="slidenum">
              <a:rPr lang="en-US" smtClean="0"/>
              <a:pPr/>
              <a:t>6</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340286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76E98B30-BF52-4BC0-A34C-01091E9393E5}" type="slidenum">
              <a:rPr lang="en-US" smtClean="0"/>
              <a:pPr/>
              <a:t>16</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655497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76E98B30-BF52-4BC0-A34C-01091E9393E5}" type="slidenum">
              <a:rPr lang="en-US" smtClean="0"/>
              <a:pPr/>
              <a:t>24</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627963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AE8D49C8-B076-4A44-AF0A-E983047F31C5}" type="slidenum">
              <a:rPr lang="en-US" smtClean="0"/>
              <a:pPr/>
              <a:t>32</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212828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rgbClr val="000000"/>
              </a:solidFill>
              <a:ln w="9525">
                <a:noFill/>
                <a:miter lim="800000"/>
                <a:headEnd/>
                <a:tailEnd/>
              </a:ln>
            </p:spPr>
            <p:txBody>
              <a:bodyPr/>
              <a:lstStyle/>
              <a:p>
                <a:pPr>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rgbClr val="000000"/>
              </a:solidFill>
              <a:ln w="9525">
                <a:noFill/>
                <a:miter lim="800000"/>
                <a:headEnd/>
                <a:tailEnd/>
              </a:ln>
            </p:spPr>
            <p:txBody>
              <a:bodyPr/>
              <a:lstStyle/>
              <a:p>
                <a:pPr>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rgbClr val="000000"/>
              </a:solidFill>
              <a:ln w="9525">
                <a:noFill/>
                <a:miter lim="800000"/>
                <a:headEnd/>
                <a:tailEnd/>
              </a:ln>
            </p:spPr>
            <p:txBody>
              <a:bodyPr/>
              <a:lstStyle/>
              <a:p>
                <a:pPr>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rgbClr val="000000"/>
              </a:solidFill>
              <a:ln w="9525">
                <a:noFill/>
                <a:miter lim="800000"/>
                <a:headEnd/>
                <a:tailEnd/>
              </a:ln>
            </p:spPr>
            <p:txBody>
              <a:bodyPr/>
              <a:lstStyle/>
              <a:p>
                <a:pPr>
                  <a:defRPr/>
                </a:pPr>
                <a:endParaRPr lang="en-US" sz="2400">
                  <a:latin typeface="Times New Roman" pitchFamily="18" charset="0"/>
                </a:endParaRPr>
              </a:p>
            </p:txBody>
          </p:sp>
        </p:grpSp>
      </p:grpSp>
      <p:sp>
        <p:nvSpPr>
          <p:cNvPr id="18" name="Rectangle 22"/>
          <p:cNvSpPr>
            <a:spLocks noChangeArrowheads="1"/>
          </p:cNvSpPr>
          <p:nvPr/>
        </p:nvSpPr>
        <p:spPr bwMode="auto">
          <a:xfrm>
            <a:off x="1433513" y="3830537"/>
            <a:ext cx="7162800" cy="2057400"/>
          </a:xfrm>
          <a:prstGeom prst="rect">
            <a:avLst/>
          </a:prstGeom>
          <a:noFill/>
          <a:ln w="9525">
            <a:noFill/>
            <a:miter lim="800000"/>
            <a:headEnd/>
            <a:tailEnd/>
          </a:ln>
        </p:spPr>
        <p:txBody>
          <a:bodyPr/>
          <a:lstStyle/>
          <a:p>
            <a:pPr algn="ctr">
              <a:defRPr/>
            </a:pPr>
            <a:endParaRPr lang="en-US" sz="2800" dirty="0">
              <a:solidFill>
                <a:srgbClr val="000066"/>
              </a:solidFill>
              <a:latin typeface="Arial Black" pitchFamily="34" charset="0"/>
            </a:endParaRPr>
          </a:p>
          <a:p>
            <a:pPr algn="ctr">
              <a:defRPr/>
            </a:pPr>
            <a:r>
              <a:rPr lang="en-US" sz="1600" dirty="0" smtClean="0">
                <a:solidFill>
                  <a:schemeClr val="bg2"/>
                </a:solidFill>
                <a:latin typeface="Arial Black" pitchFamily="34" charset="0"/>
              </a:rPr>
              <a:t>Funded by National Science Foundation(NSP), under the program for open source software for science and Engineering (POSE) project</a:t>
            </a:r>
          </a:p>
          <a:p>
            <a:pPr algn="ctr">
              <a:defRPr/>
            </a:pPr>
            <a:endParaRPr lang="en-US" sz="1600" dirty="0" smtClean="0">
              <a:solidFill>
                <a:srgbClr val="000066"/>
              </a:solidFill>
              <a:latin typeface="Arial Black" pitchFamily="34" charset="0"/>
            </a:endParaRPr>
          </a:p>
          <a:p>
            <a:pPr algn="ctr">
              <a:defRPr/>
            </a:pPr>
            <a:r>
              <a:rPr lang="en-US" sz="1600" kern="1200" dirty="0" smtClean="0">
                <a:solidFill>
                  <a:schemeClr val="bg2"/>
                </a:solidFill>
                <a:latin typeface="Arial" charset="0"/>
                <a:ea typeface="+mn-ea"/>
                <a:cs typeface="Arial" charset="0"/>
              </a:rPr>
              <a:t>Analyzing Efficiency and Performance Regressions in Packages. </a:t>
            </a:r>
            <a:endParaRPr lang="en-US" sz="1600" dirty="0">
              <a:solidFill>
                <a:schemeClr val="bg2"/>
              </a:solidFill>
            </a:endParaRPr>
          </a:p>
        </p:txBody>
      </p:sp>
      <p:sp>
        <p:nvSpPr>
          <p:cNvPr id="7187" name="Rectangle 19"/>
          <p:cNvSpPr>
            <a:spLocks noGrp="1" noChangeArrowheads="1"/>
          </p:cNvSpPr>
          <p:nvPr>
            <p:ph type="ctrTitle"/>
          </p:nvPr>
        </p:nvSpPr>
        <p:spPr>
          <a:xfrm>
            <a:off x="2971800" y="1828800"/>
            <a:ext cx="6019800" cy="2209800"/>
          </a:xfrm>
        </p:spPr>
        <p:txBody>
          <a:bodyPr/>
          <a:lstStyle>
            <a:lvl1pPr>
              <a:defRPr sz="2400">
                <a:solidFill>
                  <a:srgbClr val="FFFFFF"/>
                </a:solidFill>
              </a:defRPr>
            </a:lvl1pPr>
          </a:lstStyle>
          <a:p>
            <a:pPr lvl="0"/>
            <a:r>
              <a:rPr lang="en-US" noProof="0" dirty="0"/>
              <a:t>Click to edit Master title style</a:t>
            </a:r>
          </a:p>
        </p:txBody>
      </p:sp>
      <p:sp>
        <p:nvSpPr>
          <p:cNvPr id="22" name="Rectangle 18"/>
          <p:cNvSpPr>
            <a:spLocks noGrp="1" noChangeArrowheads="1"/>
          </p:cNvSpPr>
          <p:nvPr>
            <p:ph type="sldNum" sz="quarter" idx="12"/>
          </p:nvPr>
        </p:nvSpPr>
        <p:spPr/>
        <p:txBody>
          <a:bodyPr/>
          <a:lstStyle>
            <a:lvl1pPr>
              <a:defRPr/>
            </a:lvl1pPr>
          </a:lstStyle>
          <a:p>
            <a:pPr>
              <a:defRPr/>
            </a:pPr>
            <a:fld id="{65ECBE25-CC9E-4CF2-ABB9-A81456183DE1}" type="slidenum">
              <a:rPr lang="en-US"/>
              <a:pPr>
                <a:defRPr/>
              </a:pPr>
              <a:t>‹#›</a:t>
            </a:fld>
            <a:endParaRPr lang="en-US"/>
          </a:p>
        </p:txBody>
      </p:sp>
    </p:spTree>
  </p:cSld>
  <p:clrMapOvr>
    <a:masterClrMapping/>
  </p:clrMapOvr>
  <p:transition spd="slow">
    <p:whee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a:xfrm>
            <a:off x="3124200" y="6248400"/>
            <a:ext cx="3429000" cy="457200"/>
          </a:xfrm>
          <a:prstGeom prst="rect">
            <a:avLst/>
          </a:prstGeom>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E98317BB-DED2-4981-98F3-7E29A4686856}" type="slidenum">
              <a:rPr lang="en-US"/>
              <a:pPr>
                <a:defRPr/>
              </a:pPr>
              <a:t>‹#›</a:t>
            </a:fld>
            <a:endParaRPr lang="en-US"/>
          </a:p>
        </p:txBody>
      </p:sp>
      <p:sp>
        <p:nvSpPr>
          <p:cNvPr id="6" name="Date Placeholder 5"/>
          <p:cNvSpPr>
            <a:spLocks noGrp="1"/>
          </p:cNvSpPr>
          <p:nvPr>
            <p:ph type="dt" sz="half" idx="12"/>
          </p:nvPr>
        </p:nvSpPr>
        <p:spPr/>
        <p:txBody>
          <a:bodyPr/>
          <a:lstStyle>
            <a:lvl1pPr>
              <a:defRPr/>
            </a:lvl1pPr>
          </a:lstStyle>
          <a:p>
            <a:pPr>
              <a:defRPr/>
            </a:pPr>
            <a:endParaRPr lang="en-US"/>
          </a:p>
        </p:txBody>
      </p:sp>
    </p:spTree>
  </p:cSld>
  <p:clrMapOvr>
    <a:masterClrMapping/>
  </p:clrMapOvr>
  <p:transition spd="slow">
    <p:whee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a:xfrm>
            <a:off x="3124200" y="6248400"/>
            <a:ext cx="3429000" cy="457200"/>
          </a:xfrm>
          <a:prstGeom prst="rect">
            <a:avLst/>
          </a:prstGeom>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6E1E8EEC-01BA-4643-ABB5-63FA74D5D89E}" type="slidenum">
              <a:rPr lang="en-US"/>
              <a:pPr>
                <a:defRPr/>
              </a:pPr>
              <a:t>‹#›</a:t>
            </a:fld>
            <a:endParaRPr lang="en-US"/>
          </a:p>
        </p:txBody>
      </p:sp>
      <p:sp>
        <p:nvSpPr>
          <p:cNvPr id="6" name="Date Placeholder 5"/>
          <p:cNvSpPr>
            <a:spLocks noGrp="1"/>
          </p:cNvSpPr>
          <p:nvPr>
            <p:ph type="dt" sz="half" idx="12"/>
          </p:nvPr>
        </p:nvSpPr>
        <p:spPr/>
        <p:txBody>
          <a:bodyPr/>
          <a:lstStyle>
            <a:lvl1pPr>
              <a:defRPr/>
            </a:lvl1pPr>
          </a:lstStyle>
          <a:p>
            <a:pPr>
              <a:defRPr/>
            </a:pPr>
            <a:endParaRPr lang="en-US"/>
          </a:p>
        </p:txBody>
      </p:sp>
    </p:spTree>
  </p:cSld>
  <p:clrMapOvr>
    <a:masterClrMapping/>
  </p:clrMapOvr>
  <p:transition spd="slow">
    <p:whee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981200"/>
            <a:ext cx="8229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4000500"/>
            <a:ext cx="8229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3124200" y="6248400"/>
            <a:ext cx="2895600" cy="457200"/>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00BE73F9-471B-4D68-AF9F-4894284E5BEF}" type="slidenum">
              <a:rPr lang="en-US"/>
              <a:pPr>
                <a:defRPr/>
              </a:pPr>
              <a:t>‹#›</a:t>
            </a:fld>
            <a:endParaRPr lang="en-US"/>
          </a:p>
        </p:txBody>
      </p:sp>
      <p:sp>
        <p:nvSpPr>
          <p:cNvPr id="7" name="Date Placeholder 6"/>
          <p:cNvSpPr>
            <a:spLocks noGrp="1"/>
          </p:cNvSpPr>
          <p:nvPr>
            <p:ph type="dt" sz="half" idx="12"/>
          </p:nvPr>
        </p:nvSpPr>
        <p:spPr/>
        <p:txBody>
          <a:bodyPr/>
          <a:lstStyle>
            <a:lvl1pPr>
              <a:defRPr/>
            </a:lvl1pPr>
          </a:lstStyle>
          <a:p>
            <a:pPr>
              <a:defRPr/>
            </a:pPr>
            <a:endParaRPr lang="en-US"/>
          </a:p>
        </p:txBody>
      </p:sp>
    </p:spTree>
  </p:cSld>
  <p:clrMapOvr>
    <a:masterClrMapping/>
  </p:clrMapOvr>
  <p:transition spd="slow">
    <p:whee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a:xfrm>
            <a:off x="3124200" y="6248400"/>
            <a:ext cx="3429000" cy="457200"/>
          </a:xfrm>
          <a:prstGeom prst="rect">
            <a:avLst/>
          </a:prstGeom>
        </p:spPr>
        <p:txBody>
          <a:bodyPr/>
          <a:lstStyle>
            <a:lvl1pPr>
              <a:defRPr/>
            </a:lvl1pPr>
          </a:lstStyle>
          <a:p>
            <a:pPr>
              <a:defRPr/>
            </a:pPr>
            <a:endParaRPr lang="en-US" dirty="0"/>
          </a:p>
        </p:txBody>
      </p:sp>
      <p:sp>
        <p:nvSpPr>
          <p:cNvPr id="5" name="Slide Number Placeholder 4"/>
          <p:cNvSpPr>
            <a:spLocks noGrp="1"/>
          </p:cNvSpPr>
          <p:nvPr>
            <p:ph type="sldNum" sz="quarter" idx="11"/>
          </p:nvPr>
        </p:nvSpPr>
        <p:spPr/>
        <p:txBody>
          <a:bodyPr/>
          <a:lstStyle>
            <a:lvl1pPr>
              <a:defRPr/>
            </a:lvl1pPr>
          </a:lstStyle>
          <a:p>
            <a:pPr>
              <a:defRPr/>
            </a:pPr>
            <a:fld id="{64735E6E-938C-41C9-BD66-FF817CBB129C}" type="slidenum">
              <a:rPr lang="en-US"/>
              <a:pPr>
                <a:defRPr/>
              </a:pPr>
              <a:t>‹#›</a:t>
            </a:fld>
            <a:endParaRPr lang="en-US"/>
          </a:p>
        </p:txBody>
      </p:sp>
      <p:sp>
        <p:nvSpPr>
          <p:cNvPr id="6" name="Date Placeholder 5"/>
          <p:cNvSpPr>
            <a:spLocks noGrp="1"/>
          </p:cNvSpPr>
          <p:nvPr>
            <p:ph type="dt" sz="half" idx="12"/>
          </p:nvPr>
        </p:nvSpPr>
        <p:spPr/>
        <p:txBody>
          <a:bodyPr/>
          <a:lstStyle>
            <a:lvl1pPr>
              <a:defRPr/>
            </a:lvl1pPr>
          </a:lstStyle>
          <a:p>
            <a:pPr>
              <a:defRPr/>
            </a:pPr>
            <a:endParaRPr lang="en-US" dirty="0"/>
          </a:p>
        </p:txBody>
      </p:sp>
    </p:spTree>
  </p:cSld>
  <p:clrMapOvr>
    <a:masterClrMapping/>
  </p:clrMapOvr>
  <p:transition spd="slow">
    <p:whee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a:xfrm>
            <a:off x="3124200" y="6248400"/>
            <a:ext cx="3429000" cy="457200"/>
          </a:xfrm>
          <a:prstGeom prst="rect">
            <a:avLst/>
          </a:prstGeom>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D06D28DF-F892-404D-8F03-245051349690}" type="slidenum">
              <a:rPr lang="en-US"/>
              <a:pPr>
                <a:defRPr/>
              </a:pPr>
              <a:t>‹#›</a:t>
            </a:fld>
            <a:endParaRPr lang="en-US"/>
          </a:p>
        </p:txBody>
      </p:sp>
      <p:sp>
        <p:nvSpPr>
          <p:cNvPr id="6" name="Date Placeholder 5"/>
          <p:cNvSpPr>
            <a:spLocks noGrp="1"/>
          </p:cNvSpPr>
          <p:nvPr>
            <p:ph type="dt" sz="half" idx="12"/>
          </p:nvPr>
        </p:nvSpPr>
        <p:spPr/>
        <p:txBody>
          <a:bodyPr/>
          <a:lstStyle>
            <a:lvl1pPr>
              <a:defRPr/>
            </a:lvl1pPr>
          </a:lstStyle>
          <a:p>
            <a:pPr>
              <a:defRPr/>
            </a:pPr>
            <a:endParaRPr lang="en-US"/>
          </a:p>
        </p:txBody>
      </p:sp>
    </p:spTree>
  </p:cSld>
  <p:clrMapOvr>
    <a:masterClrMapping/>
  </p:clrMapOvr>
  <p:transition spd="slow">
    <p:whee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3124200" y="6248400"/>
            <a:ext cx="3429000" cy="457200"/>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99D34C0B-E4DD-4807-8C7E-E03B1E526A6A}" type="slidenum">
              <a:rPr lang="en-US"/>
              <a:pPr>
                <a:defRPr/>
              </a:pPr>
              <a:t>‹#›</a:t>
            </a:fld>
            <a:endParaRPr lang="en-US"/>
          </a:p>
        </p:txBody>
      </p:sp>
      <p:sp>
        <p:nvSpPr>
          <p:cNvPr id="7" name="Date Placeholder 6"/>
          <p:cNvSpPr>
            <a:spLocks noGrp="1"/>
          </p:cNvSpPr>
          <p:nvPr>
            <p:ph type="dt" sz="half" idx="12"/>
          </p:nvPr>
        </p:nvSpPr>
        <p:spPr/>
        <p:txBody>
          <a:bodyPr/>
          <a:lstStyle>
            <a:lvl1pPr>
              <a:defRPr/>
            </a:lvl1pPr>
          </a:lstStyle>
          <a:p>
            <a:pPr>
              <a:defRPr/>
            </a:pPr>
            <a:endParaRPr lang="en-US"/>
          </a:p>
        </p:txBody>
      </p:sp>
    </p:spTree>
  </p:cSld>
  <p:clrMapOvr>
    <a:masterClrMapping/>
  </p:clrMapOvr>
  <p:transition spd="slow">
    <p:whee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a:xfrm>
            <a:off x="3124200" y="6248400"/>
            <a:ext cx="3429000" cy="457200"/>
          </a:xfrm>
          <a:prstGeom prst="rect">
            <a:avLst/>
          </a:prstGeom>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C44339DD-E281-40ED-B994-490ED0B29239}" type="slidenum">
              <a:rPr lang="en-US"/>
              <a:pPr>
                <a:defRPr/>
              </a:pPr>
              <a:t>‹#›</a:t>
            </a:fld>
            <a:endParaRPr lang="en-US"/>
          </a:p>
        </p:txBody>
      </p:sp>
      <p:sp>
        <p:nvSpPr>
          <p:cNvPr id="9" name="Date Placeholder 8"/>
          <p:cNvSpPr>
            <a:spLocks noGrp="1"/>
          </p:cNvSpPr>
          <p:nvPr>
            <p:ph type="dt" sz="half" idx="12"/>
          </p:nvPr>
        </p:nvSpPr>
        <p:spPr/>
        <p:txBody>
          <a:bodyPr/>
          <a:lstStyle>
            <a:lvl1pPr>
              <a:defRPr/>
            </a:lvl1pPr>
          </a:lstStyle>
          <a:p>
            <a:pPr>
              <a:defRPr/>
            </a:pPr>
            <a:endParaRPr lang="en-US"/>
          </a:p>
        </p:txBody>
      </p:sp>
    </p:spTree>
  </p:cSld>
  <p:clrMapOvr>
    <a:masterClrMapping/>
  </p:clrMapOvr>
  <p:transition spd="slow">
    <p:whee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a:xfrm>
            <a:off x="3124200" y="6248400"/>
            <a:ext cx="3429000" cy="457200"/>
          </a:xfrm>
          <a:prstGeom prst="rect">
            <a:avLst/>
          </a:prstGeom>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23962FC2-C172-48D4-BE3E-B214E63DE530}" type="slidenum">
              <a:rPr lang="en-US"/>
              <a:pPr>
                <a:defRPr/>
              </a:pPr>
              <a:t>‹#›</a:t>
            </a:fld>
            <a:endParaRPr lang="en-US"/>
          </a:p>
        </p:txBody>
      </p:sp>
      <p:sp>
        <p:nvSpPr>
          <p:cNvPr id="5" name="Date Placeholder 4"/>
          <p:cNvSpPr>
            <a:spLocks noGrp="1"/>
          </p:cNvSpPr>
          <p:nvPr>
            <p:ph type="dt" sz="half" idx="12"/>
          </p:nvPr>
        </p:nvSpPr>
        <p:spPr/>
        <p:txBody>
          <a:bodyPr/>
          <a:lstStyle>
            <a:lvl1pPr>
              <a:defRPr/>
            </a:lvl1pPr>
          </a:lstStyle>
          <a:p>
            <a:pPr>
              <a:defRPr/>
            </a:pPr>
            <a:endParaRPr lang="en-US"/>
          </a:p>
        </p:txBody>
      </p:sp>
    </p:spTree>
  </p:cSld>
  <p:clrMapOvr>
    <a:masterClrMapping/>
  </p:clrMapOvr>
  <p:transition spd="slow">
    <p:whee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124200" y="6248400"/>
            <a:ext cx="3429000" cy="457200"/>
          </a:xfrm>
          <a:prstGeom prst="rect">
            <a:avLst/>
          </a:prstGeom>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FAEA2099-85B8-4008-A946-15F16D83F8D7}" type="slidenum">
              <a:rPr lang="en-US"/>
              <a:pPr>
                <a:defRPr/>
              </a:pPr>
              <a:t>‹#›</a:t>
            </a:fld>
            <a:endParaRPr lang="en-US"/>
          </a:p>
        </p:txBody>
      </p:sp>
      <p:sp>
        <p:nvSpPr>
          <p:cNvPr id="4" name="Date Placeholder 3"/>
          <p:cNvSpPr>
            <a:spLocks noGrp="1"/>
          </p:cNvSpPr>
          <p:nvPr>
            <p:ph type="dt" sz="half" idx="12"/>
          </p:nvPr>
        </p:nvSpPr>
        <p:spPr/>
        <p:txBody>
          <a:bodyPr/>
          <a:lstStyle>
            <a:lvl1pPr>
              <a:defRPr/>
            </a:lvl1pPr>
          </a:lstStyle>
          <a:p>
            <a:pPr>
              <a:defRPr/>
            </a:pPr>
            <a:endParaRPr lang="en-US"/>
          </a:p>
        </p:txBody>
      </p:sp>
    </p:spTree>
  </p:cSld>
  <p:clrMapOvr>
    <a:masterClrMapping/>
  </p:clrMapOvr>
  <p:transition spd="slow">
    <p:whee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3124200" y="6248400"/>
            <a:ext cx="3429000" cy="457200"/>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07457E87-798C-48CC-86BF-12E0B68312AD}" type="slidenum">
              <a:rPr lang="en-US"/>
              <a:pPr>
                <a:defRPr/>
              </a:pPr>
              <a:t>‹#›</a:t>
            </a:fld>
            <a:endParaRPr lang="en-US"/>
          </a:p>
        </p:txBody>
      </p:sp>
      <p:sp>
        <p:nvSpPr>
          <p:cNvPr id="7" name="Date Placeholder 6"/>
          <p:cNvSpPr>
            <a:spLocks noGrp="1"/>
          </p:cNvSpPr>
          <p:nvPr>
            <p:ph type="dt" sz="half" idx="12"/>
          </p:nvPr>
        </p:nvSpPr>
        <p:spPr/>
        <p:txBody>
          <a:bodyPr/>
          <a:lstStyle>
            <a:lvl1pPr>
              <a:defRPr/>
            </a:lvl1pPr>
          </a:lstStyle>
          <a:p>
            <a:pPr>
              <a:defRPr/>
            </a:pPr>
            <a:endParaRPr lang="en-US"/>
          </a:p>
        </p:txBody>
      </p:sp>
    </p:spTree>
  </p:cSld>
  <p:clrMapOvr>
    <a:masterClrMapping/>
  </p:clrMapOvr>
  <p:transition spd="slow">
    <p:whee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3124200" y="6248400"/>
            <a:ext cx="3429000" cy="457200"/>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F83563D8-E8D7-45F3-A437-A666F044257D}" type="slidenum">
              <a:rPr lang="en-US"/>
              <a:pPr>
                <a:defRPr/>
              </a:pPr>
              <a:t>‹#›</a:t>
            </a:fld>
            <a:endParaRPr lang="en-US"/>
          </a:p>
        </p:txBody>
      </p:sp>
      <p:sp>
        <p:nvSpPr>
          <p:cNvPr id="7" name="Date Placeholder 6"/>
          <p:cNvSpPr>
            <a:spLocks noGrp="1"/>
          </p:cNvSpPr>
          <p:nvPr>
            <p:ph type="dt" sz="half" idx="12"/>
          </p:nvPr>
        </p:nvSpPr>
        <p:spPr/>
        <p:txBody>
          <a:bodyPr/>
          <a:lstStyle>
            <a:lvl1pPr>
              <a:defRPr/>
            </a:lvl1pPr>
          </a:lstStyle>
          <a:p>
            <a:pPr>
              <a:defRPr/>
            </a:pPr>
            <a:endParaRPr lang="en-US"/>
          </a:p>
        </p:txBody>
      </p:sp>
    </p:spTree>
  </p:cSld>
  <p:clrMapOvr>
    <a:masterClrMapping/>
  </p:clrMapOvr>
  <p:transition spd="slow">
    <p:whee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ea typeface="Cambria" panose="02040503050406030204" pitchFamily="18" charset="0"/>
              </a:defRPr>
            </a:lvl1pPr>
          </a:lstStyle>
          <a:p>
            <a:pPr>
              <a:defRPr/>
            </a:pPr>
            <a:fld id="{15B44B3E-A64B-4175-AB9C-15BD07DAD0E3}" type="slidenum">
              <a:rPr lang="en-US" smtClean="0"/>
              <a:pPr>
                <a:defRPr/>
              </a:pPr>
              <a:t>‹#›</a:t>
            </a:fld>
            <a:endParaRPr lang="en-US" dirty="0"/>
          </a:p>
        </p:txBody>
      </p:sp>
      <p:grpSp>
        <p:nvGrpSpPr>
          <p:cNvPr id="1027"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en-US" sz="2400">
                <a:latin typeface="Times New Roman"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latin typeface="Times New Roman"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rgbClr val="000000"/>
            </a:solidFill>
            <a:ln w="9525">
              <a:noFill/>
              <a:miter lim="800000"/>
              <a:headEnd/>
              <a:tailEnd/>
            </a:ln>
          </p:spPr>
          <p:txBody>
            <a:bodyPr/>
            <a:lstStyle/>
            <a:p>
              <a:pPr>
                <a:defRPr/>
              </a:pPr>
              <a:endParaRPr lang="en-US">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040" name="Rectangle 12"/>
            <p:cNvSpPr>
              <a:spLocks noChangeArrowheads="1"/>
            </p:cNvSpPr>
            <p:nvPr/>
          </p:nvSpPr>
          <p:spPr bwMode="auto">
            <a:xfrm>
              <a:off x="258" y="171"/>
              <a:ext cx="87" cy="87"/>
            </a:xfrm>
            <a:prstGeom prst="rect">
              <a:avLst/>
            </a:prstGeom>
            <a:solidFill>
              <a:srgbClr val="000000"/>
            </a:solidFill>
            <a:ln w="9525">
              <a:noFill/>
              <a:miter lim="800000"/>
              <a:headEnd/>
              <a:tailEnd/>
            </a:ln>
          </p:spPr>
          <p:txBody>
            <a:bodyPr/>
            <a:lstStyle/>
            <a:p>
              <a:pPr>
                <a:defRPr/>
              </a:pPr>
              <a:endParaRPr lang="en-US">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rgbClr val="000000"/>
            </a:solidFill>
            <a:ln w="9525">
              <a:noFill/>
              <a:miter lim="800000"/>
              <a:headEnd/>
              <a:tailEnd/>
            </a:ln>
          </p:spPr>
          <p:txBody>
            <a:bodyPr/>
            <a:lstStyle/>
            <a:p>
              <a:pPr>
                <a:defRPr/>
              </a:pPr>
              <a:endParaRPr lang="en-US">
                <a:solidFill>
                  <a:schemeClr val="accent2"/>
                </a:solidFill>
              </a:endParaRPr>
            </a:p>
          </p:txBody>
        </p:sp>
      </p:grpSp>
      <p:sp>
        <p:nvSpPr>
          <p:cNvPr id="1028"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9"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a:t>
            </a:r>
            <a:r>
              <a:rPr lang="en-US" dirty="0" smtClean="0"/>
              <a:t>styles:</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6160"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000">
                <a:latin typeface="Cambria" panose="02040503050406030204" pitchFamily="18" charset="0"/>
                <a:ea typeface="Cambria" panose="02040503050406030204" pitchFamily="18" charset="0"/>
              </a:defRPr>
            </a:lvl1pPr>
          </a:lstStyle>
          <a:p>
            <a:pPr>
              <a:defRPr/>
            </a:pPr>
            <a:r>
              <a:rPr lang="en-US" dirty="0" smtClean="0"/>
              <a:t>source:</a:t>
            </a:r>
            <a:endParaRPr lang="en-US" dirty="0"/>
          </a:p>
        </p:txBody>
      </p:sp>
    </p:spTree>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transition spd="slow">
    <p:wheel/>
  </p:transition>
  <p:timing>
    <p:tnLst>
      <p:par>
        <p:cTn id="1" dur="indefinite" restart="never" nodeType="tmRoot"/>
      </p:par>
    </p:tnLst>
  </p:timing>
  <p:hf hdr="0" ftr="0" dt="0"/>
  <p:txStyles>
    <p:titleStyle>
      <a:lvl1pPr algn="l" rtl="0" eaLnBrk="1" fontAlgn="base" hangingPunct="1">
        <a:spcBef>
          <a:spcPct val="0"/>
        </a:spcBef>
        <a:spcAft>
          <a:spcPct val="0"/>
        </a:spcAft>
        <a:defRPr sz="1800" b="1">
          <a:solidFill>
            <a:srgbClr val="000066"/>
          </a:solidFill>
          <a:latin typeface="Cambria" panose="02040503050406030204" pitchFamily="18" charset="0"/>
          <a:ea typeface="Cambria" panose="02040503050406030204" pitchFamily="18" charset="0"/>
          <a:cs typeface="+mj-cs"/>
        </a:defRPr>
      </a:lvl1pPr>
      <a:lvl2pPr algn="l" rtl="0" eaLnBrk="1" fontAlgn="base" hangingPunct="1">
        <a:spcBef>
          <a:spcPct val="0"/>
        </a:spcBef>
        <a:spcAft>
          <a:spcPct val="0"/>
        </a:spcAft>
        <a:defRPr sz="4400" b="1">
          <a:solidFill>
            <a:srgbClr val="000066"/>
          </a:solidFill>
          <a:latin typeface="Arial" charset="0"/>
          <a:cs typeface="Arial" charset="0"/>
        </a:defRPr>
      </a:lvl2pPr>
      <a:lvl3pPr algn="l" rtl="0" eaLnBrk="1" fontAlgn="base" hangingPunct="1">
        <a:spcBef>
          <a:spcPct val="0"/>
        </a:spcBef>
        <a:spcAft>
          <a:spcPct val="0"/>
        </a:spcAft>
        <a:defRPr sz="4400" b="1">
          <a:solidFill>
            <a:srgbClr val="000066"/>
          </a:solidFill>
          <a:latin typeface="Arial" charset="0"/>
          <a:cs typeface="Arial" charset="0"/>
        </a:defRPr>
      </a:lvl3pPr>
      <a:lvl4pPr algn="l" rtl="0" eaLnBrk="1" fontAlgn="base" hangingPunct="1">
        <a:spcBef>
          <a:spcPct val="0"/>
        </a:spcBef>
        <a:spcAft>
          <a:spcPct val="0"/>
        </a:spcAft>
        <a:defRPr sz="4400" b="1">
          <a:solidFill>
            <a:srgbClr val="000066"/>
          </a:solidFill>
          <a:latin typeface="Arial" charset="0"/>
          <a:cs typeface="Arial" charset="0"/>
        </a:defRPr>
      </a:lvl4pPr>
      <a:lvl5pPr algn="l" rtl="0" eaLnBrk="1" fontAlgn="base" hangingPunct="1">
        <a:spcBef>
          <a:spcPct val="0"/>
        </a:spcBef>
        <a:spcAft>
          <a:spcPct val="0"/>
        </a:spcAft>
        <a:defRPr sz="4400" b="1">
          <a:solidFill>
            <a:srgbClr val="000066"/>
          </a:solidFill>
          <a:latin typeface="Arial" charset="0"/>
          <a:cs typeface="Arial" charset="0"/>
        </a:defRPr>
      </a:lvl5pPr>
      <a:lvl6pPr marL="457200" algn="l" rtl="0" eaLnBrk="1" fontAlgn="base" hangingPunct="1">
        <a:spcBef>
          <a:spcPct val="0"/>
        </a:spcBef>
        <a:spcAft>
          <a:spcPct val="0"/>
        </a:spcAft>
        <a:defRPr sz="4400" b="1">
          <a:solidFill>
            <a:srgbClr val="000066"/>
          </a:solidFill>
          <a:latin typeface="Arial" charset="0"/>
          <a:cs typeface="Arial" charset="0"/>
        </a:defRPr>
      </a:lvl6pPr>
      <a:lvl7pPr marL="914400" algn="l" rtl="0" eaLnBrk="1" fontAlgn="base" hangingPunct="1">
        <a:spcBef>
          <a:spcPct val="0"/>
        </a:spcBef>
        <a:spcAft>
          <a:spcPct val="0"/>
        </a:spcAft>
        <a:defRPr sz="4400" b="1">
          <a:solidFill>
            <a:srgbClr val="000066"/>
          </a:solidFill>
          <a:latin typeface="Arial" charset="0"/>
          <a:cs typeface="Arial" charset="0"/>
        </a:defRPr>
      </a:lvl7pPr>
      <a:lvl8pPr marL="1371600" algn="l" rtl="0" eaLnBrk="1" fontAlgn="base" hangingPunct="1">
        <a:spcBef>
          <a:spcPct val="0"/>
        </a:spcBef>
        <a:spcAft>
          <a:spcPct val="0"/>
        </a:spcAft>
        <a:defRPr sz="4400" b="1">
          <a:solidFill>
            <a:srgbClr val="000066"/>
          </a:solidFill>
          <a:latin typeface="Arial" charset="0"/>
          <a:cs typeface="Arial" charset="0"/>
        </a:defRPr>
      </a:lvl8pPr>
      <a:lvl9pPr marL="1828800" algn="l" rtl="0" eaLnBrk="1" fontAlgn="base" hangingPunct="1">
        <a:spcBef>
          <a:spcPct val="0"/>
        </a:spcBef>
        <a:spcAft>
          <a:spcPct val="0"/>
        </a:spcAft>
        <a:defRPr sz="4400" b="1">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1200">
          <a:solidFill>
            <a:schemeClr val="tx1"/>
          </a:solidFill>
          <a:latin typeface="Cambria" panose="02040503050406030204" pitchFamily="18" charset="0"/>
          <a:ea typeface="Cambria" panose="02040503050406030204" pitchFamily="18" charset="0"/>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200">
          <a:solidFill>
            <a:schemeClr val="tx1"/>
          </a:solidFill>
          <a:latin typeface="Cambria" panose="02040503050406030204" pitchFamily="18" charset="0"/>
          <a:ea typeface="Cambria" panose="02040503050406030204" pitchFamily="18" charset="0"/>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200">
          <a:solidFill>
            <a:schemeClr val="tx1"/>
          </a:solidFill>
          <a:latin typeface="Cambria" panose="02040503050406030204" pitchFamily="18" charset="0"/>
          <a:ea typeface="Cambria" panose="02040503050406030204" pitchFamily="18" charset="0"/>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200">
          <a:solidFill>
            <a:schemeClr val="tx1"/>
          </a:solidFill>
          <a:latin typeface="Cambria" panose="02040503050406030204" pitchFamily="18" charset="0"/>
          <a:ea typeface="Cambria" panose="02040503050406030204" pitchFamily="18" charset="0"/>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Cambria" panose="02040503050406030204" pitchFamily="18" charset="0"/>
          <a:ea typeface="Cambria" panose="02040503050406030204" pitchFamily="18" charset="0"/>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057400" y="1981200"/>
            <a:ext cx="6934200" cy="2133600"/>
          </a:xfrm>
        </p:spPr>
        <p:txBody>
          <a:bodyPr/>
          <a:lstStyle/>
          <a:p>
            <a:pPr algn="ctr"/>
            <a:r>
              <a:rPr lang="en-US" sz="3200" dirty="0"/>
              <a:t/>
            </a:r>
            <a:br>
              <a:rPr lang="en-US" sz="3200" dirty="0"/>
            </a:br>
            <a:r>
              <a:rPr lang="en-US" sz="3200" dirty="0" smtClean="0"/>
              <a:t>Expanding the Open </a:t>
            </a:r>
            <a:r>
              <a:rPr lang="en-US" sz="3200" dirty="0"/>
              <a:t>S</a:t>
            </a:r>
            <a:r>
              <a:rPr lang="en-US" sz="3200" dirty="0" smtClean="0"/>
              <a:t>ource </a:t>
            </a:r>
            <a:r>
              <a:rPr lang="en-US" sz="3200" dirty="0"/>
              <a:t>E</a:t>
            </a:r>
            <a:r>
              <a:rPr lang="en-US" sz="3200" dirty="0" smtClean="0"/>
              <a:t>cosystem </a:t>
            </a:r>
            <a:r>
              <a:rPr lang="en-US" sz="3200" dirty="0"/>
              <a:t>around D</a:t>
            </a:r>
            <a:r>
              <a:rPr lang="en-US" sz="3200" dirty="0" smtClean="0"/>
              <a:t>ata.table </a:t>
            </a:r>
            <a:r>
              <a:rPr lang="en-US" sz="3200" dirty="0"/>
              <a:t>in R</a:t>
            </a:r>
            <a:br>
              <a:rPr lang="en-US" sz="3200" dirty="0"/>
            </a:br>
            <a:r>
              <a:rPr lang="en-US" sz="2000" dirty="0"/>
              <a:t/>
            </a:r>
            <a:br>
              <a:rPr lang="en-US" sz="2000" dirty="0"/>
            </a:br>
            <a:r>
              <a:rPr lang="en-US" sz="2000" dirty="0" smtClean="0"/>
              <a:t>Doris Amoakohene, MSc.</a:t>
            </a:r>
            <a:br>
              <a:rPr lang="en-US" sz="2000" dirty="0" smtClean="0"/>
            </a:br>
            <a:r>
              <a:rPr lang="en-US" sz="2000" dirty="0" smtClean="0"/>
              <a:t>Toby Hocking, Professor</a:t>
            </a:r>
            <a:r>
              <a:rPr lang="en-US" sz="3200" dirty="0"/>
              <a:t/>
            </a:r>
            <a:br>
              <a:rPr lang="en-US" sz="3200" dirty="0"/>
            </a:br>
            <a:endParaRPr lang="en-US" sz="3200" dirty="0"/>
          </a:p>
        </p:txBody>
      </p:sp>
      <p:sp>
        <p:nvSpPr>
          <p:cNvPr id="14338" name="Rectangle 18"/>
          <p:cNvSpPr>
            <a:spLocks noGrp="1" noChangeArrowheads="1"/>
          </p:cNvSpPr>
          <p:nvPr>
            <p:ph type="sldNum" sz="quarter" idx="12"/>
          </p:nvPr>
        </p:nvSpPr>
        <p:spPr>
          <a:noFill/>
          <a:ln>
            <a:miter lim="800000"/>
            <a:headEnd/>
            <a:tailEnd/>
          </a:ln>
        </p:spPr>
        <p:txBody>
          <a:bodyPr/>
          <a:lstStyle/>
          <a:p>
            <a:fld id="{74923A9F-16BF-465A-901C-88C77D94F1F1}"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sz="2800" dirty="0" smtClean="0">
                <a:cs typeface="Times New Roman" panose="02020603050405020304" pitchFamily="18" charset="0"/>
              </a:rPr>
              <a:t>atime </a:t>
            </a:r>
            <a:r>
              <a:rPr lang="en-US" sz="2800" dirty="0">
                <a:cs typeface="Times New Roman" panose="02020603050405020304" pitchFamily="18" charset="0"/>
              </a:rPr>
              <a:t>for Performance Efficiency</a:t>
            </a:r>
            <a:endParaRPr lang="en-GB" sz="2800" dirty="0">
              <a:latin typeface="Cambria" panose="02040503050406030204" pitchFamily="18" charset="0"/>
            </a:endParaRPr>
          </a:p>
        </p:txBody>
      </p:sp>
      <p:sp>
        <p:nvSpPr>
          <p:cNvPr id="4" name="Slide Number Placeholder 3"/>
          <p:cNvSpPr>
            <a:spLocks noGrp="1"/>
          </p:cNvSpPr>
          <p:nvPr>
            <p:ph type="sldNum" sz="quarter" idx="11"/>
          </p:nvPr>
        </p:nvSpPr>
        <p:spPr/>
        <p:txBody>
          <a:bodyPr/>
          <a:lstStyle/>
          <a:p>
            <a:pPr>
              <a:defRPr/>
            </a:pPr>
            <a:fld id="{64735E6E-938C-41C9-BD66-FF817CBB129C}" type="slidenum">
              <a:rPr lang="en-US" smtClean="0"/>
              <a:pPr>
                <a:defRPr/>
              </a:pPr>
              <a:t>10</a:t>
            </a:fld>
            <a:endParaRPr lang="en-US"/>
          </a:p>
        </p:txBody>
      </p:sp>
      <p:grpSp>
        <p:nvGrpSpPr>
          <p:cNvPr id="6" name="Group 5"/>
          <p:cNvGrpSpPr/>
          <p:nvPr/>
        </p:nvGrpSpPr>
        <p:grpSpPr>
          <a:xfrm>
            <a:off x="3372895" y="1469381"/>
            <a:ext cx="2625451" cy="4142491"/>
            <a:chOff x="3372895" y="1469381"/>
            <a:chExt cx="2625451" cy="4142491"/>
          </a:xfrm>
        </p:grpSpPr>
        <p:sp>
          <p:nvSpPr>
            <p:cNvPr id="12" name="Pentagon 62">
              <a:extLst>
                <a:ext uri="{FF2B5EF4-FFF2-40B4-BE49-F238E27FC236}">
                  <a16:creationId xmlns:a16="http://schemas.microsoft.com/office/drawing/2014/main" xmlns="" id="{41C79F38-8373-4336-92C7-190AE5A3FA1D}"/>
                </a:ext>
              </a:extLst>
            </p:cNvPr>
            <p:cNvSpPr/>
            <p:nvPr/>
          </p:nvSpPr>
          <p:spPr bwMode="ltGray">
            <a:xfrm>
              <a:off x="3372895" y="1469381"/>
              <a:ext cx="2625451" cy="415201"/>
            </a:xfrm>
            <a:prstGeom prst="homePlate">
              <a:avLst>
                <a:gd name="adj" fmla="val 34599"/>
              </a:avLst>
            </a:prstGeom>
            <a:solidFill>
              <a:srgbClr val="012169"/>
            </a:solidFill>
            <a:ln w="9525" cap="flat" cmpd="sng" algn="ctr">
              <a:noFill/>
              <a:prstDash val="solid"/>
            </a:ln>
            <a:effectLst>
              <a:outerShdw blurRad="40000" dist="20000" dir="5400000" rotWithShape="0">
                <a:srgbClr val="000000">
                  <a:alpha val="38000"/>
                </a:srgbClr>
              </a:outerShdw>
            </a:effectLst>
          </p:spPr>
          <p:txBody>
            <a:bodyPr lIns="94045" tIns="47022" rIns="94045" bIns="47022" rtlCol="0" anchor="ctr"/>
            <a:lstStyle/>
            <a:p>
              <a:pPr marL="89803" defTabSz="844083">
                <a:defRPr/>
              </a:pPr>
              <a:r>
                <a:rPr lang="en-GB" sz="1400" b="1" kern="0" dirty="0" smtClean="0">
                  <a:solidFill>
                    <a:srgbClr val="FFFFFF"/>
                  </a:solidFill>
                  <a:latin typeface="Cambria" panose="02040503050406030204" pitchFamily="18" charset="0"/>
                  <a:ea typeface="Cambria" panose="02040503050406030204" pitchFamily="18" charset="0"/>
                  <a:cs typeface="Calibri" panose="020F0502020204030204" pitchFamily="34" charset="0"/>
                </a:rPr>
                <a:t>What is atime  use for?</a:t>
              </a:r>
              <a:endParaRPr lang="en-GB" sz="1400" b="1" kern="0" dirty="0">
                <a:solidFill>
                  <a:srgbClr val="FFFFFF"/>
                </a:solidFill>
                <a:latin typeface="Cambria" panose="02040503050406030204" pitchFamily="18" charset="0"/>
                <a:ea typeface="Cambria" panose="02040503050406030204" pitchFamily="18" charset="0"/>
                <a:cs typeface="Calibri" panose="020F0502020204030204" pitchFamily="34" charset="0"/>
              </a:endParaRPr>
            </a:p>
          </p:txBody>
        </p:sp>
        <p:sp>
          <p:nvSpPr>
            <p:cNvPr id="13" name="Rectangle 13">
              <a:extLst>
                <a:ext uri="{FF2B5EF4-FFF2-40B4-BE49-F238E27FC236}">
                  <a16:creationId xmlns:a16="http://schemas.microsoft.com/office/drawing/2014/main" xmlns="" id="{D1F2EAFB-D04B-4854-B975-ADECC8CC73C8}"/>
                </a:ext>
              </a:extLst>
            </p:cNvPr>
            <p:cNvSpPr>
              <a:spLocks noChangeArrowheads="1"/>
            </p:cNvSpPr>
            <p:nvPr/>
          </p:nvSpPr>
          <p:spPr bwMode="auto">
            <a:xfrm>
              <a:off x="3377289" y="2105310"/>
              <a:ext cx="2621057" cy="3506562"/>
            </a:xfrm>
            <a:prstGeom prst="rect">
              <a:avLst/>
            </a:prstGeom>
            <a:noFill/>
            <a:ln w="9525" algn="ctr">
              <a:solidFill>
                <a:srgbClr val="0D8390"/>
              </a:solidFill>
              <a:miter lim="800000"/>
              <a:headEnd/>
              <a:tailEnd/>
            </a:ln>
          </p:spPr>
          <p:txBody>
            <a:bodyPr lIns="84386" tIns="42194" rIns="84386" bIns="84386"/>
            <a:lstStyle/>
            <a:p>
              <a:pPr marL="84994" indent="-84994" defTabSz="844083">
                <a:spcBef>
                  <a:spcPts val="600"/>
                </a:spcBef>
                <a:spcAft>
                  <a:spcPts val="600"/>
                </a:spcAft>
                <a:buClr>
                  <a:schemeClr val="tx1"/>
                </a:buClr>
                <a:buFontTx/>
                <a:buChar char="•"/>
                <a:defRPr/>
              </a:pPr>
              <a:r>
                <a:rPr lang="en-US" sz="1400" kern="0" dirty="0" smtClean="0">
                  <a:solidFill>
                    <a:prstClr val="black"/>
                  </a:solidFill>
                  <a:latin typeface="Cambria" panose="02040503050406030204" pitchFamily="18" charset="0"/>
                  <a:ea typeface="Cambria" panose="02040503050406030204" pitchFamily="18" charset="0"/>
                  <a:cs typeface="Calibri" panose="020F0502020204030204" pitchFamily="34" charset="0"/>
                </a:rPr>
                <a:t> It has features used  </a:t>
              </a:r>
              <a:r>
                <a:rPr lang="en-US" sz="1400" kern="0" dirty="0">
                  <a:solidFill>
                    <a:prstClr val="black"/>
                  </a:solidFill>
                  <a:latin typeface="Cambria" panose="02040503050406030204" pitchFamily="18" charset="0"/>
                  <a:ea typeface="Cambria" panose="02040503050406030204" pitchFamily="18" charset="0"/>
                  <a:cs typeface="Calibri" panose="020F0502020204030204" pitchFamily="34" charset="0"/>
                </a:rPr>
                <a:t>for measuring asymptotic memory usage and other quantities.</a:t>
              </a:r>
            </a:p>
            <a:p>
              <a:pPr defTabSz="844083">
                <a:spcBef>
                  <a:spcPts val="600"/>
                </a:spcBef>
                <a:spcAft>
                  <a:spcPts val="600"/>
                </a:spcAft>
                <a:buClr>
                  <a:schemeClr val="tx1"/>
                </a:buClr>
                <a:defRPr/>
              </a:pPr>
              <a:endParaRPr lang="en-US" sz="1400" kern="0" dirty="0" smtClean="0">
                <a:solidFill>
                  <a:prstClr val="black"/>
                </a:solidFill>
                <a:latin typeface="Cambria" panose="02040503050406030204" pitchFamily="18" charset="0"/>
                <a:ea typeface="Cambria" panose="02040503050406030204" pitchFamily="18" charset="0"/>
                <a:cs typeface="Calibri" panose="020F0502020204030204" pitchFamily="34" charset="0"/>
              </a:endParaRPr>
            </a:p>
            <a:p>
              <a:pPr marL="167019" indent="-167019" defTabSz="844083">
                <a:spcBef>
                  <a:spcPts val="600"/>
                </a:spcBef>
                <a:spcAft>
                  <a:spcPts val="600"/>
                </a:spcAft>
                <a:buClr>
                  <a:schemeClr val="tx1"/>
                </a:buClr>
                <a:buFontTx/>
                <a:buChar char="•"/>
                <a:defRPr/>
              </a:pPr>
              <a:r>
                <a:rPr lang="en-US" sz="1400" kern="0" dirty="0" smtClean="0">
                  <a:solidFill>
                    <a:prstClr val="black"/>
                  </a:solidFill>
                  <a:latin typeface="Cambria" panose="02040503050406030204" pitchFamily="18" charset="0"/>
                  <a:ea typeface="Cambria" panose="02040503050406030204" pitchFamily="18" charset="0"/>
                  <a:cs typeface="Calibri" panose="020F0502020204030204" pitchFamily="34" charset="0"/>
                </a:rPr>
                <a:t>Measuring </a:t>
              </a:r>
              <a:r>
                <a:rPr lang="en-US" sz="1400" kern="0" dirty="0">
                  <a:solidFill>
                    <a:prstClr val="black"/>
                  </a:solidFill>
                  <a:latin typeface="Cambria" panose="02040503050406030204" pitchFamily="18" charset="0"/>
                  <a:ea typeface="Cambria" panose="02040503050406030204" pitchFamily="18" charset="0"/>
                  <a:cs typeface="Calibri" panose="020F0502020204030204" pitchFamily="34" charset="0"/>
                </a:rPr>
                <a:t>and c</a:t>
              </a:r>
              <a:r>
                <a:rPr lang="en-US" sz="1400" kern="0" dirty="0" smtClean="0">
                  <a:solidFill>
                    <a:prstClr val="black"/>
                  </a:solidFill>
                  <a:latin typeface="Cambria" panose="02040503050406030204" pitchFamily="18" charset="0"/>
                  <a:ea typeface="Cambria" panose="02040503050406030204" pitchFamily="18" charset="0"/>
                  <a:cs typeface="Calibri" panose="020F0502020204030204" pitchFamily="34" charset="0"/>
                </a:rPr>
                <a:t>omparing </a:t>
              </a:r>
              <a:r>
                <a:rPr lang="en-US" sz="1400" kern="0" dirty="0">
                  <a:solidFill>
                    <a:prstClr val="black"/>
                  </a:solidFill>
                  <a:latin typeface="Cambria" panose="02040503050406030204" pitchFamily="18" charset="0"/>
                  <a:ea typeface="Cambria" panose="02040503050406030204" pitchFamily="18" charset="0"/>
                  <a:cs typeface="Calibri" panose="020F0502020204030204" pitchFamily="34" charset="0"/>
                </a:rPr>
                <a:t>the execution times of various expressions or functions for different data </a:t>
              </a:r>
              <a:r>
                <a:rPr lang="en-US" sz="1400" kern="0" dirty="0" smtClean="0">
                  <a:solidFill>
                    <a:prstClr val="black"/>
                  </a:solidFill>
                  <a:latin typeface="Cambria" panose="02040503050406030204" pitchFamily="18" charset="0"/>
                  <a:ea typeface="Cambria" panose="02040503050406030204" pitchFamily="18" charset="0"/>
                  <a:cs typeface="Calibri" panose="020F0502020204030204" pitchFamily="34" charset="0"/>
                </a:rPr>
                <a:t>sizes. Users </a:t>
              </a:r>
              <a:r>
                <a:rPr lang="en-US" sz="1400" kern="0" dirty="0">
                  <a:solidFill>
                    <a:prstClr val="black"/>
                  </a:solidFill>
                  <a:latin typeface="Cambria" panose="02040503050406030204" pitchFamily="18" charset="0"/>
                  <a:ea typeface="Cambria" panose="02040503050406030204" pitchFamily="18" charset="0"/>
                  <a:cs typeface="Calibri" panose="020F0502020204030204" pitchFamily="34" charset="0"/>
                </a:rPr>
                <a:t>can gain insights into the scalability and efficiency of their code.</a:t>
              </a:r>
            </a:p>
            <a:p>
              <a:pPr marL="167019" indent="-167019" defTabSz="844083">
                <a:spcBef>
                  <a:spcPts val="600"/>
                </a:spcBef>
                <a:spcAft>
                  <a:spcPts val="600"/>
                </a:spcAft>
                <a:buClr>
                  <a:schemeClr val="tx1"/>
                </a:buClr>
                <a:buFontTx/>
                <a:buChar char="•"/>
                <a:defRPr/>
              </a:pPr>
              <a:endParaRPr lang="en-GB" sz="1400" kern="0" dirty="0">
                <a:solidFill>
                  <a:prstClr val="black"/>
                </a:solidFill>
                <a:latin typeface="Cambria" panose="02040503050406030204" pitchFamily="18" charset="0"/>
                <a:ea typeface="Cambria" panose="02040503050406030204" pitchFamily="18" charset="0"/>
              </a:endParaRPr>
            </a:p>
          </p:txBody>
        </p:sp>
      </p:grpSp>
      <p:grpSp>
        <p:nvGrpSpPr>
          <p:cNvPr id="10" name="Group 9"/>
          <p:cNvGrpSpPr/>
          <p:nvPr/>
        </p:nvGrpSpPr>
        <p:grpSpPr>
          <a:xfrm>
            <a:off x="6252672" y="1469381"/>
            <a:ext cx="2269028" cy="4150644"/>
            <a:chOff x="6252672" y="1469381"/>
            <a:chExt cx="2269028" cy="4150644"/>
          </a:xfrm>
        </p:grpSpPr>
        <p:sp>
          <p:nvSpPr>
            <p:cNvPr id="9" name="Pentagon 59">
              <a:extLst>
                <a:ext uri="{FF2B5EF4-FFF2-40B4-BE49-F238E27FC236}">
                  <a16:creationId xmlns:a16="http://schemas.microsoft.com/office/drawing/2014/main" xmlns="" id="{A868920C-1C36-4283-86B5-CF0AE7E133C4}"/>
                </a:ext>
              </a:extLst>
            </p:cNvPr>
            <p:cNvSpPr/>
            <p:nvPr/>
          </p:nvSpPr>
          <p:spPr bwMode="ltGray">
            <a:xfrm>
              <a:off x="6252672" y="1469381"/>
              <a:ext cx="2247815" cy="415201"/>
            </a:xfrm>
            <a:prstGeom prst="homePlate">
              <a:avLst>
                <a:gd name="adj" fmla="val 34599"/>
              </a:avLst>
            </a:prstGeom>
            <a:solidFill>
              <a:srgbClr val="012169"/>
            </a:solidFill>
            <a:ln w="9525" cap="flat" cmpd="sng" algn="ctr">
              <a:noFill/>
              <a:prstDash val="solid"/>
            </a:ln>
            <a:effectLst>
              <a:outerShdw blurRad="40000" dist="20000" dir="5400000" rotWithShape="0">
                <a:srgbClr val="000000">
                  <a:alpha val="38000"/>
                </a:srgbClr>
              </a:outerShdw>
            </a:effectLst>
          </p:spPr>
          <p:txBody>
            <a:bodyPr lIns="94045" tIns="47022" rIns="94045" bIns="47022" rtlCol="0" anchor="ctr"/>
            <a:lstStyle/>
            <a:p>
              <a:pPr marL="89803" defTabSz="844083">
                <a:defRPr/>
              </a:pPr>
              <a:r>
                <a:rPr lang="en-ZA" sz="1400" b="1" kern="0" dirty="0" smtClean="0">
                  <a:solidFill>
                    <a:srgbClr val="FFFFFF"/>
                  </a:solidFill>
                  <a:latin typeface="Cambria" panose="02040503050406030204" pitchFamily="18" charset="0"/>
                  <a:ea typeface="Cambria" panose="02040503050406030204" pitchFamily="18" charset="0"/>
                  <a:cs typeface="Calibri" panose="020F0502020204030204" pitchFamily="34" charset="0"/>
                </a:rPr>
                <a:t>Key Function</a:t>
              </a:r>
              <a:endParaRPr lang="en-US" sz="1400" b="1" kern="0" dirty="0">
                <a:solidFill>
                  <a:srgbClr val="FFFFFF"/>
                </a:solidFill>
                <a:latin typeface="Cambria" panose="02040503050406030204" pitchFamily="18" charset="0"/>
                <a:ea typeface="Cambria" panose="02040503050406030204" pitchFamily="18" charset="0"/>
                <a:cs typeface="Calibri" panose="020F0502020204030204" pitchFamily="34" charset="0"/>
              </a:endParaRPr>
            </a:p>
          </p:txBody>
        </p:sp>
        <p:sp>
          <p:nvSpPr>
            <p:cNvPr id="14" name="Rectangle 19">
              <a:extLst>
                <a:ext uri="{FF2B5EF4-FFF2-40B4-BE49-F238E27FC236}">
                  <a16:creationId xmlns:a16="http://schemas.microsoft.com/office/drawing/2014/main" xmlns="" id="{45842623-C6C1-4827-8B9E-A3DCC3AE0A41}"/>
                </a:ext>
              </a:extLst>
            </p:cNvPr>
            <p:cNvSpPr>
              <a:spLocks noChangeArrowheads="1"/>
            </p:cNvSpPr>
            <p:nvPr/>
          </p:nvSpPr>
          <p:spPr bwMode="auto">
            <a:xfrm>
              <a:off x="6252672" y="1994571"/>
              <a:ext cx="2269028" cy="3625454"/>
            </a:xfrm>
            <a:prstGeom prst="rect">
              <a:avLst/>
            </a:prstGeom>
            <a:noFill/>
            <a:ln w="9525" algn="ctr">
              <a:solidFill>
                <a:srgbClr val="007CB0"/>
              </a:solidFill>
              <a:miter lim="800000"/>
              <a:headEnd/>
              <a:tailEnd/>
            </a:ln>
          </p:spPr>
          <p:txBody>
            <a:bodyPr lIns="84386" tIns="42194" rIns="84386" bIns="84386"/>
            <a:lstStyle/>
            <a:p>
              <a:pPr marL="167019" indent="-167019" defTabSz="844083">
                <a:spcBef>
                  <a:spcPts val="600"/>
                </a:spcBef>
                <a:spcAft>
                  <a:spcPts val="600"/>
                </a:spcAft>
                <a:buClr>
                  <a:schemeClr val="tx1"/>
                </a:buClr>
                <a:buFontTx/>
                <a:buChar char="•"/>
                <a:defRPr/>
              </a:pPr>
              <a:r>
                <a:rPr lang="en-US" sz="1400" kern="0" dirty="0">
                  <a:solidFill>
                    <a:prstClr val="black"/>
                  </a:solidFill>
                  <a:latin typeface="Cambria" panose="02040503050406030204" pitchFamily="18" charset="0"/>
                  <a:ea typeface="Cambria" panose="02040503050406030204" pitchFamily="18" charset="0"/>
                  <a:cs typeface="Calibri" panose="020F0502020204030204" pitchFamily="34" charset="0"/>
                </a:rPr>
                <a:t>The key function provided by the </a:t>
              </a:r>
              <a:r>
                <a:rPr lang="en-US" sz="1400" kern="0" dirty="0" smtClean="0">
                  <a:solidFill>
                    <a:prstClr val="black"/>
                  </a:solidFill>
                  <a:latin typeface="Cambria" panose="02040503050406030204" pitchFamily="18" charset="0"/>
                  <a:ea typeface="Cambria" panose="02040503050406030204" pitchFamily="18" charset="0"/>
                  <a:cs typeface="Calibri" panose="020F0502020204030204" pitchFamily="34" charset="0"/>
                </a:rPr>
                <a:t>'atime' </a:t>
              </a:r>
              <a:r>
                <a:rPr lang="en-US" sz="1400" kern="0" dirty="0">
                  <a:solidFill>
                    <a:prstClr val="black"/>
                  </a:solidFill>
                  <a:latin typeface="Cambria" panose="02040503050406030204" pitchFamily="18" charset="0"/>
                  <a:ea typeface="Cambria" panose="02040503050406030204" pitchFamily="18" charset="0"/>
                  <a:cs typeface="Calibri" panose="020F0502020204030204" pitchFamily="34" charset="0"/>
                </a:rPr>
                <a:t>package is called </a:t>
              </a:r>
              <a:r>
                <a:rPr lang="en-US" sz="1400" kern="0" dirty="0" smtClean="0">
                  <a:solidFill>
                    <a:prstClr val="black"/>
                  </a:solidFill>
                  <a:latin typeface="Cambria" panose="02040503050406030204" pitchFamily="18" charset="0"/>
                  <a:ea typeface="Cambria" panose="02040503050406030204" pitchFamily="18" charset="0"/>
                  <a:cs typeface="Calibri" panose="020F0502020204030204" pitchFamily="34" charset="0"/>
                </a:rPr>
                <a:t>atime(). </a:t>
              </a:r>
            </a:p>
            <a:p>
              <a:pPr marL="167019" indent="-167019" defTabSz="844083">
                <a:spcBef>
                  <a:spcPts val="600"/>
                </a:spcBef>
                <a:spcAft>
                  <a:spcPts val="600"/>
                </a:spcAft>
                <a:buClr>
                  <a:schemeClr val="tx1"/>
                </a:buClr>
                <a:buFontTx/>
                <a:buChar char="•"/>
                <a:defRPr/>
              </a:pPr>
              <a:endParaRPr lang="en-US" sz="1400" kern="0" dirty="0">
                <a:solidFill>
                  <a:prstClr val="black"/>
                </a:solidFill>
                <a:latin typeface="Cambria" panose="02040503050406030204" pitchFamily="18" charset="0"/>
                <a:ea typeface="Cambria" panose="02040503050406030204" pitchFamily="18" charset="0"/>
                <a:cs typeface="Calibri" panose="020F0502020204030204" pitchFamily="34" charset="0"/>
              </a:endParaRPr>
            </a:p>
            <a:p>
              <a:pPr marL="167019" indent="-167019" defTabSz="844083">
                <a:spcBef>
                  <a:spcPts val="600"/>
                </a:spcBef>
                <a:spcAft>
                  <a:spcPts val="600"/>
                </a:spcAft>
                <a:buClr>
                  <a:schemeClr val="tx1"/>
                </a:buClr>
                <a:buFontTx/>
                <a:buChar char="•"/>
                <a:defRPr/>
              </a:pPr>
              <a:r>
                <a:rPr lang="en-US" sz="1400" kern="0" dirty="0" smtClean="0">
                  <a:solidFill>
                    <a:prstClr val="black"/>
                  </a:solidFill>
                  <a:latin typeface="Cambria" panose="02040503050406030204" pitchFamily="18" charset="0"/>
                  <a:ea typeface="Cambria" panose="02040503050406030204" pitchFamily="18" charset="0"/>
                  <a:cs typeface="Calibri" panose="020F0502020204030204" pitchFamily="34" charset="0"/>
                </a:rPr>
                <a:t>This </a:t>
              </a:r>
              <a:r>
                <a:rPr lang="en-US" sz="1400" kern="0" dirty="0">
                  <a:solidFill>
                    <a:prstClr val="black"/>
                  </a:solidFill>
                  <a:latin typeface="Cambria" panose="02040503050406030204" pitchFamily="18" charset="0"/>
                  <a:ea typeface="Cambria" panose="02040503050406030204" pitchFamily="18" charset="0"/>
                  <a:cs typeface="Calibri" panose="020F0502020204030204" pitchFamily="34" charset="0"/>
                </a:rPr>
                <a:t>function allows users to specify a numeric vector of data sizes (N) and an expression or a list of expressions (expr.list) to be timed</a:t>
              </a:r>
            </a:p>
          </p:txBody>
        </p:sp>
      </p:grpSp>
      <p:grpSp>
        <p:nvGrpSpPr>
          <p:cNvPr id="3" name="Group 2"/>
          <p:cNvGrpSpPr/>
          <p:nvPr/>
        </p:nvGrpSpPr>
        <p:grpSpPr>
          <a:xfrm>
            <a:off x="457200" y="1494166"/>
            <a:ext cx="2486263" cy="4164072"/>
            <a:chOff x="457200" y="1447800"/>
            <a:chExt cx="2486263" cy="4164072"/>
          </a:xfrm>
        </p:grpSpPr>
        <p:sp>
          <p:nvSpPr>
            <p:cNvPr id="8" name="Pentagon 58">
              <a:extLst>
                <a:ext uri="{FF2B5EF4-FFF2-40B4-BE49-F238E27FC236}">
                  <a16:creationId xmlns:a16="http://schemas.microsoft.com/office/drawing/2014/main" xmlns="" id="{6096A5D2-7154-4F94-9058-F687961A27CE}"/>
                </a:ext>
              </a:extLst>
            </p:cNvPr>
            <p:cNvSpPr/>
            <p:nvPr/>
          </p:nvSpPr>
          <p:spPr bwMode="ltGray">
            <a:xfrm>
              <a:off x="457200" y="1447800"/>
              <a:ext cx="2486262" cy="436782"/>
            </a:xfrm>
            <a:prstGeom prst="homePlate">
              <a:avLst>
                <a:gd name="adj" fmla="val 34599"/>
              </a:avLst>
            </a:prstGeom>
            <a:solidFill>
              <a:srgbClr val="012169"/>
            </a:solidFill>
            <a:ln w="25400" cap="flat" cmpd="sng" algn="ctr">
              <a:noFill/>
              <a:prstDash val="solid"/>
            </a:ln>
            <a:effectLst>
              <a:outerShdw blurRad="50800" dist="38100" dir="5400000" algn="t" rotWithShape="0">
                <a:prstClr val="black">
                  <a:alpha val="40000"/>
                </a:prstClr>
              </a:outerShdw>
            </a:effectLst>
          </p:spPr>
          <p:txBody>
            <a:bodyPr lIns="94045" tIns="47022" rIns="94045" bIns="47022" rtlCol="0" anchor="ctr"/>
            <a:lstStyle/>
            <a:p>
              <a:pPr marL="89803" defTabSz="844083">
                <a:defRPr/>
              </a:pPr>
              <a:r>
                <a:rPr lang="en-GB" sz="1400" b="1" kern="0" dirty="0" smtClean="0">
                  <a:solidFill>
                    <a:srgbClr val="FFFFFF"/>
                  </a:solidFill>
                  <a:latin typeface="Cambria" panose="02040503050406030204" pitchFamily="18" charset="0"/>
                  <a:ea typeface="Cambria" panose="02040503050406030204" pitchFamily="18" charset="0"/>
                  <a:cs typeface="Calibri" panose="020F0502020204030204" pitchFamily="34" charset="0"/>
                </a:rPr>
                <a:t>What is atime </a:t>
              </a:r>
              <a:endParaRPr lang="en-GB" sz="1400" b="1" kern="0" dirty="0">
                <a:solidFill>
                  <a:srgbClr val="FFFFFF"/>
                </a:solidFill>
                <a:latin typeface="Cambria" panose="02040503050406030204" pitchFamily="18" charset="0"/>
                <a:ea typeface="Cambria" panose="02040503050406030204" pitchFamily="18" charset="0"/>
                <a:cs typeface="Calibri" panose="020F0502020204030204" pitchFamily="34" charset="0"/>
              </a:endParaRPr>
            </a:p>
          </p:txBody>
        </p:sp>
        <p:sp>
          <p:nvSpPr>
            <p:cNvPr id="15" name="Rectangle 13">
              <a:extLst>
                <a:ext uri="{FF2B5EF4-FFF2-40B4-BE49-F238E27FC236}">
                  <a16:creationId xmlns:a16="http://schemas.microsoft.com/office/drawing/2014/main" xmlns="" id="{1E23D484-E4D2-403B-8F18-405F28A54195}"/>
                </a:ext>
              </a:extLst>
            </p:cNvPr>
            <p:cNvSpPr>
              <a:spLocks noChangeArrowheads="1"/>
            </p:cNvSpPr>
            <p:nvPr/>
          </p:nvSpPr>
          <p:spPr bwMode="auto">
            <a:xfrm>
              <a:off x="495233" y="2096514"/>
              <a:ext cx="2448230" cy="3515358"/>
            </a:xfrm>
            <a:prstGeom prst="rect">
              <a:avLst/>
            </a:prstGeom>
            <a:noFill/>
            <a:ln w="9525" algn="ctr">
              <a:solidFill>
                <a:srgbClr val="004F59"/>
              </a:solidFill>
              <a:miter lim="800000"/>
              <a:headEnd/>
              <a:tailEnd/>
            </a:ln>
          </p:spPr>
          <p:txBody>
            <a:bodyPr lIns="84386" tIns="42194" rIns="84386" bIns="84386"/>
            <a:lstStyle/>
            <a:p>
              <a:pPr marL="84994" indent="-84994" defTabSz="844083">
                <a:spcBef>
                  <a:spcPts val="600"/>
                </a:spcBef>
                <a:spcAft>
                  <a:spcPts val="600"/>
                </a:spcAft>
                <a:buClr>
                  <a:schemeClr val="tx1"/>
                </a:buClr>
                <a:buFontTx/>
                <a:buChar char="•"/>
                <a:defRPr/>
              </a:pPr>
              <a:r>
                <a:rPr lang="en-US" sz="1400" kern="0" dirty="0">
                  <a:solidFill>
                    <a:prstClr val="black"/>
                  </a:solidFill>
                  <a:latin typeface="Cambria" panose="02040503050406030204" pitchFamily="18" charset="0"/>
                  <a:ea typeface="Cambria" panose="02040503050406030204" pitchFamily="18" charset="0"/>
                  <a:cs typeface="Calibri" panose="020F0502020204030204" pitchFamily="34" charset="0"/>
                </a:rPr>
                <a:t>The </a:t>
              </a:r>
              <a:r>
                <a:rPr lang="en-US" sz="1400" kern="0" dirty="0" smtClean="0">
                  <a:solidFill>
                    <a:prstClr val="black"/>
                  </a:solidFill>
                  <a:latin typeface="Cambria" panose="02040503050406030204" pitchFamily="18" charset="0"/>
                  <a:ea typeface="Cambria" panose="02040503050406030204" pitchFamily="18" charset="0"/>
                  <a:cs typeface="Calibri" panose="020F0502020204030204" pitchFamily="34" charset="0"/>
                </a:rPr>
                <a:t>atime </a:t>
              </a:r>
              <a:r>
                <a:rPr lang="en-US" sz="1400" kern="0" dirty="0">
                  <a:solidFill>
                    <a:prstClr val="black"/>
                  </a:solidFill>
                  <a:latin typeface="Cambria" panose="02040503050406030204" pitchFamily="18" charset="0"/>
                  <a:ea typeface="Cambria" panose="02040503050406030204" pitchFamily="18" charset="0"/>
                  <a:cs typeface="Calibri" panose="020F0502020204030204" pitchFamily="34" charset="0"/>
                </a:rPr>
                <a:t>package in R is designed to facilitate the computation and visualization of comparative asymptotic timings of different algorithms and code versions. </a:t>
              </a:r>
              <a:endParaRPr lang="en-US" sz="1400" kern="0" dirty="0" smtClean="0">
                <a:solidFill>
                  <a:prstClr val="black"/>
                </a:solidFill>
                <a:latin typeface="Cambria" panose="02040503050406030204" pitchFamily="18" charset="0"/>
                <a:ea typeface="Cambria" panose="02040503050406030204" pitchFamily="18" charset="0"/>
                <a:cs typeface="Calibri" panose="020F0502020204030204" pitchFamily="34" charset="0"/>
              </a:endParaRPr>
            </a:p>
            <a:p>
              <a:pPr marL="84994" indent="-84994" defTabSz="844083">
                <a:spcBef>
                  <a:spcPts val="600"/>
                </a:spcBef>
                <a:spcAft>
                  <a:spcPts val="600"/>
                </a:spcAft>
                <a:buClr>
                  <a:schemeClr val="tx1"/>
                </a:buClr>
                <a:buFontTx/>
                <a:buChar char="•"/>
                <a:defRPr/>
              </a:pPr>
              <a:endParaRPr lang="en-US" sz="1400" kern="0" dirty="0">
                <a:solidFill>
                  <a:prstClr val="black"/>
                </a:solidFill>
                <a:latin typeface="Cambria" panose="02040503050406030204" pitchFamily="18" charset="0"/>
                <a:ea typeface="Cambria" panose="02040503050406030204" pitchFamily="18" charset="0"/>
                <a:cs typeface="Calibri" panose="020F0502020204030204" pitchFamily="34" charset="0"/>
              </a:endParaRPr>
            </a:p>
            <a:p>
              <a:pPr marL="84994" indent="-84994" defTabSz="844083">
                <a:spcBef>
                  <a:spcPts val="600"/>
                </a:spcBef>
                <a:spcAft>
                  <a:spcPts val="600"/>
                </a:spcAft>
                <a:buClr>
                  <a:schemeClr val="tx1"/>
                </a:buClr>
                <a:buFontTx/>
                <a:buChar char="•"/>
                <a:defRPr/>
              </a:pPr>
              <a:r>
                <a:rPr lang="en-US" sz="1400" kern="0" dirty="0" smtClean="0">
                  <a:solidFill>
                    <a:prstClr val="black"/>
                  </a:solidFill>
                  <a:latin typeface="Cambria" panose="02040503050406030204" pitchFamily="18" charset="0"/>
                  <a:ea typeface="Cambria" panose="02040503050406030204" pitchFamily="18" charset="0"/>
                  <a:cs typeface="Calibri" panose="020F0502020204030204" pitchFamily="34" charset="0"/>
                </a:rPr>
                <a:t>It </a:t>
              </a:r>
              <a:r>
                <a:rPr lang="en-US" sz="1400" kern="0" dirty="0">
                  <a:solidFill>
                    <a:prstClr val="black"/>
                  </a:solidFill>
                  <a:latin typeface="Cambria" panose="02040503050406030204" pitchFamily="18" charset="0"/>
                  <a:ea typeface="Cambria" panose="02040503050406030204" pitchFamily="18" charset="0"/>
                  <a:cs typeface="Calibri" panose="020F0502020204030204" pitchFamily="34" charset="0"/>
                </a:rPr>
                <a:t>offers functionality for comparing empirical timings with expected references based on asymptotic computational complexity. </a:t>
              </a:r>
            </a:p>
          </p:txBody>
        </p:sp>
      </p:grpSp>
    </p:spTree>
    <p:extLst>
      <p:ext uri="{BB962C8B-B14F-4D97-AF65-F5344CB8AC3E}">
        <p14:creationId xmlns:p14="http://schemas.microsoft.com/office/powerpoint/2010/main" val="4204662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sz="2800" dirty="0" smtClean="0">
                <a:cs typeface="Times New Roman" panose="02020603050405020304" pitchFamily="18" charset="0"/>
              </a:rPr>
              <a:t>atime importance </a:t>
            </a:r>
            <a:r>
              <a:rPr lang="en-US" sz="2800" dirty="0">
                <a:cs typeface="Times New Roman" panose="02020603050405020304" pitchFamily="18" charset="0"/>
              </a:rPr>
              <a:t>in performing this analysis</a:t>
            </a:r>
          </a:p>
        </p:txBody>
      </p:sp>
      <p:sp>
        <p:nvSpPr>
          <p:cNvPr id="51" name="Rectangle 3"/>
          <p:cNvSpPr txBox="1">
            <a:spLocks noChangeArrowheads="1"/>
          </p:cNvSpPr>
          <p:nvPr/>
        </p:nvSpPr>
        <p:spPr bwMode="auto">
          <a:xfrm>
            <a:off x="467532" y="1752600"/>
            <a:ext cx="82296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000">
                <a:solidFill>
                  <a:schemeClr val="tx1"/>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9pPr>
          </a:lstStyle>
          <a:p>
            <a:r>
              <a:rPr lang="en-US" sz="2000" kern="0" dirty="0" smtClean="0">
                <a:latin typeface="Cambria" panose="02040503050406030204" pitchFamily="18" charset="0"/>
                <a:cs typeface="Times New Roman" panose="02020603050405020304" pitchFamily="18" charset="0"/>
              </a:rPr>
              <a:t>Compare </a:t>
            </a:r>
            <a:r>
              <a:rPr lang="en-US" sz="2000" kern="0" dirty="0">
                <a:latin typeface="Cambria" panose="02040503050406030204" pitchFamily="18" charset="0"/>
                <a:cs typeface="Times New Roman" panose="02020603050405020304" pitchFamily="18" charset="0"/>
              </a:rPr>
              <a:t>the performance of these packages in terms of their speed, memory </a:t>
            </a:r>
            <a:r>
              <a:rPr lang="en-US" sz="2000" kern="0" dirty="0" smtClean="0">
                <a:latin typeface="Cambria" panose="02040503050406030204" pitchFamily="18" charset="0"/>
                <a:cs typeface="Times New Roman" panose="02020603050405020304" pitchFamily="18" charset="0"/>
              </a:rPr>
              <a:t>usage using the atime</a:t>
            </a:r>
          </a:p>
          <a:p>
            <a:pPr marL="0" indent="0">
              <a:buNone/>
            </a:pPr>
            <a:endParaRPr lang="en-US" sz="2000" kern="0" dirty="0" smtClean="0">
              <a:latin typeface="Cambria" panose="02040503050406030204" pitchFamily="18" charset="0"/>
              <a:cs typeface="Times New Roman" panose="02020603050405020304" pitchFamily="18" charset="0"/>
            </a:endParaRPr>
          </a:p>
          <a:p>
            <a:r>
              <a:rPr lang="en-US" sz="2000" kern="0" dirty="0">
                <a:latin typeface="Cambria" panose="02040503050406030204" pitchFamily="18" charset="0"/>
                <a:cs typeface="Times New Roman" panose="02020603050405020304" pitchFamily="18" charset="0"/>
              </a:rPr>
              <a:t>When assessing the efficiency and performance of these packages, </a:t>
            </a:r>
            <a:r>
              <a:rPr lang="en-US" sz="2000" kern="0" dirty="0" smtClean="0">
                <a:latin typeface="Cambria" panose="02040503050406030204" pitchFamily="18" charset="0"/>
                <a:cs typeface="Times New Roman" panose="02020603050405020304" pitchFamily="18" charset="0"/>
              </a:rPr>
              <a:t>it is </a:t>
            </a:r>
            <a:r>
              <a:rPr lang="en-US" sz="2000" kern="0" dirty="0">
                <a:latin typeface="Cambria" panose="02040503050406030204" pitchFamily="18" charset="0"/>
                <a:cs typeface="Times New Roman" panose="02020603050405020304" pitchFamily="18" charset="0"/>
              </a:rPr>
              <a:t>important to consider that they can vary depending on factors such as the nature of the dataset, available hardware resources, and specific use cases. In this context, utilizing the </a:t>
            </a:r>
            <a:r>
              <a:rPr lang="en-US" sz="2000" kern="0" dirty="0" smtClean="0">
                <a:latin typeface="Cambria" panose="02040503050406030204" pitchFamily="18" charset="0"/>
                <a:cs typeface="Times New Roman" panose="02020603050405020304" pitchFamily="18" charset="0"/>
              </a:rPr>
              <a:t>atime </a:t>
            </a:r>
            <a:r>
              <a:rPr lang="en-US" sz="2000" kern="0" dirty="0">
                <a:latin typeface="Cambria" panose="02040503050406030204" pitchFamily="18" charset="0"/>
                <a:cs typeface="Times New Roman" panose="02020603050405020304" pitchFamily="18" charset="0"/>
              </a:rPr>
              <a:t>metric will greatly assist us in accurately determining these variations.</a:t>
            </a:r>
            <a:endParaRPr lang="en-US" sz="20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143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 calcmode="lin" valueType="num">
                                      <p:cBhvr additive="base">
                                        <p:cTn id="7"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
                                            <p:txEl>
                                              <p:pRg st="2" end="2"/>
                                            </p:txEl>
                                          </p:spTgt>
                                        </p:tgtEl>
                                        <p:attrNameLst>
                                          <p:attrName>style.visibility</p:attrName>
                                        </p:attrNameLst>
                                      </p:cBhvr>
                                      <p:to>
                                        <p:strVal val="visible"/>
                                      </p:to>
                                    </p:set>
                                    <p:anim calcmode="lin" valueType="num">
                                      <p:cBhvr additive="base">
                                        <p:cTn id="13"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0"/>
            <a:ext cx="8305800" cy="586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xmlns="" id="{03359D0E-C09E-46B2-924A-2A88978DCF22}"/>
              </a:ext>
            </a:extLst>
          </p:cNvPr>
          <p:cNvGrpSpPr/>
          <p:nvPr/>
        </p:nvGrpSpPr>
        <p:grpSpPr>
          <a:xfrm>
            <a:off x="596394" y="1860633"/>
            <a:ext cx="5880606" cy="2234923"/>
            <a:chOff x="3113312" y="1767949"/>
            <a:chExt cx="4544613" cy="2234923"/>
          </a:xfrm>
        </p:grpSpPr>
        <p:sp>
          <p:nvSpPr>
            <p:cNvPr id="132" name="Rounded Rectangle 131"/>
            <p:cNvSpPr/>
            <p:nvPr/>
          </p:nvSpPr>
          <p:spPr bwMode="gray">
            <a:xfrm>
              <a:off x="3113312" y="1767949"/>
              <a:ext cx="4544613" cy="2234923"/>
            </a:xfrm>
            <a:prstGeom prst="roundRect">
              <a:avLst/>
            </a:prstGeom>
            <a:solidFill>
              <a:schemeClr val="tx1"/>
            </a:solidFill>
            <a:ln w="19050" algn="ctr">
              <a:noFill/>
              <a:miter lim="800000"/>
              <a:headEnd/>
              <a:tailEnd/>
            </a:ln>
            <a:effectLst>
              <a:outerShdw blurRad="50800" dist="38100" dir="8100000" algn="tl" rotWithShape="0">
                <a:srgbClr val="000000">
                  <a:alpha val="11000"/>
                </a:srgbClr>
              </a:outerShdw>
            </a:effectLst>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33" name="Subtitle 3">
              <a:extLst>
                <a:ext uri="{FF2B5EF4-FFF2-40B4-BE49-F238E27FC236}">
                  <a16:creationId xmlns:a16="http://schemas.microsoft.com/office/drawing/2014/main" xmlns="" id="{3F745977-12D9-4CAD-974F-EA241C374353}"/>
                </a:ext>
              </a:extLst>
            </p:cNvPr>
            <p:cNvSpPr txBox="1">
              <a:spLocks/>
            </p:cNvSpPr>
            <p:nvPr/>
          </p:nvSpPr>
          <p:spPr bwMode="gray">
            <a:xfrm>
              <a:off x="3981194" y="1782625"/>
              <a:ext cx="3558954" cy="2003538"/>
            </a:xfrm>
            <a:prstGeom prst="rect">
              <a:avLst/>
            </a:prstGeom>
          </p:spPr>
          <p:txBody>
            <a:bodyPr vert="horz" lIns="0" tIns="0" rIns="0" bIns="0" rtlCol="0" anchor="ctr"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2400" b="1" kern="1200">
                  <a:solidFill>
                    <a:schemeClr val="bg1"/>
                  </a:solidFill>
                  <a:latin typeface="+mn-lt"/>
                  <a:ea typeface="+mn-ea"/>
                  <a:cs typeface="Calibri Light" panose="020F0302020204030204" pitchFamily="34" charset="0"/>
                </a:defRPr>
              </a:lvl1pPr>
              <a:lvl2pPr marL="0" indent="0" algn="l" defTabSz="914400" rtl="0" eaLnBrk="1" latinLnBrk="0" hangingPunct="1">
                <a:spcBef>
                  <a:spcPts val="0"/>
                </a:spcBef>
                <a:spcAft>
                  <a:spcPts val="1000"/>
                </a:spcAft>
                <a:buClrTx/>
                <a:buSzPct val="100000"/>
                <a:buFont typeface="Arial"/>
                <a:buNone/>
                <a:defRPr lang="en-US" sz="2000" b="0" kern="1200">
                  <a:solidFill>
                    <a:schemeClr val="bg1"/>
                  </a:solidFill>
                  <a:latin typeface="+mj-lt"/>
                  <a:ea typeface="+mn-ea"/>
                  <a:cs typeface="Calibri Light" panose="020F0302020204030204" pitchFamily="34" charset="0"/>
                </a:defRPr>
              </a:lvl2pPr>
              <a:lvl3pPr marL="1219170" indent="0" algn="ctr" defTabSz="914400" rtl="0" eaLnBrk="1" latinLnBrk="0" hangingPunct="1">
                <a:spcBef>
                  <a:spcPts val="0"/>
                </a:spcBef>
                <a:spcAft>
                  <a:spcPts val="1000"/>
                </a:spcAft>
                <a:buClrTx/>
                <a:buSzPct val="100000"/>
                <a:buFont typeface="Arial" panose="020B0604020202020204" pitchFamily="34" charset="0"/>
                <a:buNone/>
                <a:defRPr lang="en-US" sz="2400" kern="1200">
                  <a:solidFill>
                    <a:schemeClr val="tx1"/>
                  </a:solidFill>
                  <a:latin typeface="+mn-lt"/>
                  <a:ea typeface="+mn-ea"/>
                  <a:cs typeface="Calibri Light" panose="020F0302020204030204" pitchFamily="34" charset="0"/>
                </a:defRPr>
              </a:lvl3pPr>
              <a:lvl4pPr marL="1828754" indent="0" algn="ctr" defTabSz="914400" rtl="0" eaLnBrk="1" latinLnBrk="0" hangingPunct="1">
                <a:spcBef>
                  <a:spcPts val="0"/>
                </a:spcBef>
                <a:spcAft>
                  <a:spcPts val="1000"/>
                </a:spcAft>
                <a:buClrTx/>
                <a:buSzPct val="100000"/>
                <a:buFont typeface="Verdana" panose="020B0604030504040204" pitchFamily="34" charset="0"/>
                <a:buNone/>
                <a:defRPr lang="en-US" sz="2133" kern="1200" baseline="0">
                  <a:solidFill>
                    <a:schemeClr val="tx1"/>
                  </a:solidFill>
                  <a:latin typeface="+mn-lt"/>
                  <a:ea typeface="+mn-ea"/>
                  <a:cs typeface="Calibri Light" panose="020F0302020204030204" pitchFamily="34" charset="0"/>
                </a:defRPr>
              </a:lvl4pPr>
              <a:lvl5pPr marL="2438339" indent="0" algn="ctr" defTabSz="798513" rtl="0" eaLnBrk="1" latinLnBrk="0" hangingPunct="1">
                <a:spcBef>
                  <a:spcPts val="0"/>
                </a:spcBef>
                <a:spcAft>
                  <a:spcPts val="1000"/>
                </a:spcAft>
                <a:buClrTx/>
                <a:buSzPct val="100000"/>
                <a:buFont typeface="Verdana" panose="020B0604030504040204" pitchFamily="34" charset="0"/>
                <a:buNone/>
                <a:tabLst/>
                <a:defRPr lang="en-US" sz="2133" kern="1200" baseline="0">
                  <a:solidFill>
                    <a:schemeClr val="tx1"/>
                  </a:solidFill>
                  <a:latin typeface="+mn-lt"/>
                  <a:ea typeface="+mn-ea"/>
                  <a:cs typeface="Calibri Light" panose="020F0302020204030204" pitchFamily="34" charset="0"/>
                </a:defRPr>
              </a:lvl5pPr>
              <a:lvl6pPr marL="3047924"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914400" rtl="0" eaLnBrk="1" latinLnBrk="0" hangingPunct="1">
                <a:spcBef>
                  <a:spcPts val="0"/>
                </a:spcBef>
                <a:spcAft>
                  <a:spcPts val="1000"/>
                </a:spcAft>
                <a:buFont typeface="Verdana" panose="020B0604030504040204" pitchFamily="34" charset="0"/>
                <a:buNone/>
                <a:defRPr sz="2133" kern="1200">
                  <a:solidFill>
                    <a:schemeClr val="tx1"/>
                  </a:solidFill>
                  <a:latin typeface="+mn-lt"/>
                  <a:ea typeface="+mn-ea"/>
                  <a:cs typeface="+mn-cs"/>
                </a:defRPr>
              </a:lvl7pPr>
              <a:lvl8pPr marL="4267093"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9pPr>
            </a:lstStyle>
            <a:p>
              <a:r>
                <a:rPr lang="en-US" sz="3200" kern="0" dirty="0">
                  <a:latin typeface="Cambria" panose="02040503050406030204" pitchFamily="18" charset="0"/>
                  <a:cs typeface="Times New Roman" panose="02020603050405020304" pitchFamily="18" charset="0"/>
                </a:rPr>
                <a:t>Overview of Packages to be </a:t>
              </a:r>
              <a:r>
                <a:rPr lang="en-US" sz="3200" kern="0" dirty="0" smtClean="0">
                  <a:latin typeface="Cambria" panose="02040503050406030204" pitchFamily="18" charset="0"/>
                  <a:cs typeface="Times New Roman" panose="02020603050405020304" pitchFamily="18" charset="0"/>
                </a:rPr>
                <a:t>examined</a:t>
              </a:r>
              <a:endParaRPr lang="en-US" sz="3200" kern="0" dirty="0">
                <a:latin typeface="Cambria" panose="02040503050406030204" pitchFamily="18" charset="0"/>
                <a:cs typeface="Times New Roman" panose="02020603050405020304" pitchFamily="18" charset="0"/>
              </a:endParaRPr>
            </a:p>
          </p:txBody>
        </p:sp>
      </p:grpSp>
      <p:grpSp>
        <p:nvGrpSpPr>
          <p:cNvPr id="134" name="Group 133">
            <a:extLst>
              <a:ext uri="{FF2B5EF4-FFF2-40B4-BE49-F238E27FC236}">
                <a16:creationId xmlns:a16="http://schemas.microsoft.com/office/drawing/2014/main" xmlns="" id="{FF1782A1-E0F7-4BCA-977A-48380138BA2D}"/>
              </a:ext>
            </a:extLst>
          </p:cNvPr>
          <p:cNvGrpSpPr/>
          <p:nvPr/>
        </p:nvGrpSpPr>
        <p:grpSpPr>
          <a:xfrm>
            <a:off x="473955" y="1354070"/>
            <a:ext cx="1098811" cy="1098811"/>
            <a:chOff x="473955" y="1354070"/>
            <a:chExt cx="1098811" cy="1098811"/>
          </a:xfrm>
        </p:grpSpPr>
        <p:sp>
          <p:nvSpPr>
            <p:cNvPr id="135" name="Oval 134">
              <a:extLst>
                <a:ext uri="{FF2B5EF4-FFF2-40B4-BE49-F238E27FC236}">
                  <a16:creationId xmlns:a16="http://schemas.microsoft.com/office/drawing/2014/main" xmlns="" id="{B1C5A454-440A-40B8-A566-F8A9E42996FC}"/>
                </a:ext>
              </a:extLst>
            </p:cNvPr>
            <p:cNvSpPr/>
            <p:nvPr/>
          </p:nvSpPr>
          <p:spPr bwMode="gray">
            <a:xfrm>
              <a:off x="473955" y="1354070"/>
              <a:ext cx="1098811" cy="1098811"/>
            </a:xfrm>
            <a:prstGeom prst="ellipse">
              <a:avLst/>
            </a:prstGeom>
            <a:solidFill>
              <a:schemeClr val="tx1"/>
            </a:solidFill>
            <a:ln w="19050" algn="ctr">
              <a:noFill/>
              <a:miter lim="800000"/>
              <a:headEnd/>
              <a:tailEnd/>
            </a:ln>
          </p:spPr>
          <p:txBody>
            <a:bodyPr wrap="square" lIns="77961" tIns="77961" rIns="77961" bIns="77961"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28" b="1" i="0" u="none" strike="noStrike" kern="1200" cap="none" spc="0" normalizeH="0" baseline="0" noProof="0" dirty="0">
                <a:ln>
                  <a:noFill/>
                </a:ln>
                <a:solidFill>
                  <a:prstClr val="white"/>
                </a:solidFill>
                <a:effectLst/>
                <a:uLnTx/>
                <a:uFillTx/>
                <a:latin typeface="Verdana"/>
                <a:ea typeface="+mn-ea"/>
                <a:cs typeface="+mn-cs"/>
              </a:endParaRPr>
            </a:p>
          </p:txBody>
        </p:sp>
        <p:sp>
          <p:nvSpPr>
            <p:cNvPr id="136" name="Oval 135">
              <a:extLst>
                <a:ext uri="{FF2B5EF4-FFF2-40B4-BE49-F238E27FC236}">
                  <a16:creationId xmlns:a16="http://schemas.microsoft.com/office/drawing/2014/main" xmlns="" id="{C5D3C580-9882-4271-896F-535B34E9D0CC}"/>
                </a:ext>
              </a:extLst>
            </p:cNvPr>
            <p:cNvSpPr/>
            <p:nvPr/>
          </p:nvSpPr>
          <p:spPr bwMode="gray">
            <a:xfrm>
              <a:off x="625794" y="1469821"/>
              <a:ext cx="826242" cy="826242"/>
            </a:xfrm>
            <a:prstGeom prst="ellipse">
              <a:avLst/>
            </a:prstGeom>
            <a:solidFill>
              <a:schemeClr val="bg1"/>
            </a:solidFill>
            <a:ln w="19050" algn="ctr">
              <a:noFill/>
              <a:miter lim="800000"/>
              <a:headEnd/>
              <a:tailEnd/>
            </a:ln>
          </p:spPr>
          <p:txBody>
            <a:bodyPr wrap="square" lIns="77961" tIns="77961" rIns="77961" bIns="77961"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403" b="1" i="0" u="none" strike="noStrike" kern="1200" cap="none" spc="0" normalizeH="0" baseline="0" noProof="0" dirty="0">
                <a:ln>
                  <a:noFill/>
                </a:ln>
                <a:solidFill>
                  <a:prstClr val="white"/>
                </a:solidFill>
                <a:effectLst/>
                <a:uLnTx/>
                <a:uFillTx/>
                <a:latin typeface="Verdana"/>
                <a:ea typeface="+mn-ea"/>
                <a:cs typeface="+mn-cs"/>
              </a:endParaRPr>
            </a:p>
          </p:txBody>
        </p:sp>
      </p:grpSp>
      <p:cxnSp>
        <p:nvCxnSpPr>
          <p:cNvPr id="8" name="Elbow Connector 7"/>
          <p:cNvCxnSpPr/>
          <p:nvPr/>
        </p:nvCxnSpPr>
        <p:spPr>
          <a:xfrm rot="10800000">
            <a:off x="717204" y="1745570"/>
            <a:ext cx="571057" cy="3158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173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sz="2800" dirty="0" smtClean="0">
                <a:cs typeface="Times New Roman" panose="02020603050405020304" pitchFamily="18" charset="0"/>
              </a:rPr>
              <a:t>Packages</a:t>
            </a:r>
            <a:endParaRPr lang="en-GB" sz="2800" dirty="0"/>
          </a:p>
        </p:txBody>
      </p:sp>
      <p:sp>
        <p:nvSpPr>
          <p:cNvPr id="107" name="Freeform 26">
            <a:extLst>
              <a:ext uri="{FF2B5EF4-FFF2-40B4-BE49-F238E27FC236}">
                <a16:creationId xmlns:a16="http://schemas.microsoft.com/office/drawing/2014/main" xmlns="" id="{D72479EA-2A8B-4D62-AF80-C65B6D87DCD8}"/>
              </a:ext>
            </a:extLst>
          </p:cNvPr>
          <p:cNvSpPr>
            <a:spLocks noEditPoints="1"/>
          </p:cNvSpPr>
          <p:nvPr/>
        </p:nvSpPr>
        <p:spPr bwMode="auto">
          <a:xfrm>
            <a:off x="6157440" y="1201320"/>
            <a:ext cx="2669908" cy="4437480"/>
          </a:xfrm>
          <a:prstGeom prst="round2DiagRect">
            <a:avLst>
              <a:gd name="adj1" fmla="val 16859"/>
              <a:gd name="adj2" fmla="val 0"/>
            </a:avLst>
          </a:prstGeom>
          <a:solidFill>
            <a:schemeClr val="bg1"/>
          </a:solidFill>
          <a:ln>
            <a:solidFill>
              <a:srgbClr val="75787B"/>
            </a:solidFill>
          </a:ln>
        </p:spPr>
        <p:txBody>
          <a:bodyPr vert="horz" wrap="square" lIns="91440" tIns="182880" rIns="0" bIns="91440" numCol="1" anchor="t" anchorCtr="0" compatLnSpc="1">
            <a:prstTxWarp prst="textNoShape">
              <a:avLst/>
            </a:prstTxWarp>
          </a:bodyPr>
          <a:lstStyle/>
          <a:p>
            <a:pPr defTabSz="913686"/>
            <a:r>
              <a:rPr lang="en-US" sz="1400" b="1" dirty="0" smtClean="0">
                <a:solidFill>
                  <a:srgbClr val="75787B"/>
                </a:solidFill>
                <a:latin typeface="Cambria" panose="02040503050406030204" pitchFamily="18" charset="0"/>
                <a:ea typeface="Cambria" panose="02040503050406030204" pitchFamily="18" charset="0"/>
                <a:cs typeface="Arial" panose="020B0604020202020204" pitchFamily="34" charset="0"/>
              </a:rPr>
              <a:t>Collapse</a:t>
            </a:r>
            <a:endParaRPr lang="en-US" sz="1400" b="1" dirty="0">
              <a:solidFill>
                <a:srgbClr val="75787B"/>
              </a:solidFill>
              <a:latin typeface="Cambria" panose="02040503050406030204" pitchFamily="18" charset="0"/>
              <a:ea typeface="Cambria" panose="02040503050406030204" pitchFamily="18" charset="0"/>
              <a:cs typeface="Arial" panose="020B0604020202020204" pitchFamily="34" charset="0"/>
            </a:endParaRPr>
          </a:p>
          <a:p>
            <a:pPr defTabSz="913686"/>
            <a:endParaRPr lang="en-US" sz="1400" b="1"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The collapse package provides various functions for aggregating and collapsing data in R. </a:t>
            </a:r>
            <a:endParaRPr lang="en-US" sz="1400" dirty="0" smtClean="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dirty="0" smtClean="0">
                <a:latin typeface="Cambria" panose="02040503050406030204" pitchFamily="18" charset="0"/>
                <a:ea typeface="Cambria" panose="02040503050406030204" pitchFamily="18" charset="0"/>
              </a:rPr>
              <a:t>It </a:t>
            </a:r>
            <a:r>
              <a:rPr lang="en-US" sz="1400" dirty="0">
                <a:latin typeface="Cambria" panose="02040503050406030204" pitchFamily="18" charset="0"/>
                <a:ea typeface="Cambria" panose="02040503050406030204" pitchFamily="18" charset="0"/>
              </a:rPr>
              <a:t>includes functions for collapsing data by group, creating contingency tables, calculating summary statistics, and performing other data aggregation tasks. </a:t>
            </a:r>
            <a:endParaRPr lang="en-US" sz="1400" dirty="0" smtClean="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dirty="0" smtClean="0">
                <a:latin typeface="Cambria" panose="02040503050406030204" pitchFamily="18" charset="0"/>
                <a:ea typeface="Cambria" panose="02040503050406030204" pitchFamily="18" charset="0"/>
              </a:rPr>
              <a:t>The </a:t>
            </a:r>
            <a:r>
              <a:rPr lang="en-US" sz="1400" dirty="0">
                <a:latin typeface="Cambria" panose="02040503050406030204" pitchFamily="18" charset="0"/>
                <a:ea typeface="Cambria" panose="02040503050406030204" pitchFamily="18" charset="0"/>
              </a:rPr>
              <a:t>package aims to provide efficient and convenient methods for summarizing data.</a:t>
            </a:r>
          </a:p>
        </p:txBody>
      </p:sp>
      <p:sp>
        <p:nvSpPr>
          <p:cNvPr id="109" name="Freeform 26">
            <a:extLst>
              <a:ext uri="{FF2B5EF4-FFF2-40B4-BE49-F238E27FC236}">
                <a16:creationId xmlns:a16="http://schemas.microsoft.com/office/drawing/2014/main" xmlns="" id="{11493460-4022-4D3E-99DD-60900416B840}"/>
              </a:ext>
            </a:extLst>
          </p:cNvPr>
          <p:cNvSpPr>
            <a:spLocks noEditPoints="1"/>
          </p:cNvSpPr>
          <p:nvPr/>
        </p:nvSpPr>
        <p:spPr bwMode="auto">
          <a:xfrm>
            <a:off x="3346471" y="1201320"/>
            <a:ext cx="2669908" cy="4437480"/>
          </a:xfrm>
          <a:prstGeom prst="round2DiagRect">
            <a:avLst>
              <a:gd name="adj1" fmla="val 17151"/>
              <a:gd name="adj2" fmla="val 0"/>
            </a:avLst>
          </a:prstGeom>
          <a:solidFill>
            <a:schemeClr val="bg1"/>
          </a:solidFill>
          <a:ln>
            <a:solidFill>
              <a:srgbClr val="004F59"/>
            </a:solidFill>
          </a:ln>
        </p:spPr>
        <p:txBody>
          <a:bodyPr vert="horz" wrap="square" lIns="91440" tIns="182880" rIns="0" bIns="91440" numCol="1" anchor="t" anchorCtr="0" compatLnSpc="1">
            <a:prstTxWarp prst="textNoShape">
              <a:avLst/>
            </a:prstTxWarp>
          </a:bodyPr>
          <a:lstStyle/>
          <a:p>
            <a:pPr defTabSz="913686"/>
            <a:r>
              <a:rPr lang="en-US" sz="1400" b="1" dirty="0" smtClean="0">
                <a:solidFill>
                  <a:srgbClr val="004F59"/>
                </a:solidFill>
                <a:latin typeface="Cambria" panose="02040503050406030204" pitchFamily="18" charset="0"/>
                <a:ea typeface="Cambria" panose="02040503050406030204" pitchFamily="18" charset="0"/>
                <a:cs typeface="Arial" panose="020B0604020202020204" pitchFamily="34" charset="0"/>
              </a:rPr>
              <a:t>spark</a:t>
            </a:r>
            <a:endParaRPr lang="en-US" sz="1400" b="1" dirty="0">
              <a:solidFill>
                <a:srgbClr val="004F59"/>
              </a:solidFill>
              <a:latin typeface="Cambria" panose="02040503050406030204" pitchFamily="18" charset="0"/>
              <a:ea typeface="Cambria" panose="02040503050406030204" pitchFamily="18" charset="0"/>
              <a:cs typeface="Arial" panose="020B0604020202020204" pitchFamily="34" charset="0"/>
            </a:endParaRPr>
          </a:p>
          <a:p>
            <a:pPr defTabSz="913686"/>
            <a:endParaRPr lang="en-US" sz="1400" b="1"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The </a:t>
            </a:r>
            <a:r>
              <a:rPr lang="en-US" sz="1400" dirty="0" err="1">
                <a:latin typeface="Cambria" panose="02040503050406030204" pitchFamily="18" charset="0"/>
                <a:ea typeface="Cambria" panose="02040503050406030204" pitchFamily="18" charset="0"/>
              </a:rPr>
              <a:t>sparklyr</a:t>
            </a:r>
            <a:r>
              <a:rPr lang="en-US" sz="1400" dirty="0">
                <a:latin typeface="Cambria" panose="02040503050406030204" pitchFamily="18" charset="0"/>
                <a:ea typeface="Cambria" panose="02040503050406030204" pitchFamily="18" charset="0"/>
              </a:rPr>
              <a:t> package provides an R interface to Apache Spark, a distributed computing system. </a:t>
            </a:r>
            <a:endParaRPr lang="en-US" sz="1400" dirty="0" smtClean="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dirty="0" smtClean="0">
                <a:latin typeface="Cambria" panose="02040503050406030204" pitchFamily="18" charset="0"/>
                <a:ea typeface="Cambria" panose="02040503050406030204" pitchFamily="18" charset="0"/>
              </a:rPr>
              <a:t>Spark </a:t>
            </a:r>
            <a:r>
              <a:rPr lang="en-US" sz="1400" dirty="0">
                <a:latin typeface="Cambria" panose="02040503050406030204" pitchFamily="18" charset="0"/>
                <a:ea typeface="Cambria" panose="02040503050406030204" pitchFamily="18" charset="0"/>
              </a:rPr>
              <a:t>is known for its ability to process large-scale data sets in a distributed and parallel manner. </a:t>
            </a:r>
            <a:endParaRPr lang="en-US" sz="1400" dirty="0" smtClean="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400" dirty="0">
              <a:latin typeface="Cambria" panose="02040503050406030204" pitchFamily="18" charset="0"/>
              <a:ea typeface="Cambria" panose="02040503050406030204" pitchFamily="18" charset="0"/>
            </a:endParaRPr>
          </a:p>
        </p:txBody>
      </p:sp>
      <p:sp>
        <p:nvSpPr>
          <p:cNvPr id="111" name="Freeform 26">
            <a:extLst>
              <a:ext uri="{FF2B5EF4-FFF2-40B4-BE49-F238E27FC236}">
                <a16:creationId xmlns:a16="http://schemas.microsoft.com/office/drawing/2014/main" xmlns="" id="{E1306C76-10DA-4D2E-8636-829A44485F4F}"/>
              </a:ext>
            </a:extLst>
          </p:cNvPr>
          <p:cNvSpPr>
            <a:spLocks noEditPoints="1"/>
          </p:cNvSpPr>
          <p:nvPr/>
        </p:nvSpPr>
        <p:spPr bwMode="auto">
          <a:xfrm>
            <a:off x="508842" y="1201320"/>
            <a:ext cx="2669908" cy="4437480"/>
          </a:xfrm>
          <a:prstGeom prst="round2DiagRect">
            <a:avLst>
              <a:gd name="adj1" fmla="val 17277"/>
              <a:gd name="adj2" fmla="val 0"/>
            </a:avLst>
          </a:prstGeom>
          <a:solidFill>
            <a:srgbClr val="FFFFFF"/>
          </a:solidFill>
          <a:ln>
            <a:solidFill>
              <a:srgbClr val="43B02A"/>
            </a:solidFill>
          </a:ln>
        </p:spPr>
        <p:txBody>
          <a:bodyPr vert="horz" wrap="square" lIns="91440" tIns="182880" rIns="0" bIns="91440" numCol="1" anchor="t" anchorCtr="0" compatLnSpc="1">
            <a:prstTxWarp prst="textNoShape">
              <a:avLst/>
            </a:prstTxWarp>
          </a:bodyPr>
          <a:lstStyle/>
          <a:p>
            <a:pPr defTabSz="913686"/>
            <a:r>
              <a:rPr lang="en-US" sz="1400" b="1" dirty="0" smtClean="0">
                <a:solidFill>
                  <a:srgbClr val="43B02A"/>
                </a:solidFill>
                <a:latin typeface="Cambria" panose="02040503050406030204" pitchFamily="18" charset="0"/>
                <a:ea typeface="Cambria" panose="02040503050406030204" pitchFamily="18" charset="0"/>
                <a:cs typeface="Arial" panose="020B0604020202020204" pitchFamily="34" charset="0"/>
              </a:rPr>
              <a:t>Polars</a:t>
            </a:r>
            <a:endParaRPr lang="en-US" sz="1400" b="1" dirty="0">
              <a:solidFill>
                <a:srgbClr val="43B02A"/>
              </a:solidFill>
              <a:latin typeface="Cambria" panose="02040503050406030204" pitchFamily="18" charset="0"/>
              <a:ea typeface="Cambria" panose="02040503050406030204" pitchFamily="18" charset="0"/>
              <a:cs typeface="Arial" panose="020B0604020202020204" pitchFamily="34" charset="0"/>
            </a:endParaRPr>
          </a:p>
          <a:p>
            <a:pPr defTabSz="913686"/>
            <a:endParaRPr lang="en-US" sz="1400" b="1"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171299" indent="-171299" defTabSz="913686">
              <a:buFont typeface="Arial" panose="020B0604020202020204" pitchFamily="34" charset="0"/>
              <a:buChar char="•"/>
            </a:pPr>
            <a:r>
              <a:rPr lang="en-US" sz="1400" dirty="0">
                <a:solidFill>
                  <a:srgbClr val="000000"/>
                </a:solidFill>
                <a:latin typeface="Cambria" panose="02040503050406030204" pitchFamily="18" charset="0"/>
                <a:ea typeface="Cambria" panose="02040503050406030204" pitchFamily="18" charset="0"/>
                <a:cs typeface="Arial" panose="020B0604020202020204" pitchFamily="34" charset="0"/>
              </a:rPr>
              <a:t>Polars is a fast and efficient data manipulation and analysis library for R. </a:t>
            </a:r>
            <a:endParaRPr lang="en-US" sz="1400" dirty="0" smtClean="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171299" indent="-171299" defTabSz="913686">
              <a:buFont typeface="Arial" panose="020B0604020202020204" pitchFamily="34" charset="0"/>
              <a:buChar char="•"/>
            </a:pPr>
            <a:endParaRPr lang="en-US" sz="1400"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171299" indent="-171299" defTabSz="913686">
              <a:buFont typeface="Arial" panose="020B0604020202020204" pitchFamily="34" charset="0"/>
              <a:buChar char="•"/>
            </a:pPr>
            <a:r>
              <a:rPr lang="en-US" sz="1400" dirty="0" smtClean="0">
                <a:solidFill>
                  <a:srgbClr val="000000"/>
                </a:solidFill>
                <a:latin typeface="Cambria" panose="02040503050406030204" pitchFamily="18" charset="0"/>
                <a:ea typeface="Cambria" panose="02040503050406030204" pitchFamily="18" charset="0"/>
                <a:cs typeface="Arial" panose="020B0604020202020204" pitchFamily="34" charset="0"/>
              </a:rPr>
              <a:t>It </a:t>
            </a:r>
            <a:r>
              <a:rPr lang="en-US" sz="1400" dirty="0">
                <a:solidFill>
                  <a:srgbClr val="000000"/>
                </a:solidFill>
                <a:latin typeface="Cambria" panose="02040503050406030204" pitchFamily="18" charset="0"/>
                <a:ea typeface="Cambria" panose="02040503050406030204" pitchFamily="18" charset="0"/>
                <a:cs typeface="Arial" panose="020B0604020202020204" pitchFamily="34" charset="0"/>
              </a:rPr>
              <a:t>provides a </a:t>
            </a:r>
            <a:r>
              <a:rPr lang="en-US" sz="1400" dirty="0" err="1">
                <a:solidFill>
                  <a:srgbClr val="000000"/>
                </a:solidFill>
                <a:latin typeface="Cambria" panose="02040503050406030204" pitchFamily="18" charset="0"/>
                <a:ea typeface="Cambria" panose="02040503050406030204" pitchFamily="18" charset="0"/>
                <a:cs typeface="Arial" panose="020B0604020202020204" pitchFamily="34" charset="0"/>
              </a:rPr>
              <a:t>DataFrame</a:t>
            </a:r>
            <a:r>
              <a:rPr lang="en-US" sz="1400" dirty="0">
                <a:solidFill>
                  <a:srgbClr val="000000"/>
                </a:solidFill>
                <a:latin typeface="Cambria" panose="02040503050406030204" pitchFamily="18" charset="0"/>
                <a:ea typeface="Cambria" panose="02040503050406030204" pitchFamily="18" charset="0"/>
                <a:cs typeface="Arial" panose="020B0604020202020204" pitchFamily="34" charset="0"/>
              </a:rPr>
              <a:t> API similar to pandas in Python and allows you to perform operations like filtering, aggregating, joining, and transforming data. </a:t>
            </a:r>
            <a:endParaRPr lang="en-US" sz="1400" dirty="0" smtClean="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171299" indent="-171299" defTabSz="913686">
              <a:buFont typeface="Arial" panose="020B0604020202020204" pitchFamily="34" charset="0"/>
              <a:buChar char="•"/>
            </a:pPr>
            <a:endParaRPr lang="en-US" sz="1400"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171299" indent="-171299" defTabSz="913686">
              <a:buFont typeface="Arial" panose="020B0604020202020204" pitchFamily="34" charset="0"/>
              <a:buChar char="•"/>
            </a:pPr>
            <a:r>
              <a:rPr lang="en-US" sz="1400" dirty="0" smtClean="0">
                <a:solidFill>
                  <a:srgbClr val="000000"/>
                </a:solidFill>
                <a:latin typeface="Cambria" panose="02040503050406030204" pitchFamily="18" charset="0"/>
                <a:ea typeface="Cambria" panose="02040503050406030204" pitchFamily="18" charset="0"/>
                <a:cs typeface="Arial" panose="020B0604020202020204" pitchFamily="34" charset="0"/>
              </a:rPr>
              <a:t>Polars </a:t>
            </a:r>
            <a:r>
              <a:rPr lang="en-US" sz="1400" dirty="0">
                <a:solidFill>
                  <a:srgbClr val="000000"/>
                </a:solidFill>
                <a:latin typeface="Cambria" panose="02040503050406030204" pitchFamily="18" charset="0"/>
                <a:ea typeface="Cambria" panose="02040503050406030204" pitchFamily="18" charset="0"/>
                <a:cs typeface="Arial" panose="020B0604020202020204" pitchFamily="34" charset="0"/>
              </a:rPr>
              <a:t>is designed for working with large datasets and utilizes parallel processing to achieve high performance.</a:t>
            </a:r>
          </a:p>
        </p:txBody>
      </p:sp>
    </p:spTree>
    <p:extLst>
      <p:ext uri="{BB962C8B-B14F-4D97-AF65-F5344CB8AC3E}">
        <p14:creationId xmlns:p14="http://schemas.microsoft.com/office/powerpoint/2010/main" val="1071365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barn(inVertical)">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barn(inVertical)">
                                      <p:cBhvr>
                                        <p:cTn id="12" dur="500"/>
                                        <p:tgtEl>
                                          <p:spTgt spid="10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barn(inVertical)">
                                      <p:cBhvr>
                                        <p:cTn id="1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9" grpId="0" animBg="1"/>
      <p:bldP spid="1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sz="2800" dirty="0" smtClean="0">
                <a:cs typeface="Times New Roman" panose="02020603050405020304" pitchFamily="18" charset="0"/>
              </a:rPr>
              <a:t>Packages</a:t>
            </a:r>
            <a:endParaRPr lang="en-GB" sz="2800" dirty="0">
              <a:latin typeface="Cambria" panose="02040503050406030204" pitchFamily="18" charset="0"/>
            </a:endParaRPr>
          </a:p>
        </p:txBody>
      </p:sp>
      <p:sp>
        <p:nvSpPr>
          <p:cNvPr id="107" name="Freeform 26">
            <a:extLst>
              <a:ext uri="{FF2B5EF4-FFF2-40B4-BE49-F238E27FC236}">
                <a16:creationId xmlns:a16="http://schemas.microsoft.com/office/drawing/2014/main" xmlns="" id="{D72479EA-2A8B-4D62-AF80-C65B6D87DCD8}"/>
              </a:ext>
            </a:extLst>
          </p:cNvPr>
          <p:cNvSpPr>
            <a:spLocks noEditPoints="1"/>
          </p:cNvSpPr>
          <p:nvPr/>
        </p:nvSpPr>
        <p:spPr bwMode="auto">
          <a:xfrm>
            <a:off x="6157440" y="1201320"/>
            <a:ext cx="2669908" cy="4589880"/>
          </a:xfrm>
          <a:prstGeom prst="round2DiagRect">
            <a:avLst>
              <a:gd name="adj1" fmla="val 16859"/>
              <a:gd name="adj2" fmla="val 0"/>
            </a:avLst>
          </a:prstGeom>
          <a:solidFill>
            <a:schemeClr val="bg1"/>
          </a:solidFill>
          <a:ln>
            <a:solidFill>
              <a:srgbClr val="75787B"/>
            </a:solidFill>
          </a:ln>
        </p:spPr>
        <p:txBody>
          <a:bodyPr vert="horz" wrap="square" lIns="91440" tIns="182880" rIns="0" bIns="91440" numCol="1" anchor="t" anchorCtr="0" compatLnSpc="1">
            <a:prstTxWarp prst="textNoShape">
              <a:avLst/>
            </a:prstTxWarp>
          </a:bodyPr>
          <a:lstStyle/>
          <a:p>
            <a:pPr defTabSz="913686"/>
            <a:r>
              <a:rPr lang="en-US" sz="1400" b="1" dirty="0" smtClean="0">
                <a:solidFill>
                  <a:srgbClr val="75787B"/>
                </a:solidFill>
                <a:latin typeface="Cambria" panose="02040503050406030204" pitchFamily="18" charset="0"/>
                <a:ea typeface="Cambria" panose="02040503050406030204" pitchFamily="18" charset="0"/>
                <a:cs typeface="Arial" panose="020B0604020202020204" pitchFamily="34" charset="0"/>
              </a:rPr>
              <a:t>Reshape2</a:t>
            </a:r>
            <a:endParaRPr lang="en-US" sz="1400" b="1" dirty="0">
              <a:solidFill>
                <a:srgbClr val="75787B"/>
              </a:solidFill>
              <a:latin typeface="Cambria" panose="02040503050406030204" pitchFamily="18" charset="0"/>
              <a:ea typeface="Cambria" panose="02040503050406030204" pitchFamily="18" charset="0"/>
              <a:cs typeface="Arial" panose="020B0604020202020204" pitchFamily="34" charset="0"/>
            </a:endParaRPr>
          </a:p>
          <a:p>
            <a:pPr defTabSz="913686"/>
            <a:endParaRPr lang="en-US" sz="1400" b="1"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reshape2 is an older package in R that provides functions for reshaping and transforming data. </a:t>
            </a:r>
            <a:endParaRPr lang="en-US" sz="1400" dirty="0" smtClean="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dirty="0" smtClean="0">
                <a:latin typeface="Cambria" panose="02040503050406030204" pitchFamily="18" charset="0"/>
                <a:ea typeface="Cambria" panose="02040503050406030204" pitchFamily="18" charset="0"/>
              </a:rPr>
              <a:t>It </a:t>
            </a:r>
            <a:r>
              <a:rPr lang="en-US" sz="1400" dirty="0">
                <a:latin typeface="Cambria" panose="02040503050406030204" pitchFamily="18" charset="0"/>
                <a:ea typeface="Cambria" panose="02040503050406030204" pitchFamily="18" charset="0"/>
              </a:rPr>
              <a:t>offers tools for converting data between different formats, such as converting data from wide to long format or vice versa. </a:t>
            </a:r>
          </a:p>
        </p:txBody>
      </p:sp>
      <p:sp>
        <p:nvSpPr>
          <p:cNvPr id="109" name="Freeform 26">
            <a:extLst>
              <a:ext uri="{FF2B5EF4-FFF2-40B4-BE49-F238E27FC236}">
                <a16:creationId xmlns:a16="http://schemas.microsoft.com/office/drawing/2014/main" xmlns="" id="{11493460-4022-4D3E-99DD-60900416B840}"/>
              </a:ext>
            </a:extLst>
          </p:cNvPr>
          <p:cNvSpPr>
            <a:spLocks noEditPoints="1"/>
          </p:cNvSpPr>
          <p:nvPr/>
        </p:nvSpPr>
        <p:spPr bwMode="auto">
          <a:xfrm>
            <a:off x="3346471" y="1201320"/>
            <a:ext cx="2669908" cy="4589880"/>
          </a:xfrm>
          <a:prstGeom prst="round2DiagRect">
            <a:avLst>
              <a:gd name="adj1" fmla="val 17151"/>
              <a:gd name="adj2" fmla="val 0"/>
            </a:avLst>
          </a:prstGeom>
          <a:solidFill>
            <a:schemeClr val="bg1"/>
          </a:solidFill>
          <a:ln>
            <a:solidFill>
              <a:srgbClr val="004F59"/>
            </a:solidFill>
          </a:ln>
        </p:spPr>
        <p:txBody>
          <a:bodyPr vert="horz" wrap="square" lIns="91440" tIns="182880" rIns="0" bIns="91440" numCol="1" anchor="t" anchorCtr="0" compatLnSpc="1">
            <a:prstTxWarp prst="textNoShape">
              <a:avLst/>
            </a:prstTxWarp>
          </a:bodyPr>
          <a:lstStyle/>
          <a:p>
            <a:pPr defTabSz="913686"/>
            <a:r>
              <a:rPr lang="en-US" sz="1400" b="1" dirty="0" smtClean="0">
                <a:solidFill>
                  <a:srgbClr val="004F59"/>
                </a:solidFill>
                <a:latin typeface="Cambria" panose="02040503050406030204" pitchFamily="18" charset="0"/>
                <a:ea typeface="Cambria" panose="02040503050406030204" pitchFamily="18" charset="0"/>
                <a:cs typeface="Arial" panose="020B0604020202020204" pitchFamily="34" charset="0"/>
              </a:rPr>
              <a:t>tidyr</a:t>
            </a:r>
            <a:endParaRPr lang="en-US" sz="1400" b="1" dirty="0">
              <a:solidFill>
                <a:srgbClr val="004F59"/>
              </a:solidFill>
              <a:latin typeface="Cambria" panose="02040503050406030204" pitchFamily="18" charset="0"/>
              <a:ea typeface="Cambria" panose="02040503050406030204" pitchFamily="18" charset="0"/>
              <a:cs typeface="Arial" panose="020B0604020202020204" pitchFamily="34" charset="0"/>
            </a:endParaRPr>
          </a:p>
          <a:p>
            <a:pPr marL="285750" indent="-285750" defTabSz="913686">
              <a:buFont typeface="Arial" panose="020B0604020202020204" pitchFamily="34" charset="0"/>
              <a:buChar char="•"/>
            </a:pPr>
            <a:endParaRPr lang="en-US" sz="1400" b="1"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tidyr is another popular package for data manipulation in R. </a:t>
            </a:r>
            <a:endParaRPr lang="en-US" sz="1400" dirty="0" smtClean="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dirty="0" smtClean="0">
                <a:latin typeface="Cambria" panose="02040503050406030204" pitchFamily="18" charset="0"/>
                <a:ea typeface="Cambria" panose="02040503050406030204" pitchFamily="18" charset="0"/>
              </a:rPr>
              <a:t>It </a:t>
            </a:r>
            <a:r>
              <a:rPr lang="en-US" sz="1400" dirty="0">
                <a:latin typeface="Cambria" panose="02040503050406030204" pitchFamily="18" charset="0"/>
                <a:ea typeface="Cambria" panose="02040503050406030204" pitchFamily="18" charset="0"/>
              </a:rPr>
              <a:t>focuses on transforming data between "wide" and "long" formats, also known as data reshaping or tidying. tidyr provides functions like </a:t>
            </a:r>
            <a:r>
              <a:rPr lang="en-US" sz="1400" dirty="0" smtClean="0">
                <a:latin typeface="Cambria" panose="02040503050406030204" pitchFamily="18" charset="0"/>
                <a:ea typeface="Cambria" panose="02040503050406030204" pitchFamily="18" charset="0"/>
              </a:rPr>
              <a:t>pivot-longer and pivot wider that </a:t>
            </a:r>
            <a:r>
              <a:rPr lang="en-US" sz="1400" dirty="0">
                <a:latin typeface="Cambria" panose="02040503050406030204" pitchFamily="18" charset="0"/>
                <a:ea typeface="Cambria" panose="02040503050406030204" pitchFamily="18" charset="0"/>
              </a:rPr>
              <a:t>help you reshape your data to a more suitable format for </a:t>
            </a:r>
            <a:r>
              <a:rPr lang="en-US" sz="1400" dirty="0" smtClean="0">
                <a:latin typeface="Cambria" panose="02040503050406030204" pitchFamily="18" charset="0"/>
                <a:ea typeface="Cambria" panose="02040503050406030204" pitchFamily="18" charset="0"/>
              </a:rPr>
              <a:t>analysis</a:t>
            </a:r>
            <a:endParaRPr lang="en-US" sz="1400" dirty="0">
              <a:latin typeface="Cambria" panose="02040503050406030204" pitchFamily="18" charset="0"/>
              <a:ea typeface="Cambria" panose="02040503050406030204" pitchFamily="18" charset="0"/>
            </a:endParaRPr>
          </a:p>
        </p:txBody>
      </p:sp>
      <p:sp>
        <p:nvSpPr>
          <p:cNvPr id="111" name="Freeform 26">
            <a:extLst>
              <a:ext uri="{FF2B5EF4-FFF2-40B4-BE49-F238E27FC236}">
                <a16:creationId xmlns:a16="http://schemas.microsoft.com/office/drawing/2014/main" xmlns="" id="{E1306C76-10DA-4D2E-8636-829A44485F4F}"/>
              </a:ext>
            </a:extLst>
          </p:cNvPr>
          <p:cNvSpPr>
            <a:spLocks noEditPoints="1"/>
          </p:cNvSpPr>
          <p:nvPr/>
        </p:nvSpPr>
        <p:spPr bwMode="auto">
          <a:xfrm>
            <a:off x="508842" y="1201320"/>
            <a:ext cx="2669908" cy="4589880"/>
          </a:xfrm>
          <a:prstGeom prst="round2DiagRect">
            <a:avLst>
              <a:gd name="adj1" fmla="val 17277"/>
              <a:gd name="adj2" fmla="val 0"/>
            </a:avLst>
          </a:prstGeom>
          <a:solidFill>
            <a:srgbClr val="FFFFFF"/>
          </a:solidFill>
          <a:ln>
            <a:solidFill>
              <a:srgbClr val="43B02A"/>
            </a:solidFill>
          </a:ln>
        </p:spPr>
        <p:txBody>
          <a:bodyPr vert="horz" wrap="square" lIns="91440" tIns="182880" rIns="0" bIns="91440" numCol="1" anchor="t" anchorCtr="0" compatLnSpc="1">
            <a:prstTxWarp prst="textNoShape">
              <a:avLst/>
            </a:prstTxWarp>
          </a:bodyPr>
          <a:lstStyle/>
          <a:p>
            <a:pPr defTabSz="913686"/>
            <a:r>
              <a:rPr lang="en-US" sz="1400" b="1" dirty="0" smtClean="0">
                <a:solidFill>
                  <a:srgbClr val="43B02A"/>
                </a:solidFill>
                <a:latin typeface="Cambria" panose="02040503050406030204" pitchFamily="18" charset="0"/>
                <a:ea typeface="Cambria" panose="02040503050406030204" pitchFamily="18" charset="0"/>
                <a:cs typeface="Arial" panose="020B0604020202020204" pitchFamily="34" charset="0"/>
              </a:rPr>
              <a:t>Dplyr</a:t>
            </a:r>
            <a:endParaRPr lang="en-US" sz="1400" b="1" dirty="0">
              <a:solidFill>
                <a:srgbClr val="43B02A"/>
              </a:solidFill>
              <a:latin typeface="Cambria" panose="02040503050406030204" pitchFamily="18" charset="0"/>
              <a:ea typeface="Cambria" panose="02040503050406030204" pitchFamily="18" charset="0"/>
              <a:cs typeface="Arial" panose="020B0604020202020204" pitchFamily="34" charset="0"/>
            </a:endParaRPr>
          </a:p>
          <a:p>
            <a:pPr defTabSz="913686"/>
            <a:endParaRPr lang="en-US" sz="1400" b="1"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171299" indent="-171299" defTabSz="913686">
              <a:buFont typeface="Arial" panose="020B0604020202020204" pitchFamily="34" charset="0"/>
              <a:buChar char="•"/>
            </a:pPr>
            <a:r>
              <a:rPr lang="en-US" sz="1400" dirty="0">
                <a:solidFill>
                  <a:srgbClr val="000000"/>
                </a:solidFill>
                <a:latin typeface="Cambria" panose="02040503050406030204" pitchFamily="18" charset="0"/>
                <a:ea typeface="Cambria" panose="02040503050406030204" pitchFamily="18" charset="0"/>
                <a:cs typeface="Arial" panose="020B0604020202020204" pitchFamily="34" charset="0"/>
              </a:rPr>
              <a:t>dplyr is a widely used package for data manipulation in R. </a:t>
            </a:r>
            <a:endParaRPr lang="en-US" sz="1400" dirty="0" smtClean="0">
              <a:solidFill>
                <a:srgbClr val="000000"/>
              </a:solidFill>
              <a:latin typeface="Cambria" panose="02040503050406030204" pitchFamily="18" charset="0"/>
              <a:ea typeface="Cambria" panose="02040503050406030204" pitchFamily="18" charset="0"/>
              <a:cs typeface="Arial" panose="020B0604020202020204" pitchFamily="34" charset="0"/>
            </a:endParaRPr>
          </a:p>
          <a:p>
            <a:pPr defTabSz="913686"/>
            <a:endParaRPr lang="en-US" sz="1400" dirty="0" smtClean="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171299" indent="-171299" defTabSz="913686">
              <a:buFont typeface="Arial" panose="020B0604020202020204" pitchFamily="34" charset="0"/>
              <a:buChar char="•"/>
            </a:pPr>
            <a:r>
              <a:rPr lang="en-US" sz="1400" dirty="0" smtClean="0">
                <a:solidFill>
                  <a:srgbClr val="000000"/>
                </a:solidFill>
                <a:latin typeface="Cambria" panose="02040503050406030204" pitchFamily="18" charset="0"/>
                <a:ea typeface="Cambria" panose="02040503050406030204" pitchFamily="18" charset="0"/>
                <a:cs typeface="Arial" panose="020B0604020202020204" pitchFamily="34" charset="0"/>
              </a:rPr>
              <a:t>It </a:t>
            </a:r>
            <a:r>
              <a:rPr lang="en-US" sz="1400" dirty="0">
                <a:solidFill>
                  <a:srgbClr val="000000"/>
                </a:solidFill>
                <a:latin typeface="Cambria" panose="02040503050406030204" pitchFamily="18" charset="0"/>
                <a:ea typeface="Cambria" panose="02040503050406030204" pitchFamily="18" charset="0"/>
                <a:cs typeface="Arial" panose="020B0604020202020204" pitchFamily="34" charset="0"/>
              </a:rPr>
              <a:t>provides a set of functions that allow you to easily filter, arrange, mutate, and summarize data. dplyr follows a "grammar of data manipulation" approach, which means that it provides a consistent and intuitive syntax for performing common data manipulation tasks</a:t>
            </a:r>
            <a:r>
              <a:rPr lang="en-US" sz="1400" dirty="0" smtClean="0">
                <a:solidFill>
                  <a:srgbClr val="000000"/>
                </a:solidFill>
                <a:latin typeface="Cambria" panose="02040503050406030204" pitchFamily="18" charset="0"/>
                <a:ea typeface="Cambria" panose="02040503050406030204" pitchFamily="18" charset="0"/>
                <a:cs typeface="Arial" panose="020B0604020202020204" pitchFamily="34" charset="0"/>
              </a:rPr>
              <a:t>..</a:t>
            </a:r>
            <a:endParaRPr lang="en-US" sz="1400" dirty="0">
              <a:solidFill>
                <a:srgbClr val="000000"/>
              </a:solidFill>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1086266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barn(inVertical)">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barn(inVertical)">
                                      <p:cBhvr>
                                        <p:cTn id="12" dur="500"/>
                                        <p:tgtEl>
                                          <p:spTgt spid="10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barn(inVertical)">
                                      <p:cBhvr>
                                        <p:cTn id="1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9" grpId="0" animBg="1"/>
      <p:bldP spid="1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0"/>
            <a:ext cx="8305800" cy="586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xmlns="" id="{03359D0E-C09E-46B2-924A-2A88978DCF22}"/>
              </a:ext>
            </a:extLst>
          </p:cNvPr>
          <p:cNvGrpSpPr/>
          <p:nvPr/>
        </p:nvGrpSpPr>
        <p:grpSpPr>
          <a:xfrm>
            <a:off x="596394" y="1860633"/>
            <a:ext cx="5910006" cy="2234923"/>
            <a:chOff x="3113312" y="1767949"/>
            <a:chExt cx="4567334" cy="2234923"/>
          </a:xfrm>
        </p:grpSpPr>
        <p:sp>
          <p:nvSpPr>
            <p:cNvPr id="132" name="Rounded Rectangle 131"/>
            <p:cNvSpPr/>
            <p:nvPr/>
          </p:nvSpPr>
          <p:spPr bwMode="gray">
            <a:xfrm>
              <a:off x="3113312" y="1767949"/>
              <a:ext cx="4544613" cy="2234923"/>
            </a:xfrm>
            <a:prstGeom prst="roundRect">
              <a:avLst/>
            </a:prstGeom>
            <a:solidFill>
              <a:schemeClr val="tx1"/>
            </a:solidFill>
            <a:ln w="19050" algn="ctr">
              <a:noFill/>
              <a:miter lim="800000"/>
              <a:headEnd/>
              <a:tailEnd/>
            </a:ln>
            <a:effectLst>
              <a:outerShdw blurRad="50800" dist="38100" dir="8100000" algn="tl" rotWithShape="0">
                <a:srgbClr val="000000">
                  <a:alpha val="11000"/>
                </a:srgbClr>
              </a:outerShdw>
            </a:effectLst>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33" name="Subtitle 3">
              <a:extLst>
                <a:ext uri="{FF2B5EF4-FFF2-40B4-BE49-F238E27FC236}">
                  <a16:creationId xmlns:a16="http://schemas.microsoft.com/office/drawing/2014/main" xmlns="" id="{3F745977-12D9-4CAD-974F-EA241C374353}"/>
                </a:ext>
              </a:extLst>
            </p:cNvPr>
            <p:cNvSpPr txBox="1">
              <a:spLocks/>
            </p:cNvSpPr>
            <p:nvPr/>
          </p:nvSpPr>
          <p:spPr bwMode="gray">
            <a:xfrm>
              <a:off x="3981194" y="1782625"/>
              <a:ext cx="3699452" cy="2003538"/>
            </a:xfrm>
            <a:prstGeom prst="rect">
              <a:avLst/>
            </a:prstGeom>
          </p:spPr>
          <p:txBody>
            <a:bodyPr vert="horz" lIns="0" tIns="0" rIns="0" bIns="0" rtlCol="0" anchor="ctr"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2400" b="1" kern="1200">
                  <a:solidFill>
                    <a:schemeClr val="bg1"/>
                  </a:solidFill>
                  <a:latin typeface="+mn-lt"/>
                  <a:ea typeface="+mn-ea"/>
                  <a:cs typeface="Calibri Light" panose="020F0302020204030204" pitchFamily="34" charset="0"/>
                </a:defRPr>
              </a:lvl1pPr>
              <a:lvl2pPr marL="0" indent="0" algn="l" defTabSz="914400" rtl="0" eaLnBrk="1" latinLnBrk="0" hangingPunct="1">
                <a:spcBef>
                  <a:spcPts val="0"/>
                </a:spcBef>
                <a:spcAft>
                  <a:spcPts val="1000"/>
                </a:spcAft>
                <a:buClrTx/>
                <a:buSzPct val="100000"/>
                <a:buFont typeface="Arial"/>
                <a:buNone/>
                <a:defRPr lang="en-US" sz="2000" b="0" kern="1200">
                  <a:solidFill>
                    <a:schemeClr val="bg1"/>
                  </a:solidFill>
                  <a:latin typeface="+mj-lt"/>
                  <a:ea typeface="+mn-ea"/>
                  <a:cs typeface="Calibri Light" panose="020F0302020204030204" pitchFamily="34" charset="0"/>
                </a:defRPr>
              </a:lvl2pPr>
              <a:lvl3pPr marL="1219170" indent="0" algn="ctr" defTabSz="914400" rtl="0" eaLnBrk="1" latinLnBrk="0" hangingPunct="1">
                <a:spcBef>
                  <a:spcPts val="0"/>
                </a:spcBef>
                <a:spcAft>
                  <a:spcPts val="1000"/>
                </a:spcAft>
                <a:buClrTx/>
                <a:buSzPct val="100000"/>
                <a:buFont typeface="Arial" panose="020B0604020202020204" pitchFamily="34" charset="0"/>
                <a:buNone/>
                <a:defRPr lang="en-US" sz="2400" kern="1200">
                  <a:solidFill>
                    <a:schemeClr val="tx1"/>
                  </a:solidFill>
                  <a:latin typeface="+mn-lt"/>
                  <a:ea typeface="+mn-ea"/>
                  <a:cs typeface="Calibri Light" panose="020F0302020204030204" pitchFamily="34" charset="0"/>
                </a:defRPr>
              </a:lvl3pPr>
              <a:lvl4pPr marL="1828754" indent="0" algn="ctr" defTabSz="914400" rtl="0" eaLnBrk="1" latinLnBrk="0" hangingPunct="1">
                <a:spcBef>
                  <a:spcPts val="0"/>
                </a:spcBef>
                <a:spcAft>
                  <a:spcPts val="1000"/>
                </a:spcAft>
                <a:buClrTx/>
                <a:buSzPct val="100000"/>
                <a:buFont typeface="Verdana" panose="020B0604030504040204" pitchFamily="34" charset="0"/>
                <a:buNone/>
                <a:defRPr lang="en-US" sz="2133" kern="1200" baseline="0">
                  <a:solidFill>
                    <a:schemeClr val="tx1"/>
                  </a:solidFill>
                  <a:latin typeface="+mn-lt"/>
                  <a:ea typeface="+mn-ea"/>
                  <a:cs typeface="Calibri Light" panose="020F0302020204030204" pitchFamily="34" charset="0"/>
                </a:defRPr>
              </a:lvl4pPr>
              <a:lvl5pPr marL="2438339" indent="0" algn="ctr" defTabSz="798513" rtl="0" eaLnBrk="1" latinLnBrk="0" hangingPunct="1">
                <a:spcBef>
                  <a:spcPts val="0"/>
                </a:spcBef>
                <a:spcAft>
                  <a:spcPts val="1000"/>
                </a:spcAft>
                <a:buClrTx/>
                <a:buSzPct val="100000"/>
                <a:buFont typeface="Verdana" panose="020B0604030504040204" pitchFamily="34" charset="0"/>
                <a:buNone/>
                <a:tabLst/>
                <a:defRPr lang="en-US" sz="2133" kern="1200" baseline="0">
                  <a:solidFill>
                    <a:schemeClr val="tx1"/>
                  </a:solidFill>
                  <a:latin typeface="+mn-lt"/>
                  <a:ea typeface="+mn-ea"/>
                  <a:cs typeface="Calibri Light" panose="020F0302020204030204" pitchFamily="34" charset="0"/>
                </a:defRPr>
              </a:lvl5pPr>
              <a:lvl6pPr marL="3047924"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914400" rtl="0" eaLnBrk="1" latinLnBrk="0" hangingPunct="1">
                <a:spcBef>
                  <a:spcPts val="0"/>
                </a:spcBef>
                <a:spcAft>
                  <a:spcPts val="1000"/>
                </a:spcAft>
                <a:buFont typeface="Verdana" panose="020B0604030504040204" pitchFamily="34" charset="0"/>
                <a:buNone/>
                <a:defRPr sz="2133" kern="1200">
                  <a:solidFill>
                    <a:schemeClr val="tx1"/>
                  </a:solidFill>
                  <a:latin typeface="+mn-lt"/>
                  <a:ea typeface="+mn-ea"/>
                  <a:cs typeface="+mn-cs"/>
                </a:defRPr>
              </a:lvl7pPr>
              <a:lvl8pPr marL="4267093"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9pPr>
            </a:lstStyle>
            <a:p>
              <a:r>
                <a:rPr lang="en-US" sz="3200" dirty="0" smtClean="0"/>
                <a:t>Plot showing </a:t>
              </a:r>
              <a:r>
                <a:rPr lang="en-US" sz="3200" kern="0" dirty="0" smtClean="0">
                  <a:latin typeface="Cambria" panose="02040503050406030204" pitchFamily="18" charset="0"/>
                  <a:cs typeface="Times New Roman" panose="02020603050405020304" pitchFamily="18" charset="0"/>
                </a:rPr>
                <a:t>analyzes of  </a:t>
              </a:r>
              <a:r>
                <a:rPr lang="en-US" sz="3200" kern="0" dirty="0">
                  <a:latin typeface="Cambria" panose="02040503050406030204" pitchFamily="18" charset="0"/>
                  <a:cs typeface="Times New Roman" panose="02020603050405020304" pitchFamily="18" charset="0"/>
                </a:rPr>
                <a:t>efficiency of </a:t>
              </a:r>
              <a:r>
                <a:rPr lang="en-US" sz="3200" kern="0" dirty="0" smtClean="0">
                  <a:latin typeface="Cambria" panose="02040503050406030204" pitchFamily="18" charset="0"/>
                  <a:cs typeface="Times New Roman" panose="02020603050405020304" pitchFamily="18" charset="0"/>
                </a:rPr>
                <a:t>data.table and packages</a:t>
              </a:r>
              <a:r>
                <a:rPr lang="en-US" sz="3200" dirty="0" smtClean="0"/>
                <a:t> </a:t>
              </a:r>
              <a:endParaRPr lang="en-US" sz="3200" kern="0" dirty="0">
                <a:latin typeface="Cambria" panose="02040503050406030204" pitchFamily="18" charset="0"/>
                <a:cs typeface="Times New Roman" panose="02020603050405020304" pitchFamily="18" charset="0"/>
              </a:endParaRPr>
            </a:p>
          </p:txBody>
        </p:sp>
      </p:grpSp>
      <p:grpSp>
        <p:nvGrpSpPr>
          <p:cNvPr id="134" name="Group 133">
            <a:extLst>
              <a:ext uri="{FF2B5EF4-FFF2-40B4-BE49-F238E27FC236}">
                <a16:creationId xmlns:a16="http://schemas.microsoft.com/office/drawing/2014/main" xmlns="" id="{FF1782A1-E0F7-4BCA-977A-48380138BA2D}"/>
              </a:ext>
            </a:extLst>
          </p:cNvPr>
          <p:cNvGrpSpPr/>
          <p:nvPr/>
        </p:nvGrpSpPr>
        <p:grpSpPr>
          <a:xfrm>
            <a:off x="473955" y="1354070"/>
            <a:ext cx="1098811" cy="1098811"/>
            <a:chOff x="473955" y="1354070"/>
            <a:chExt cx="1098811" cy="1098811"/>
          </a:xfrm>
        </p:grpSpPr>
        <p:sp>
          <p:nvSpPr>
            <p:cNvPr id="135" name="Oval 134">
              <a:extLst>
                <a:ext uri="{FF2B5EF4-FFF2-40B4-BE49-F238E27FC236}">
                  <a16:creationId xmlns:a16="http://schemas.microsoft.com/office/drawing/2014/main" xmlns="" id="{B1C5A454-440A-40B8-A566-F8A9E42996FC}"/>
                </a:ext>
              </a:extLst>
            </p:cNvPr>
            <p:cNvSpPr/>
            <p:nvPr/>
          </p:nvSpPr>
          <p:spPr bwMode="gray">
            <a:xfrm>
              <a:off x="473955" y="1354070"/>
              <a:ext cx="1098811" cy="1098811"/>
            </a:xfrm>
            <a:prstGeom prst="ellipse">
              <a:avLst/>
            </a:prstGeom>
            <a:solidFill>
              <a:schemeClr val="tx1"/>
            </a:solidFill>
            <a:ln w="19050" algn="ctr">
              <a:noFill/>
              <a:miter lim="800000"/>
              <a:headEnd/>
              <a:tailEnd/>
            </a:ln>
          </p:spPr>
          <p:txBody>
            <a:bodyPr wrap="square" lIns="77961" tIns="77961" rIns="77961" bIns="77961"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28" b="1" i="0" u="none" strike="noStrike" kern="1200" cap="none" spc="0" normalizeH="0" baseline="0" noProof="0" dirty="0">
                <a:ln>
                  <a:noFill/>
                </a:ln>
                <a:solidFill>
                  <a:prstClr val="white"/>
                </a:solidFill>
                <a:effectLst/>
                <a:uLnTx/>
                <a:uFillTx/>
                <a:latin typeface="Verdana"/>
                <a:ea typeface="+mn-ea"/>
                <a:cs typeface="+mn-cs"/>
              </a:endParaRPr>
            </a:p>
          </p:txBody>
        </p:sp>
        <p:sp>
          <p:nvSpPr>
            <p:cNvPr id="136" name="Oval 135">
              <a:extLst>
                <a:ext uri="{FF2B5EF4-FFF2-40B4-BE49-F238E27FC236}">
                  <a16:creationId xmlns:a16="http://schemas.microsoft.com/office/drawing/2014/main" xmlns="" id="{C5D3C580-9882-4271-896F-535B34E9D0CC}"/>
                </a:ext>
              </a:extLst>
            </p:cNvPr>
            <p:cNvSpPr/>
            <p:nvPr/>
          </p:nvSpPr>
          <p:spPr bwMode="gray">
            <a:xfrm>
              <a:off x="625794" y="1469821"/>
              <a:ext cx="826242" cy="826242"/>
            </a:xfrm>
            <a:prstGeom prst="ellipse">
              <a:avLst/>
            </a:prstGeom>
            <a:solidFill>
              <a:schemeClr val="bg1"/>
            </a:solidFill>
            <a:ln w="19050" algn="ctr">
              <a:noFill/>
              <a:miter lim="800000"/>
              <a:headEnd/>
              <a:tailEnd/>
            </a:ln>
          </p:spPr>
          <p:txBody>
            <a:bodyPr wrap="square" lIns="77961" tIns="77961" rIns="77961" bIns="77961"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403" b="1" i="0" u="none" strike="noStrike" kern="1200" cap="none" spc="0" normalizeH="0" baseline="0" noProof="0" dirty="0">
                <a:ln>
                  <a:noFill/>
                </a:ln>
                <a:solidFill>
                  <a:prstClr val="white"/>
                </a:solidFill>
                <a:effectLst/>
                <a:uLnTx/>
                <a:uFillTx/>
                <a:latin typeface="Verdana"/>
                <a:ea typeface="+mn-ea"/>
                <a:cs typeface="+mn-cs"/>
              </a:endParaRPr>
            </a:p>
          </p:txBody>
        </p:sp>
      </p:grpSp>
      <p:cxnSp>
        <p:nvCxnSpPr>
          <p:cNvPr id="8" name="Elbow Connector 7"/>
          <p:cNvCxnSpPr/>
          <p:nvPr/>
        </p:nvCxnSpPr>
        <p:spPr>
          <a:xfrm rot="10800000">
            <a:off x="717204" y="1745570"/>
            <a:ext cx="571057" cy="3158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740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567112"/>
            <a:ext cx="8229600" cy="762000"/>
          </a:xfrm>
        </p:spPr>
        <p:txBody>
          <a:bodyPr/>
          <a:lstStyle/>
          <a:p>
            <a:r>
              <a:rPr lang="en-US" sz="2800" dirty="0">
                <a:cs typeface="Times New Roman" panose="02020603050405020304" pitchFamily="18" charset="0"/>
              </a:rPr>
              <a:t>Analyzing Performance </a:t>
            </a:r>
            <a:r>
              <a:rPr lang="en-US" sz="2800" dirty="0" smtClean="0">
                <a:cs typeface="Times New Roman" panose="02020603050405020304" pitchFamily="18" charset="0"/>
              </a:rPr>
              <a:t>Regressions( Before, Regression and Fix)</a:t>
            </a:r>
            <a:endParaRPr lang="en-US" sz="2800" dirty="0">
              <a:cs typeface="Times New Roman" panose="02020603050405020304" pitchFamily="18" charset="0"/>
            </a:endParaRPr>
          </a:p>
        </p:txBody>
      </p:sp>
      <p:sp>
        <p:nvSpPr>
          <p:cNvPr id="16386" name="Slide Number Placeholder 4"/>
          <p:cNvSpPr>
            <a:spLocks noGrp="1"/>
          </p:cNvSpPr>
          <p:nvPr>
            <p:ph type="sldNum" sz="quarter" idx="11"/>
          </p:nvPr>
        </p:nvSpPr>
        <p:spPr>
          <a:noFill/>
          <a:ln>
            <a:miter lim="800000"/>
            <a:headEnd/>
            <a:tailEnd/>
          </a:ln>
        </p:spPr>
        <p:txBody>
          <a:bodyPr/>
          <a:lstStyle/>
          <a:p>
            <a:fld id="{B33DF306-F846-4E0E-835A-0E3622FE7FBB}" type="slidenum">
              <a:rPr lang="en-US" smtClean="0"/>
              <a:pPr/>
              <a:t>16</a:t>
            </a:fld>
            <a:endParaRPr lang="en-US"/>
          </a:p>
        </p:txBody>
      </p:sp>
      <p:sp>
        <p:nvSpPr>
          <p:cNvPr id="8" name="Title 2"/>
          <p:cNvSpPr txBox="1">
            <a:spLocks/>
          </p:cNvSpPr>
          <p:nvPr/>
        </p:nvSpPr>
        <p:spPr bwMode="auto">
          <a:xfrm>
            <a:off x="457199" y="1462462"/>
            <a:ext cx="7924801" cy="47859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1800" b="1">
                <a:solidFill>
                  <a:srgbClr val="000066"/>
                </a:solidFill>
                <a:latin typeface="Cambria" panose="02040503050406030204" pitchFamily="18" charset="0"/>
                <a:ea typeface="Cambria" panose="02040503050406030204" pitchFamily="18" charset="0"/>
                <a:cs typeface="+mj-cs"/>
              </a:defRPr>
            </a:lvl1pPr>
            <a:lvl2pPr algn="l" rtl="0" eaLnBrk="1" fontAlgn="base" hangingPunct="1">
              <a:spcBef>
                <a:spcPct val="0"/>
              </a:spcBef>
              <a:spcAft>
                <a:spcPct val="0"/>
              </a:spcAft>
              <a:defRPr sz="4400" b="1">
                <a:solidFill>
                  <a:srgbClr val="000066"/>
                </a:solidFill>
                <a:latin typeface="Arial" charset="0"/>
                <a:cs typeface="Arial" charset="0"/>
              </a:defRPr>
            </a:lvl2pPr>
            <a:lvl3pPr algn="l" rtl="0" eaLnBrk="1" fontAlgn="base" hangingPunct="1">
              <a:spcBef>
                <a:spcPct val="0"/>
              </a:spcBef>
              <a:spcAft>
                <a:spcPct val="0"/>
              </a:spcAft>
              <a:defRPr sz="4400" b="1">
                <a:solidFill>
                  <a:srgbClr val="000066"/>
                </a:solidFill>
                <a:latin typeface="Arial" charset="0"/>
                <a:cs typeface="Arial" charset="0"/>
              </a:defRPr>
            </a:lvl3pPr>
            <a:lvl4pPr algn="l" rtl="0" eaLnBrk="1" fontAlgn="base" hangingPunct="1">
              <a:spcBef>
                <a:spcPct val="0"/>
              </a:spcBef>
              <a:spcAft>
                <a:spcPct val="0"/>
              </a:spcAft>
              <a:defRPr sz="4400" b="1">
                <a:solidFill>
                  <a:srgbClr val="000066"/>
                </a:solidFill>
                <a:latin typeface="Arial" charset="0"/>
                <a:cs typeface="Arial" charset="0"/>
              </a:defRPr>
            </a:lvl4pPr>
            <a:lvl5pPr algn="l" rtl="0" eaLnBrk="1" fontAlgn="base" hangingPunct="1">
              <a:spcBef>
                <a:spcPct val="0"/>
              </a:spcBef>
              <a:spcAft>
                <a:spcPct val="0"/>
              </a:spcAft>
              <a:defRPr sz="4400" b="1">
                <a:solidFill>
                  <a:srgbClr val="000066"/>
                </a:solidFill>
                <a:latin typeface="Arial" charset="0"/>
                <a:cs typeface="Arial" charset="0"/>
              </a:defRPr>
            </a:lvl5pPr>
            <a:lvl6pPr marL="457200" algn="l" rtl="0" eaLnBrk="1" fontAlgn="base" hangingPunct="1">
              <a:spcBef>
                <a:spcPct val="0"/>
              </a:spcBef>
              <a:spcAft>
                <a:spcPct val="0"/>
              </a:spcAft>
              <a:defRPr sz="4400" b="1">
                <a:solidFill>
                  <a:srgbClr val="000066"/>
                </a:solidFill>
                <a:latin typeface="Arial" charset="0"/>
                <a:cs typeface="Arial" charset="0"/>
              </a:defRPr>
            </a:lvl6pPr>
            <a:lvl7pPr marL="914400" algn="l" rtl="0" eaLnBrk="1" fontAlgn="base" hangingPunct="1">
              <a:spcBef>
                <a:spcPct val="0"/>
              </a:spcBef>
              <a:spcAft>
                <a:spcPct val="0"/>
              </a:spcAft>
              <a:defRPr sz="4400" b="1">
                <a:solidFill>
                  <a:srgbClr val="000066"/>
                </a:solidFill>
                <a:latin typeface="Arial" charset="0"/>
                <a:cs typeface="Arial" charset="0"/>
              </a:defRPr>
            </a:lvl7pPr>
            <a:lvl8pPr marL="1371600" algn="l" rtl="0" eaLnBrk="1" fontAlgn="base" hangingPunct="1">
              <a:spcBef>
                <a:spcPct val="0"/>
              </a:spcBef>
              <a:spcAft>
                <a:spcPct val="0"/>
              </a:spcAft>
              <a:defRPr sz="4400" b="1">
                <a:solidFill>
                  <a:srgbClr val="000066"/>
                </a:solidFill>
                <a:latin typeface="Arial" charset="0"/>
                <a:cs typeface="Arial" charset="0"/>
              </a:defRPr>
            </a:lvl8pPr>
            <a:lvl9pPr marL="1828800" algn="l" rtl="0" eaLnBrk="1" fontAlgn="base" hangingPunct="1">
              <a:spcBef>
                <a:spcPct val="0"/>
              </a:spcBef>
              <a:spcAft>
                <a:spcPct val="0"/>
              </a:spcAft>
              <a:defRPr sz="4400" b="1">
                <a:solidFill>
                  <a:srgbClr val="000066"/>
                </a:solidFill>
                <a:latin typeface="Arial" charset="0"/>
                <a:cs typeface="Arial" charset="0"/>
              </a:defRPr>
            </a:lvl9pPr>
          </a:lstStyle>
          <a:p>
            <a:pPr marL="342900" indent="-342900" algn="just">
              <a:buFont typeface="Wingdings" panose="05000000000000000000" pitchFamily="2" charset="2"/>
              <a:buChar char="v"/>
            </a:pPr>
            <a:r>
              <a:rPr lang="en-US" sz="2400" b="0" dirty="0">
                <a:solidFill>
                  <a:schemeClr val="tx1"/>
                </a:solidFill>
              </a:rPr>
              <a:t>Identify Performance </a:t>
            </a:r>
            <a:r>
              <a:rPr lang="en-US" sz="2400" b="0" dirty="0" smtClean="0">
                <a:solidFill>
                  <a:schemeClr val="tx1"/>
                </a:solidFill>
              </a:rPr>
              <a:t>Issues</a:t>
            </a:r>
          </a:p>
          <a:p>
            <a:pPr marL="342900" indent="-342900" algn="just">
              <a:buFont typeface="Wingdings" panose="05000000000000000000" pitchFamily="2" charset="2"/>
              <a:buChar char="v"/>
            </a:pPr>
            <a:endParaRPr lang="en-US" sz="2400" b="0" dirty="0">
              <a:solidFill>
                <a:schemeClr val="tx1"/>
              </a:solidFill>
            </a:endParaRPr>
          </a:p>
          <a:p>
            <a:pPr marL="342900" indent="-342900" algn="just">
              <a:buFont typeface="Wingdings" panose="05000000000000000000" pitchFamily="2" charset="2"/>
              <a:buChar char="v"/>
            </a:pPr>
            <a:r>
              <a:rPr lang="en-US" sz="2400" b="0" dirty="0" smtClean="0">
                <a:solidFill>
                  <a:schemeClr val="tx1"/>
                </a:solidFill>
              </a:rPr>
              <a:t>Creating </a:t>
            </a:r>
            <a:r>
              <a:rPr lang="en-US" sz="2400" b="0" dirty="0">
                <a:solidFill>
                  <a:schemeClr val="tx1"/>
                </a:solidFill>
              </a:rPr>
              <a:t>relevant performance tests allows you to set benchmarks and measure the performance of the system under various </a:t>
            </a:r>
            <a:r>
              <a:rPr lang="en-US" sz="2400" b="0" dirty="0" smtClean="0">
                <a:solidFill>
                  <a:schemeClr val="tx1"/>
                </a:solidFill>
              </a:rPr>
              <a:t>conditions.</a:t>
            </a:r>
          </a:p>
          <a:p>
            <a:pPr marL="342900" indent="-342900" algn="just">
              <a:buFont typeface="Wingdings" panose="05000000000000000000" pitchFamily="2" charset="2"/>
              <a:buChar char="v"/>
            </a:pPr>
            <a:endParaRPr lang="en-US" sz="2400" b="0" dirty="0">
              <a:solidFill>
                <a:schemeClr val="tx1"/>
              </a:solidFill>
            </a:endParaRPr>
          </a:p>
          <a:p>
            <a:pPr marL="342900" indent="-342900" algn="just">
              <a:buFont typeface="Wingdings" panose="05000000000000000000" pitchFamily="2" charset="2"/>
              <a:buChar char="v"/>
            </a:pPr>
            <a:r>
              <a:rPr lang="en-US" sz="2400" b="0" dirty="0" smtClean="0">
                <a:solidFill>
                  <a:schemeClr val="tx1"/>
                </a:solidFill>
              </a:rPr>
              <a:t>Validate Fixes</a:t>
            </a:r>
          </a:p>
          <a:p>
            <a:pPr marL="342900" indent="-342900" algn="just">
              <a:buFont typeface="Wingdings" panose="05000000000000000000" pitchFamily="2" charset="2"/>
              <a:buChar char="v"/>
            </a:pPr>
            <a:endParaRPr lang="en-US" sz="2400" b="0" dirty="0">
              <a:solidFill>
                <a:schemeClr val="tx1"/>
              </a:solidFill>
            </a:endParaRPr>
          </a:p>
          <a:p>
            <a:pPr marL="342900" indent="-342900" algn="just">
              <a:buFont typeface="Wingdings" panose="05000000000000000000" pitchFamily="2" charset="2"/>
              <a:buChar char="v"/>
            </a:pPr>
            <a:r>
              <a:rPr lang="en-US" sz="2400" b="0" dirty="0" smtClean="0">
                <a:solidFill>
                  <a:schemeClr val="tx1"/>
                </a:solidFill>
              </a:rPr>
              <a:t>Maintain </a:t>
            </a:r>
            <a:r>
              <a:rPr lang="en-US" sz="2400" b="0" dirty="0">
                <a:solidFill>
                  <a:schemeClr val="tx1"/>
                </a:solidFill>
              </a:rPr>
              <a:t>User </a:t>
            </a:r>
            <a:r>
              <a:rPr lang="en-US" sz="2400" b="0" dirty="0" smtClean="0">
                <a:solidFill>
                  <a:schemeClr val="tx1"/>
                </a:solidFill>
              </a:rPr>
              <a:t>Satisfaction</a:t>
            </a:r>
          </a:p>
          <a:p>
            <a:pPr marL="342900" indent="-342900" algn="just">
              <a:buFont typeface="Wingdings" panose="05000000000000000000" pitchFamily="2" charset="2"/>
              <a:buChar char="v"/>
            </a:pPr>
            <a:endParaRPr lang="en-US" sz="2400" b="0" dirty="0">
              <a:solidFill>
                <a:schemeClr val="tx1"/>
              </a:solidFill>
            </a:endParaRPr>
          </a:p>
          <a:p>
            <a:pPr marL="342900" indent="-342900" algn="just">
              <a:buFont typeface="Wingdings" panose="05000000000000000000" pitchFamily="2" charset="2"/>
              <a:buChar char="v"/>
            </a:pPr>
            <a:r>
              <a:rPr lang="en-US" sz="2400" b="0" dirty="0" smtClean="0">
                <a:solidFill>
                  <a:schemeClr val="tx1"/>
                </a:solidFill>
              </a:rPr>
              <a:t>Future </a:t>
            </a:r>
            <a:r>
              <a:rPr lang="en-US" sz="2400" b="0" dirty="0">
                <a:solidFill>
                  <a:schemeClr val="tx1"/>
                </a:solidFill>
              </a:rPr>
              <a:t>Performance Monitoring</a:t>
            </a:r>
            <a:endParaRPr lang="en-US" sz="2400" b="0" dirty="0">
              <a:solidFill>
                <a:schemeClr val="tx1"/>
              </a:solidFill>
            </a:endParaRPr>
          </a:p>
        </p:txBody>
      </p:sp>
    </p:spTree>
    <p:extLst>
      <p:ext uri="{BB962C8B-B14F-4D97-AF65-F5344CB8AC3E}">
        <p14:creationId xmlns:p14="http://schemas.microsoft.com/office/powerpoint/2010/main" val="741947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sz="2800" dirty="0" smtClean="0">
                <a:cs typeface="Times New Roman" panose="02020603050405020304" pitchFamily="18" charset="0"/>
              </a:rPr>
              <a:t>Reading CSV Files in R</a:t>
            </a:r>
            <a:endParaRPr lang="en-GB" sz="2800" dirty="0">
              <a:latin typeface="Cambria" panose="02040503050406030204" pitchFamily="18" charset="0"/>
            </a:endParaRPr>
          </a:p>
        </p:txBody>
      </p:sp>
      <p:sp>
        <p:nvSpPr>
          <p:cNvPr id="4" name="Slide Number Placeholder 3"/>
          <p:cNvSpPr>
            <a:spLocks noGrp="1"/>
          </p:cNvSpPr>
          <p:nvPr>
            <p:ph type="sldNum" sz="quarter" idx="11"/>
          </p:nvPr>
        </p:nvSpPr>
        <p:spPr/>
        <p:txBody>
          <a:bodyPr/>
          <a:lstStyle/>
          <a:p>
            <a:pPr>
              <a:defRPr/>
            </a:pPr>
            <a:fld id="{64735E6E-938C-41C9-BD66-FF817CBB129C}" type="slidenum">
              <a:rPr lang="en-US" smtClean="0"/>
              <a:pPr>
                <a:defRPr/>
              </a:pPr>
              <a:t>17</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295400"/>
            <a:ext cx="7924800" cy="3832078"/>
          </a:xfrm>
          <a:prstGeom prst="rect">
            <a:avLst/>
          </a:prstGeom>
        </p:spPr>
      </p:pic>
    </p:spTree>
    <p:extLst>
      <p:ext uri="{BB962C8B-B14F-4D97-AF65-F5344CB8AC3E}">
        <p14:creationId xmlns:p14="http://schemas.microsoft.com/office/powerpoint/2010/main" val="1407951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sz="2800" dirty="0" smtClean="0">
                <a:cs typeface="Times New Roman" panose="02020603050405020304" pitchFamily="18" charset="0"/>
              </a:rPr>
              <a:t>Writing CSV </a:t>
            </a:r>
            <a:r>
              <a:rPr lang="en-US" sz="2800" dirty="0">
                <a:cs typeface="Times New Roman" panose="02020603050405020304" pitchFamily="18" charset="0"/>
              </a:rPr>
              <a:t>Files in R</a:t>
            </a:r>
            <a:endParaRPr lang="en-GB" sz="2800" dirty="0">
              <a:latin typeface="Cambria" panose="02040503050406030204" pitchFamily="18" charset="0"/>
            </a:endParaRPr>
          </a:p>
        </p:txBody>
      </p:sp>
      <p:sp>
        <p:nvSpPr>
          <p:cNvPr id="4" name="Slide Number Placeholder 3"/>
          <p:cNvSpPr>
            <a:spLocks noGrp="1"/>
          </p:cNvSpPr>
          <p:nvPr>
            <p:ph type="sldNum" sz="quarter" idx="11"/>
          </p:nvPr>
        </p:nvSpPr>
        <p:spPr/>
        <p:txBody>
          <a:bodyPr/>
          <a:lstStyle/>
          <a:p>
            <a:pPr>
              <a:defRPr/>
            </a:pPr>
            <a:fld id="{64735E6E-938C-41C9-BD66-FF817CBB129C}" type="slidenum">
              <a:rPr lang="en-US" smtClean="0"/>
              <a:pPr>
                <a:defRPr/>
              </a:pPr>
              <a:t>18</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211193"/>
            <a:ext cx="8229600" cy="4937760"/>
          </a:xfrm>
          <a:prstGeom prst="rect">
            <a:avLst/>
          </a:prstGeom>
        </p:spPr>
      </p:pic>
    </p:spTree>
    <p:extLst>
      <p:ext uri="{BB962C8B-B14F-4D97-AF65-F5344CB8AC3E}">
        <p14:creationId xmlns:p14="http://schemas.microsoft.com/office/powerpoint/2010/main" val="409930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sz="2800" dirty="0" smtClean="0">
                <a:cs typeface="Times New Roman" panose="02020603050405020304" pitchFamily="18" charset="0"/>
              </a:rPr>
              <a:t>Creating Data Summary in R </a:t>
            </a:r>
            <a:endParaRPr lang="en-GB" sz="2800" dirty="0">
              <a:latin typeface="Cambria" panose="02040503050406030204" pitchFamily="18" charset="0"/>
            </a:endParaRPr>
          </a:p>
        </p:txBody>
      </p:sp>
      <p:sp>
        <p:nvSpPr>
          <p:cNvPr id="4" name="Slide Number Placeholder 3"/>
          <p:cNvSpPr>
            <a:spLocks noGrp="1"/>
          </p:cNvSpPr>
          <p:nvPr>
            <p:ph type="sldNum" sz="quarter" idx="11"/>
          </p:nvPr>
        </p:nvSpPr>
        <p:spPr/>
        <p:txBody>
          <a:bodyPr/>
          <a:lstStyle/>
          <a:p>
            <a:pPr>
              <a:defRPr/>
            </a:pPr>
            <a:fld id="{64735E6E-938C-41C9-BD66-FF817CBB129C}" type="slidenum">
              <a:rPr lang="en-US" smtClean="0"/>
              <a:pPr>
                <a:defRPr/>
              </a:pPr>
              <a:t>19</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119" y="1310640"/>
            <a:ext cx="8229600" cy="4937760"/>
          </a:xfrm>
          <a:prstGeom prst="rect">
            <a:avLst/>
          </a:prstGeom>
        </p:spPr>
      </p:pic>
    </p:spTree>
    <p:extLst>
      <p:ext uri="{BB962C8B-B14F-4D97-AF65-F5344CB8AC3E}">
        <p14:creationId xmlns:p14="http://schemas.microsoft.com/office/powerpoint/2010/main" val="2840679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mbria" panose="02040503050406030204" pitchFamily="18" charset="0"/>
                <a:cs typeface="Times New Roman" panose="02020603050405020304" pitchFamily="18" charset="0"/>
              </a:rPr>
              <a:t>Who am I </a:t>
            </a:r>
            <a:endParaRPr lang="en-US" sz="3600" dirty="0">
              <a:latin typeface="Cambria" panose="02040503050406030204" pitchFamily="18" charset="0"/>
              <a:cs typeface="Times New Roman" panose="02020603050405020304" pitchFamily="18" charset="0"/>
            </a:endParaRPr>
          </a:p>
        </p:txBody>
      </p:sp>
      <p:sp>
        <p:nvSpPr>
          <p:cNvPr id="15362" name="Slide Number Placeholder 4"/>
          <p:cNvSpPr>
            <a:spLocks noGrp="1"/>
          </p:cNvSpPr>
          <p:nvPr>
            <p:ph type="sldNum" sz="quarter" idx="11"/>
          </p:nvPr>
        </p:nvSpPr>
        <p:spPr>
          <a:xfrm>
            <a:off x="6560949" y="6389176"/>
            <a:ext cx="2086226" cy="407950"/>
          </a:xfrm>
          <a:noFill/>
          <a:ln>
            <a:miter lim="800000"/>
            <a:headEnd/>
            <a:tailEnd/>
          </a:ln>
        </p:spPr>
        <p:txBody>
          <a:bodyPr/>
          <a:lstStyle/>
          <a:p>
            <a:pPr algn="l"/>
            <a:fld id="{4978256B-D3C2-4875-8EBD-DFE6F6327ED5}" type="slidenum">
              <a:rPr lang="en-US" sz="1600" smtClean="0"/>
              <a:pPr algn="l"/>
              <a:t>2</a:t>
            </a:fld>
            <a:endParaRPr lang="en-US" sz="1600"/>
          </a:p>
        </p:txBody>
      </p:sp>
      <p:grpSp>
        <p:nvGrpSpPr>
          <p:cNvPr id="15364" name="Group 15363"/>
          <p:cNvGrpSpPr/>
          <p:nvPr/>
        </p:nvGrpSpPr>
        <p:grpSpPr>
          <a:xfrm>
            <a:off x="4964068" y="1957237"/>
            <a:ext cx="748032" cy="913632"/>
            <a:chOff x="5000365" y="1642490"/>
            <a:chExt cx="765018" cy="1023932"/>
          </a:xfrm>
        </p:grpSpPr>
        <p:sp>
          <p:nvSpPr>
            <p:cNvPr id="141" name="Google Shape;943;p31"/>
            <p:cNvSpPr/>
            <p:nvPr/>
          </p:nvSpPr>
          <p:spPr>
            <a:xfrm>
              <a:off x="5000365" y="1642490"/>
              <a:ext cx="765018" cy="1023932"/>
            </a:xfrm>
            <a:custGeom>
              <a:avLst/>
              <a:gdLst/>
              <a:ahLst/>
              <a:cxnLst/>
              <a:rect l="l" t="t" r="r" b="b"/>
              <a:pathLst>
                <a:path w="432" h="432" extrusionOk="0">
                  <a:moveTo>
                    <a:pt x="216" y="1"/>
                  </a:moveTo>
                  <a:cubicBezTo>
                    <a:pt x="97" y="1"/>
                    <a:pt x="0" y="98"/>
                    <a:pt x="0" y="217"/>
                  </a:cubicBezTo>
                  <a:cubicBezTo>
                    <a:pt x="0" y="336"/>
                    <a:pt x="97" y="434"/>
                    <a:pt x="216" y="434"/>
                  </a:cubicBezTo>
                  <a:cubicBezTo>
                    <a:pt x="337" y="434"/>
                    <a:pt x="433" y="336"/>
                    <a:pt x="433" y="217"/>
                  </a:cubicBezTo>
                  <a:cubicBezTo>
                    <a:pt x="433" y="98"/>
                    <a:pt x="337" y="1"/>
                    <a:pt x="216" y="1"/>
                  </a:cubicBezTo>
                  <a:close/>
                </a:path>
              </a:pathLst>
            </a:custGeom>
            <a:gradFill>
              <a:gsLst>
                <a:gs pos="0">
                  <a:schemeClr val="accent6"/>
                </a:gs>
                <a:gs pos="100000">
                  <a:schemeClr val="accent1"/>
                </a:gs>
              </a:gsLst>
              <a:lin ang="10800025" scaled="0"/>
            </a:gra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sp>
          <p:nvSpPr>
            <p:cNvPr id="142" name="Google Shape;944;p31"/>
            <p:cNvSpPr/>
            <p:nvPr/>
          </p:nvSpPr>
          <p:spPr>
            <a:xfrm>
              <a:off x="5097315" y="1774612"/>
              <a:ext cx="569357" cy="762051"/>
            </a:xfrm>
            <a:custGeom>
              <a:avLst/>
              <a:gdLst/>
              <a:ahLst/>
              <a:cxnLst/>
              <a:rect l="l" t="t" r="r" b="b"/>
              <a:pathLst>
                <a:path w="323" h="323" extrusionOk="0">
                  <a:moveTo>
                    <a:pt x="161" y="0"/>
                  </a:moveTo>
                  <a:cubicBezTo>
                    <a:pt x="72" y="0"/>
                    <a:pt x="1" y="72"/>
                    <a:pt x="1" y="161"/>
                  </a:cubicBezTo>
                  <a:cubicBezTo>
                    <a:pt x="1" y="249"/>
                    <a:pt x="72" y="322"/>
                    <a:pt x="161" y="322"/>
                  </a:cubicBezTo>
                  <a:cubicBezTo>
                    <a:pt x="250" y="322"/>
                    <a:pt x="323" y="249"/>
                    <a:pt x="323" y="161"/>
                  </a:cubicBezTo>
                  <a:cubicBezTo>
                    <a:pt x="323" y="72"/>
                    <a:pt x="250" y="0"/>
                    <a:pt x="161" y="0"/>
                  </a:cubicBezTo>
                  <a:close/>
                </a:path>
              </a:pathLst>
            </a:custGeom>
            <a:solidFill>
              <a:srgbClr val="FFFFFF"/>
            </a:soli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sp>
          <p:nvSpPr>
            <p:cNvPr id="143" name="Google Shape;945;p31"/>
            <p:cNvSpPr/>
            <p:nvPr/>
          </p:nvSpPr>
          <p:spPr>
            <a:xfrm>
              <a:off x="5220705" y="1958637"/>
              <a:ext cx="343729" cy="349176"/>
            </a:xfrm>
            <a:custGeom>
              <a:avLst/>
              <a:gdLst/>
              <a:ahLst/>
              <a:cxnLst/>
              <a:rect l="l" t="t" r="r" b="b"/>
              <a:pathLst>
                <a:path w="195" h="148" extrusionOk="0">
                  <a:moveTo>
                    <a:pt x="120" y="16"/>
                  </a:moveTo>
                  <a:cubicBezTo>
                    <a:pt x="123" y="16"/>
                    <a:pt x="128" y="19"/>
                    <a:pt x="128" y="24"/>
                  </a:cubicBezTo>
                  <a:cubicBezTo>
                    <a:pt x="128" y="27"/>
                    <a:pt x="123" y="32"/>
                    <a:pt x="120" y="32"/>
                  </a:cubicBezTo>
                  <a:lnTo>
                    <a:pt x="75" y="32"/>
                  </a:lnTo>
                  <a:cubicBezTo>
                    <a:pt x="72" y="32"/>
                    <a:pt x="67" y="27"/>
                    <a:pt x="67" y="24"/>
                  </a:cubicBezTo>
                  <a:cubicBezTo>
                    <a:pt x="67" y="19"/>
                    <a:pt x="72" y="16"/>
                    <a:pt x="75" y="16"/>
                  </a:cubicBezTo>
                  <a:close/>
                  <a:moveTo>
                    <a:pt x="70" y="0"/>
                  </a:moveTo>
                  <a:cubicBezTo>
                    <a:pt x="59" y="0"/>
                    <a:pt x="50" y="8"/>
                    <a:pt x="50" y="19"/>
                  </a:cubicBezTo>
                  <a:lnTo>
                    <a:pt x="50" y="32"/>
                  </a:lnTo>
                  <a:lnTo>
                    <a:pt x="23" y="32"/>
                  </a:lnTo>
                  <a:cubicBezTo>
                    <a:pt x="10" y="32"/>
                    <a:pt x="1" y="41"/>
                    <a:pt x="1" y="54"/>
                  </a:cubicBezTo>
                  <a:lnTo>
                    <a:pt x="1" y="127"/>
                  </a:lnTo>
                  <a:cubicBezTo>
                    <a:pt x="1" y="138"/>
                    <a:pt x="10" y="148"/>
                    <a:pt x="23" y="148"/>
                  </a:cubicBezTo>
                  <a:lnTo>
                    <a:pt x="174" y="148"/>
                  </a:lnTo>
                  <a:cubicBezTo>
                    <a:pt x="185" y="148"/>
                    <a:pt x="194" y="138"/>
                    <a:pt x="194" y="127"/>
                  </a:cubicBezTo>
                  <a:lnTo>
                    <a:pt x="194" y="54"/>
                  </a:lnTo>
                  <a:cubicBezTo>
                    <a:pt x="194" y="41"/>
                    <a:pt x="185" y="32"/>
                    <a:pt x="174" y="32"/>
                  </a:cubicBezTo>
                  <a:lnTo>
                    <a:pt x="145" y="32"/>
                  </a:lnTo>
                  <a:lnTo>
                    <a:pt x="145" y="19"/>
                  </a:lnTo>
                  <a:cubicBezTo>
                    <a:pt x="145" y="10"/>
                    <a:pt x="137" y="0"/>
                    <a:pt x="126" y="0"/>
                  </a:cubicBezTo>
                  <a:close/>
                </a:path>
              </a:pathLst>
            </a:custGeom>
            <a:gradFill>
              <a:gsLst>
                <a:gs pos="0">
                  <a:schemeClr val="accent6"/>
                </a:gs>
                <a:gs pos="100000">
                  <a:schemeClr val="accent1"/>
                </a:gs>
              </a:gsLst>
              <a:lin ang="10800025" scaled="0"/>
            </a:gra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grpSp>
      <p:grpSp>
        <p:nvGrpSpPr>
          <p:cNvPr id="15363" name="Group 15362"/>
          <p:cNvGrpSpPr/>
          <p:nvPr/>
        </p:nvGrpSpPr>
        <p:grpSpPr>
          <a:xfrm>
            <a:off x="5101988" y="4079265"/>
            <a:ext cx="748032" cy="913632"/>
            <a:chOff x="4939737" y="3856914"/>
            <a:chExt cx="765018" cy="1023932"/>
          </a:xfrm>
        </p:grpSpPr>
        <p:sp>
          <p:nvSpPr>
            <p:cNvPr id="135" name="Google Shape;950;p31"/>
            <p:cNvSpPr/>
            <p:nvPr/>
          </p:nvSpPr>
          <p:spPr>
            <a:xfrm>
              <a:off x="4939737" y="3856914"/>
              <a:ext cx="765018" cy="1023932"/>
            </a:xfrm>
            <a:custGeom>
              <a:avLst/>
              <a:gdLst/>
              <a:ahLst/>
              <a:cxnLst/>
              <a:rect l="l" t="t" r="r" b="b"/>
              <a:pathLst>
                <a:path w="432" h="432" extrusionOk="0">
                  <a:moveTo>
                    <a:pt x="216" y="1"/>
                  </a:moveTo>
                  <a:cubicBezTo>
                    <a:pt x="97" y="1"/>
                    <a:pt x="0" y="98"/>
                    <a:pt x="0" y="216"/>
                  </a:cubicBezTo>
                  <a:cubicBezTo>
                    <a:pt x="0" y="337"/>
                    <a:pt x="97" y="434"/>
                    <a:pt x="216" y="434"/>
                  </a:cubicBezTo>
                  <a:cubicBezTo>
                    <a:pt x="337" y="434"/>
                    <a:pt x="433" y="337"/>
                    <a:pt x="433" y="216"/>
                  </a:cubicBezTo>
                  <a:cubicBezTo>
                    <a:pt x="433" y="98"/>
                    <a:pt x="337" y="1"/>
                    <a:pt x="216" y="1"/>
                  </a:cubicBezTo>
                  <a:close/>
                </a:path>
              </a:pathLst>
            </a:custGeom>
            <a:gradFill>
              <a:gsLst>
                <a:gs pos="0">
                  <a:schemeClr val="accent4"/>
                </a:gs>
                <a:gs pos="100000">
                  <a:schemeClr val="accent6"/>
                </a:gs>
              </a:gsLst>
              <a:lin ang="16200038" scaled="0"/>
            </a:gra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sp>
          <p:nvSpPr>
            <p:cNvPr id="136" name="Google Shape;951;p31"/>
            <p:cNvSpPr/>
            <p:nvPr/>
          </p:nvSpPr>
          <p:spPr>
            <a:xfrm>
              <a:off x="5036687" y="3989034"/>
              <a:ext cx="569357" cy="762051"/>
            </a:xfrm>
            <a:custGeom>
              <a:avLst/>
              <a:gdLst/>
              <a:ahLst/>
              <a:cxnLst/>
              <a:rect l="l" t="t" r="r" b="b"/>
              <a:pathLst>
                <a:path w="323" h="323" extrusionOk="0">
                  <a:moveTo>
                    <a:pt x="161" y="0"/>
                  </a:moveTo>
                  <a:cubicBezTo>
                    <a:pt x="72" y="0"/>
                    <a:pt x="1" y="73"/>
                    <a:pt x="1" y="160"/>
                  </a:cubicBezTo>
                  <a:cubicBezTo>
                    <a:pt x="1" y="249"/>
                    <a:pt x="72" y="322"/>
                    <a:pt x="161" y="322"/>
                  </a:cubicBezTo>
                  <a:cubicBezTo>
                    <a:pt x="250" y="322"/>
                    <a:pt x="323" y="249"/>
                    <a:pt x="323" y="160"/>
                  </a:cubicBezTo>
                  <a:cubicBezTo>
                    <a:pt x="323" y="73"/>
                    <a:pt x="250" y="0"/>
                    <a:pt x="161" y="0"/>
                  </a:cubicBezTo>
                  <a:close/>
                </a:path>
              </a:pathLst>
            </a:custGeom>
            <a:solidFill>
              <a:srgbClr val="FFFFFF"/>
            </a:soli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sp>
          <p:nvSpPr>
            <p:cNvPr id="137" name="Google Shape;952;p31"/>
            <p:cNvSpPr/>
            <p:nvPr/>
          </p:nvSpPr>
          <p:spPr>
            <a:xfrm>
              <a:off x="5207670" y="4373600"/>
              <a:ext cx="248543" cy="134481"/>
            </a:xfrm>
            <a:custGeom>
              <a:avLst/>
              <a:gdLst/>
              <a:ahLst/>
              <a:cxnLst/>
              <a:rect l="l" t="t" r="r" b="b"/>
              <a:pathLst>
                <a:path w="141" h="57" extrusionOk="0">
                  <a:moveTo>
                    <a:pt x="1" y="1"/>
                  </a:moveTo>
                  <a:lnTo>
                    <a:pt x="1" y="39"/>
                  </a:lnTo>
                  <a:cubicBezTo>
                    <a:pt x="1" y="48"/>
                    <a:pt x="32" y="56"/>
                    <a:pt x="70" y="56"/>
                  </a:cubicBezTo>
                  <a:cubicBezTo>
                    <a:pt x="108" y="56"/>
                    <a:pt x="140" y="48"/>
                    <a:pt x="140" y="39"/>
                  </a:cubicBezTo>
                  <a:lnTo>
                    <a:pt x="140" y="1"/>
                  </a:lnTo>
                  <a:lnTo>
                    <a:pt x="78" y="12"/>
                  </a:lnTo>
                  <a:lnTo>
                    <a:pt x="62" y="12"/>
                  </a:lnTo>
                  <a:lnTo>
                    <a:pt x="1" y="1"/>
                  </a:lnTo>
                  <a:close/>
                </a:path>
              </a:pathLst>
            </a:custGeom>
            <a:gradFill>
              <a:gsLst>
                <a:gs pos="0">
                  <a:schemeClr val="accent4"/>
                </a:gs>
                <a:gs pos="100000">
                  <a:schemeClr val="accent6"/>
                </a:gs>
              </a:gsLst>
              <a:lin ang="16200038" scaled="0"/>
            </a:gra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sp>
          <p:nvSpPr>
            <p:cNvPr id="138" name="Google Shape;953;p31"/>
            <p:cNvSpPr/>
            <p:nvPr/>
          </p:nvSpPr>
          <p:spPr>
            <a:xfrm>
              <a:off x="5121296" y="4206090"/>
              <a:ext cx="421289" cy="245366"/>
            </a:xfrm>
            <a:custGeom>
              <a:avLst/>
              <a:gdLst/>
              <a:ahLst/>
              <a:cxnLst/>
              <a:rect l="l" t="t" r="r" b="b"/>
              <a:pathLst>
                <a:path w="239" h="104" extrusionOk="0">
                  <a:moveTo>
                    <a:pt x="113" y="0"/>
                  </a:moveTo>
                  <a:lnTo>
                    <a:pt x="7" y="21"/>
                  </a:lnTo>
                  <a:cubicBezTo>
                    <a:pt x="0" y="24"/>
                    <a:pt x="0" y="32"/>
                    <a:pt x="7" y="34"/>
                  </a:cubicBezTo>
                  <a:lnTo>
                    <a:pt x="50" y="42"/>
                  </a:lnTo>
                  <a:lnTo>
                    <a:pt x="113" y="54"/>
                  </a:lnTo>
                  <a:lnTo>
                    <a:pt x="126" y="54"/>
                  </a:lnTo>
                  <a:lnTo>
                    <a:pt x="189" y="42"/>
                  </a:lnTo>
                  <a:lnTo>
                    <a:pt x="208" y="38"/>
                  </a:lnTo>
                  <a:lnTo>
                    <a:pt x="208" y="83"/>
                  </a:lnTo>
                  <a:cubicBezTo>
                    <a:pt x="207" y="86"/>
                    <a:pt x="205" y="89"/>
                    <a:pt x="205" y="91"/>
                  </a:cubicBezTo>
                  <a:cubicBezTo>
                    <a:pt x="205" y="97"/>
                    <a:pt x="211" y="103"/>
                    <a:pt x="216" y="103"/>
                  </a:cubicBezTo>
                  <a:cubicBezTo>
                    <a:pt x="223" y="103"/>
                    <a:pt x="229" y="97"/>
                    <a:pt x="229" y="91"/>
                  </a:cubicBezTo>
                  <a:cubicBezTo>
                    <a:pt x="229" y="88"/>
                    <a:pt x="227" y="84"/>
                    <a:pt x="224" y="83"/>
                  </a:cubicBezTo>
                  <a:lnTo>
                    <a:pt x="224" y="34"/>
                  </a:lnTo>
                  <a:lnTo>
                    <a:pt x="235" y="32"/>
                  </a:lnTo>
                  <a:cubicBezTo>
                    <a:pt x="238" y="32"/>
                    <a:pt x="238" y="21"/>
                    <a:pt x="232" y="21"/>
                  </a:cubicBezTo>
                  <a:lnTo>
                    <a:pt x="126" y="0"/>
                  </a:lnTo>
                  <a:close/>
                </a:path>
              </a:pathLst>
            </a:custGeom>
            <a:gradFill>
              <a:gsLst>
                <a:gs pos="0">
                  <a:schemeClr val="accent4"/>
                </a:gs>
                <a:gs pos="100000">
                  <a:schemeClr val="accent6"/>
                </a:gs>
              </a:gsLst>
              <a:lin ang="16200038" scaled="0"/>
            </a:gra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grpSp>
      <p:grpSp>
        <p:nvGrpSpPr>
          <p:cNvPr id="15361" name="Group 15360"/>
          <p:cNvGrpSpPr/>
          <p:nvPr/>
        </p:nvGrpSpPr>
        <p:grpSpPr>
          <a:xfrm>
            <a:off x="611330" y="5230538"/>
            <a:ext cx="748032" cy="913632"/>
            <a:chOff x="598052" y="4486998"/>
            <a:chExt cx="765018" cy="1023932"/>
          </a:xfrm>
        </p:grpSpPr>
        <p:sp>
          <p:nvSpPr>
            <p:cNvPr id="130" name="Google Shape;958;p31"/>
            <p:cNvSpPr/>
            <p:nvPr/>
          </p:nvSpPr>
          <p:spPr>
            <a:xfrm>
              <a:off x="598052" y="4486998"/>
              <a:ext cx="765018" cy="1023932"/>
            </a:xfrm>
            <a:custGeom>
              <a:avLst/>
              <a:gdLst/>
              <a:ahLst/>
              <a:cxnLst/>
              <a:rect l="l" t="t" r="r" b="b"/>
              <a:pathLst>
                <a:path w="432" h="432" extrusionOk="0">
                  <a:moveTo>
                    <a:pt x="216" y="0"/>
                  </a:moveTo>
                  <a:cubicBezTo>
                    <a:pt x="97" y="0"/>
                    <a:pt x="0" y="97"/>
                    <a:pt x="0" y="216"/>
                  </a:cubicBezTo>
                  <a:cubicBezTo>
                    <a:pt x="0" y="337"/>
                    <a:pt x="97" y="433"/>
                    <a:pt x="216" y="433"/>
                  </a:cubicBezTo>
                  <a:cubicBezTo>
                    <a:pt x="337" y="433"/>
                    <a:pt x="433" y="337"/>
                    <a:pt x="433" y="216"/>
                  </a:cubicBezTo>
                  <a:cubicBezTo>
                    <a:pt x="433" y="97"/>
                    <a:pt x="337" y="0"/>
                    <a:pt x="216" y="0"/>
                  </a:cubicBezTo>
                  <a:close/>
                </a:path>
              </a:pathLst>
            </a:custGeom>
            <a:gradFill>
              <a:gsLst>
                <a:gs pos="0">
                  <a:schemeClr val="accent4"/>
                </a:gs>
                <a:gs pos="100000">
                  <a:schemeClr val="accent5"/>
                </a:gs>
              </a:gsLst>
              <a:lin ang="0" scaled="0"/>
            </a:gra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sp>
          <p:nvSpPr>
            <p:cNvPr id="131" name="Google Shape;959;p31"/>
            <p:cNvSpPr/>
            <p:nvPr/>
          </p:nvSpPr>
          <p:spPr>
            <a:xfrm>
              <a:off x="712675" y="4614772"/>
              <a:ext cx="569357" cy="762051"/>
            </a:xfrm>
            <a:custGeom>
              <a:avLst/>
              <a:gdLst/>
              <a:ahLst/>
              <a:cxnLst/>
              <a:rect l="l" t="t" r="r" b="b"/>
              <a:pathLst>
                <a:path w="323" h="323" extrusionOk="0">
                  <a:moveTo>
                    <a:pt x="161" y="1"/>
                  </a:moveTo>
                  <a:cubicBezTo>
                    <a:pt x="72" y="1"/>
                    <a:pt x="1" y="72"/>
                    <a:pt x="1" y="161"/>
                  </a:cubicBezTo>
                  <a:cubicBezTo>
                    <a:pt x="1" y="250"/>
                    <a:pt x="72" y="323"/>
                    <a:pt x="161" y="323"/>
                  </a:cubicBezTo>
                  <a:cubicBezTo>
                    <a:pt x="250" y="323"/>
                    <a:pt x="323" y="250"/>
                    <a:pt x="323" y="161"/>
                  </a:cubicBezTo>
                  <a:cubicBezTo>
                    <a:pt x="323" y="72"/>
                    <a:pt x="250" y="1"/>
                    <a:pt x="161" y="1"/>
                  </a:cubicBezTo>
                  <a:close/>
                </a:path>
              </a:pathLst>
            </a:custGeom>
            <a:solidFill>
              <a:srgbClr val="FFFFFF"/>
            </a:soli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sp>
          <p:nvSpPr>
            <p:cNvPr id="132" name="Google Shape;960;p31"/>
            <p:cNvSpPr/>
            <p:nvPr/>
          </p:nvSpPr>
          <p:spPr>
            <a:xfrm>
              <a:off x="815746" y="4756469"/>
              <a:ext cx="329628" cy="422313"/>
            </a:xfrm>
            <a:custGeom>
              <a:avLst/>
              <a:gdLst/>
              <a:ahLst/>
              <a:cxnLst/>
              <a:rect l="l" t="t" r="r" b="b"/>
              <a:pathLst>
                <a:path w="187" h="179" extrusionOk="0">
                  <a:moveTo>
                    <a:pt x="94" y="1"/>
                  </a:moveTo>
                  <a:lnTo>
                    <a:pt x="72" y="70"/>
                  </a:lnTo>
                  <a:lnTo>
                    <a:pt x="1" y="70"/>
                  </a:lnTo>
                  <a:lnTo>
                    <a:pt x="58" y="112"/>
                  </a:lnTo>
                  <a:lnTo>
                    <a:pt x="36" y="178"/>
                  </a:lnTo>
                  <a:lnTo>
                    <a:pt x="36" y="178"/>
                  </a:lnTo>
                  <a:lnTo>
                    <a:pt x="94" y="137"/>
                  </a:lnTo>
                  <a:lnTo>
                    <a:pt x="151" y="178"/>
                  </a:lnTo>
                  <a:lnTo>
                    <a:pt x="129" y="112"/>
                  </a:lnTo>
                  <a:lnTo>
                    <a:pt x="186" y="70"/>
                  </a:lnTo>
                  <a:lnTo>
                    <a:pt x="115" y="70"/>
                  </a:lnTo>
                  <a:lnTo>
                    <a:pt x="94" y="1"/>
                  </a:lnTo>
                  <a:close/>
                </a:path>
              </a:pathLst>
            </a:custGeom>
            <a:gradFill>
              <a:gsLst>
                <a:gs pos="0">
                  <a:schemeClr val="accent4"/>
                </a:gs>
                <a:gs pos="100000">
                  <a:schemeClr val="accent5"/>
                </a:gs>
              </a:gsLst>
              <a:lin ang="0" scaled="0"/>
            </a:gra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grpSp>
      <p:sp>
        <p:nvSpPr>
          <p:cNvPr id="126" name="Google Shape;962;p31"/>
          <p:cNvSpPr/>
          <p:nvPr/>
        </p:nvSpPr>
        <p:spPr>
          <a:xfrm>
            <a:off x="3613214" y="5195148"/>
            <a:ext cx="45719" cy="488394"/>
          </a:xfrm>
          <a:custGeom>
            <a:avLst/>
            <a:gdLst/>
            <a:ahLst/>
            <a:cxnLst/>
            <a:rect l="l" t="t" r="r" b="b"/>
            <a:pathLst>
              <a:path w="1" h="231" extrusionOk="0">
                <a:moveTo>
                  <a:pt x="0" y="231"/>
                </a:moveTo>
                <a:lnTo>
                  <a:pt x="0" y="1"/>
                </a:lnTo>
              </a:path>
            </a:pathLst>
          </a:custGeom>
          <a:solidFill>
            <a:srgbClr val="FF8F00"/>
          </a:soli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grpSp>
        <p:nvGrpSpPr>
          <p:cNvPr id="15360" name="Group 15359"/>
          <p:cNvGrpSpPr/>
          <p:nvPr/>
        </p:nvGrpSpPr>
        <p:grpSpPr>
          <a:xfrm>
            <a:off x="579983" y="3436570"/>
            <a:ext cx="786126" cy="913632"/>
            <a:chOff x="566112" y="3032852"/>
            <a:chExt cx="803977" cy="1023932"/>
          </a:xfrm>
        </p:grpSpPr>
        <p:sp>
          <p:nvSpPr>
            <p:cNvPr id="116" name="Google Shape;973;p31"/>
            <p:cNvSpPr/>
            <p:nvPr/>
          </p:nvSpPr>
          <p:spPr>
            <a:xfrm>
              <a:off x="939988" y="3311918"/>
              <a:ext cx="1762" cy="544996"/>
            </a:xfrm>
            <a:custGeom>
              <a:avLst/>
              <a:gdLst/>
              <a:ahLst/>
              <a:cxnLst/>
              <a:rect l="l" t="t" r="r" b="b"/>
              <a:pathLst>
                <a:path w="1" h="231" extrusionOk="0">
                  <a:moveTo>
                    <a:pt x="1" y="231"/>
                  </a:moveTo>
                  <a:lnTo>
                    <a:pt x="1" y="1"/>
                  </a:lnTo>
                </a:path>
              </a:pathLst>
            </a:custGeom>
            <a:solidFill>
              <a:srgbClr val="EF6C00"/>
            </a:soli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sp>
          <p:nvSpPr>
            <p:cNvPr id="117" name="Google Shape;974;p31"/>
            <p:cNvSpPr/>
            <p:nvPr/>
          </p:nvSpPr>
          <p:spPr>
            <a:xfrm>
              <a:off x="566112" y="3032852"/>
              <a:ext cx="803977" cy="1023932"/>
            </a:xfrm>
            <a:custGeom>
              <a:avLst/>
              <a:gdLst/>
              <a:ahLst/>
              <a:cxnLst/>
              <a:rect l="l" t="t" r="r" b="b"/>
              <a:pathLst>
                <a:path w="432" h="432" extrusionOk="0">
                  <a:moveTo>
                    <a:pt x="217" y="0"/>
                  </a:moveTo>
                  <a:cubicBezTo>
                    <a:pt x="98" y="0"/>
                    <a:pt x="1" y="97"/>
                    <a:pt x="1" y="218"/>
                  </a:cubicBezTo>
                  <a:cubicBezTo>
                    <a:pt x="1" y="337"/>
                    <a:pt x="98" y="433"/>
                    <a:pt x="217" y="433"/>
                  </a:cubicBezTo>
                  <a:cubicBezTo>
                    <a:pt x="336" y="433"/>
                    <a:pt x="432" y="337"/>
                    <a:pt x="432" y="218"/>
                  </a:cubicBezTo>
                  <a:cubicBezTo>
                    <a:pt x="432" y="97"/>
                    <a:pt x="336" y="0"/>
                    <a:pt x="217" y="0"/>
                  </a:cubicBezTo>
                  <a:close/>
                </a:path>
              </a:pathLst>
            </a:custGeom>
            <a:gradFill>
              <a:gsLst>
                <a:gs pos="0">
                  <a:schemeClr val="accent2"/>
                </a:gs>
                <a:gs pos="100000">
                  <a:schemeClr val="accent3"/>
                </a:gs>
              </a:gsLst>
              <a:lin ang="5400012" scaled="0"/>
            </a:gra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sp>
          <p:nvSpPr>
            <p:cNvPr id="118" name="Google Shape;975;p31"/>
            <p:cNvSpPr/>
            <p:nvPr/>
          </p:nvSpPr>
          <p:spPr>
            <a:xfrm>
              <a:off x="705548" y="3177437"/>
              <a:ext cx="565831" cy="762051"/>
            </a:xfrm>
            <a:custGeom>
              <a:avLst/>
              <a:gdLst/>
              <a:ahLst/>
              <a:cxnLst/>
              <a:rect l="l" t="t" r="r" b="b"/>
              <a:pathLst>
                <a:path w="321" h="323" extrusionOk="0">
                  <a:moveTo>
                    <a:pt x="161" y="1"/>
                  </a:moveTo>
                  <a:cubicBezTo>
                    <a:pt x="72" y="1"/>
                    <a:pt x="0" y="74"/>
                    <a:pt x="0" y="163"/>
                  </a:cubicBezTo>
                  <a:cubicBezTo>
                    <a:pt x="0" y="251"/>
                    <a:pt x="72" y="323"/>
                    <a:pt x="161" y="323"/>
                  </a:cubicBezTo>
                  <a:cubicBezTo>
                    <a:pt x="249" y="323"/>
                    <a:pt x="321" y="251"/>
                    <a:pt x="321" y="163"/>
                  </a:cubicBezTo>
                  <a:cubicBezTo>
                    <a:pt x="321" y="74"/>
                    <a:pt x="249" y="1"/>
                    <a:pt x="161" y="1"/>
                  </a:cubicBezTo>
                  <a:close/>
                </a:path>
              </a:pathLst>
            </a:custGeom>
            <a:solidFill>
              <a:srgbClr val="FFFFFF"/>
            </a:soli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sp>
          <p:nvSpPr>
            <p:cNvPr id="119" name="Google Shape;976;p31"/>
            <p:cNvSpPr/>
            <p:nvPr/>
          </p:nvSpPr>
          <p:spPr>
            <a:xfrm>
              <a:off x="1008729" y="3601247"/>
              <a:ext cx="148067" cy="193462"/>
            </a:xfrm>
            <a:custGeom>
              <a:avLst/>
              <a:gdLst/>
              <a:ahLst/>
              <a:cxnLst/>
              <a:rect l="l" t="t" r="r" b="b"/>
              <a:pathLst>
                <a:path w="84" h="82" extrusionOk="0">
                  <a:moveTo>
                    <a:pt x="58" y="0"/>
                  </a:moveTo>
                  <a:cubicBezTo>
                    <a:pt x="45" y="18"/>
                    <a:pt x="24" y="32"/>
                    <a:pt x="1" y="37"/>
                  </a:cubicBezTo>
                  <a:lnTo>
                    <a:pt x="21" y="78"/>
                  </a:lnTo>
                  <a:cubicBezTo>
                    <a:pt x="22" y="81"/>
                    <a:pt x="24" y="82"/>
                    <a:pt x="26" y="82"/>
                  </a:cubicBezTo>
                  <a:cubicBezTo>
                    <a:pt x="29" y="82"/>
                    <a:pt x="32" y="80"/>
                    <a:pt x="34" y="78"/>
                  </a:cubicBezTo>
                  <a:lnTo>
                    <a:pt x="43" y="49"/>
                  </a:lnTo>
                  <a:lnTo>
                    <a:pt x="45" y="49"/>
                  </a:lnTo>
                  <a:lnTo>
                    <a:pt x="74" y="60"/>
                  </a:lnTo>
                  <a:cubicBezTo>
                    <a:pt x="78" y="60"/>
                    <a:pt x="83" y="54"/>
                    <a:pt x="80" y="49"/>
                  </a:cubicBezTo>
                  <a:lnTo>
                    <a:pt x="58" y="0"/>
                  </a:lnTo>
                  <a:close/>
                </a:path>
              </a:pathLst>
            </a:custGeom>
            <a:gradFill>
              <a:gsLst>
                <a:gs pos="0">
                  <a:schemeClr val="accent2"/>
                </a:gs>
                <a:gs pos="100000">
                  <a:schemeClr val="accent3"/>
                </a:gs>
              </a:gsLst>
              <a:lin ang="5400012" scaled="0"/>
            </a:gra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sp>
          <p:nvSpPr>
            <p:cNvPr id="120" name="Google Shape;977;p31"/>
            <p:cNvSpPr/>
            <p:nvPr/>
          </p:nvSpPr>
          <p:spPr>
            <a:xfrm>
              <a:off x="860660" y="3320490"/>
              <a:ext cx="253831" cy="337379"/>
            </a:xfrm>
            <a:custGeom>
              <a:avLst/>
              <a:gdLst/>
              <a:ahLst/>
              <a:cxnLst/>
              <a:rect l="l" t="t" r="r" b="b"/>
              <a:pathLst>
                <a:path w="144" h="143" extrusionOk="0">
                  <a:moveTo>
                    <a:pt x="71" y="33"/>
                  </a:moveTo>
                  <a:cubicBezTo>
                    <a:pt x="74" y="33"/>
                    <a:pt x="77" y="33"/>
                    <a:pt x="78" y="35"/>
                  </a:cubicBezTo>
                  <a:lnTo>
                    <a:pt x="85" y="51"/>
                  </a:lnTo>
                  <a:lnTo>
                    <a:pt x="104" y="54"/>
                  </a:lnTo>
                  <a:cubicBezTo>
                    <a:pt x="108" y="54"/>
                    <a:pt x="112" y="62"/>
                    <a:pt x="107" y="65"/>
                  </a:cubicBezTo>
                  <a:lnTo>
                    <a:pt x="96" y="78"/>
                  </a:lnTo>
                  <a:lnTo>
                    <a:pt x="99" y="95"/>
                  </a:lnTo>
                  <a:cubicBezTo>
                    <a:pt x="99" y="100"/>
                    <a:pt x="97" y="103"/>
                    <a:pt x="94" y="103"/>
                  </a:cubicBezTo>
                  <a:cubicBezTo>
                    <a:pt x="93" y="103"/>
                    <a:pt x="91" y="103"/>
                    <a:pt x="89" y="102"/>
                  </a:cubicBezTo>
                  <a:lnTo>
                    <a:pt x="74" y="94"/>
                  </a:lnTo>
                  <a:lnTo>
                    <a:pt x="58" y="102"/>
                  </a:lnTo>
                  <a:cubicBezTo>
                    <a:pt x="57" y="102"/>
                    <a:pt x="56" y="102"/>
                    <a:pt x="55" y="102"/>
                  </a:cubicBezTo>
                  <a:cubicBezTo>
                    <a:pt x="51" y="102"/>
                    <a:pt x="48" y="99"/>
                    <a:pt x="48" y="95"/>
                  </a:cubicBezTo>
                  <a:lnTo>
                    <a:pt x="51" y="78"/>
                  </a:lnTo>
                  <a:lnTo>
                    <a:pt x="40" y="65"/>
                  </a:lnTo>
                  <a:cubicBezTo>
                    <a:pt x="32" y="62"/>
                    <a:pt x="34" y="56"/>
                    <a:pt x="40" y="54"/>
                  </a:cubicBezTo>
                  <a:lnTo>
                    <a:pt x="58" y="51"/>
                  </a:lnTo>
                  <a:lnTo>
                    <a:pt x="66" y="35"/>
                  </a:lnTo>
                  <a:cubicBezTo>
                    <a:pt x="66" y="33"/>
                    <a:pt x="69" y="33"/>
                    <a:pt x="71" y="33"/>
                  </a:cubicBezTo>
                  <a:close/>
                  <a:moveTo>
                    <a:pt x="72" y="0"/>
                  </a:moveTo>
                  <a:cubicBezTo>
                    <a:pt x="32" y="0"/>
                    <a:pt x="1" y="32"/>
                    <a:pt x="1" y="72"/>
                  </a:cubicBezTo>
                  <a:cubicBezTo>
                    <a:pt x="1" y="111"/>
                    <a:pt x="32" y="143"/>
                    <a:pt x="72" y="143"/>
                  </a:cubicBezTo>
                  <a:cubicBezTo>
                    <a:pt x="112" y="143"/>
                    <a:pt x="143" y="111"/>
                    <a:pt x="143" y="72"/>
                  </a:cubicBezTo>
                  <a:cubicBezTo>
                    <a:pt x="143" y="32"/>
                    <a:pt x="112" y="0"/>
                    <a:pt x="72" y="0"/>
                  </a:cubicBezTo>
                  <a:close/>
                </a:path>
              </a:pathLst>
            </a:custGeom>
            <a:gradFill>
              <a:gsLst>
                <a:gs pos="0">
                  <a:schemeClr val="accent2"/>
                </a:gs>
                <a:gs pos="100000">
                  <a:schemeClr val="accent3"/>
                </a:gs>
              </a:gsLst>
              <a:lin ang="5400012" scaled="0"/>
            </a:gra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sp>
          <p:nvSpPr>
            <p:cNvPr id="121" name="Google Shape;978;p31"/>
            <p:cNvSpPr/>
            <p:nvPr/>
          </p:nvSpPr>
          <p:spPr>
            <a:xfrm>
              <a:off x="820117" y="3596529"/>
              <a:ext cx="142780" cy="193462"/>
            </a:xfrm>
            <a:custGeom>
              <a:avLst/>
              <a:gdLst/>
              <a:ahLst/>
              <a:cxnLst/>
              <a:rect l="l" t="t" r="r" b="b"/>
              <a:pathLst>
                <a:path w="81" h="82" extrusionOk="0">
                  <a:moveTo>
                    <a:pt x="25" y="1"/>
                  </a:moveTo>
                  <a:lnTo>
                    <a:pt x="1" y="50"/>
                  </a:lnTo>
                  <a:cubicBezTo>
                    <a:pt x="0" y="55"/>
                    <a:pt x="2" y="58"/>
                    <a:pt x="6" y="58"/>
                  </a:cubicBezTo>
                  <a:cubicBezTo>
                    <a:pt x="7" y="58"/>
                    <a:pt x="8" y="58"/>
                    <a:pt x="9" y="58"/>
                  </a:cubicBezTo>
                  <a:lnTo>
                    <a:pt x="36" y="48"/>
                  </a:lnTo>
                  <a:lnTo>
                    <a:pt x="39" y="48"/>
                  </a:lnTo>
                  <a:lnTo>
                    <a:pt x="49" y="75"/>
                  </a:lnTo>
                  <a:cubicBezTo>
                    <a:pt x="50" y="80"/>
                    <a:pt x="53" y="82"/>
                    <a:pt x="56" y="82"/>
                  </a:cubicBezTo>
                  <a:cubicBezTo>
                    <a:pt x="58" y="82"/>
                    <a:pt x="60" y="80"/>
                    <a:pt x="62" y="78"/>
                  </a:cubicBezTo>
                  <a:lnTo>
                    <a:pt x="81" y="35"/>
                  </a:lnTo>
                  <a:cubicBezTo>
                    <a:pt x="57" y="32"/>
                    <a:pt x="38" y="18"/>
                    <a:pt x="25" y="1"/>
                  </a:cubicBezTo>
                  <a:close/>
                </a:path>
              </a:pathLst>
            </a:custGeom>
            <a:gradFill>
              <a:gsLst>
                <a:gs pos="0">
                  <a:schemeClr val="accent2"/>
                </a:gs>
                <a:gs pos="100000">
                  <a:schemeClr val="accent3"/>
                </a:gs>
              </a:gsLst>
              <a:lin ang="5400012" scaled="0"/>
            </a:gra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grpSp>
      <p:grpSp>
        <p:nvGrpSpPr>
          <p:cNvPr id="4" name="Group 3"/>
          <p:cNvGrpSpPr/>
          <p:nvPr/>
        </p:nvGrpSpPr>
        <p:grpSpPr>
          <a:xfrm>
            <a:off x="566113" y="1795286"/>
            <a:ext cx="746308" cy="913632"/>
            <a:chOff x="566112" y="1795286"/>
            <a:chExt cx="763255" cy="1023932"/>
          </a:xfrm>
        </p:grpSpPr>
        <p:sp>
          <p:nvSpPr>
            <p:cNvPr id="110" name="Google Shape;983;p31"/>
            <p:cNvSpPr/>
            <p:nvPr/>
          </p:nvSpPr>
          <p:spPr>
            <a:xfrm>
              <a:off x="566112" y="1795286"/>
              <a:ext cx="763255" cy="1023932"/>
            </a:xfrm>
            <a:custGeom>
              <a:avLst/>
              <a:gdLst/>
              <a:ahLst/>
              <a:cxnLst/>
              <a:rect l="l" t="t" r="r" b="b"/>
              <a:pathLst>
                <a:path w="432" h="432" extrusionOk="0">
                  <a:moveTo>
                    <a:pt x="217" y="1"/>
                  </a:moveTo>
                  <a:cubicBezTo>
                    <a:pt x="98" y="1"/>
                    <a:pt x="1" y="98"/>
                    <a:pt x="1" y="217"/>
                  </a:cubicBezTo>
                  <a:cubicBezTo>
                    <a:pt x="1" y="336"/>
                    <a:pt x="98" y="434"/>
                    <a:pt x="217" y="434"/>
                  </a:cubicBezTo>
                  <a:cubicBezTo>
                    <a:pt x="336" y="434"/>
                    <a:pt x="432" y="336"/>
                    <a:pt x="432" y="217"/>
                  </a:cubicBezTo>
                  <a:cubicBezTo>
                    <a:pt x="432" y="98"/>
                    <a:pt x="336" y="1"/>
                    <a:pt x="217" y="1"/>
                  </a:cubicBezTo>
                  <a:close/>
                </a:path>
              </a:pathLst>
            </a:custGeom>
            <a:gradFill>
              <a:gsLst>
                <a:gs pos="0">
                  <a:schemeClr val="accent1"/>
                </a:gs>
                <a:gs pos="100000">
                  <a:schemeClr val="accent2"/>
                </a:gs>
              </a:gsLst>
              <a:lin ang="10800025" scaled="0"/>
            </a:gra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sp>
          <p:nvSpPr>
            <p:cNvPr id="111" name="Google Shape;984;p31"/>
            <p:cNvSpPr/>
            <p:nvPr/>
          </p:nvSpPr>
          <p:spPr>
            <a:xfrm>
              <a:off x="664825" y="1927408"/>
              <a:ext cx="565831" cy="762051"/>
            </a:xfrm>
            <a:custGeom>
              <a:avLst/>
              <a:gdLst/>
              <a:ahLst/>
              <a:cxnLst/>
              <a:rect l="l" t="t" r="r" b="b"/>
              <a:pathLst>
                <a:path w="321" h="323" extrusionOk="0">
                  <a:moveTo>
                    <a:pt x="161" y="0"/>
                  </a:moveTo>
                  <a:cubicBezTo>
                    <a:pt x="72" y="0"/>
                    <a:pt x="0" y="72"/>
                    <a:pt x="0" y="161"/>
                  </a:cubicBezTo>
                  <a:cubicBezTo>
                    <a:pt x="0" y="249"/>
                    <a:pt x="72" y="322"/>
                    <a:pt x="161" y="322"/>
                  </a:cubicBezTo>
                  <a:cubicBezTo>
                    <a:pt x="249" y="322"/>
                    <a:pt x="321" y="249"/>
                    <a:pt x="321" y="161"/>
                  </a:cubicBezTo>
                  <a:cubicBezTo>
                    <a:pt x="321" y="72"/>
                    <a:pt x="249" y="0"/>
                    <a:pt x="161" y="0"/>
                  </a:cubicBezTo>
                  <a:close/>
                </a:path>
              </a:pathLst>
            </a:custGeom>
            <a:solidFill>
              <a:srgbClr val="FFFFFF"/>
            </a:soli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sp>
          <p:nvSpPr>
            <p:cNvPr id="112" name="Google Shape;985;p31"/>
            <p:cNvSpPr/>
            <p:nvPr/>
          </p:nvSpPr>
          <p:spPr>
            <a:xfrm>
              <a:off x="879281" y="2081361"/>
              <a:ext cx="138659" cy="182024"/>
            </a:xfrm>
            <a:custGeom>
              <a:avLst/>
              <a:gdLst/>
              <a:ahLst/>
              <a:cxnLst/>
              <a:rect l="l" t="t" r="r" b="b"/>
              <a:pathLst>
                <a:path w="52" h="51" extrusionOk="0">
                  <a:moveTo>
                    <a:pt x="26" y="0"/>
                  </a:moveTo>
                  <a:cubicBezTo>
                    <a:pt x="12" y="0"/>
                    <a:pt x="1" y="11"/>
                    <a:pt x="1" y="26"/>
                  </a:cubicBezTo>
                  <a:cubicBezTo>
                    <a:pt x="1" y="40"/>
                    <a:pt x="12" y="51"/>
                    <a:pt x="26" y="51"/>
                  </a:cubicBezTo>
                  <a:cubicBezTo>
                    <a:pt x="40" y="51"/>
                    <a:pt x="51" y="40"/>
                    <a:pt x="51" y="26"/>
                  </a:cubicBezTo>
                  <a:cubicBezTo>
                    <a:pt x="51" y="11"/>
                    <a:pt x="40" y="0"/>
                    <a:pt x="26" y="0"/>
                  </a:cubicBezTo>
                  <a:close/>
                </a:path>
              </a:pathLst>
            </a:custGeom>
            <a:gradFill>
              <a:gsLst>
                <a:gs pos="0">
                  <a:schemeClr val="accent1"/>
                </a:gs>
                <a:gs pos="100000">
                  <a:schemeClr val="accent2"/>
                </a:gs>
              </a:gsLst>
              <a:lin ang="10800025" scaled="0"/>
            </a:gra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sp>
          <p:nvSpPr>
            <p:cNvPr id="113" name="Google Shape;986;p31"/>
            <p:cNvSpPr/>
            <p:nvPr/>
          </p:nvSpPr>
          <p:spPr>
            <a:xfrm>
              <a:off x="852395" y="2291651"/>
              <a:ext cx="190679" cy="207608"/>
            </a:xfrm>
            <a:custGeom>
              <a:avLst/>
              <a:gdLst/>
              <a:ahLst/>
              <a:cxnLst/>
              <a:rect l="l" t="t" r="r" b="b"/>
              <a:pathLst>
                <a:path w="85" h="88" extrusionOk="0">
                  <a:moveTo>
                    <a:pt x="43" y="0"/>
                  </a:moveTo>
                  <a:cubicBezTo>
                    <a:pt x="19" y="0"/>
                    <a:pt x="0" y="18"/>
                    <a:pt x="0" y="41"/>
                  </a:cubicBezTo>
                  <a:lnTo>
                    <a:pt x="0" y="87"/>
                  </a:lnTo>
                  <a:lnTo>
                    <a:pt x="84" y="87"/>
                  </a:lnTo>
                  <a:lnTo>
                    <a:pt x="84" y="41"/>
                  </a:lnTo>
                  <a:cubicBezTo>
                    <a:pt x="84" y="18"/>
                    <a:pt x="67" y="0"/>
                    <a:pt x="43" y="0"/>
                  </a:cubicBezTo>
                  <a:close/>
                </a:path>
              </a:pathLst>
            </a:custGeom>
            <a:gradFill>
              <a:gsLst>
                <a:gs pos="0">
                  <a:schemeClr val="accent1"/>
                </a:gs>
                <a:gs pos="100000">
                  <a:schemeClr val="accent2"/>
                </a:gs>
              </a:gsLst>
              <a:lin ang="10800025" scaled="0"/>
            </a:grad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endParaRPr sz="1600" kern="0">
                <a:solidFill>
                  <a:srgbClr val="000000"/>
                </a:solidFill>
                <a:latin typeface="Cambria" panose="02040503050406030204" pitchFamily="18" charset="0"/>
                <a:ea typeface="Cambria" panose="02040503050406030204" pitchFamily="18" charset="0"/>
                <a:cs typeface="Arial" pitchFamily="34" charset="0"/>
                <a:sym typeface="Arial" pitchFamily="34" charset="0"/>
              </a:endParaRPr>
            </a:p>
          </p:txBody>
        </p:sp>
      </p:grpSp>
      <p:sp>
        <p:nvSpPr>
          <p:cNvPr id="79" name="Google Shape;914;p31"/>
          <p:cNvSpPr txBox="1"/>
          <p:nvPr/>
        </p:nvSpPr>
        <p:spPr>
          <a:xfrm>
            <a:off x="1579005" y="1771043"/>
            <a:ext cx="2360124" cy="1119522"/>
          </a:xfrm>
          <a:prstGeom prst="rect">
            <a:avLst/>
          </a:prstGeom>
          <a:noFill/>
          <a:ln>
            <a:noFill/>
          </a:ln>
        </p:spPr>
        <p:txBody>
          <a:bodyPr spcFirstLastPara="1" wrap="square" lIns="121900" tIns="121900" rIns="121900" bIns="121900" anchor="ctr" anchorCtr="0">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r>
              <a:rPr lang="en-US" sz="5500" b="1" kern="0" dirty="0" smtClean="0">
                <a:solidFill>
                  <a:srgbClr val="25A6AE"/>
                </a:solidFill>
                <a:latin typeface="Cambria" panose="02040503050406030204" pitchFamily="18" charset="0"/>
                <a:ea typeface="Cambria" panose="02040503050406030204" pitchFamily="18" charset="0"/>
                <a:cs typeface="Fira Sans Extra Condensed"/>
                <a:sym typeface="Fira Sans Extra Condensed"/>
              </a:rPr>
              <a:t>Personal</a:t>
            </a:r>
          </a:p>
          <a:p>
            <a:pPr defTabSz="1219170">
              <a:buClr>
                <a:srgbClr val="000000"/>
              </a:buClr>
            </a:pPr>
            <a:endParaRPr lang="en-US" sz="1600" b="1" kern="0" dirty="0">
              <a:solidFill>
                <a:srgbClr val="25A6AE"/>
              </a:solidFill>
              <a:latin typeface="Cambria" panose="02040503050406030204" pitchFamily="18" charset="0"/>
              <a:ea typeface="Cambria" panose="02040503050406030204" pitchFamily="18" charset="0"/>
              <a:cs typeface="Fira Sans Extra Condensed"/>
              <a:sym typeface="Fira Sans Extra Condensed"/>
            </a:endParaRPr>
          </a:p>
          <a:p>
            <a:pPr defTabSz="1219170">
              <a:buClr>
                <a:srgbClr val="000000"/>
              </a:buClr>
            </a:pPr>
            <a:r>
              <a:rPr lang="de-DE" sz="5500" kern="0" dirty="0">
                <a:solidFill>
                  <a:srgbClr val="231F20"/>
                </a:solidFill>
                <a:latin typeface="Cambria" panose="02040503050406030204" pitchFamily="18" charset="0"/>
                <a:ea typeface="Cambria" panose="02040503050406030204" pitchFamily="18" charset="0"/>
                <a:cs typeface="Roboto"/>
                <a:sym typeface="Roboto"/>
              </a:rPr>
              <a:t>I am Doris Amoakohene Afriyie</a:t>
            </a:r>
          </a:p>
          <a:p>
            <a:pPr defTabSz="1219170">
              <a:buClr>
                <a:srgbClr val="000000"/>
              </a:buClr>
            </a:pPr>
            <a:endParaRPr sz="1600" b="1" kern="0" dirty="0">
              <a:solidFill>
                <a:srgbClr val="25A6AE"/>
              </a:solidFill>
              <a:latin typeface="Cambria" panose="02040503050406030204" pitchFamily="18" charset="0"/>
              <a:ea typeface="Cambria" panose="02040503050406030204" pitchFamily="18" charset="0"/>
              <a:cs typeface="Fira Sans Extra Condensed"/>
              <a:sym typeface="Fira Sans Extra Condensed"/>
            </a:endParaRPr>
          </a:p>
        </p:txBody>
      </p:sp>
      <p:sp>
        <p:nvSpPr>
          <p:cNvPr id="83" name="Google Shape;919;p31"/>
          <p:cNvSpPr txBox="1"/>
          <p:nvPr/>
        </p:nvSpPr>
        <p:spPr>
          <a:xfrm>
            <a:off x="5867006" y="2005374"/>
            <a:ext cx="2587319" cy="1175525"/>
          </a:xfrm>
          <a:prstGeom prst="rect">
            <a:avLst/>
          </a:prstGeom>
          <a:noFill/>
          <a:ln>
            <a:noFill/>
          </a:ln>
        </p:spPr>
        <p:txBody>
          <a:bodyPr spcFirstLastPara="1" wrap="square" lIns="121900" tIns="121900" rIns="121900" bIns="121900" anchor="ctr" anchorCtr="0">
            <a:normAutofit fontScale="25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r>
              <a:rPr lang="en-US" sz="7200" b="1" kern="0" dirty="0" smtClean="0">
                <a:solidFill>
                  <a:srgbClr val="2C82C2"/>
                </a:solidFill>
                <a:latin typeface="Cambria" panose="02040503050406030204" pitchFamily="18" charset="0"/>
                <a:ea typeface="Cambria" panose="02040503050406030204" pitchFamily="18" charset="0"/>
                <a:cs typeface="Fira Sans Extra Condensed"/>
                <a:sym typeface="Fira Sans Extra Condensed"/>
              </a:rPr>
              <a:t>Experience</a:t>
            </a:r>
          </a:p>
          <a:p>
            <a:pPr defTabSz="1219170">
              <a:buClr>
                <a:srgbClr val="000000"/>
              </a:buClr>
            </a:pPr>
            <a:endParaRPr lang="en-US" sz="7200" b="1" kern="0" dirty="0" smtClean="0">
              <a:solidFill>
                <a:srgbClr val="2C82C2"/>
              </a:solidFill>
              <a:latin typeface="Cambria" panose="02040503050406030204" pitchFamily="18" charset="0"/>
              <a:ea typeface="Cambria" panose="02040503050406030204" pitchFamily="18" charset="0"/>
              <a:cs typeface="Fira Sans Extra Condensed"/>
              <a:sym typeface="Fira Sans Extra Condensed"/>
            </a:endParaRPr>
          </a:p>
          <a:p>
            <a:pPr defTabSz="1219170">
              <a:buClr>
                <a:srgbClr val="000000"/>
              </a:buClr>
            </a:pPr>
            <a:r>
              <a:rPr lang="en-US" sz="7200" b="1" kern="0" dirty="0">
                <a:solidFill>
                  <a:srgbClr val="231F20"/>
                </a:solidFill>
                <a:latin typeface="Cambria" panose="02040503050406030204" pitchFamily="18" charset="0"/>
                <a:ea typeface="Cambria" panose="02040503050406030204" pitchFamily="18" charset="0"/>
                <a:cs typeface="Roboto"/>
                <a:sym typeface="Roboto"/>
              </a:rPr>
              <a:t>Graduate Research Assistant</a:t>
            </a:r>
            <a:r>
              <a:rPr lang="en-US" sz="7200" kern="0" dirty="0">
                <a:solidFill>
                  <a:srgbClr val="231F20"/>
                </a:solidFill>
                <a:latin typeface="Cambria" panose="02040503050406030204" pitchFamily="18" charset="0"/>
                <a:ea typeface="Cambria" panose="02040503050406030204" pitchFamily="18" charset="0"/>
                <a:cs typeface="Roboto"/>
                <a:sym typeface="Roboto"/>
              </a:rPr>
              <a:t>– Northern Arizona University(Aug 2023 - present</a:t>
            </a:r>
            <a:r>
              <a:rPr lang="en-US" sz="1600" kern="0" dirty="0">
                <a:solidFill>
                  <a:srgbClr val="231F20"/>
                </a:solidFill>
                <a:latin typeface="Cambria" panose="02040503050406030204" pitchFamily="18" charset="0"/>
                <a:ea typeface="Cambria" panose="02040503050406030204" pitchFamily="18" charset="0"/>
                <a:cs typeface="Roboto"/>
                <a:sym typeface="Roboto"/>
              </a:rPr>
              <a:t/>
            </a:r>
            <a:br>
              <a:rPr lang="en-US" sz="1600" kern="0" dirty="0">
                <a:solidFill>
                  <a:srgbClr val="231F20"/>
                </a:solidFill>
                <a:latin typeface="Cambria" panose="02040503050406030204" pitchFamily="18" charset="0"/>
                <a:ea typeface="Cambria" panose="02040503050406030204" pitchFamily="18" charset="0"/>
                <a:cs typeface="Roboto"/>
                <a:sym typeface="Roboto"/>
              </a:rPr>
            </a:br>
            <a:endParaRPr lang="en-US" sz="1600" kern="0" dirty="0">
              <a:solidFill>
                <a:srgbClr val="231F20"/>
              </a:solidFill>
              <a:latin typeface="Cambria" panose="02040503050406030204" pitchFamily="18" charset="0"/>
              <a:ea typeface="Cambria" panose="02040503050406030204" pitchFamily="18" charset="0"/>
              <a:cs typeface="Roboto"/>
              <a:sym typeface="Roboto"/>
            </a:endParaRPr>
          </a:p>
          <a:p>
            <a:pPr defTabSz="1219170">
              <a:buClr>
                <a:srgbClr val="000000"/>
              </a:buClr>
            </a:pPr>
            <a:endParaRPr sz="1600" b="1" kern="0" dirty="0">
              <a:solidFill>
                <a:srgbClr val="2C82C2"/>
              </a:solidFill>
              <a:latin typeface="Cambria" panose="02040503050406030204" pitchFamily="18" charset="0"/>
              <a:ea typeface="Cambria" panose="02040503050406030204" pitchFamily="18" charset="0"/>
              <a:cs typeface="Fira Sans Extra Condensed"/>
              <a:sym typeface="Fira Sans Extra Condensed"/>
            </a:endParaRPr>
          </a:p>
        </p:txBody>
      </p:sp>
      <p:sp>
        <p:nvSpPr>
          <p:cNvPr id="85" name="Google Shape;924;p31"/>
          <p:cNvSpPr txBox="1"/>
          <p:nvPr/>
        </p:nvSpPr>
        <p:spPr>
          <a:xfrm>
            <a:off x="1554398" y="3772674"/>
            <a:ext cx="2315510" cy="510712"/>
          </a:xfrm>
          <a:prstGeom prst="rect">
            <a:avLst/>
          </a:prstGeom>
          <a:noFill/>
          <a:ln>
            <a:noFill/>
          </a:ln>
        </p:spPr>
        <p:txBody>
          <a:bodyPr spcFirstLastPara="1" wrap="square" lIns="121900" tIns="121900" rIns="121900" bIns="121900" anchor="ctr" anchorCtr="0">
            <a:normAutofit fontScale="25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r>
              <a:rPr lang="en-US" sz="7200" b="1" kern="0" dirty="0" smtClean="0">
                <a:solidFill>
                  <a:srgbClr val="80BF99"/>
                </a:solidFill>
                <a:latin typeface="Cambria" panose="02040503050406030204" pitchFamily="18" charset="0"/>
                <a:ea typeface="Cambria" panose="02040503050406030204" pitchFamily="18" charset="0"/>
                <a:cs typeface="Fira Sans Extra Condensed"/>
                <a:sym typeface="Fira Sans Extra Condensed"/>
              </a:rPr>
              <a:t>Project</a:t>
            </a:r>
          </a:p>
          <a:p>
            <a:pPr defTabSz="1219170">
              <a:buClr>
                <a:srgbClr val="000000"/>
              </a:buClr>
            </a:pPr>
            <a:endParaRPr lang="en-US" sz="6500" b="1" kern="0" dirty="0">
              <a:solidFill>
                <a:srgbClr val="80BF99"/>
              </a:solidFill>
              <a:latin typeface="Cambria" panose="02040503050406030204" pitchFamily="18" charset="0"/>
              <a:ea typeface="Cambria" panose="02040503050406030204" pitchFamily="18" charset="0"/>
              <a:cs typeface="Fira Sans Extra Condensed"/>
              <a:sym typeface="Fira Sans Extra Condensed"/>
            </a:endParaRPr>
          </a:p>
          <a:p>
            <a:pPr defTabSz="1219170">
              <a:buClr>
                <a:srgbClr val="000000"/>
              </a:buClr>
            </a:pPr>
            <a:r>
              <a:rPr lang="en-US" sz="6500" dirty="0">
                <a:latin typeface="Cambria" panose="02040503050406030204" pitchFamily="18" charset="0"/>
                <a:ea typeface="Cambria" panose="02040503050406030204" pitchFamily="18" charset="0"/>
              </a:rPr>
              <a:t>Expanding the Open source ecosystem around data.table i</a:t>
            </a:r>
            <a:r>
              <a:rPr lang="en-US" sz="1600" dirty="0">
                <a:latin typeface="Cambria" panose="02040503050406030204" pitchFamily="18" charset="0"/>
                <a:ea typeface="Cambria" panose="02040503050406030204" pitchFamily="18" charset="0"/>
              </a:rPr>
              <a:t>n R</a:t>
            </a:r>
            <a:endParaRPr lang="en-US" sz="1600" kern="0" dirty="0">
              <a:solidFill>
                <a:srgbClr val="231F20"/>
              </a:solidFill>
              <a:latin typeface="Cambria" panose="02040503050406030204" pitchFamily="18" charset="0"/>
              <a:ea typeface="Cambria" panose="02040503050406030204" pitchFamily="18" charset="0"/>
              <a:cs typeface="Roboto"/>
              <a:sym typeface="Roboto"/>
            </a:endParaRPr>
          </a:p>
          <a:p>
            <a:pPr defTabSz="1219170">
              <a:buClr>
                <a:srgbClr val="000000"/>
              </a:buClr>
            </a:pPr>
            <a:endParaRPr sz="1600" b="1" kern="0" dirty="0">
              <a:solidFill>
                <a:srgbClr val="80BF99"/>
              </a:solidFill>
              <a:latin typeface="Cambria" panose="02040503050406030204" pitchFamily="18" charset="0"/>
              <a:ea typeface="Cambria" panose="02040503050406030204" pitchFamily="18" charset="0"/>
              <a:cs typeface="Fira Sans Extra Condensed"/>
              <a:sym typeface="Fira Sans Extra Condensed"/>
            </a:endParaRPr>
          </a:p>
        </p:txBody>
      </p:sp>
      <p:sp>
        <p:nvSpPr>
          <p:cNvPr id="87" name="Google Shape;927;p31"/>
          <p:cNvSpPr txBox="1"/>
          <p:nvPr/>
        </p:nvSpPr>
        <p:spPr>
          <a:xfrm>
            <a:off x="6017207" y="4245541"/>
            <a:ext cx="2158875" cy="791536"/>
          </a:xfrm>
          <a:prstGeom prst="rect">
            <a:avLst/>
          </a:prstGeom>
          <a:noFill/>
          <a:ln>
            <a:noFill/>
          </a:ln>
        </p:spPr>
        <p:txBody>
          <a:bodyPr spcFirstLastPara="1" wrap="square" lIns="121900" tIns="121900" rIns="121900" bIns="121900" anchor="ctr" anchorCtr="0">
            <a:normAutofit fontScale="25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r>
              <a:rPr lang="en-US" sz="7200" b="1" kern="0" dirty="0" smtClean="0">
                <a:solidFill>
                  <a:srgbClr val="7F96D3"/>
                </a:solidFill>
                <a:latin typeface="Cambria" panose="02040503050406030204" pitchFamily="18" charset="0"/>
                <a:ea typeface="Cambria" panose="02040503050406030204" pitchFamily="18" charset="0"/>
                <a:cs typeface="Fira Sans Extra Condensed"/>
                <a:sym typeface="Fira Sans Extra Condensed"/>
              </a:rPr>
              <a:t>Education</a:t>
            </a:r>
          </a:p>
          <a:p>
            <a:pPr defTabSz="1219170">
              <a:buClr>
                <a:srgbClr val="000000"/>
              </a:buClr>
            </a:pPr>
            <a:endParaRPr lang="en-US" sz="1600" b="1" kern="0" dirty="0">
              <a:solidFill>
                <a:srgbClr val="7F96D3"/>
              </a:solidFill>
              <a:latin typeface="Cambria" panose="02040503050406030204" pitchFamily="18" charset="0"/>
              <a:ea typeface="Cambria" panose="02040503050406030204" pitchFamily="18" charset="0"/>
              <a:cs typeface="Fira Sans Extra Condensed"/>
              <a:sym typeface="Fira Sans Extra Condensed"/>
            </a:endParaRPr>
          </a:p>
          <a:p>
            <a:pPr defTabSz="1219170">
              <a:buClr>
                <a:srgbClr val="000000"/>
              </a:buClr>
            </a:pPr>
            <a:r>
              <a:rPr lang="en-US" sz="1600" kern="0" dirty="0">
                <a:solidFill>
                  <a:srgbClr val="231F20"/>
                </a:solidFill>
                <a:latin typeface="Cambria" panose="02040503050406030204" pitchFamily="18" charset="0"/>
                <a:ea typeface="Cambria" panose="02040503050406030204" pitchFamily="18" charset="0"/>
                <a:cs typeface="Roboto"/>
                <a:sym typeface="Roboto"/>
              </a:rPr>
              <a:t>-</a:t>
            </a:r>
            <a:r>
              <a:rPr lang="en-US" sz="7200" b="1" kern="0" dirty="0" err="1">
                <a:solidFill>
                  <a:srgbClr val="231F20"/>
                </a:solidFill>
                <a:latin typeface="Cambria" panose="02040503050406030204" pitchFamily="18" charset="0"/>
                <a:ea typeface="Cambria" panose="02040503050406030204" pitchFamily="18" charset="0"/>
                <a:cs typeface="Roboto"/>
                <a:sym typeface="Roboto"/>
              </a:rPr>
              <a:t>Msc</a:t>
            </a:r>
            <a:r>
              <a:rPr lang="en-US" sz="7200" b="1" kern="0" dirty="0">
                <a:solidFill>
                  <a:srgbClr val="231F20"/>
                </a:solidFill>
                <a:latin typeface="Cambria" panose="02040503050406030204" pitchFamily="18" charset="0"/>
                <a:ea typeface="Cambria" panose="02040503050406030204" pitchFamily="18" charset="0"/>
                <a:cs typeface="Roboto"/>
                <a:sym typeface="Roboto"/>
              </a:rPr>
              <a:t>. Informatics</a:t>
            </a:r>
            <a:endParaRPr lang="en-US" sz="7200" kern="0" dirty="0">
              <a:solidFill>
                <a:srgbClr val="231F20"/>
              </a:solidFill>
              <a:latin typeface="Cambria" panose="02040503050406030204" pitchFamily="18" charset="0"/>
              <a:ea typeface="Cambria" panose="02040503050406030204" pitchFamily="18" charset="0"/>
              <a:cs typeface="Roboto"/>
              <a:sym typeface="Roboto"/>
            </a:endParaRPr>
          </a:p>
          <a:p>
            <a:pPr defTabSz="1219170">
              <a:buClr>
                <a:srgbClr val="000000"/>
              </a:buClr>
            </a:pPr>
            <a:endParaRPr sz="1600" b="1" kern="0" dirty="0">
              <a:solidFill>
                <a:srgbClr val="7F96D3"/>
              </a:solidFill>
              <a:latin typeface="Cambria" panose="02040503050406030204" pitchFamily="18" charset="0"/>
              <a:ea typeface="Cambria" panose="02040503050406030204" pitchFamily="18" charset="0"/>
              <a:cs typeface="Fira Sans Extra Condensed"/>
              <a:sym typeface="Fira Sans Extra Condensed"/>
            </a:endParaRPr>
          </a:p>
        </p:txBody>
      </p:sp>
      <p:sp>
        <p:nvSpPr>
          <p:cNvPr id="149" name="Google Shape;921;p31"/>
          <p:cNvSpPr txBox="1"/>
          <p:nvPr/>
        </p:nvSpPr>
        <p:spPr>
          <a:xfrm>
            <a:off x="1614799" y="5683542"/>
            <a:ext cx="4235221" cy="460628"/>
          </a:xfrm>
          <a:prstGeom prst="rect">
            <a:avLst/>
          </a:prstGeom>
          <a:noFill/>
          <a:ln>
            <a:noFill/>
          </a:ln>
        </p:spPr>
        <p:txBody>
          <a:bodyPr spcFirstLastPara="1" wrap="square" lIns="121900" tIns="121900" rIns="121900" bIns="12190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r>
              <a:rPr lang="en-US" b="1" kern="0" dirty="0" smtClean="0">
                <a:solidFill>
                  <a:srgbClr val="B5BADB"/>
                </a:solidFill>
                <a:latin typeface="Cambria" panose="02040503050406030204" pitchFamily="18" charset="0"/>
                <a:ea typeface="Cambria" panose="02040503050406030204" pitchFamily="18" charset="0"/>
                <a:cs typeface="Fira Sans Extra Condensed"/>
                <a:sym typeface="Fira Sans Extra Condensed"/>
              </a:rPr>
              <a:t>Interests</a:t>
            </a:r>
          </a:p>
          <a:p>
            <a:pPr defTabSz="1219170">
              <a:buClr>
                <a:srgbClr val="000000"/>
              </a:buClr>
            </a:pPr>
            <a:r>
              <a:rPr lang="en-US" kern="0" dirty="0">
                <a:solidFill>
                  <a:srgbClr val="231F20"/>
                </a:solidFill>
                <a:latin typeface="Cambria" panose="02040503050406030204" pitchFamily="18" charset="0"/>
                <a:ea typeface="Cambria" panose="02040503050406030204" pitchFamily="18" charset="0"/>
                <a:cs typeface="Roboto"/>
                <a:sym typeface="Roboto"/>
              </a:rPr>
              <a:t>I have been using R since 2018</a:t>
            </a:r>
          </a:p>
          <a:p>
            <a:pPr defTabSz="1219170">
              <a:buClr>
                <a:srgbClr val="000000"/>
              </a:buClr>
            </a:pPr>
            <a:r>
              <a:rPr lang="en-US" kern="0" dirty="0">
                <a:solidFill>
                  <a:srgbClr val="231F20"/>
                </a:solidFill>
                <a:latin typeface="Cambria" panose="02040503050406030204" pitchFamily="18" charset="0"/>
                <a:ea typeface="Cambria" panose="02040503050406030204" pitchFamily="18" charset="0"/>
                <a:cs typeface="Roboto"/>
                <a:sym typeface="Roboto"/>
              </a:rPr>
              <a:t>Using data.table since </a:t>
            </a:r>
            <a:r>
              <a:rPr lang="en-US" kern="0" dirty="0" smtClean="0">
                <a:solidFill>
                  <a:srgbClr val="231F20"/>
                </a:solidFill>
                <a:latin typeface="Cambria" panose="02040503050406030204" pitchFamily="18" charset="0"/>
                <a:ea typeface="Cambria" panose="02040503050406030204" pitchFamily="18" charset="0"/>
                <a:cs typeface="Roboto"/>
                <a:sym typeface="Roboto"/>
              </a:rPr>
              <a:t>2021, </a:t>
            </a:r>
            <a:r>
              <a:rPr lang="en-US" kern="0" dirty="0">
                <a:solidFill>
                  <a:srgbClr val="231F20"/>
                </a:solidFill>
                <a:latin typeface="Cambria" panose="02040503050406030204" pitchFamily="18" charset="0"/>
                <a:ea typeface="Cambria" panose="02040503050406030204" pitchFamily="18" charset="0"/>
                <a:cs typeface="Roboto"/>
                <a:sym typeface="Roboto"/>
              </a:rPr>
              <a:t>but very efficiently from 2023</a:t>
            </a:r>
          </a:p>
          <a:p>
            <a:pPr defTabSz="1219170">
              <a:buClr>
                <a:srgbClr val="000000"/>
              </a:buClr>
            </a:pPr>
            <a:endParaRPr b="1" kern="0" dirty="0">
              <a:solidFill>
                <a:srgbClr val="B5BADB"/>
              </a:solidFill>
              <a:latin typeface="Cambria" panose="02040503050406030204" pitchFamily="18" charset="0"/>
              <a:ea typeface="Cambria" panose="02040503050406030204" pitchFamily="18" charset="0"/>
              <a:cs typeface="Fira Sans Extra Condensed"/>
              <a:sym typeface="Fira Sans Extra Condensed"/>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ppt_x"/>
                                          </p:val>
                                        </p:tav>
                                        <p:tav tm="100000">
                                          <p:val>
                                            <p:strVal val="#ppt_x"/>
                                          </p:val>
                                        </p:tav>
                                      </p:tavLst>
                                    </p:anim>
                                    <p:anim calcmode="lin" valueType="num">
                                      <p:cBhvr additive="base">
                                        <p:cTn id="1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3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3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3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3" grpId="0"/>
      <p:bldP spid="85" grpId="0"/>
      <p:bldP spid="87" grpId="0"/>
      <p:bldP spid="1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sz="2800" dirty="0" smtClean="0">
                <a:latin typeface="Cambria" panose="02040503050406030204" pitchFamily="18" charset="0"/>
                <a:cs typeface="Times New Roman" panose="02020603050405020304" pitchFamily="18" charset="0"/>
              </a:rPr>
              <a:t>Creatin</a:t>
            </a:r>
            <a:r>
              <a:rPr lang="en-US" sz="2800" dirty="0" smtClean="0">
                <a:cs typeface="Times New Roman" panose="02020603050405020304" pitchFamily="18" charset="0"/>
              </a:rPr>
              <a:t>g an Expanded Data summary in R</a:t>
            </a:r>
            <a:endParaRPr lang="en-GB" sz="2800" dirty="0">
              <a:latin typeface="Cambria" panose="02040503050406030204" pitchFamily="18" charset="0"/>
            </a:endParaRPr>
          </a:p>
        </p:txBody>
      </p:sp>
      <p:sp>
        <p:nvSpPr>
          <p:cNvPr id="4" name="Slide Number Placeholder 3"/>
          <p:cNvSpPr>
            <a:spLocks noGrp="1"/>
          </p:cNvSpPr>
          <p:nvPr>
            <p:ph type="sldNum" sz="quarter" idx="11"/>
          </p:nvPr>
        </p:nvSpPr>
        <p:spPr/>
        <p:txBody>
          <a:bodyPr/>
          <a:lstStyle/>
          <a:p>
            <a:pPr>
              <a:defRPr/>
            </a:pPr>
            <a:fld id="{64735E6E-938C-41C9-BD66-FF817CBB129C}" type="slidenum">
              <a:rPr lang="en-US" smtClean="0"/>
              <a:pPr>
                <a:defRPr/>
              </a:pPr>
              <a:t>20</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455291"/>
            <a:ext cx="8229600" cy="4937760"/>
          </a:xfrm>
          <a:prstGeom prst="rect">
            <a:avLst/>
          </a:prstGeom>
        </p:spPr>
      </p:pic>
    </p:spTree>
    <p:extLst>
      <p:ext uri="{BB962C8B-B14F-4D97-AF65-F5344CB8AC3E}">
        <p14:creationId xmlns:p14="http://schemas.microsoft.com/office/powerpoint/2010/main" val="806431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sz="2800" dirty="0" smtClean="0">
                <a:latin typeface="Cambria" panose="02040503050406030204" pitchFamily="18" charset="0"/>
                <a:cs typeface="Times New Roman" panose="02020603050405020304" pitchFamily="18" charset="0"/>
              </a:rPr>
              <a:t>Reshaping Data from wide to long format</a:t>
            </a:r>
            <a:endParaRPr lang="en-GB" sz="2800" dirty="0">
              <a:latin typeface="Cambria" panose="02040503050406030204" pitchFamily="18" charset="0"/>
            </a:endParaRPr>
          </a:p>
        </p:txBody>
      </p:sp>
      <p:sp>
        <p:nvSpPr>
          <p:cNvPr id="4" name="Slide Number Placeholder 3"/>
          <p:cNvSpPr>
            <a:spLocks noGrp="1"/>
          </p:cNvSpPr>
          <p:nvPr>
            <p:ph type="sldNum" sz="quarter" idx="11"/>
          </p:nvPr>
        </p:nvSpPr>
        <p:spPr/>
        <p:txBody>
          <a:bodyPr/>
          <a:lstStyle/>
          <a:p>
            <a:pPr>
              <a:defRPr/>
            </a:pPr>
            <a:fld id="{64735E6E-938C-41C9-BD66-FF817CBB129C}" type="slidenum">
              <a:rPr lang="en-US" smtClean="0"/>
              <a:pPr>
                <a:defRPr/>
              </a:pPr>
              <a:t>21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447800"/>
            <a:ext cx="8001000" cy="4800600"/>
          </a:xfrm>
          <a:prstGeom prst="rect">
            <a:avLst/>
          </a:prstGeom>
        </p:spPr>
      </p:pic>
    </p:spTree>
    <p:extLst>
      <p:ext uri="{BB962C8B-B14F-4D97-AF65-F5344CB8AC3E}">
        <p14:creationId xmlns:p14="http://schemas.microsoft.com/office/powerpoint/2010/main" val="2026452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sz="2800" dirty="0" smtClean="0">
                <a:latin typeface="Cambria" panose="02040503050406030204" pitchFamily="18" charset="0"/>
                <a:cs typeface="Times New Roman" panose="02020603050405020304" pitchFamily="18" charset="0"/>
              </a:rPr>
              <a:t>Reshaping Data from Long to wide Format in R</a:t>
            </a:r>
            <a:endParaRPr lang="en-GB" sz="2800" dirty="0">
              <a:latin typeface="Cambria" panose="02040503050406030204" pitchFamily="18" charset="0"/>
            </a:endParaRPr>
          </a:p>
        </p:txBody>
      </p:sp>
      <p:sp>
        <p:nvSpPr>
          <p:cNvPr id="4" name="Slide Number Placeholder 3"/>
          <p:cNvSpPr>
            <a:spLocks noGrp="1"/>
          </p:cNvSpPr>
          <p:nvPr>
            <p:ph type="sldNum" sz="quarter" idx="11"/>
          </p:nvPr>
        </p:nvSpPr>
        <p:spPr/>
        <p:txBody>
          <a:bodyPr/>
          <a:lstStyle/>
          <a:p>
            <a:pPr>
              <a:defRPr/>
            </a:pPr>
            <a:fld id="{64735E6E-938C-41C9-BD66-FF817CBB129C}" type="slidenum">
              <a:rPr lang="en-US" smtClean="0"/>
              <a:pPr>
                <a:defRPr/>
              </a:pPr>
              <a:t>22</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739" y="1376249"/>
            <a:ext cx="8077200" cy="4846320"/>
          </a:xfrm>
          <a:prstGeom prst="rect">
            <a:avLst/>
          </a:prstGeom>
        </p:spPr>
      </p:pic>
    </p:spTree>
    <p:extLst>
      <p:ext uri="{BB962C8B-B14F-4D97-AF65-F5344CB8AC3E}">
        <p14:creationId xmlns:p14="http://schemas.microsoft.com/office/powerpoint/2010/main" val="2680948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0"/>
            <a:ext cx="8305800" cy="586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xmlns="" id="{03359D0E-C09E-46B2-924A-2A88978DCF22}"/>
              </a:ext>
            </a:extLst>
          </p:cNvPr>
          <p:cNvGrpSpPr/>
          <p:nvPr/>
        </p:nvGrpSpPr>
        <p:grpSpPr>
          <a:xfrm>
            <a:off x="596394" y="1860633"/>
            <a:ext cx="5910006" cy="2234923"/>
            <a:chOff x="3113312" y="1767949"/>
            <a:chExt cx="4567334" cy="2234923"/>
          </a:xfrm>
        </p:grpSpPr>
        <p:sp>
          <p:nvSpPr>
            <p:cNvPr id="132" name="Rounded Rectangle 131"/>
            <p:cNvSpPr/>
            <p:nvPr/>
          </p:nvSpPr>
          <p:spPr bwMode="gray">
            <a:xfrm>
              <a:off x="3113312" y="1767949"/>
              <a:ext cx="4544613" cy="2234923"/>
            </a:xfrm>
            <a:prstGeom prst="roundRect">
              <a:avLst/>
            </a:prstGeom>
            <a:solidFill>
              <a:schemeClr val="tx1"/>
            </a:solidFill>
            <a:ln w="19050" algn="ctr">
              <a:noFill/>
              <a:miter lim="800000"/>
              <a:headEnd/>
              <a:tailEnd/>
            </a:ln>
            <a:effectLst>
              <a:outerShdw blurRad="50800" dist="38100" dir="8100000" algn="tl" rotWithShape="0">
                <a:srgbClr val="000000">
                  <a:alpha val="11000"/>
                </a:srgbClr>
              </a:outerShdw>
            </a:effectLst>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33" name="Subtitle 3">
              <a:extLst>
                <a:ext uri="{FF2B5EF4-FFF2-40B4-BE49-F238E27FC236}">
                  <a16:creationId xmlns:a16="http://schemas.microsoft.com/office/drawing/2014/main" xmlns="" id="{3F745977-12D9-4CAD-974F-EA241C374353}"/>
                </a:ext>
              </a:extLst>
            </p:cNvPr>
            <p:cNvSpPr txBox="1">
              <a:spLocks/>
            </p:cNvSpPr>
            <p:nvPr/>
          </p:nvSpPr>
          <p:spPr bwMode="gray">
            <a:xfrm>
              <a:off x="3981194" y="1782625"/>
              <a:ext cx="3699452" cy="2003538"/>
            </a:xfrm>
            <a:prstGeom prst="rect">
              <a:avLst/>
            </a:prstGeom>
          </p:spPr>
          <p:txBody>
            <a:bodyPr vert="horz" lIns="0" tIns="0" rIns="0" bIns="0" rtlCol="0" anchor="ctr"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2400" b="1" kern="1200">
                  <a:solidFill>
                    <a:schemeClr val="bg1"/>
                  </a:solidFill>
                  <a:latin typeface="+mn-lt"/>
                  <a:ea typeface="+mn-ea"/>
                  <a:cs typeface="Calibri Light" panose="020F0302020204030204" pitchFamily="34" charset="0"/>
                </a:defRPr>
              </a:lvl1pPr>
              <a:lvl2pPr marL="0" indent="0" algn="l" defTabSz="914400" rtl="0" eaLnBrk="1" latinLnBrk="0" hangingPunct="1">
                <a:spcBef>
                  <a:spcPts val="0"/>
                </a:spcBef>
                <a:spcAft>
                  <a:spcPts val="1000"/>
                </a:spcAft>
                <a:buClrTx/>
                <a:buSzPct val="100000"/>
                <a:buFont typeface="Arial"/>
                <a:buNone/>
                <a:defRPr lang="en-US" sz="2000" b="0" kern="1200">
                  <a:solidFill>
                    <a:schemeClr val="bg1"/>
                  </a:solidFill>
                  <a:latin typeface="+mj-lt"/>
                  <a:ea typeface="+mn-ea"/>
                  <a:cs typeface="Calibri Light" panose="020F0302020204030204" pitchFamily="34" charset="0"/>
                </a:defRPr>
              </a:lvl2pPr>
              <a:lvl3pPr marL="1219170" indent="0" algn="ctr" defTabSz="914400" rtl="0" eaLnBrk="1" latinLnBrk="0" hangingPunct="1">
                <a:spcBef>
                  <a:spcPts val="0"/>
                </a:spcBef>
                <a:spcAft>
                  <a:spcPts val="1000"/>
                </a:spcAft>
                <a:buClrTx/>
                <a:buSzPct val="100000"/>
                <a:buFont typeface="Arial" panose="020B0604020202020204" pitchFamily="34" charset="0"/>
                <a:buNone/>
                <a:defRPr lang="en-US" sz="2400" kern="1200">
                  <a:solidFill>
                    <a:schemeClr val="tx1"/>
                  </a:solidFill>
                  <a:latin typeface="+mn-lt"/>
                  <a:ea typeface="+mn-ea"/>
                  <a:cs typeface="Calibri Light" panose="020F0302020204030204" pitchFamily="34" charset="0"/>
                </a:defRPr>
              </a:lvl3pPr>
              <a:lvl4pPr marL="1828754" indent="0" algn="ctr" defTabSz="914400" rtl="0" eaLnBrk="1" latinLnBrk="0" hangingPunct="1">
                <a:spcBef>
                  <a:spcPts val="0"/>
                </a:spcBef>
                <a:spcAft>
                  <a:spcPts val="1000"/>
                </a:spcAft>
                <a:buClrTx/>
                <a:buSzPct val="100000"/>
                <a:buFont typeface="Verdana" panose="020B0604030504040204" pitchFamily="34" charset="0"/>
                <a:buNone/>
                <a:defRPr lang="en-US" sz="2133" kern="1200" baseline="0">
                  <a:solidFill>
                    <a:schemeClr val="tx1"/>
                  </a:solidFill>
                  <a:latin typeface="+mn-lt"/>
                  <a:ea typeface="+mn-ea"/>
                  <a:cs typeface="Calibri Light" panose="020F0302020204030204" pitchFamily="34" charset="0"/>
                </a:defRPr>
              </a:lvl4pPr>
              <a:lvl5pPr marL="2438339" indent="0" algn="ctr" defTabSz="798513" rtl="0" eaLnBrk="1" latinLnBrk="0" hangingPunct="1">
                <a:spcBef>
                  <a:spcPts val="0"/>
                </a:spcBef>
                <a:spcAft>
                  <a:spcPts val="1000"/>
                </a:spcAft>
                <a:buClrTx/>
                <a:buSzPct val="100000"/>
                <a:buFont typeface="Verdana" panose="020B0604030504040204" pitchFamily="34" charset="0"/>
                <a:buNone/>
                <a:tabLst/>
                <a:defRPr lang="en-US" sz="2133" kern="1200" baseline="0">
                  <a:solidFill>
                    <a:schemeClr val="tx1"/>
                  </a:solidFill>
                  <a:latin typeface="+mn-lt"/>
                  <a:ea typeface="+mn-ea"/>
                  <a:cs typeface="Calibri Light" panose="020F0302020204030204" pitchFamily="34" charset="0"/>
                </a:defRPr>
              </a:lvl5pPr>
              <a:lvl6pPr marL="3047924"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914400" rtl="0" eaLnBrk="1" latinLnBrk="0" hangingPunct="1">
                <a:spcBef>
                  <a:spcPts val="0"/>
                </a:spcBef>
                <a:spcAft>
                  <a:spcPts val="1000"/>
                </a:spcAft>
                <a:buFont typeface="Verdana" panose="020B0604030504040204" pitchFamily="34" charset="0"/>
                <a:buNone/>
                <a:defRPr sz="2133" kern="1200">
                  <a:solidFill>
                    <a:schemeClr val="tx1"/>
                  </a:solidFill>
                  <a:latin typeface="+mn-lt"/>
                  <a:ea typeface="+mn-ea"/>
                  <a:cs typeface="+mn-cs"/>
                </a:defRPr>
              </a:lvl7pPr>
              <a:lvl8pPr marL="4267093"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9pPr>
            </a:lstStyle>
            <a:p>
              <a:r>
                <a:rPr lang="en-US" sz="3200" dirty="0"/>
                <a:t>Performance Regression on </a:t>
              </a:r>
              <a:r>
                <a:rPr lang="en-US" sz="3200" dirty="0" smtClean="0"/>
                <a:t>Github Issues</a:t>
              </a:r>
              <a:endParaRPr lang="en-US" sz="3200" kern="0" dirty="0">
                <a:latin typeface="Cambria" panose="02040503050406030204" pitchFamily="18" charset="0"/>
                <a:cs typeface="Times New Roman" panose="02020603050405020304" pitchFamily="18" charset="0"/>
              </a:endParaRPr>
            </a:p>
          </p:txBody>
        </p:sp>
      </p:grpSp>
      <p:grpSp>
        <p:nvGrpSpPr>
          <p:cNvPr id="134" name="Group 133">
            <a:extLst>
              <a:ext uri="{FF2B5EF4-FFF2-40B4-BE49-F238E27FC236}">
                <a16:creationId xmlns:a16="http://schemas.microsoft.com/office/drawing/2014/main" xmlns="" id="{FF1782A1-E0F7-4BCA-977A-48380138BA2D}"/>
              </a:ext>
            </a:extLst>
          </p:cNvPr>
          <p:cNvGrpSpPr/>
          <p:nvPr/>
        </p:nvGrpSpPr>
        <p:grpSpPr>
          <a:xfrm>
            <a:off x="473955" y="1354070"/>
            <a:ext cx="1098811" cy="1098811"/>
            <a:chOff x="473955" y="1354070"/>
            <a:chExt cx="1098811" cy="1098811"/>
          </a:xfrm>
        </p:grpSpPr>
        <p:sp>
          <p:nvSpPr>
            <p:cNvPr id="135" name="Oval 134">
              <a:extLst>
                <a:ext uri="{FF2B5EF4-FFF2-40B4-BE49-F238E27FC236}">
                  <a16:creationId xmlns:a16="http://schemas.microsoft.com/office/drawing/2014/main" xmlns="" id="{B1C5A454-440A-40B8-A566-F8A9E42996FC}"/>
                </a:ext>
              </a:extLst>
            </p:cNvPr>
            <p:cNvSpPr/>
            <p:nvPr/>
          </p:nvSpPr>
          <p:spPr bwMode="gray">
            <a:xfrm>
              <a:off x="473955" y="1354070"/>
              <a:ext cx="1098811" cy="1098811"/>
            </a:xfrm>
            <a:prstGeom prst="ellipse">
              <a:avLst/>
            </a:prstGeom>
            <a:solidFill>
              <a:schemeClr val="tx1"/>
            </a:solidFill>
            <a:ln w="19050" algn="ctr">
              <a:noFill/>
              <a:miter lim="800000"/>
              <a:headEnd/>
              <a:tailEnd/>
            </a:ln>
          </p:spPr>
          <p:txBody>
            <a:bodyPr wrap="square" lIns="77961" tIns="77961" rIns="77961" bIns="77961"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28" b="1" i="0" u="none" strike="noStrike" kern="1200" cap="none" spc="0" normalizeH="0" baseline="0" noProof="0" dirty="0">
                <a:ln>
                  <a:noFill/>
                </a:ln>
                <a:solidFill>
                  <a:prstClr val="white"/>
                </a:solidFill>
                <a:effectLst/>
                <a:uLnTx/>
                <a:uFillTx/>
                <a:latin typeface="Verdana"/>
                <a:ea typeface="+mn-ea"/>
                <a:cs typeface="+mn-cs"/>
              </a:endParaRPr>
            </a:p>
          </p:txBody>
        </p:sp>
        <p:sp>
          <p:nvSpPr>
            <p:cNvPr id="136" name="Oval 135">
              <a:extLst>
                <a:ext uri="{FF2B5EF4-FFF2-40B4-BE49-F238E27FC236}">
                  <a16:creationId xmlns:a16="http://schemas.microsoft.com/office/drawing/2014/main" xmlns="" id="{C5D3C580-9882-4271-896F-535B34E9D0CC}"/>
                </a:ext>
              </a:extLst>
            </p:cNvPr>
            <p:cNvSpPr/>
            <p:nvPr/>
          </p:nvSpPr>
          <p:spPr bwMode="gray">
            <a:xfrm>
              <a:off x="625794" y="1469821"/>
              <a:ext cx="826242" cy="826242"/>
            </a:xfrm>
            <a:prstGeom prst="ellipse">
              <a:avLst/>
            </a:prstGeom>
            <a:solidFill>
              <a:schemeClr val="bg1"/>
            </a:solidFill>
            <a:ln w="19050" algn="ctr">
              <a:noFill/>
              <a:miter lim="800000"/>
              <a:headEnd/>
              <a:tailEnd/>
            </a:ln>
          </p:spPr>
          <p:txBody>
            <a:bodyPr wrap="square" lIns="77961" tIns="77961" rIns="77961" bIns="77961"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403" b="1" i="0" u="none" strike="noStrike" kern="1200" cap="none" spc="0" normalizeH="0" baseline="0" noProof="0" dirty="0">
                <a:ln>
                  <a:noFill/>
                </a:ln>
                <a:solidFill>
                  <a:prstClr val="white"/>
                </a:solidFill>
                <a:effectLst/>
                <a:uLnTx/>
                <a:uFillTx/>
                <a:latin typeface="Verdana"/>
                <a:ea typeface="+mn-ea"/>
                <a:cs typeface="+mn-cs"/>
              </a:endParaRPr>
            </a:p>
          </p:txBody>
        </p:sp>
      </p:grpSp>
      <p:cxnSp>
        <p:nvCxnSpPr>
          <p:cNvPr id="8" name="Elbow Connector 7"/>
          <p:cNvCxnSpPr/>
          <p:nvPr/>
        </p:nvCxnSpPr>
        <p:spPr>
          <a:xfrm rot="10800000">
            <a:off x="717204" y="1745570"/>
            <a:ext cx="571057" cy="3158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01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567112"/>
            <a:ext cx="8229600" cy="762000"/>
          </a:xfrm>
        </p:spPr>
        <p:txBody>
          <a:bodyPr/>
          <a:lstStyle/>
          <a:p>
            <a:r>
              <a:rPr lang="en-US" dirty="0">
                <a:cs typeface="Times New Roman" panose="02020603050405020304" pitchFamily="18" charset="0"/>
              </a:rPr>
              <a:t>Comparing the efficiency of the data.table package with other packages is important for several reasons</a:t>
            </a:r>
            <a:r>
              <a:rPr lang="en-US" sz="2800" dirty="0">
                <a:cs typeface="Times New Roman" panose="02020603050405020304" pitchFamily="18" charset="0"/>
              </a:rPr>
              <a:t>:</a:t>
            </a:r>
            <a:endParaRPr lang="en-US" sz="2800" dirty="0">
              <a:latin typeface="Cambria" panose="02040503050406030204" pitchFamily="18" charset="0"/>
              <a:cs typeface="Times New Roman" panose="02020603050405020304" pitchFamily="18" charset="0"/>
            </a:endParaRPr>
          </a:p>
        </p:txBody>
      </p:sp>
      <p:sp>
        <p:nvSpPr>
          <p:cNvPr id="16386" name="Slide Number Placeholder 4"/>
          <p:cNvSpPr>
            <a:spLocks noGrp="1"/>
          </p:cNvSpPr>
          <p:nvPr>
            <p:ph type="sldNum" sz="quarter" idx="11"/>
          </p:nvPr>
        </p:nvSpPr>
        <p:spPr>
          <a:noFill/>
          <a:ln>
            <a:miter lim="800000"/>
            <a:headEnd/>
            <a:tailEnd/>
          </a:ln>
        </p:spPr>
        <p:txBody>
          <a:bodyPr/>
          <a:lstStyle/>
          <a:p>
            <a:fld id="{B33DF306-F846-4E0E-835A-0E3622FE7FBB}" type="slidenum">
              <a:rPr lang="en-US" smtClean="0"/>
              <a:pPr/>
              <a:t>24</a:t>
            </a:fld>
            <a:endParaRPr lang="en-US"/>
          </a:p>
        </p:txBody>
      </p:sp>
      <p:sp>
        <p:nvSpPr>
          <p:cNvPr id="7" name="Pentagon 7">
            <a:extLst>
              <a:ext uri="{FF2B5EF4-FFF2-40B4-BE49-F238E27FC236}">
                <a16:creationId xmlns:a16="http://schemas.microsoft.com/office/drawing/2014/main" xmlns="" id="{12F34280-B2B8-4E11-8A31-34C176F56D4A}"/>
              </a:ext>
            </a:extLst>
          </p:cNvPr>
          <p:cNvSpPr/>
          <p:nvPr/>
        </p:nvSpPr>
        <p:spPr bwMode="gray">
          <a:xfrm>
            <a:off x="470114" y="1462462"/>
            <a:ext cx="8216686" cy="5014538"/>
          </a:xfrm>
          <a:prstGeom prst="homePlate">
            <a:avLst>
              <a:gd name="adj" fmla="val 36157"/>
            </a:avLst>
          </a:prstGeom>
          <a:solidFill>
            <a:schemeClr val="bg2">
              <a:lumMod val="20000"/>
              <a:lumOff val="80000"/>
            </a:schemeClr>
          </a:solidFill>
          <a:ln w="19050" algn="ctr">
            <a:noFill/>
            <a:miter lim="800000"/>
            <a:headEnd/>
            <a:tailEnd/>
          </a:ln>
        </p:spPr>
        <p:txBody>
          <a:bodyPr wrap="square" lIns="88900" tIns="88900" rIns="88900" bIns="88900" rtlCol="0" anchor="ctr"/>
          <a:lstStyle/>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a:p>
        </p:txBody>
      </p:sp>
      <p:sp>
        <p:nvSpPr>
          <p:cNvPr id="8" name="Title 2"/>
          <p:cNvSpPr txBox="1">
            <a:spLocks/>
          </p:cNvSpPr>
          <p:nvPr/>
        </p:nvSpPr>
        <p:spPr bwMode="auto">
          <a:xfrm>
            <a:off x="457199" y="1462462"/>
            <a:ext cx="6858001" cy="47859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1800" b="1">
                <a:solidFill>
                  <a:srgbClr val="000066"/>
                </a:solidFill>
                <a:latin typeface="Cambria" panose="02040503050406030204" pitchFamily="18" charset="0"/>
                <a:ea typeface="Cambria" panose="02040503050406030204" pitchFamily="18" charset="0"/>
                <a:cs typeface="+mj-cs"/>
              </a:defRPr>
            </a:lvl1pPr>
            <a:lvl2pPr algn="l" rtl="0" eaLnBrk="1" fontAlgn="base" hangingPunct="1">
              <a:spcBef>
                <a:spcPct val="0"/>
              </a:spcBef>
              <a:spcAft>
                <a:spcPct val="0"/>
              </a:spcAft>
              <a:defRPr sz="4400" b="1">
                <a:solidFill>
                  <a:srgbClr val="000066"/>
                </a:solidFill>
                <a:latin typeface="Arial" charset="0"/>
                <a:cs typeface="Arial" charset="0"/>
              </a:defRPr>
            </a:lvl2pPr>
            <a:lvl3pPr algn="l" rtl="0" eaLnBrk="1" fontAlgn="base" hangingPunct="1">
              <a:spcBef>
                <a:spcPct val="0"/>
              </a:spcBef>
              <a:spcAft>
                <a:spcPct val="0"/>
              </a:spcAft>
              <a:defRPr sz="4400" b="1">
                <a:solidFill>
                  <a:srgbClr val="000066"/>
                </a:solidFill>
                <a:latin typeface="Arial" charset="0"/>
                <a:cs typeface="Arial" charset="0"/>
              </a:defRPr>
            </a:lvl3pPr>
            <a:lvl4pPr algn="l" rtl="0" eaLnBrk="1" fontAlgn="base" hangingPunct="1">
              <a:spcBef>
                <a:spcPct val="0"/>
              </a:spcBef>
              <a:spcAft>
                <a:spcPct val="0"/>
              </a:spcAft>
              <a:defRPr sz="4400" b="1">
                <a:solidFill>
                  <a:srgbClr val="000066"/>
                </a:solidFill>
                <a:latin typeface="Arial" charset="0"/>
                <a:cs typeface="Arial" charset="0"/>
              </a:defRPr>
            </a:lvl4pPr>
            <a:lvl5pPr algn="l" rtl="0" eaLnBrk="1" fontAlgn="base" hangingPunct="1">
              <a:spcBef>
                <a:spcPct val="0"/>
              </a:spcBef>
              <a:spcAft>
                <a:spcPct val="0"/>
              </a:spcAft>
              <a:defRPr sz="4400" b="1">
                <a:solidFill>
                  <a:srgbClr val="000066"/>
                </a:solidFill>
                <a:latin typeface="Arial" charset="0"/>
                <a:cs typeface="Arial" charset="0"/>
              </a:defRPr>
            </a:lvl5pPr>
            <a:lvl6pPr marL="457200" algn="l" rtl="0" eaLnBrk="1" fontAlgn="base" hangingPunct="1">
              <a:spcBef>
                <a:spcPct val="0"/>
              </a:spcBef>
              <a:spcAft>
                <a:spcPct val="0"/>
              </a:spcAft>
              <a:defRPr sz="4400" b="1">
                <a:solidFill>
                  <a:srgbClr val="000066"/>
                </a:solidFill>
                <a:latin typeface="Arial" charset="0"/>
                <a:cs typeface="Arial" charset="0"/>
              </a:defRPr>
            </a:lvl6pPr>
            <a:lvl7pPr marL="914400" algn="l" rtl="0" eaLnBrk="1" fontAlgn="base" hangingPunct="1">
              <a:spcBef>
                <a:spcPct val="0"/>
              </a:spcBef>
              <a:spcAft>
                <a:spcPct val="0"/>
              </a:spcAft>
              <a:defRPr sz="4400" b="1">
                <a:solidFill>
                  <a:srgbClr val="000066"/>
                </a:solidFill>
                <a:latin typeface="Arial" charset="0"/>
                <a:cs typeface="Arial" charset="0"/>
              </a:defRPr>
            </a:lvl7pPr>
            <a:lvl8pPr marL="1371600" algn="l" rtl="0" eaLnBrk="1" fontAlgn="base" hangingPunct="1">
              <a:spcBef>
                <a:spcPct val="0"/>
              </a:spcBef>
              <a:spcAft>
                <a:spcPct val="0"/>
              </a:spcAft>
              <a:defRPr sz="4400" b="1">
                <a:solidFill>
                  <a:srgbClr val="000066"/>
                </a:solidFill>
                <a:latin typeface="Arial" charset="0"/>
                <a:cs typeface="Arial" charset="0"/>
              </a:defRPr>
            </a:lvl8pPr>
            <a:lvl9pPr marL="1828800" algn="l" rtl="0" eaLnBrk="1" fontAlgn="base" hangingPunct="1">
              <a:spcBef>
                <a:spcPct val="0"/>
              </a:spcBef>
              <a:spcAft>
                <a:spcPct val="0"/>
              </a:spcAft>
              <a:defRPr sz="4400" b="1">
                <a:solidFill>
                  <a:srgbClr val="000066"/>
                </a:solidFill>
                <a:latin typeface="Arial" charset="0"/>
                <a:cs typeface="Arial" charset="0"/>
              </a:defRPr>
            </a:lvl9pPr>
          </a:lstStyle>
          <a:p>
            <a:pPr marL="342900" indent="-342900">
              <a:buAutoNum type="arabicPeriod"/>
            </a:pPr>
            <a:r>
              <a:rPr lang="en-US" sz="1600" b="0" dirty="0" smtClean="0">
                <a:solidFill>
                  <a:schemeClr val="tx1"/>
                </a:solidFill>
              </a:rPr>
              <a:t>Performance </a:t>
            </a:r>
            <a:r>
              <a:rPr lang="en-US" sz="1600" b="0" dirty="0">
                <a:solidFill>
                  <a:schemeClr val="tx1"/>
                </a:solidFill>
              </a:rPr>
              <a:t>Optimization: Efficiency comparisons help identify the most efficient package for handling large datasets and performing complex </a:t>
            </a:r>
            <a:r>
              <a:rPr lang="en-US" sz="1600" b="0" dirty="0" smtClean="0">
                <a:solidFill>
                  <a:schemeClr val="tx1"/>
                </a:solidFill>
              </a:rPr>
              <a:t>operations.</a:t>
            </a:r>
          </a:p>
          <a:p>
            <a:pPr marL="342900" indent="-342900">
              <a:buAutoNum type="arabicPeriod"/>
            </a:pPr>
            <a:endParaRPr lang="en-US" sz="1600" b="0" dirty="0">
              <a:solidFill>
                <a:schemeClr val="tx1"/>
              </a:solidFill>
            </a:endParaRPr>
          </a:p>
          <a:p>
            <a:pPr marL="342900" indent="-342900">
              <a:buAutoNum type="arabicPeriod"/>
            </a:pPr>
            <a:r>
              <a:rPr lang="en-US" sz="1600" b="0" dirty="0" smtClean="0">
                <a:solidFill>
                  <a:schemeClr val="tx1"/>
                </a:solidFill>
              </a:rPr>
              <a:t>Decision-making</a:t>
            </a:r>
            <a:r>
              <a:rPr lang="en-US" sz="1600" b="0" dirty="0">
                <a:solidFill>
                  <a:schemeClr val="tx1"/>
                </a:solidFill>
              </a:rPr>
              <a:t>: By comparing the efficiency of data.table with other packages, you can make informed decisions about which package to use for specific </a:t>
            </a:r>
            <a:r>
              <a:rPr lang="en-US" sz="1600" b="0" dirty="0" smtClean="0">
                <a:solidFill>
                  <a:schemeClr val="tx1"/>
                </a:solidFill>
              </a:rPr>
              <a:t>tasks</a:t>
            </a:r>
          </a:p>
          <a:p>
            <a:pPr marL="342900" indent="-342900">
              <a:buAutoNum type="arabicPeriod"/>
            </a:pPr>
            <a:endParaRPr lang="en-US" sz="1600" b="0" dirty="0">
              <a:solidFill>
                <a:schemeClr val="tx1"/>
              </a:solidFill>
            </a:endParaRPr>
          </a:p>
          <a:p>
            <a:pPr marL="342900" indent="-342900">
              <a:buAutoNum type="arabicPeriod"/>
            </a:pPr>
            <a:r>
              <a:rPr lang="en-US" sz="1600" b="0" dirty="0" smtClean="0">
                <a:solidFill>
                  <a:schemeClr val="tx1"/>
                </a:solidFill>
              </a:rPr>
              <a:t>Compatibility </a:t>
            </a:r>
            <a:r>
              <a:rPr lang="en-US" sz="1600" b="0" dirty="0">
                <a:solidFill>
                  <a:schemeClr val="tx1"/>
                </a:solidFill>
              </a:rPr>
              <a:t>and Integration: Understanding the efficiency of different packages helps you assess their compatibility with your existing codebase, libraries, and </a:t>
            </a:r>
            <a:r>
              <a:rPr lang="en-US" sz="1600" b="0" dirty="0" smtClean="0">
                <a:solidFill>
                  <a:schemeClr val="tx1"/>
                </a:solidFill>
              </a:rPr>
              <a:t>dependencies</a:t>
            </a:r>
          </a:p>
          <a:p>
            <a:pPr marL="342900" indent="-342900">
              <a:buAutoNum type="arabicPeriod"/>
            </a:pPr>
            <a:endParaRPr lang="en-US" sz="1600" b="0" dirty="0">
              <a:solidFill>
                <a:schemeClr val="tx1"/>
              </a:solidFill>
            </a:endParaRPr>
          </a:p>
          <a:p>
            <a:pPr marL="342900" indent="-342900">
              <a:buAutoNum type="arabicPeriod"/>
            </a:pPr>
            <a:r>
              <a:rPr lang="en-US" sz="1600" b="0" dirty="0" smtClean="0">
                <a:solidFill>
                  <a:schemeClr val="tx1"/>
                </a:solidFill>
              </a:rPr>
              <a:t>Benchmarking </a:t>
            </a:r>
            <a:r>
              <a:rPr lang="en-US" sz="1600" b="0" dirty="0">
                <a:solidFill>
                  <a:schemeClr val="tx1"/>
                </a:solidFill>
              </a:rPr>
              <a:t>and Reproducibility: Efficiency comparisons enable benchmarking, allowing you to measure the performance of different packages objectively. This helps researchers, developers, and data scientists reproduce experiments, validate results, and ensure consistency across different analyses.</a:t>
            </a:r>
            <a:endParaRPr lang="en-US" sz="1600" b="0" dirty="0">
              <a:solidFill>
                <a:schemeClr val="tx1"/>
              </a:solidFill>
            </a:endParaRPr>
          </a:p>
        </p:txBody>
      </p:sp>
    </p:spTree>
    <p:extLst>
      <p:ext uri="{BB962C8B-B14F-4D97-AF65-F5344CB8AC3E}">
        <p14:creationId xmlns:p14="http://schemas.microsoft.com/office/powerpoint/2010/main" val="3414229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sz="2800" dirty="0">
                <a:cs typeface="Times New Roman" panose="02020603050405020304" pitchFamily="18" charset="0"/>
              </a:rPr>
              <a:t>groupby with </a:t>
            </a:r>
            <a:r>
              <a:rPr lang="en-US" sz="2800" dirty="0" err="1">
                <a:cs typeface="Times New Roman" panose="02020603050405020304" pitchFamily="18" charset="0"/>
              </a:rPr>
              <a:t>dogroups</a:t>
            </a:r>
            <a:r>
              <a:rPr lang="en-US" sz="2800" dirty="0">
                <a:cs typeface="Times New Roman" panose="02020603050405020304" pitchFamily="18" charset="0"/>
              </a:rPr>
              <a:t> (R expression) performance regression #4200</a:t>
            </a:r>
          </a:p>
        </p:txBody>
      </p:sp>
      <p:sp>
        <p:nvSpPr>
          <p:cNvPr id="111" name="Freeform 26">
            <a:extLst>
              <a:ext uri="{FF2B5EF4-FFF2-40B4-BE49-F238E27FC236}">
                <a16:creationId xmlns:a16="http://schemas.microsoft.com/office/drawing/2014/main" xmlns="" id="{E1306C76-10DA-4D2E-8636-829A44485F4F}"/>
              </a:ext>
            </a:extLst>
          </p:cNvPr>
          <p:cNvSpPr>
            <a:spLocks noEditPoints="1"/>
          </p:cNvSpPr>
          <p:nvPr/>
        </p:nvSpPr>
        <p:spPr bwMode="auto">
          <a:xfrm>
            <a:off x="609600" y="1447800"/>
            <a:ext cx="7111158" cy="4589880"/>
          </a:xfrm>
          <a:prstGeom prst="round2DiagRect">
            <a:avLst>
              <a:gd name="adj1" fmla="val 17277"/>
              <a:gd name="adj2" fmla="val 0"/>
            </a:avLst>
          </a:prstGeom>
          <a:solidFill>
            <a:srgbClr val="FFFFFF"/>
          </a:solidFill>
          <a:ln>
            <a:solidFill>
              <a:srgbClr val="43B02A"/>
            </a:solidFill>
          </a:ln>
        </p:spPr>
        <p:txBody>
          <a:bodyPr vert="horz" wrap="square" lIns="91440" tIns="182880" rIns="0" bIns="91440" numCol="1" anchor="t" anchorCtr="0" compatLnSpc="1">
            <a:prstTxWarp prst="textNoShape">
              <a:avLst/>
            </a:prstTxWarp>
          </a:bodyPr>
          <a:lstStyle/>
          <a:p>
            <a:pPr defTabSz="913686"/>
            <a:endParaRPr lang="en-US" b="1"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171299" indent="-171299" defTabSz="913686">
              <a:buFont typeface="Arial" panose="020B0604020202020204" pitchFamily="34" charset="0"/>
              <a:buChar char="•"/>
            </a:pP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This issue reported a performance regression when performing group computations, specifically when running R's C </a:t>
            </a:r>
            <a:r>
              <a:rPr lang="en-US" dirty="0" err="1">
                <a:solidFill>
                  <a:srgbClr val="000000"/>
                </a:solidFill>
                <a:latin typeface="Cambria" panose="02040503050406030204" pitchFamily="18" charset="0"/>
                <a:ea typeface="Cambria" panose="02040503050406030204" pitchFamily="18" charset="0"/>
                <a:cs typeface="Arial" panose="020B0604020202020204" pitchFamily="34" charset="0"/>
              </a:rPr>
              <a:t>eval</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 on each group (q7 and q8) in the </a:t>
            </a:r>
            <a:r>
              <a:rPr lang="en-US" dirty="0" err="1">
                <a:solidFill>
                  <a:srgbClr val="000000"/>
                </a:solidFill>
                <a:latin typeface="Cambria" panose="02040503050406030204" pitchFamily="18" charset="0"/>
                <a:ea typeface="Cambria" panose="02040503050406030204" pitchFamily="18" charset="0"/>
                <a:cs typeface="Arial" panose="020B0604020202020204" pitchFamily="34" charset="0"/>
              </a:rPr>
              <a:t>db</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-benchmark, indicating a slowness in the implementation of the </a:t>
            </a:r>
            <a:r>
              <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rPr>
              <a:t>code.</a:t>
            </a:r>
          </a:p>
          <a:p>
            <a:pPr marL="171299" indent="-171299" defTabSz="913686">
              <a:buFont typeface="Arial" panose="020B0604020202020204" pitchFamily="34" charset="0"/>
              <a:buChar char="•"/>
            </a:pPr>
            <a:endParaRPr lang="en-US"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171299" indent="-171299" defTabSz="913686">
              <a:buFont typeface="Arial" panose="020B0604020202020204" pitchFamily="34" charset="0"/>
              <a:buChar char="•"/>
            </a:pPr>
            <a:r>
              <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rPr>
              <a:t>Regression</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 The regression was specifically related to the evaluation of C code within each group of data, specifically q7 and q8 in the "</a:t>
            </a:r>
            <a:r>
              <a:rPr lang="en-US" dirty="0" err="1" smtClean="0">
                <a:solidFill>
                  <a:srgbClr val="000000"/>
                </a:solidFill>
                <a:latin typeface="Cambria" panose="02040503050406030204" pitchFamily="18" charset="0"/>
                <a:ea typeface="Cambria" panose="02040503050406030204" pitchFamily="18" charset="0"/>
                <a:cs typeface="Arial" panose="020B0604020202020204" pitchFamily="34" charset="0"/>
              </a:rPr>
              <a:t>db</a:t>
            </a:r>
            <a:r>
              <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rPr>
              <a:t>-benchmark“</a:t>
            </a:r>
          </a:p>
          <a:p>
            <a:pPr marL="171299" indent="-171299" defTabSz="913686">
              <a:buFont typeface="Arial" panose="020B0604020202020204" pitchFamily="34" charset="0"/>
              <a:buChar char="•"/>
            </a:pPr>
            <a:endParaRPr lang="en-US"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171299" indent="-171299" defTabSz="913686">
              <a:buFont typeface="Arial" panose="020B0604020202020204" pitchFamily="34" charset="0"/>
              <a:buChar char="•"/>
            </a:pPr>
            <a:r>
              <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rPr>
              <a:t>Fixes Regression: The Regression was </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fixed : The regression was fixed Regression by the addition of </a:t>
            </a:r>
            <a:r>
              <a:rPr lang="en-US" dirty="0" err="1">
                <a:solidFill>
                  <a:srgbClr val="000000"/>
                </a:solidFill>
                <a:latin typeface="Cambria" panose="02040503050406030204" pitchFamily="18" charset="0"/>
                <a:ea typeface="Cambria" panose="02040503050406030204" pitchFamily="18" charset="0"/>
                <a:cs typeface="Arial" panose="020B0604020202020204" pitchFamily="34" charset="0"/>
              </a:rPr>
              <a:t>const</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 </a:t>
            </a:r>
            <a:r>
              <a:rPr lang="en-US" dirty="0" err="1">
                <a:solidFill>
                  <a:srgbClr val="000000"/>
                </a:solidFill>
                <a:latin typeface="Cambria" panose="02040503050406030204" pitchFamily="18" charset="0"/>
                <a:ea typeface="Cambria" panose="02040503050406030204" pitchFamily="18" charset="0"/>
                <a:cs typeface="Arial" panose="020B0604020202020204" pitchFamily="34" charset="0"/>
              </a:rPr>
              <a:t>int</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 nth = </a:t>
            </a:r>
            <a:r>
              <a:rPr lang="en-US" dirty="0" err="1">
                <a:solidFill>
                  <a:srgbClr val="000000"/>
                </a:solidFill>
                <a:latin typeface="Cambria" panose="02040503050406030204" pitchFamily="18" charset="0"/>
                <a:ea typeface="Cambria" panose="02040503050406030204" pitchFamily="18" charset="0"/>
                <a:cs typeface="Arial" panose="020B0604020202020204" pitchFamily="34" charset="0"/>
              </a:rPr>
              <a:t>getDTthreads</a:t>
            </a:r>
            <a:endPar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3347542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
                                            <p:txEl>
                                              <p:pRg st="1" end="1"/>
                                            </p:txEl>
                                          </p:spTgt>
                                        </p:tgtEl>
                                        <p:attrNameLst>
                                          <p:attrName>style.visibility</p:attrName>
                                        </p:attrNameLst>
                                      </p:cBhvr>
                                      <p:to>
                                        <p:strVal val="visible"/>
                                      </p:to>
                                    </p:set>
                                    <p:anim calcmode="lin" valueType="num">
                                      <p:cBhvr additive="base">
                                        <p:cTn id="7" dur="500" fill="hold"/>
                                        <p:tgtEl>
                                          <p:spTgt spid="1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1">
                                            <p:txEl>
                                              <p:pRg st="3" end="3"/>
                                            </p:txEl>
                                          </p:spTgt>
                                        </p:tgtEl>
                                        <p:attrNameLst>
                                          <p:attrName>style.visibility</p:attrName>
                                        </p:attrNameLst>
                                      </p:cBhvr>
                                      <p:to>
                                        <p:strVal val="visible"/>
                                      </p:to>
                                    </p:set>
                                    <p:anim calcmode="lin" valueType="num">
                                      <p:cBhvr additive="base">
                                        <p:cTn id="13" dur="500" fill="hold"/>
                                        <p:tgtEl>
                                          <p:spTgt spid="1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1">
                                            <p:txEl>
                                              <p:pRg st="5" end="5"/>
                                            </p:txEl>
                                          </p:spTgt>
                                        </p:tgtEl>
                                        <p:attrNameLst>
                                          <p:attrName>style.visibility</p:attrName>
                                        </p:attrNameLst>
                                      </p:cBhvr>
                                      <p:to>
                                        <p:strVal val="visible"/>
                                      </p:to>
                                    </p:set>
                                    <p:anim calcmode="lin" valueType="num">
                                      <p:cBhvr additive="base">
                                        <p:cTn id="19" dur="500" fill="hold"/>
                                        <p:tgtEl>
                                          <p:spTgt spid="1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sz="2800" dirty="0">
                <a:cs typeface="Times New Roman" panose="02020603050405020304" pitchFamily="18" charset="0"/>
              </a:rPr>
              <a:t>groupby with </a:t>
            </a:r>
            <a:r>
              <a:rPr lang="en-US" sz="2800" dirty="0" err="1">
                <a:cs typeface="Times New Roman" panose="02020603050405020304" pitchFamily="18" charset="0"/>
              </a:rPr>
              <a:t>dogroups</a:t>
            </a:r>
            <a:r>
              <a:rPr lang="en-US" sz="2800" dirty="0">
                <a:cs typeface="Times New Roman" panose="02020603050405020304" pitchFamily="18" charset="0"/>
              </a:rPr>
              <a:t> (R expression) performance regression #4200</a:t>
            </a:r>
            <a:endParaRPr lang="en-GB" sz="2800" dirty="0">
              <a:latin typeface="Cambria" panose="02040503050406030204" pitchFamily="18" charset="0"/>
            </a:endParaRPr>
          </a:p>
        </p:txBody>
      </p:sp>
      <p:sp>
        <p:nvSpPr>
          <p:cNvPr id="4" name="Slide Number Placeholder 3"/>
          <p:cNvSpPr>
            <a:spLocks noGrp="1"/>
          </p:cNvSpPr>
          <p:nvPr>
            <p:ph type="sldNum" sz="quarter" idx="11"/>
          </p:nvPr>
        </p:nvSpPr>
        <p:spPr/>
        <p:txBody>
          <a:bodyPr/>
          <a:lstStyle/>
          <a:p>
            <a:pPr>
              <a:defRPr/>
            </a:pPr>
            <a:fld id="{64735E6E-938C-41C9-BD66-FF817CBB129C}" type="slidenum">
              <a:rPr lang="en-US" smtClean="0"/>
              <a:pPr>
                <a:defRPr/>
              </a:pPr>
              <a:t>26</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488483"/>
            <a:ext cx="7543800" cy="4572000"/>
          </a:xfrm>
          <a:prstGeom prst="rect">
            <a:avLst/>
          </a:prstGeom>
        </p:spPr>
      </p:pic>
    </p:spTree>
    <p:extLst>
      <p:ext uri="{BB962C8B-B14F-4D97-AF65-F5344CB8AC3E}">
        <p14:creationId xmlns:p14="http://schemas.microsoft.com/office/powerpoint/2010/main" val="3092600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sz="2800" dirty="0">
                <a:cs typeface="Times New Roman" panose="02020603050405020304" pitchFamily="18" charset="0"/>
              </a:rPr>
              <a:t>Significantly slower performance time-based rolling and </a:t>
            </a:r>
            <a:r>
              <a:rPr lang="en-US" sz="2800" dirty="0" smtClean="0">
                <a:cs typeface="Times New Roman" panose="02020603050405020304" pitchFamily="18" charset="0"/>
              </a:rPr>
              <a:t>issue5371</a:t>
            </a:r>
            <a:endParaRPr lang="en-GB" sz="2800" dirty="0">
              <a:latin typeface="Cambria" panose="02040503050406030204" pitchFamily="18" charset="0"/>
            </a:endParaRPr>
          </a:p>
        </p:txBody>
      </p:sp>
      <p:sp>
        <p:nvSpPr>
          <p:cNvPr id="111" name="Freeform 26">
            <a:extLst>
              <a:ext uri="{FF2B5EF4-FFF2-40B4-BE49-F238E27FC236}">
                <a16:creationId xmlns:a16="http://schemas.microsoft.com/office/drawing/2014/main" xmlns="" id="{E1306C76-10DA-4D2E-8636-829A44485F4F}"/>
              </a:ext>
            </a:extLst>
          </p:cNvPr>
          <p:cNvSpPr>
            <a:spLocks noEditPoints="1"/>
          </p:cNvSpPr>
          <p:nvPr/>
        </p:nvSpPr>
        <p:spPr bwMode="auto">
          <a:xfrm>
            <a:off x="609600" y="1524000"/>
            <a:ext cx="7111158" cy="4589880"/>
          </a:xfrm>
          <a:prstGeom prst="round2DiagRect">
            <a:avLst>
              <a:gd name="adj1" fmla="val 17277"/>
              <a:gd name="adj2" fmla="val 0"/>
            </a:avLst>
          </a:prstGeom>
          <a:solidFill>
            <a:srgbClr val="FFFFFF"/>
          </a:solidFill>
          <a:ln>
            <a:solidFill>
              <a:srgbClr val="43B02A"/>
            </a:solidFill>
          </a:ln>
        </p:spPr>
        <p:txBody>
          <a:bodyPr vert="horz" wrap="square" lIns="91440" tIns="182880" rIns="0" bIns="91440" numCol="1" anchor="t" anchorCtr="0" compatLnSpc="1">
            <a:prstTxWarp prst="textNoShape">
              <a:avLst/>
            </a:prstTxWarp>
          </a:bodyPr>
          <a:lstStyle/>
          <a:p>
            <a:pPr marL="171299" indent="-171299" defTabSz="913686">
              <a:buFont typeface="Arial" panose="020B0604020202020204" pitchFamily="34" charset="0"/>
              <a:buChar char="•"/>
            </a:pPr>
            <a:r>
              <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rPr>
              <a:t>The </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cause of the regression is related to the addition of the </a:t>
            </a:r>
            <a:r>
              <a:rPr lang="en-US" dirty="0" err="1">
                <a:solidFill>
                  <a:srgbClr val="000000"/>
                </a:solidFill>
                <a:latin typeface="Cambria" panose="02040503050406030204" pitchFamily="18" charset="0"/>
                <a:ea typeface="Cambria" panose="02040503050406030204" pitchFamily="18" charset="0"/>
                <a:cs typeface="Arial" panose="020B0604020202020204" pitchFamily="34" charset="0"/>
              </a:rPr>
              <a:t>snprintf</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 function in the </a:t>
            </a:r>
            <a:r>
              <a:rPr lang="en-US" dirty="0" err="1">
                <a:solidFill>
                  <a:srgbClr val="000000"/>
                </a:solidFill>
                <a:latin typeface="Cambria" panose="02040503050406030204" pitchFamily="18" charset="0"/>
                <a:ea typeface="Cambria" panose="02040503050406030204" pitchFamily="18" charset="0"/>
                <a:cs typeface="Arial" panose="020B0604020202020204" pitchFamily="34" charset="0"/>
              </a:rPr>
              <a:t>assign.c</a:t>
            </a:r>
            <a:r>
              <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rPr>
              <a:t>.</a:t>
            </a:r>
          </a:p>
          <a:p>
            <a:pPr marL="171299" indent="-171299" defTabSz="913686">
              <a:buFont typeface="Arial" panose="020B0604020202020204" pitchFamily="34" charset="0"/>
              <a:buChar char="•"/>
            </a:pPr>
            <a:endParaRPr lang="en-US"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171299" indent="-171299" defTabSz="913686">
              <a:buFont typeface="Arial" panose="020B0604020202020204" pitchFamily="34" charset="0"/>
              <a:buChar char="•"/>
            </a:pPr>
            <a:r>
              <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rPr>
              <a:t>Regression</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 The regression was specifically related </a:t>
            </a:r>
            <a:r>
              <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rPr>
              <a:t>to significantly </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slower performance time-based </a:t>
            </a:r>
            <a:r>
              <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rPr>
              <a:t>rolling</a:t>
            </a:r>
          </a:p>
          <a:p>
            <a:pPr defTabSz="913686"/>
            <a:endParaRPr lang="en-US"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171299" indent="-171299" defTabSz="913686">
              <a:buFont typeface="Arial" panose="020B0604020202020204" pitchFamily="34" charset="0"/>
              <a:buChar char="•"/>
            </a:pPr>
            <a:r>
              <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rPr>
              <a:t>Fixes Regression</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 The Regression was fixed by creating </a:t>
            </a:r>
            <a:r>
              <a:rPr lang="en-US" dirty="0" err="1">
                <a:solidFill>
                  <a:srgbClr val="000000"/>
                </a:solidFill>
                <a:latin typeface="Cambria" panose="02040503050406030204" pitchFamily="18" charset="0"/>
                <a:ea typeface="Cambria" panose="02040503050406030204" pitchFamily="18" charset="0"/>
                <a:cs typeface="Arial" panose="020B0604020202020204" pitchFamily="34" charset="0"/>
              </a:rPr>
              <a:t>targetDesc</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 function and adding </a:t>
            </a:r>
            <a:r>
              <a:rPr lang="en-US" dirty="0" err="1">
                <a:solidFill>
                  <a:srgbClr val="000000"/>
                </a:solidFill>
                <a:latin typeface="Cambria" panose="02040503050406030204" pitchFamily="18" charset="0"/>
                <a:ea typeface="Cambria" panose="02040503050406030204" pitchFamily="18" charset="0"/>
                <a:cs typeface="Arial" panose="020B0604020202020204" pitchFamily="34" charset="0"/>
              </a:rPr>
              <a:t>snprintf</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 in </a:t>
            </a:r>
            <a:r>
              <a:rPr lang="en-US" dirty="0" err="1">
                <a:solidFill>
                  <a:srgbClr val="000000"/>
                </a:solidFill>
                <a:latin typeface="Cambria" panose="02040503050406030204" pitchFamily="18" charset="0"/>
                <a:ea typeface="Cambria" panose="02040503050406030204" pitchFamily="18" charset="0"/>
                <a:cs typeface="Arial" panose="020B0604020202020204" pitchFamily="34" charset="0"/>
              </a:rPr>
              <a:t>assign.c</a:t>
            </a:r>
            <a:endPar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3658462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barn(inVertical)">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1">
                                            <p:txEl>
                                              <p:pRg st="0" end="0"/>
                                            </p:txEl>
                                          </p:spTgt>
                                        </p:tgtEl>
                                        <p:attrNameLst>
                                          <p:attrName>style.visibility</p:attrName>
                                        </p:attrNameLst>
                                      </p:cBhvr>
                                      <p:to>
                                        <p:strVal val="visible"/>
                                      </p:to>
                                    </p:set>
                                    <p:anim calcmode="lin" valueType="num">
                                      <p:cBhvr additive="base">
                                        <p:cTn id="12" dur="500" fill="hold"/>
                                        <p:tgtEl>
                                          <p:spTgt spid="1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1">
                                            <p:txEl>
                                              <p:pRg st="2" end="2"/>
                                            </p:txEl>
                                          </p:spTgt>
                                        </p:tgtEl>
                                        <p:attrNameLst>
                                          <p:attrName>style.visibility</p:attrName>
                                        </p:attrNameLst>
                                      </p:cBhvr>
                                      <p:to>
                                        <p:strVal val="visible"/>
                                      </p:to>
                                    </p:set>
                                    <p:anim calcmode="lin" valueType="num">
                                      <p:cBhvr additive="base">
                                        <p:cTn id="18" dur="500" fill="hold"/>
                                        <p:tgtEl>
                                          <p:spTgt spid="11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1">
                                            <p:txEl>
                                              <p:pRg st="4" end="4"/>
                                            </p:txEl>
                                          </p:spTgt>
                                        </p:tgtEl>
                                        <p:attrNameLst>
                                          <p:attrName>style.visibility</p:attrName>
                                        </p:attrNameLst>
                                      </p:cBhvr>
                                      <p:to>
                                        <p:strVal val="visible"/>
                                      </p:to>
                                    </p:set>
                                    <p:anim calcmode="lin" valueType="num">
                                      <p:cBhvr additive="base">
                                        <p:cTn id="24" dur="500" fill="hold"/>
                                        <p:tgtEl>
                                          <p:spTgt spid="111">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sz="2800" dirty="0" smtClean="0">
                <a:latin typeface="Cambria" panose="02040503050406030204" pitchFamily="18" charset="0"/>
                <a:cs typeface="Times New Roman" panose="02020603050405020304" pitchFamily="18" charset="0"/>
              </a:rPr>
              <a:t>Plot</a:t>
            </a:r>
            <a:endParaRPr lang="en-GB" sz="2800" dirty="0">
              <a:latin typeface="Cambria" panose="02040503050406030204" pitchFamily="18" charset="0"/>
            </a:endParaRPr>
          </a:p>
        </p:txBody>
      </p:sp>
      <p:sp>
        <p:nvSpPr>
          <p:cNvPr id="4" name="Slide Number Placeholder 3"/>
          <p:cNvSpPr>
            <a:spLocks noGrp="1"/>
          </p:cNvSpPr>
          <p:nvPr>
            <p:ph type="sldNum" sz="quarter" idx="11"/>
          </p:nvPr>
        </p:nvSpPr>
        <p:spPr/>
        <p:txBody>
          <a:bodyPr/>
          <a:lstStyle/>
          <a:p>
            <a:pPr>
              <a:defRPr/>
            </a:pPr>
            <a:fld id="{64735E6E-938C-41C9-BD66-FF817CBB129C}" type="slidenum">
              <a:rPr lang="en-US" smtClean="0"/>
              <a:pPr>
                <a:defRPr/>
              </a:pPr>
              <a:t>28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56934"/>
            <a:ext cx="7772400" cy="4572000"/>
          </a:xfrm>
          <a:prstGeom prst="rect">
            <a:avLst/>
          </a:prstGeom>
        </p:spPr>
      </p:pic>
    </p:spTree>
    <p:extLst>
      <p:ext uri="{BB962C8B-B14F-4D97-AF65-F5344CB8AC3E}">
        <p14:creationId xmlns:p14="http://schemas.microsoft.com/office/powerpoint/2010/main" val="3720880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sz="2800" dirty="0" smtClean="0">
                <a:cs typeface="Times New Roman" panose="02020603050405020304" pitchFamily="18" charset="0"/>
              </a:rPr>
              <a:t>Remove deep copy of indices from shallow</a:t>
            </a:r>
            <a:endParaRPr lang="en-GB" sz="2800" dirty="0">
              <a:latin typeface="Cambria" panose="02040503050406030204" pitchFamily="18" charset="0"/>
            </a:endParaRPr>
          </a:p>
        </p:txBody>
      </p:sp>
      <p:sp>
        <p:nvSpPr>
          <p:cNvPr id="111" name="Freeform 26">
            <a:extLst>
              <a:ext uri="{FF2B5EF4-FFF2-40B4-BE49-F238E27FC236}">
                <a16:creationId xmlns:a16="http://schemas.microsoft.com/office/drawing/2014/main" xmlns="" id="{E1306C76-10DA-4D2E-8636-829A44485F4F}"/>
              </a:ext>
            </a:extLst>
          </p:cNvPr>
          <p:cNvSpPr>
            <a:spLocks noEditPoints="1"/>
          </p:cNvSpPr>
          <p:nvPr/>
        </p:nvSpPr>
        <p:spPr bwMode="auto">
          <a:xfrm>
            <a:off x="609600" y="1524000"/>
            <a:ext cx="7111158" cy="4589880"/>
          </a:xfrm>
          <a:prstGeom prst="round2DiagRect">
            <a:avLst>
              <a:gd name="adj1" fmla="val 17277"/>
              <a:gd name="adj2" fmla="val 0"/>
            </a:avLst>
          </a:prstGeom>
          <a:solidFill>
            <a:srgbClr val="FFFFFF"/>
          </a:solidFill>
          <a:ln>
            <a:solidFill>
              <a:srgbClr val="43B02A"/>
            </a:solidFill>
          </a:ln>
        </p:spPr>
        <p:txBody>
          <a:bodyPr vert="horz" wrap="square" lIns="91440" tIns="182880" rIns="0" bIns="91440" numCol="1" anchor="t" anchorCtr="0" compatLnSpc="1">
            <a:prstTxWarp prst="textNoShape">
              <a:avLst/>
            </a:prstTxWarp>
          </a:bodyPr>
          <a:lstStyle/>
          <a:p>
            <a:pPr marL="171299" indent="-171299" defTabSz="913686">
              <a:buFont typeface="Arial" panose="020B0604020202020204" pitchFamily="34" charset="0"/>
              <a:buChar char="•"/>
            </a:pPr>
            <a:r>
              <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rPr>
              <a:t>This </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issue reported that when using the </a:t>
            </a:r>
            <a:r>
              <a:rPr lang="en-US" dirty="0" err="1">
                <a:solidFill>
                  <a:srgbClr val="000000"/>
                </a:solidFill>
                <a:latin typeface="Cambria" panose="02040503050406030204" pitchFamily="18" charset="0"/>
                <a:ea typeface="Cambria" panose="02040503050406030204" pitchFamily="18" charset="0"/>
                <a:cs typeface="Arial" panose="020B0604020202020204" pitchFamily="34" charset="0"/>
              </a:rPr>
              <a:t>dt</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[selector, foo := bar] syntax with an index defined, the performance of that operation can be significantly slower compared to when there is no </a:t>
            </a:r>
            <a:r>
              <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rPr>
              <a:t>index.</a:t>
            </a:r>
          </a:p>
          <a:p>
            <a:pPr marL="171299" indent="-171299" defTabSz="913686">
              <a:buFont typeface="Arial" panose="020B0604020202020204" pitchFamily="34" charset="0"/>
              <a:buChar char="•"/>
            </a:pPr>
            <a:endParaRPr lang="en-US"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171299" indent="-171299" defTabSz="913686">
              <a:buFont typeface="Arial" panose="020B0604020202020204" pitchFamily="34" charset="0"/>
              <a:buChar char="•"/>
            </a:pPr>
            <a:r>
              <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rPr>
              <a:t>Regression</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 The regression was Remove deep copy of indices from </a:t>
            </a:r>
            <a:r>
              <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rPr>
              <a:t>shallow slow</a:t>
            </a:r>
          </a:p>
          <a:p>
            <a:pPr defTabSz="913686"/>
            <a:endParaRPr lang="en-US"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marL="171299" indent="-171299" defTabSz="913686">
              <a:buFont typeface="Arial" panose="020B0604020202020204" pitchFamily="34" charset="0"/>
              <a:buChar char="•"/>
            </a:pPr>
            <a:r>
              <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rPr>
              <a:t>Fixes Regression</a:t>
            </a:r>
            <a:r>
              <a:rPr lang="en-US" dirty="0">
                <a:solidFill>
                  <a:srgbClr val="000000"/>
                </a:solidFill>
                <a:latin typeface="Cambria" panose="02040503050406030204" pitchFamily="18" charset="0"/>
                <a:ea typeface="Cambria" panose="02040503050406030204" pitchFamily="18" charset="0"/>
                <a:cs typeface="Arial" panose="020B0604020202020204" pitchFamily="34" charset="0"/>
              </a:rPr>
              <a:t>: The Regression was fixed by </a:t>
            </a:r>
            <a:r>
              <a:rPr lang="en-US" dirty="0" smtClean="0">
                <a:solidFill>
                  <a:srgbClr val="000000"/>
                </a:solidFill>
                <a:latin typeface="Cambria" panose="02040503050406030204" pitchFamily="18" charset="0"/>
                <a:ea typeface="Cambria" panose="02040503050406030204" pitchFamily="18" charset="0"/>
                <a:cs typeface="Arial" panose="020B0604020202020204" pitchFamily="34" charset="0"/>
              </a:rPr>
              <a:t>passing shallow(dt.s4) to the isS4() function</a:t>
            </a:r>
          </a:p>
        </p:txBody>
      </p:sp>
    </p:spTree>
    <p:extLst>
      <p:ext uri="{BB962C8B-B14F-4D97-AF65-F5344CB8AC3E}">
        <p14:creationId xmlns:p14="http://schemas.microsoft.com/office/powerpoint/2010/main" val="970620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barn(inVertical)">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1">
                                            <p:txEl>
                                              <p:pRg st="0" end="0"/>
                                            </p:txEl>
                                          </p:spTgt>
                                        </p:tgtEl>
                                        <p:attrNameLst>
                                          <p:attrName>style.visibility</p:attrName>
                                        </p:attrNameLst>
                                      </p:cBhvr>
                                      <p:to>
                                        <p:strVal val="visible"/>
                                      </p:to>
                                    </p:set>
                                    <p:anim calcmode="lin" valueType="num">
                                      <p:cBhvr additive="base">
                                        <p:cTn id="12" dur="500" fill="hold"/>
                                        <p:tgtEl>
                                          <p:spTgt spid="1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1">
                                            <p:txEl>
                                              <p:pRg st="2" end="2"/>
                                            </p:txEl>
                                          </p:spTgt>
                                        </p:tgtEl>
                                        <p:attrNameLst>
                                          <p:attrName>style.visibility</p:attrName>
                                        </p:attrNameLst>
                                      </p:cBhvr>
                                      <p:to>
                                        <p:strVal val="visible"/>
                                      </p:to>
                                    </p:set>
                                    <p:anim calcmode="lin" valueType="num">
                                      <p:cBhvr additive="base">
                                        <p:cTn id="18" dur="500" fill="hold"/>
                                        <p:tgtEl>
                                          <p:spTgt spid="11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1">
                                            <p:txEl>
                                              <p:pRg st="4" end="4"/>
                                            </p:txEl>
                                          </p:spTgt>
                                        </p:tgtEl>
                                        <p:attrNameLst>
                                          <p:attrName>style.visibility</p:attrName>
                                        </p:attrNameLst>
                                      </p:cBhvr>
                                      <p:to>
                                        <p:strVal val="visible"/>
                                      </p:to>
                                    </p:set>
                                    <p:anim calcmode="lin" valueType="num">
                                      <p:cBhvr additive="base">
                                        <p:cTn id="24" dur="500" fill="hold"/>
                                        <p:tgtEl>
                                          <p:spTgt spid="111">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sz="3600" dirty="0" smtClean="0">
                <a:cs typeface="Times New Roman" panose="02020603050405020304" pitchFamily="18" charset="0"/>
              </a:rPr>
              <a:t>The Goals For This Project </a:t>
            </a:r>
            <a:endParaRPr lang="en-US" sz="3600" dirty="0">
              <a:cs typeface="Times New Roman" panose="02020603050405020304" pitchFamily="18" charset="0"/>
            </a:endParaRPr>
          </a:p>
        </p:txBody>
      </p:sp>
      <p:sp>
        <p:nvSpPr>
          <p:cNvPr id="15362" name="Slide Number Placeholder 4"/>
          <p:cNvSpPr>
            <a:spLocks noGrp="1"/>
          </p:cNvSpPr>
          <p:nvPr>
            <p:ph type="sldNum" sz="quarter" idx="11"/>
          </p:nvPr>
        </p:nvSpPr>
        <p:spPr>
          <a:noFill/>
          <a:ln>
            <a:miter lim="800000"/>
            <a:headEnd/>
            <a:tailEnd/>
          </a:ln>
        </p:spPr>
        <p:txBody>
          <a:bodyPr/>
          <a:lstStyle/>
          <a:p>
            <a:fld id="{4978256B-D3C2-4875-8EBD-DFE6F6327ED5}" type="slidenum">
              <a:rPr lang="en-US" smtClean="0"/>
              <a:pPr/>
              <a:t>3</a:t>
            </a:fld>
            <a:endParaRPr lang="en-US"/>
          </a:p>
        </p:txBody>
      </p:sp>
      <p:sp>
        <p:nvSpPr>
          <p:cNvPr id="6" name="Rectangle 3"/>
          <p:cNvSpPr txBox="1">
            <a:spLocks noChangeArrowheads="1"/>
          </p:cNvSpPr>
          <p:nvPr/>
        </p:nvSpPr>
        <p:spPr bwMode="auto">
          <a:xfrm>
            <a:off x="533400" y="1524000"/>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000">
                <a:solidFill>
                  <a:schemeClr val="tx1"/>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9pPr>
          </a:lstStyle>
          <a:p>
            <a:r>
              <a:rPr lang="en-US" sz="2400" kern="0" dirty="0">
                <a:latin typeface="Cambria" panose="02040503050406030204" pitchFamily="18" charset="0"/>
                <a:cs typeface="Times New Roman" panose="02020603050405020304" pitchFamily="18" charset="0"/>
              </a:rPr>
              <a:t>Modify </a:t>
            </a:r>
            <a:r>
              <a:rPr lang="en-US" sz="2400" kern="0" dirty="0" smtClean="0">
                <a:latin typeface="Cambria" panose="02040503050406030204" pitchFamily="18" charset="0"/>
                <a:cs typeface="Times New Roman" panose="02020603050405020304" pitchFamily="18" charset="0"/>
              </a:rPr>
              <a:t>atime </a:t>
            </a:r>
            <a:r>
              <a:rPr lang="en-US" sz="2400" kern="0" dirty="0">
                <a:latin typeface="Cambria" panose="02040503050406030204" pitchFamily="18" charset="0"/>
                <a:cs typeface="Times New Roman" panose="02020603050405020304" pitchFamily="18" charset="0"/>
              </a:rPr>
              <a:t>compare-data.table-tidyverse vignette, and analyze efficiency of packages such as polars, arrow, collapse, spark</a:t>
            </a:r>
            <a:r>
              <a:rPr lang="en-US" sz="2400" kern="0" dirty="0" smtClean="0">
                <a:latin typeface="Cambria" panose="02040503050406030204" pitchFamily="18" charset="0"/>
                <a:cs typeface="Times New Roman" panose="02020603050405020304" pitchFamily="18" charset="0"/>
              </a:rPr>
              <a:t>.</a:t>
            </a:r>
            <a:endParaRPr lang="en-US" sz="2400" kern="0" dirty="0">
              <a:latin typeface="Cambria" panose="02040503050406030204" pitchFamily="18" charset="0"/>
              <a:cs typeface="Times New Roman" panose="02020603050405020304" pitchFamily="18" charset="0"/>
            </a:endParaRPr>
          </a:p>
          <a:p>
            <a:r>
              <a:rPr lang="en-US" sz="2400" kern="0" dirty="0">
                <a:latin typeface="Cambria" panose="02040503050406030204" pitchFamily="18" charset="0"/>
                <a:cs typeface="Times New Roman" panose="02020603050405020304" pitchFamily="18" charset="0"/>
              </a:rPr>
              <a:t>Examine </a:t>
            </a:r>
            <a:r>
              <a:rPr lang="en-US" sz="2400" kern="0" dirty="0" smtClean="0">
                <a:latin typeface="Cambria" panose="02040503050406030204" pitchFamily="18" charset="0"/>
                <a:cs typeface="Times New Roman" panose="02020603050405020304" pitchFamily="18" charset="0"/>
              </a:rPr>
              <a:t>the history </a:t>
            </a:r>
            <a:r>
              <a:rPr lang="en-US" sz="2400" kern="0" dirty="0">
                <a:latin typeface="Cambria" panose="02040503050406030204" pitchFamily="18" charset="0"/>
                <a:cs typeface="Times New Roman" panose="02020603050405020304" pitchFamily="18" charset="0"/>
              </a:rPr>
              <a:t>of data.table repository, including issues about performance regressions, to create two relevant performance tests, and use </a:t>
            </a:r>
            <a:r>
              <a:rPr lang="en-US" sz="2400" kern="0" dirty="0" smtClean="0">
                <a:latin typeface="Cambria" panose="02040503050406030204" pitchFamily="18" charset="0"/>
                <a:cs typeface="Times New Roman" panose="02020603050405020304" pitchFamily="18" charset="0"/>
              </a:rPr>
              <a:t>atime </a:t>
            </a:r>
            <a:r>
              <a:rPr lang="en-US" sz="2400" kern="0" dirty="0">
                <a:latin typeface="Cambria" panose="02040503050406030204" pitchFamily="18" charset="0"/>
                <a:cs typeface="Times New Roman" panose="02020603050405020304" pitchFamily="18" charset="0"/>
              </a:rPr>
              <a:t>to analyze three different code branches (before regression, regression, fix regression</a:t>
            </a:r>
            <a:r>
              <a:rPr lang="en-US" sz="2400" kern="0" dirty="0" smtClean="0">
                <a:latin typeface="Cambria" panose="02040503050406030204" pitchFamily="18" charset="0"/>
                <a:cs typeface="Times New Roman" panose="02020603050405020304" pitchFamily="18" charset="0"/>
              </a:rPr>
              <a:t>).</a:t>
            </a:r>
            <a:endParaRPr lang="en-US" sz="2400" kern="0" dirty="0">
              <a:latin typeface="Cambria" panose="02040503050406030204" pitchFamily="18" charset="0"/>
              <a:cs typeface="Times New Roman" panose="02020603050405020304" pitchFamily="18" charset="0"/>
            </a:endParaRPr>
          </a:p>
          <a:p>
            <a:r>
              <a:rPr lang="en-US" sz="2400" kern="0" dirty="0">
                <a:latin typeface="Cambria" panose="02040503050406030204" pitchFamily="18" charset="0"/>
                <a:cs typeface="Times New Roman" panose="02020603050405020304" pitchFamily="18" charset="0"/>
              </a:rPr>
              <a:t>Fork data.table, and create github action for performance testing, which is run for every Pull request</a:t>
            </a:r>
            <a:r>
              <a:rPr lang="en-US" sz="2400" kern="0" dirty="0" smtClean="0">
                <a:latin typeface="Cambria" panose="02040503050406030204" pitchFamily="18" charset="0"/>
                <a:cs typeface="Times New Roman" panose="02020603050405020304" pitchFamily="18" charset="0"/>
              </a:rPr>
              <a:t>.</a:t>
            </a:r>
            <a:endParaRPr lang="en-US" sz="2400" kern="0" dirty="0">
              <a:latin typeface="Cambria" panose="02040503050406030204" pitchFamily="18" charset="0"/>
              <a:cs typeface="Times New Roman" panose="02020603050405020304" pitchFamily="18" charset="0"/>
            </a:endParaRPr>
          </a:p>
          <a:p>
            <a:r>
              <a:rPr lang="en-US" sz="2400" kern="0" dirty="0">
                <a:latin typeface="Cambria" panose="02040503050406030204" pitchFamily="18" charset="0"/>
                <a:cs typeface="Times New Roman" panose="02020603050405020304" pitchFamily="18" charset="0"/>
              </a:rPr>
              <a:t>Create slides and present results in machine learning group </a:t>
            </a:r>
            <a:r>
              <a:rPr lang="en-US" sz="2400" kern="0" dirty="0" smtClean="0">
                <a:latin typeface="Cambria" panose="02040503050406030204" pitchFamily="18" charset="0"/>
                <a:cs typeface="Times New Roman" panose="02020603050405020304" pitchFamily="18" charset="0"/>
              </a:rPr>
              <a:t>meeting</a:t>
            </a:r>
            <a:endParaRPr lang="en-US" sz="2400" kern="0" dirty="0">
              <a:latin typeface="Times New Roman" panose="02020603050405020304" pitchFamily="18" charset="0"/>
              <a:cs typeface="Times New Roman" panose="02020603050405020304" pitchFamily="18" charset="0"/>
            </a:endParaRPr>
          </a:p>
          <a:p>
            <a:pPr marL="0" indent="0">
              <a:buFont typeface="Wingdings" pitchFamily="2" charset="2"/>
              <a:buNone/>
            </a:pPr>
            <a:endParaRPr lang="en-US"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179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sz="2800" dirty="0" smtClean="0">
                <a:latin typeface="Cambria" panose="02040503050406030204" pitchFamily="18" charset="0"/>
                <a:cs typeface="Times New Roman" panose="02020603050405020304" pitchFamily="18" charset="0"/>
              </a:rPr>
              <a:t>Plot</a:t>
            </a:r>
            <a:endParaRPr lang="en-GB" sz="2800" dirty="0">
              <a:latin typeface="Cambria" panose="02040503050406030204" pitchFamily="18" charset="0"/>
            </a:endParaRPr>
          </a:p>
        </p:txBody>
      </p:sp>
      <p:sp>
        <p:nvSpPr>
          <p:cNvPr id="4" name="Slide Number Placeholder 3"/>
          <p:cNvSpPr>
            <a:spLocks noGrp="1"/>
          </p:cNvSpPr>
          <p:nvPr>
            <p:ph type="sldNum" sz="quarter" idx="11"/>
          </p:nvPr>
        </p:nvSpPr>
        <p:spPr/>
        <p:txBody>
          <a:bodyPr/>
          <a:lstStyle/>
          <a:p>
            <a:pPr>
              <a:defRPr/>
            </a:pPr>
            <a:fld id="{64735E6E-938C-41C9-BD66-FF817CBB129C}" type="slidenum">
              <a:rPr lang="en-US" smtClean="0"/>
              <a:pPr>
                <a:defRPr/>
              </a:pPr>
              <a:t>30</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24000"/>
            <a:ext cx="7696200" cy="4191000"/>
          </a:xfrm>
          <a:prstGeom prst="rect">
            <a:avLst/>
          </a:prstGeom>
        </p:spPr>
      </p:pic>
    </p:spTree>
    <p:extLst>
      <p:ext uri="{BB962C8B-B14F-4D97-AF65-F5344CB8AC3E}">
        <p14:creationId xmlns:p14="http://schemas.microsoft.com/office/powerpoint/2010/main" val="1814241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sz="2800" dirty="0" smtClean="0">
                <a:latin typeface="Cambria" panose="02040503050406030204" pitchFamily="18" charset="0"/>
                <a:cs typeface="Times New Roman" panose="02020603050405020304" pitchFamily="18" charset="0"/>
              </a:rPr>
              <a:t>CONCLUSION</a:t>
            </a:r>
            <a:endParaRPr lang="en-GB" sz="2800" dirty="0">
              <a:latin typeface="Cambria" panose="02040503050406030204" pitchFamily="18" charset="0"/>
            </a:endParaRPr>
          </a:p>
        </p:txBody>
      </p:sp>
      <p:sp>
        <p:nvSpPr>
          <p:cNvPr id="4" name="Slide Number Placeholder 3"/>
          <p:cNvSpPr>
            <a:spLocks noGrp="1"/>
          </p:cNvSpPr>
          <p:nvPr>
            <p:ph type="sldNum" sz="quarter" idx="11"/>
          </p:nvPr>
        </p:nvSpPr>
        <p:spPr/>
        <p:txBody>
          <a:bodyPr/>
          <a:lstStyle/>
          <a:p>
            <a:pPr>
              <a:defRPr/>
            </a:pPr>
            <a:fld id="{64735E6E-938C-41C9-BD66-FF817CBB129C}" type="slidenum">
              <a:rPr lang="en-US" smtClean="0"/>
              <a:pPr>
                <a:defRPr/>
              </a:pPr>
              <a:t>31</a:t>
            </a:fld>
            <a:endParaRPr lang="en-US"/>
          </a:p>
        </p:txBody>
      </p:sp>
      <p:sp>
        <p:nvSpPr>
          <p:cNvPr id="5" name="Rectangle 3"/>
          <p:cNvSpPr txBox="1">
            <a:spLocks noChangeArrowheads="1"/>
          </p:cNvSpPr>
          <p:nvPr/>
        </p:nvSpPr>
        <p:spPr bwMode="auto">
          <a:xfrm>
            <a:off x="457200" y="15240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000">
                <a:solidFill>
                  <a:schemeClr val="tx1"/>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9pPr>
          </a:lstStyle>
          <a:p>
            <a:r>
              <a:rPr lang="en-US" kern="0" dirty="0">
                <a:latin typeface="Cambria" panose="02040503050406030204" pitchFamily="18" charset="0"/>
                <a:cs typeface="Times New Roman" panose="02020603050405020304" pitchFamily="18" charset="0"/>
              </a:rPr>
              <a:t>data.table has a strong track record as a high-performance package for data </a:t>
            </a:r>
            <a:r>
              <a:rPr lang="en-US" kern="0" dirty="0" smtClean="0">
                <a:latin typeface="Cambria" panose="02040503050406030204" pitchFamily="18" charset="0"/>
                <a:cs typeface="Times New Roman" panose="02020603050405020304" pitchFamily="18" charset="0"/>
              </a:rPr>
              <a:t>manipulation.</a:t>
            </a:r>
          </a:p>
          <a:p>
            <a:r>
              <a:rPr lang="en-US" kern="0" dirty="0">
                <a:latin typeface="Cambria" panose="02040503050406030204" pitchFamily="18" charset="0"/>
                <a:cs typeface="Times New Roman" panose="02020603050405020304" pitchFamily="18" charset="0"/>
              </a:rPr>
              <a:t>It excels in tasks such as reading and writing CSV files, grouping data, and reshaping data between wide and long </a:t>
            </a:r>
            <a:r>
              <a:rPr lang="en-US" kern="0" dirty="0" smtClean="0">
                <a:latin typeface="Cambria" panose="02040503050406030204" pitchFamily="18" charset="0"/>
                <a:cs typeface="Times New Roman" panose="02020603050405020304" pitchFamily="18" charset="0"/>
              </a:rPr>
              <a:t>formats.</a:t>
            </a:r>
          </a:p>
          <a:p>
            <a:r>
              <a:rPr lang="en-US" kern="0" dirty="0">
                <a:latin typeface="Cambria" panose="02040503050406030204" pitchFamily="18" charset="0"/>
                <a:cs typeface="Times New Roman" panose="02020603050405020304" pitchFamily="18" charset="0"/>
              </a:rPr>
              <a:t>data.table demonstrates responsiveness when it comes to addressing and resolving performance-related issues, actively engaging in discussions and providing timely fixes.</a:t>
            </a:r>
            <a:endParaRPr lang="en-US"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559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7"/>
          <p:cNvSpPr>
            <a:spLocks noGrp="1" noChangeArrowheads="1"/>
          </p:cNvSpPr>
          <p:nvPr>
            <p:ph type="title"/>
          </p:nvPr>
        </p:nvSpPr>
        <p:spPr/>
        <p:txBody>
          <a:bodyPr/>
          <a:lstStyle/>
          <a:p>
            <a:pPr eaLnBrk="1" hangingPunct="1"/>
            <a:r>
              <a:rPr lang="en-US" dirty="0"/>
              <a:t>             Thank You!!! </a:t>
            </a:r>
          </a:p>
        </p:txBody>
      </p:sp>
      <p:sp>
        <p:nvSpPr>
          <p:cNvPr id="41986" name="Slide Number Placeholder 5"/>
          <p:cNvSpPr>
            <a:spLocks noGrp="1"/>
          </p:cNvSpPr>
          <p:nvPr>
            <p:ph type="sldNum" sz="quarter" idx="11"/>
          </p:nvPr>
        </p:nvSpPr>
        <p:spPr>
          <a:noFill/>
          <a:ln>
            <a:miter lim="800000"/>
            <a:headEnd/>
            <a:tailEnd/>
          </a:ln>
        </p:spPr>
        <p:txBody>
          <a:bodyPr/>
          <a:lstStyle/>
          <a:p>
            <a:fld id="{4BB9EAE5-6B2B-47D4-8D00-9DBDD3C258C9}" type="slidenum">
              <a:rPr lang="en-US" smtClean="0"/>
              <a:pPr/>
              <a:t>32</a:t>
            </a:fld>
            <a:endParaRPr lang="en-US"/>
          </a:p>
        </p:txBody>
      </p:sp>
      <p:pic>
        <p:nvPicPr>
          <p:cNvPr id="5" name="Picture 2" descr="C:\Users\Edmund Fianko\AppData\Local\Microsoft\Windows\Temporary Internet Files\Content.IE5\4HBN060W\MC90043441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057400"/>
            <a:ext cx="3208338"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cs typeface="Times New Roman" panose="02020603050405020304" pitchFamily="18" charset="0"/>
              </a:rPr>
              <a:t>Overview of Presentation</a:t>
            </a:r>
            <a:endParaRPr lang="en-US" sz="3600" dirty="0">
              <a:cs typeface="Times New Roman" panose="02020603050405020304" pitchFamily="18" charset="0"/>
            </a:endParaRPr>
          </a:p>
        </p:txBody>
      </p:sp>
      <p:sp>
        <p:nvSpPr>
          <p:cNvPr id="15362" name="Slide Number Placeholder 4"/>
          <p:cNvSpPr>
            <a:spLocks noGrp="1"/>
          </p:cNvSpPr>
          <p:nvPr>
            <p:ph type="sldNum" sz="quarter" idx="11"/>
          </p:nvPr>
        </p:nvSpPr>
        <p:spPr>
          <a:noFill/>
          <a:ln>
            <a:miter lim="800000"/>
            <a:headEnd/>
            <a:tailEnd/>
          </a:ln>
        </p:spPr>
        <p:txBody>
          <a:bodyPr/>
          <a:lstStyle/>
          <a:p>
            <a:fld id="{4978256B-D3C2-4875-8EBD-DFE6F6327ED5}" type="slidenum">
              <a:rPr lang="en-US" smtClean="0"/>
              <a:pPr/>
              <a:t>4</a:t>
            </a:fld>
            <a:endParaRPr lang="en-US"/>
          </a:p>
        </p:txBody>
      </p:sp>
      <p:sp>
        <p:nvSpPr>
          <p:cNvPr id="6" name="Rectangle 3"/>
          <p:cNvSpPr txBox="1">
            <a:spLocks noChangeArrowheads="1"/>
          </p:cNvSpPr>
          <p:nvPr/>
        </p:nvSpPr>
        <p:spPr bwMode="auto">
          <a:xfrm>
            <a:off x="457200" y="2133600"/>
            <a:ext cx="82296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000">
                <a:solidFill>
                  <a:schemeClr val="tx1"/>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9pPr>
          </a:lstStyle>
          <a:p>
            <a:r>
              <a:rPr lang="en-US" kern="0" dirty="0">
                <a:latin typeface="Cambria" panose="02040503050406030204" pitchFamily="18" charset="0"/>
                <a:cs typeface="Times New Roman" panose="02020603050405020304" pitchFamily="18" charset="0"/>
              </a:rPr>
              <a:t>What is Data.table? History of data.table Repository</a:t>
            </a:r>
          </a:p>
          <a:p>
            <a:r>
              <a:rPr lang="en-US" kern="0" dirty="0" smtClean="0">
                <a:latin typeface="Cambria" panose="02040503050406030204" pitchFamily="18" charset="0"/>
                <a:cs typeface="Times New Roman" panose="02020603050405020304" pitchFamily="18" charset="0"/>
              </a:rPr>
              <a:t>atime </a:t>
            </a:r>
            <a:r>
              <a:rPr lang="en-US" kern="0" dirty="0">
                <a:latin typeface="Cambria" panose="02040503050406030204" pitchFamily="18" charset="0"/>
                <a:cs typeface="Times New Roman" panose="02020603050405020304" pitchFamily="18" charset="0"/>
              </a:rPr>
              <a:t>and its importance in performing this analysis</a:t>
            </a:r>
          </a:p>
          <a:p>
            <a:r>
              <a:rPr lang="en-US" kern="0" dirty="0">
                <a:latin typeface="Cambria" panose="02040503050406030204" pitchFamily="18" charset="0"/>
                <a:cs typeface="Times New Roman" panose="02020603050405020304" pitchFamily="18" charset="0"/>
              </a:rPr>
              <a:t>Overview of Packages to be examined(Polars, arrow, collapse, spark in R)</a:t>
            </a:r>
          </a:p>
          <a:p>
            <a:r>
              <a:rPr lang="en-US" kern="0" dirty="0" smtClean="0">
                <a:latin typeface="Cambria" panose="02040503050406030204" pitchFamily="18" charset="0"/>
                <a:cs typeface="Times New Roman" panose="02020603050405020304" pitchFamily="18" charset="0"/>
              </a:rPr>
              <a:t>Conclusion</a:t>
            </a:r>
            <a:endParaRPr lang="en-US" kern="0" dirty="0">
              <a:latin typeface="Cambria" panose="02040503050406030204" pitchFamily="18" charset="0"/>
              <a:cs typeface="Times New Roman" panose="02020603050405020304" pitchFamily="18" charset="0"/>
            </a:endParaRPr>
          </a:p>
          <a:p>
            <a:pPr marL="0" indent="0">
              <a:buFont typeface="Wingdings" pitchFamily="2" charset="2"/>
              <a:buNone/>
            </a:pPr>
            <a:endParaRPr lang="en-US"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080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0"/>
            <a:ext cx="8305800" cy="586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xmlns="" id="{03359D0E-C09E-46B2-924A-2A88978DCF22}"/>
              </a:ext>
            </a:extLst>
          </p:cNvPr>
          <p:cNvGrpSpPr/>
          <p:nvPr/>
        </p:nvGrpSpPr>
        <p:grpSpPr>
          <a:xfrm>
            <a:off x="596394" y="1860633"/>
            <a:ext cx="5880606" cy="2234923"/>
            <a:chOff x="3113312" y="1767949"/>
            <a:chExt cx="4544613" cy="2234923"/>
          </a:xfrm>
        </p:grpSpPr>
        <p:sp>
          <p:nvSpPr>
            <p:cNvPr id="132" name="Rounded Rectangle 131"/>
            <p:cNvSpPr/>
            <p:nvPr/>
          </p:nvSpPr>
          <p:spPr bwMode="gray">
            <a:xfrm>
              <a:off x="3113312" y="1767949"/>
              <a:ext cx="4544613" cy="2234923"/>
            </a:xfrm>
            <a:prstGeom prst="roundRect">
              <a:avLst/>
            </a:prstGeom>
            <a:solidFill>
              <a:schemeClr val="tx1"/>
            </a:solidFill>
            <a:ln w="19050" algn="ctr">
              <a:noFill/>
              <a:miter lim="800000"/>
              <a:headEnd/>
              <a:tailEnd/>
            </a:ln>
            <a:effectLst>
              <a:outerShdw blurRad="50800" dist="38100" dir="8100000" algn="tl" rotWithShape="0">
                <a:srgbClr val="000000">
                  <a:alpha val="11000"/>
                </a:srgbClr>
              </a:outerShdw>
            </a:effectLst>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33" name="Subtitle 3">
              <a:extLst>
                <a:ext uri="{FF2B5EF4-FFF2-40B4-BE49-F238E27FC236}">
                  <a16:creationId xmlns:a16="http://schemas.microsoft.com/office/drawing/2014/main" xmlns="" id="{3F745977-12D9-4CAD-974F-EA241C374353}"/>
                </a:ext>
              </a:extLst>
            </p:cNvPr>
            <p:cNvSpPr txBox="1">
              <a:spLocks/>
            </p:cNvSpPr>
            <p:nvPr/>
          </p:nvSpPr>
          <p:spPr bwMode="gray">
            <a:xfrm>
              <a:off x="3981194" y="1782625"/>
              <a:ext cx="3453749" cy="2003538"/>
            </a:xfrm>
            <a:prstGeom prst="rect">
              <a:avLst/>
            </a:prstGeom>
          </p:spPr>
          <p:txBody>
            <a:bodyPr vert="horz" lIns="0" tIns="0" rIns="0" bIns="0" rtlCol="0" anchor="ctr"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2400" b="1" kern="1200">
                  <a:solidFill>
                    <a:schemeClr val="bg1"/>
                  </a:solidFill>
                  <a:latin typeface="+mn-lt"/>
                  <a:ea typeface="+mn-ea"/>
                  <a:cs typeface="Calibri Light" panose="020F0302020204030204" pitchFamily="34" charset="0"/>
                </a:defRPr>
              </a:lvl1pPr>
              <a:lvl2pPr marL="0" indent="0" algn="l" defTabSz="914400" rtl="0" eaLnBrk="1" latinLnBrk="0" hangingPunct="1">
                <a:spcBef>
                  <a:spcPts val="0"/>
                </a:spcBef>
                <a:spcAft>
                  <a:spcPts val="1000"/>
                </a:spcAft>
                <a:buClrTx/>
                <a:buSzPct val="100000"/>
                <a:buFont typeface="Arial"/>
                <a:buNone/>
                <a:defRPr lang="en-US" sz="2000" b="0" kern="1200">
                  <a:solidFill>
                    <a:schemeClr val="bg1"/>
                  </a:solidFill>
                  <a:latin typeface="+mj-lt"/>
                  <a:ea typeface="+mn-ea"/>
                  <a:cs typeface="Calibri Light" panose="020F0302020204030204" pitchFamily="34" charset="0"/>
                </a:defRPr>
              </a:lvl2pPr>
              <a:lvl3pPr marL="1219170" indent="0" algn="ctr" defTabSz="914400" rtl="0" eaLnBrk="1" latinLnBrk="0" hangingPunct="1">
                <a:spcBef>
                  <a:spcPts val="0"/>
                </a:spcBef>
                <a:spcAft>
                  <a:spcPts val="1000"/>
                </a:spcAft>
                <a:buClrTx/>
                <a:buSzPct val="100000"/>
                <a:buFont typeface="Arial" panose="020B0604020202020204" pitchFamily="34" charset="0"/>
                <a:buNone/>
                <a:defRPr lang="en-US" sz="2400" kern="1200">
                  <a:solidFill>
                    <a:schemeClr val="tx1"/>
                  </a:solidFill>
                  <a:latin typeface="+mn-lt"/>
                  <a:ea typeface="+mn-ea"/>
                  <a:cs typeface="Calibri Light" panose="020F0302020204030204" pitchFamily="34" charset="0"/>
                </a:defRPr>
              </a:lvl3pPr>
              <a:lvl4pPr marL="1828754" indent="0" algn="ctr" defTabSz="914400" rtl="0" eaLnBrk="1" latinLnBrk="0" hangingPunct="1">
                <a:spcBef>
                  <a:spcPts val="0"/>
                </a:spcBef>
                <a:spcAft>
                  <a:spcPts val="1000"/>
                </a:spcAft>
                <a:buClrTx/>
                <a:buSzPct val="100000"/>
                <a:buFont typeface="Verdana" panose="020B0604030504040204" pitchFamily="34" charset="0"/>
                <a:buNone/>
                <a:defRPr lang="en-US" sz="2133" kern="1200" baseline="0">
                  <a:solidFill>
                    <a:schemeClr val="tx1"/>
                  </a:solidFill>
                  <a:latin typeface="+mn-lt"/>
                  <a:ea typeface="+mn-ea"/>
                  <a:cs typeface="Calibri Light" panose="020F0302020204030204" pitchFamily="34" charset="0"/>
                </a:defRPr>
              </a:lvl4pPr>
              <a:lvl5pPr marL="2438339" indent="0" algn="ctr" defTabSz="798513" rtl="0" eaLnBrk="1" latinLnBrk="0" hangingPunct="1">
                <a:spcBef>
                  <a:spcPts val="0"/>
                </a:spcBef>
                <a:spcAft>
                  <a:spcPts val="1000"/>
                </a:spcAft>
                <a:buClrTx/>
                <a:buSzPct val="100000"/>
                <a:buFont typeface="Verdana" panose="020B0604030504040204" pitchFamily="34" charset="0"/>
                <a:buNone/>
                <a:tabLst/>
                <a:defRPr lang="en-US" sz="2133" kern="1200" baseline="0">
                  <a:solidFill>
                    <a:schemeClr val="tx1"/>
                  </a:solidFill>
                  <a:latin typeface="+mn-lt"/>
                  <a:ea typeface="+mn-ea"/>
                  <a:cs typeface="Calibri Light" panose="020F0302020204030204" pitchFamily="34" charset="0"/>
                </a:defRPr>
              </a:lvl5pPr>
              <a:lvl6pPr marL="3047924"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914400" rtl="0" eaLnBrk="1" latinLnBrk="0" hangingPunct="1">
                <a:spcBef>
                  <a:spcPts val="0"/>
                </a:spcBef>
                <a:spcAft>
                  <a:spcPts val="1000"/>
                </a:spcAft>
                <a:buFont typeface="Verdana" panose="020B0604030504040204" pitchFamily="34" charset="0"/>
                <a:buNone/>
                <a:defRPr sz="2133" kern="1200">
                  <a:solidFill>
                    <a:schemeClr val="tx1"/>
                  </a:solidFill>
                  <a:latin typeface="+mn-lt"/>
                  <a:ea typeface="+mn-ea"/>
                  <a:cs typeface="+mn-cs"/>
                </a:defRPr>
              </a:lvl7pPr>
              <a:lvl8pPr marL="4267093"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9pPr>
            </a:lstStyle>
            <a:p>
              <a:r>
                <a:rPr lang="en-US" sz="3200" kern="0" dirty="0">
                  <a:latin typeface="Cambria" panose="02040503050406030204" pitchFamily="18" charset="0"/>
                  <a:cs typeface="Times New Roman" panose="02020603050405020304" pitchFamily="18" charset="0"/>
                </a:rPr>
                <a:t>What is Data.table? History of data.table </a:t>
              </a:r>
              <a:r>
                <a:rPr lang="en-US" sz="3200" kern="0" dirty="0" smtClean="0">
                  <a:latin typeface="Cambria" panose="02040503050406030204" pitchFamily="18" charset="0"/>
                  <a:cs typeface="Times New Roman" panose="02020603050405020304" pitchFamily="18" charset="0"/>
                </a:rPr>
                <a:t>Repository</a:t>
              </a:r>
              <a:endParaRPr lang="en-US" sz="3200" kern="0" dirty="0">
                <a:latin typeface="Cambria" panose="02040503050406030204" pitchFamily="18" charset="0"/>
                <a:cs typeface="Times New Roman" panose="02020603050405020304" pitchFamily="18" charset="0"/>
              </a:endParaRPr>
            </a:p>
          </p:txBody>
        </p:sp>
      </p:grpSp>
      <p:grpSp>
        <p:nvGrpSpPr>
          <p:cNvPr id="134" name="Group 133">
            <a:extLst>
              <a:ext uri="{FF2B5EF4-FFF2-40B4-BE49-F238E27FC236}">
                <a16:creationId xmlns:a16="http://schemas.microsoft.com/office/drawing/2014/main" xmlns="" id="{FF1782A1-E0F7-4BCA-977A-48380138BA2D}"/>
              </a:ext>
            </a:extLst>
          </p:cNvPr>
          <p:cNvGrpSpPr/>
          <p:nvPr/>
        </p:nvGrpSpPr>
        <p:grpSpPr>
          <a:xfrm>
            <a:off x="473955" y="1354070"/>
            <a:ext cx="1098811" cy="1098811"/>
            <a:chOff x="473955" y="1354070"/>
            <a:chExt cx="1098811" cy="1098811"/>
          </a:xfrm>
        </p:grpSpPr>
        <p:sp>
          <p:nvSpPr>
            <p:cNvPr id="135" name="Oval 134">
              <a:extLst>
                <a:ext uri="{FF2B5EF4-FFF2-40B4-BE49-F238E27FC236}">
                  <a16:creationId xmlns:a16="http://schemas.microsoft.com/office/drawing/2014/main" xmlns="" id="{B1C5A454-440A-40B8-A566-F8A9E42996FC}"/>
                </a:ext>
              </a:extLst>
            </p:cNvPr>
            <p:cNvSpPr/>
            <p:nvPr/>
          </p:nvSpPr>
          <p:spPr bwMode="gray">
            <a:xfrm>
              <a:off x="473955" y="1354070"/>
              <a:ext cx="1098811" cy="1098811"/>
            </a:xfrm>
            <a:prstGeom prst="ellipse">
              <a:avLst/>
            </a:prstGeom>
            <a:solidFill>
              <a:schemeClr val="tx1"/>
            </a:solidFill>
            <a:ln w="19050" algn="ctr">
              <a:noFill/>
              <a:miter lim="800000"/>
              <a:headEnd/>
              <a:tailEnd/>
            </a:ln>
          </p:spPr>
          <p:txBody>
            <a:bodyPr wrap="square" lIns="77961" tIns="77961" rIns="77961" bIns="77961"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28" b="1" i="0" u="none" strike="noStrike" kern="1200" cap="none" spc="0" normalizeH="0" baseline="0" noProof="0" dirty="0">
                <a:ln>
                  <a:noFill/>
                </a:ln>
                <a:solidFill>
                  <a:prstClr val="white"/>
                </a:solidFill>
                <a:effectLst/>
                <a:uLnTx/>
                <a:uFillTx/>
                <a:latin typeface="Verdana"/>
                <a:ea typeface="+mn-ea"/>
                <a:cs typeface="+mn-cs"/>
              </a:endParaRPr>
            </a:p>
          </p:txBody>
        </p:sp>
        <p:sp>
          <p:nvSpPr>
            <p:cNvPr id="136" name="Oval 135">
              <a:extLst>
                <a:ext uri="{FF2B5EF4-FFF2-40B4-BE49-F238E27FC236}">
                  <a16:creationId xmlns:a16="http://schemas.microsoft.com/office/drawing/2014/main" xmlns="" id="{C5D3C580-9882-4271-896F-535B34E9D0CC}"/>
                </a:ext>
              </a:extLst>
            </p:cNvPr>
            <p:cNvSpPr/>
            <p:nvPr/>
          </p:nvSpPr>
          <p:spPr bwMode="gray">
            <a:xfrm>
              <a:off x="625794" y="1469821"/>
              <a:ext cx="826242" cy="826242"/>
            </a:xfrm>
            <a:prstGeom prst="ellipse">
              <a:avLst/>
            </a:prstGeom>
            <a:solidFill>
              <a:schemeClr val="bg1"/>
            </a:solidFill>
            <a:ln w="19050" algn="ctr">
              <a:noFill/>
              <a:miter lim="800000"/>
              <a:headEnd/>
              <a:tailEnd/>
            </a:ln>
          </p:spPr>
          <p:txBody>
            <a:bodyPr wrap="square" lIns="77961" tIns="77961" rIns="77961" bIns="77961"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403" b="1" i="0" u="none" strike="noStrike" kern="1200" cap="none" spc="0" normalizeH="0" baseline="0" noProof="0" dirty="0">
                <a:ln>
                  <a:noFill/>
                </a:ln>
                <a:solidFill>
                  <a:prstClr val="white"/>
                </a:solidFill>
                <a:effectLst/>
                <a:uLnTx/>
                <a:uFillTx/>
                <a:latin typeface="Verdana"/>
                <a:ea typeface="+mn-ea"/>
                <a:cs typeface="+mn-cs"/>
              </a:endParaRPr>
            </a:p>
          </p:txBody>
        </p:sp>
      </p:grpSp>
      <p:cxnSp>
        <p:nvCxnSpPr>
          <p:cNvPr id="8" name="Elbow Connector 7"/>
          <p:cNvCxnSpPr/>
          <p:nvPr/>
        </p:nvCxnSpPr>
        <p:spPr>
          <a:xfrm rot="10800000">
            <a:off x="717204" y="1745570"/>
            <a:ext cx="571057" cy="3158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73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567112"/>
            <a:ext cx="8229600" cy="762000"/>
          </a:xfrm>
        </p:spPr>
        <p:txBody>
          <a:bodyPr/>
          <a:lstStyle/>
          <a:p>
            <a:r>
              <a:rPr lang="en-US" sz="2800" dirty="0">
                <a:cs typeface="Times New Roman" panose="02020603050405020304" pitchFamily="18" charset="0"/>
              </a:rPr>
              <a:t>What is Data.table? History of data.table Repository</a:t>
            </a:r>
            <a:endParaRPr lang="en-US" sz="2800" dirty="0">
              <a:latin typeface="Cambria" panose="02040503050406030204" pitchFamily="18" charset="0"/>
              <a:cs typeface="Times New Roman" panose="02020603050405020304" pitchFamily="18" charset="0"/>
            </a:endParaRPr>
          </a:p>
        </p:txBody>
      </p:sp>
      <p:sp>
        <p:nvSpPr>
          <p:cNvPr id="16386" name="Slide Number Placeholder 4"/>
          <p:cNvSpPr>
            <a:spLocks noGrp="1"/>
          </p:cNvSpPr>
          <p:nvPr>
            <p:ph type="sldNum" sz="quarter" idx="11"/>
          </p:nvPr>
        </p:nvSpPr>
        <p:spPr>
          <a:noFill/>
          <a:ln>
            <a:miter lim="800000"/>
            <a:headEnd/>
            <a:tailEnd/>
          </a:ln>
        </p:spPr>
        <p:txBody>
          <a:bodyPr/>
          <a:lstStyle/>
          <a:p>
            <a:fld id="{B33DF306-F846-4E0E-835A-0E3622FE7FBB}" type="slidenum">
              <a:rPr lang="en-US" smtClean="0"/>
              <a:pPr/>
              <a:t>6</a:t>
            </a:fld>
            <a:endParaRPr lang="en-US"/>
          </a:p>
        </p:txBody>
      </p:sp>
      <p:sp>
        <p:nvSpPr>
          <p:cNvPr id="7" name="Pentagon 7">
            <a:extLst>
              <a:ext uri="{FF2B5EF4-FFF2-40B4-BE49-F238E27FC236}">
                <a16:creationId xmlns:a16="http://schemas.microsoft.com/office/drawing/2014/main" xmlns="" id="{12F34280-B2B8-4E11-8A31-34C176F56D4A}"/>
              </a:ext>
            </a:extLst>
          </p:cNvPr>
          <p:cNvSpPr/>
          <p:nvPr/>
        </p:nvSpPr>
        <p:spPr bwMode="gray">
          <a:xfrm>
            <a:off x="470114" y="1462462"/>
            <a:ext cx="5930685" cy="5014538"/>
          </a:xfrm>
          <a:prstGeom prst="homePlate">
            <a:avLst>
              <a:gd name="adj" fmla="val 36157"/>
            </a:avLst>
          </a:prstGeom>
          <a:solidFill>
            <a:schemeClr val="bg2">
              <a:lumMod val="20000"/>
              <a:lumOff val="80000"/>
            </a:schemeClr>
          </a:solidFill>
          <a:ln w="19050" algn="ctr">
            <a:noFill/>
            <a:miter lim="800000"/>
            <a:headEnd/>
            <a:tailEnd/>
          </a:ln>
        </p:spPr>
        <p:txBody>
          <a:bodyPr wrap="square" lIns="88900" tIns="88900" rIns="88900" bIns="88900" rtlCol="0" anchor="ctr"/>
          <a:lstStyle/>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a:p>
        </p:txBody>
      </p:sp>
      <p:sp>
        <p:nvSpPr>
          <p:cNvPr id="8" name="Title 2"/>
          <p:cNvSpPr txBox="1">
            <a:spLocks/>
          </p:cNvSpPr>
          <p:nvPr/>
        </p:nvSpPr>
        <p:spPr bwMode="auto">
          <a:xfrm>
            <a:off x="457199" y="1462462"/>
            <a:ext cx="4401519" cy="15093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1800" b="1">
                <a:solidFill>
                  <a:srgbClr val="000066"/>
                </a:solidFill>
                <a:latin typeface="Cambria" panose="02040503050406030204" pitchFamily="18" charset="0"/>
                <a:ea typeface="Cambria" panose="02040503050406030204" pitchFamily="18" charset="0"/>
                <a:cs typeface="+mj-cs"/>
              </a:defRPr>
            </a:lvl1pPr>
            <a:lvl2pPr algn="l" rtl="0" eaLnBrk="1" fontAlgn="base" hangingPunct="1">
              <a:spcBef>
                <a:spcPct val="0"/>
              </a:spcBef>
              <a:spcAft>
                <a:spcPct val="0"/>
              </a:spcAft>
              <a:defRPr sz="4400" b="1">
                <a:solidFill>
                  <a:srgbClr val="000066"/>
                </a:solidFill>
                <a:latin typeface="Arial" charset="0"/>
                <a:cs typeface="Arial" charset="0"/>
              </a:defRPr>
            </a:lvl2pPr>
            <a:lvl3pPr algn="l" rtl="0" eaLnBrk="1" fontAlgn="base" hangingPunct="1">
              <a:spcBef>
                <a:spcPct val="0"/>
              </a:spcBef>
              <a:spcAft>
                <a:spcPct val="0"/>
              </a:spcAft>
              <a:defRPr sz="4400" b="1">
                <a:solidFill>
                  <a:srgbClr val="000066"/>
                </a:solidFill>
                <a:latin typeface="Arial" charset="0"/>
                <a:cs typeface="Arial" charset="0"/>
              </a:defRPr>
            </a:lvl3pPr>
            <a:lvl4pPr algn="l" rtl="0" eaLnBrk="1" fontAlgn="base" hangingPunct="1">
              <a:spcBef>
                <a:spcPct val="0"/>
              </a:spcBef>
              <a:spcAft>
                <a:spcPct val="0"/>
              </a:spcAft>
              <a:defRPr sz="4400" b="1">
                <a:solidFill>
                  <a:srgbClr val="000066"/>
                </a:solidFill>
                <a:latin typeface="Arial" charset="0"/>
                <a:cs typeface="Arial" charset="0"/>
              </a:defRPr>
            </a:lvl4pPr>
            <a:lvl5pPr algn="l" rtl="0" eaLnBrk="1" fontAlgn="base" hangingPunct="1">
              <a:spcBef>
                <a:spcPct val="0"/>
              </a:spcBef>
              <a:spcAft>
                <a:spcPct val="0"/>
              </a:spcAft>
              <a:defRPr sz="4400" b="1">
                <a:solidFill>
                  <a:srgbClr val="000066"/>
                </a:solidFill>
                <a:latin typeface="Arial" charset="0"/>
                <a:cs typeface="Arial" charset="0"/>
              </a:defRPr>
            </a:lvl5pPr>
            <a:lvl6pPr marL="457200" algn="l" rtl="0" eaLnBrk="1" fontAlgn="base" hangingPunct="1">
              <a:spcBef>
                <a:spcPct val="0"/>
              </a:spcBef>
              <a:spcAft>
                <a:spcPct val="0"/>
              </a:spcAft>
              <a:defRPr sz="4400" b="1">
                <a:solidFill>
                  <a:srgbClr val="000066"/>
                </a:solidFill>
                <a:latin typeface="Arial" charset="0"/>
                <a:cs typeface="Arial" charset="0"/>
              </a:defRPr>
            </a:lvl6pPr>
            <a:lvl7pPr marL="914400" algn="l" rtl="0" eaLnBrk="1" fontAlgn="base" hangingPunct="1">
              <a:spcBef>
                <a:spcPct val="0"/>
              </a:spcBef>
              <a:spcAft>
                <a:spcPct val="0"/>
              </a:spcAft>
              <a:defRPr sz="4400" b="1">
                <a:solidFill>
                  <a:srgbClr val="000066"/>
                </a:solidFill>
                <a:latin typeface="Arial" charset="0"/>
                <a:cs typeface="Arial" charset="0"/>
              </a:defRPr>
            </a:lvl7pPr>
            <a:lvl8pPr marL="1371600" algn="l" rtl="0" eaLnBrk="1" fontAlgn="base" hangingPunct="1">
              <a:spcBef>
                <a:spcPct val="0"/>
              </a:spcBef>
              <a:spcAft>
                <a:spcPct val="0"/>
              </a:spcAft>
              <a:defRPr sz="4400" b="1">
                <a:solidFill>
                  <a:srgbClr val="000066"/>
                </a:solidFill>
                <a:latin typeface="Arial" charset="0"/>
                <a:cs typeface="Arial" charset="0"/>
              </a:defRPr>
            </a:lvl8pPr>
            <a:lvl9pPr marL="1828800" algn="l" rtl="0" eaLnBrk="1" fontAlgn="base" hangingPunct="1">
              <a:spcBef>
                <a:spcPct val="0"/>
              </a:spcBef>
              <a:spcAft>
                <a:spcPct val="0"/>
              </a:spcAft>
              <a:defRPr sz="4400" b="1">
                <a:solidFill>
                  <a:srgbClr val="000066"/>
                </a:solidFill>
                <a:latin typeface="Arial" charset="0"/>
                <a:cs typeface="Arial" charset="0"/>
              </a:defRPr>
            </a:lvl9pPr>
          </a:lstStyle>
          <a:p>
            <a:pPr marL="0" indent="0">
              <a:buNone/>
            </a:pPr>
            <a:r>
              <a:rPr lang="en-US" sz="1600" b="0" dirty="0">
                <a:solidFill>
                  <a:schemeClr val="tx1"/>
                </a:solidFill>
              </a:rPr>
              <a:t>D</a:t>
            </a:r>
            <a:r>
              <a:rPr lang="en-US" sz="1600" b="0" dirty="0" smtClean="0">
                <a:solidFill>
                  <a:schemeClr val="tx1"/>
                </a:solidFill>
              </a:rPr>
              <a:t>ata.table </a:t>
            </a:r>
            <a:r>
              <a:rPr lang="en-US" sz="1600" b="0" dirty="0">
                <a:solidFill>
                  <a:schemeClr val="tx1"/>
                </a:solidFill>
              </a:rPr>
              <a:t>is a powerful R package that provides an enhanced version of the traditional data.frame object. It is designed for efficient data manipulation, particularly for large datasets.</a:t>
            </a:r>
          </a:p>
        </p:txBody>
      </p:sp>
      <p:sp>
        <p:nvSpPr>
          <p:cNvPr id="10" name="Rectangle 3"/>
          <p:cNvSpPr txBox="1">
            <a:spLocks noChangeArrowheads="1"/>
          </p:cNvSpPr>
          <p:nvPr/>
        </p:nvSpPr>
        <p:spPr bwMode="auto">
          <a:xfrm>
            <a:off x="457200" y="3238500"/>
            <a:ext cx="4401519"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000">
                <a:solidFill>
                  <a:schemeClr val="tx1"/>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200">
                <a:solidFill>
                  <a:schemeClr val="tx1"/>
                </a:solidFill>
                <a:latin typeface="+mn-lt"/>
                <a:cs typeface="+mn-cs"/>
              </a:defRPr>
            </a:lvl9pPr>
          </a:lstStyle>
          <a:p>
            <a:r>
              <a:rPr lang="en-US" sz="1600" kern="0" dirty="0">
                <a:latin typeface="Cambria" panose="02040503050406030204" pitchFamily="18" charset="0"/>
                <a:cs typeface="Times New Roman" panose="02020603050405020304" pitchFamily="18" charset="0"/>
              </a:rPr>
              <a:t>Data.table has more powerful R code syntax, and C code implementation </a:t>
            </a:r>
          </a:p>
          <a:p>
            <a:r>
              <a:rPr lang="en-US" sz="1600" kern="0" dirty="0">
                <a:latin typeface="Cambria" panose="02040503050406030204" pitchFamily="18" charset="0"/>
                <a:cs typeface="Times New Roman" panose="02020603050405020304" pitchFamily="18" charset="0"/>
              </a:rPr>
              <a:t>R package on CRAN since 2006</a:t>
            </a:r>
          </a:p>
          <a:p>
            <a:r>
              <a:rPr lang="en-US" sz="1600" kern="0" dirty="0">
                <a:latin typeface="Cambria" panose="02040503050406030204" pitchFamily="18" charset="0"/>
                <a:cs typeface="Times New Roman" panose="02020603050405020304" pitchFamily="18" charset="0"/>
              </a:rPr>
              <a:t>Created by Matt </a:t>
            </a:r>
            <a:r>
              <a:rPr lang="en-US" sz="1600" kern="0" dirty="0" err="1">
                <a:latin typeface="Cambria" panose="02040503050406030204" pitchFamily="18" charset="0"/>
                <a:cs typeface="Times New Roman" panose="02020603050405020304" pitchFamily="18" charset="0"/>
              </a:rPr>
              <a:t>Dowle</a:t>
            </a:r>
            <a:r>
              <a:rPr lang="en-US" sz="1600" kern="0" dirty="0">
                <a:latin typeface="Cambria" panose="02040503050406030204" pitchFamily="18" charset="0"/>
                <a:cs typeface="Times New Roman" panose="02020603050405020304" pitchFamily="18" charset="0"/>
              </a:rPr>
              <a:t>, co-author </a:t>
            </a:r>
            <a:r>
              <a:rPr lang="en-US" sz="1600" kern="0" dirty="0" err="1">
                <a:latin typeface="Cambria" panose="02040503050406030204" pitchFamily="18" charset="0"/>
                <a:cs typeface="Times New Roman" panose="02020603050405020304" pitchFamily="18" charset="0"/>
              </a:rPr>
              <a:t>Arun</a:t>
            </a:r>
            <a:r>
              <a:rPr lang="en-US" sz="1600" kern="0" dirty="0">
                <a:latin typeface="Cambria" panose="02040503050406030204" pitchFamily="18" charset="0"/>
                <a:cs typeface="Times New Roman" panose="02020603050405020304" pitchFamily="18" charset="0"/>
              </a:rPr>
              <a:t> Srinivasan since 2013, 50+ contributors</a:t>
            </a:r>
          </a:p>
          <a:p>
            <a:r>
              <a:rPr lang="en-US" sz="1600" kern="0" dirty="0">
                <a:latin typeface="Cambria" panose="02040503050406030204" pitchFamily="18" charset="0"/>
                <a:cs typeface="Times New Roman" panose="02020603050405020304" pitchFamily="18" charset="0"/>
              </a:rPr>
              <a:t>1463 other CRAN packages require data.table (in most popular 0.05% of all CRAN packages, rank 11/19932 as of 1 Oct 2023</a:t>
            </a:r>
            <a:r>
              <a:rPr lang="en-US" sz="1600" kern="0" dirty="0" smtClean="0">
                <a:latin typeface="Cambria" panose="02040503050406030204" pitchFamily="18" charset="0"/>
                <a:cs typeface="Times New Roman" panose="02020603050405020304" pitchFamily="18" charset="0"/>
              </a:rPr>
              <a:t>) </a:t>
            </a:r>
          </a:p>
          <a:p>
            <a:pPr marL="0" indent="0">
              <a:buNone/>
            </a:pPr>
            <a:r>
              <a:rPr lang="en-US" sz="1600" kern="0" dirty="0" smtClean="0">
                <a:latin typeface="Cambria" panose="02040503050406030204" pitchFamily="18" charset="0"/>
                <a:cs typeface="Times New Roman" panose="02020603050405020304" pitchFamily="18" charset="0"/>
              </a:rPr>
              <a:t>(source:TobyPresentation slide)</a:t>
            </a:r>
            <a:endParaRPr lang="en-US" sz="1600" kern="0" dirty="0">
              <a:latin typeface="Cambria" panose="02040503050406030204" pitchFamily="18" charset="0"/>
              <a:cs typeface="Times New Roman" panose="02020603050405020304" pitchFamily="18" charset="0"/>
            </a:endParaRPr>
          </a:p>
          <a:p>
            <a:pPr marL="0" indent="0">
              <a:buFont typeface="Wingdings" pitchFamily="2" charset="2"/>
              <a:buNone/>
            </a:pPr>
            <a:endParaRPr lang="en-US" kern="0" dirty="0">
              <a:latin typeface="Times New Roman" panose="02020603050405020304" pitchFamily="18" charset="0"/>
              <a:cs typeface="Times New Roman" panose="020206030504050203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158441981"/>
              </p:ext>
            </p:extLst>
          </p:nvPr>
        </p:nvGraphicFramePr>
        <p:xfrm>
          <a:off x="5867400" y="2112356"/>
          <a:ext cx="2438400" cy="3352800"/>
        </p:xfrm>
        <a:graphic>
          <a:graphicData uri="http://schemas.openxmlformats.org/drawingml/2006/table">
            <a:tbl>
              <a:tblPr>
                <a:tableStyleId>{5C22544A-7EE6-4342-B048-85BDC9FD1C3A}</a:tableStyleId>
              </a:tblPr>
              <a:tblGrid>
                <a:gridCol w="812800"/>
                <a:gridCol w="812800"/>
                <a:gridCol w="812800"/>
              </a:tblGrid>
              <a:tr h="419100">
                <a:tc gridSpan="3">
                  <a:txBody>
                    <a:bodyPr/>
                    <a:lstStyle/>
                    <a:p>
                      <a:pPr algn="ctr" fontAlgn="b"/>
                      <a:r>
                        <a:rPr lang="en-US" sz="1800" u="none" strike="noStrike" dirty="0">
                          <a:solidFill>
                            <a:srgbClr val="C00000"/>
                          </a:solidFill>
                          <a:effectLst/>
                          <a:latin typeface="Cambria" panose="02040503050406030204" pitchFamily="18" charset="0"/>
                          <a:ea typeface="Cambria" panose="02040503050406030204" pitchFamily="18" charset="0"/>
                        </a:rPr>
                        <a:t>DT</a:t>
                      </a:r>
                      <a:endParaRPr lang="en-US" sz="1800" b="0" i="0" u="none" strike="noStrike" dirty="0">
                        <a:solidFill>
                          <a:srgbClr val="C00000"/>
                        </a:solidFill>
                        <a:effectLst/>
                        <a:latin typeface="Cambria" panose="02040503050406030204" pitchFamily="18" charset="0"/>
                        <a:ea typeface="Cambria" panose="02040503050406030204" pitchFamily="18" charset="0"/>
                      </a:endParaRPr>
                    </a:p>
                  </a:txBody>
                  <a:tcPr marL="9525" marR="9525" marT="9525" marB="0" anchor="b"/>
                </a:tc>
                <a:tc hMerge="1">
                  <a:txBody>
                    <a:bodyPr/>
                    <a:lstStyle/>
                    <a:p>
                      <a:endParaRPr lang="en-US"/>
                    </a:p>
                  </a:txBody>
                  <a:tcPr/>
                </a:tc>
                <a:tc hMerge="1">
                  <a:txBody>
                    <a:bodyPr/>
                    <a:lstStyle/>
                    <a:p>
                      <a:endParaRPr lang="en-US"/>
                    </a:p>
                  </a:txBody>
                  <a:tcPr/>
                </a:tc>
              </a:tr>
              <a:tr h="419100">
                <a:tc>
                  <a:txBody>
                    <a:bodyPr/>
                    <a:lstStyle/>
                    <a:p>
                      <a:pPr algn="ctr" fontAlgn="b"/>
                      <a:r>
                        <a:rPr lang="en-US" sz="1800" u="none" strike="noStrike" dirty="0">
                          <a:solidFill>
                            <a:schemeClr val="bg2">
                              <a:lumMod val="75000"/>
                            </a:schemeClr>
                          </a:solidFill>
                          <a:effectLst/>
                          <a:latin typeface="Cambria" panose="02040503050406030204" pitchFamily="18" charset="0"/>
                          <a:ea typeface="Cambria" panose="02040503050406030204" pitchFamily="18" charset="0"/>
                        </a:rPr>
                        <a:t> </a:t>
                      </a:r>
                      <a:endParaRPr lang="en-US" sz="1800" b="0" i="0" u="none" strike="noStrike" dirty="0">
                        <a:solidFill>
                          <a:schemeClr val="bg2">
                            <a:lumMod val="75000"/>
                          </a:schemeClr>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ctr" fontAlgn="b"/>
                      <a:r>
                        <a:rPr lang="en-US" sz="1800" u="none" strike="noStrike" dirty="0">
                          <a:solidFill>
                            <a:schemeClr val="bg2">
                              <a:lumMod val="75000"/>
                            </a:schemeClr>
                          </a:solidFill>
                          <a:effectLst/>
                          <a:latin typeface="Cambria" panose="02040503050406030204" pitchFamily="18" charset="0"/>
                          <a:ea typeface="Cambria" panose="02040503050406030204" pitchFamily="18" charset="0"/>
                        </a:rPr>
                        <a:t>Id</a:t>
                      </a:r>
                      <a:endParaRPr lang="en-US" sz="1800" b="0" i="0" u="none" strike="noStrike" dirty="0">
                        <a:solidFill>
                          <a:schemeClr val="bg2">
                            <a:lumMod val="75000"/>
                          </a:schemeClr>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ctr" fontAlgn="b"/>
                      <a:r>
                        <a:rPr lang="en-US" sz="1800" u="none" strike="noStrike" dirty="0">
                          <a:solidFill>
                            <a:schemeClr val="bg2">
                              <a:lumMod val="75000"/>
                            </a:schemeClr>
                          </a:solidFill>
                          <a:effectLst/>
                          <a:latin typeface="Cambria" panose="02040503050406030204" pitchFamily="18" charset="0"/>
                          <a:ea typeface="Cambria" panose="02040503050406030204" pitchFamily="18" charset="0"/>
                        </a:rPr>
                        <a:t>val</a:t>
                      </a:r>
                      <a:endParaRPr lang="en-US" sz="1800" b="0" i="0" u="none" strike="noStrike" dirty="0">
                        <a:solidFill>
                          <a:schemeClr val="bg2">
                            <a:lumMod val="75000"/>
                          </a:schemeClr>
                        </a:solidFill>
                        <a:effectLst/>
                        <a:latin typeface="Cambria" panose="02040503050406030204" pitchFamily="18" charset="0"/>
                        <a:ea typeface="Cambria" panose="02040503050406030204" pitchFamily="18" charset="0"/>
                      </a:endParaRPr>
                    </a:p>
                  </a:txBody>
                  <a:tcPr marL="9525" marR="9525" marT="9525" marB="0" anchor="b"/>
                </a:tc>
              </a:tr>
              <a:tr h="419100">
                <a:tc>
                  <a:txBody>
                    <a:bodyPr/>
                    <a:lstStyle/>
                    <a:p>
                      <a:pPr algn="ctr" fontAlgn="b"/>
                      <a:r>
                        <a:rPr lang="en-US" sz="1800" u="none" strike="noStrike" dirty="0">
                          <a:solidFill>
                            <a:srgbClr val="FF0000"/>
                          </a:solidFill>
                          <a:effectLst/>
                          <a:latin typeface="Cambria" panose="02040503050406030204" pitchFamily="18" charset="0"/>
                          <a:ea typeface="Cambria" panose="02040503050406030204" pitchFamily="18" charset="0"/>
                        </a:rPr>
                        <a:t>1</a:t>
                      </a:r>
                      <a:endParaRPr lang="en-US" sz="1800" b="0" i="0" u="none" strike="noStrike" dirty="0">
                        <a:solidFill>
                          <a:srgbClr val="FF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ctr" fontAlgn="b"/>
                      <a:r>
                        <a:rPr lang="en-US" sz="1800" u="none" strike="noStrike" dirty="0">
                          <a:solidFill>
                            <a:schemeClr val="bg2"/>
                          </a:solidFill>
                          <a:effectLst/>
                          <a:latin typeface="Cambria" panose="02040503050406030204" pitchFamily="18" charset="0"/>
                          <a:ea typeface="Cambria" panose="02040503050406030204" pitchFamily="18" charset="0"/>
                        </a:rPr>
                        <a:t>d</a:t>
                      </a:r>
                      <a:endParaRPr lang="en-US" sz="1800" b="0" i="0" u="none" strike="noStrike" dirty="0">
                        <a:solidFill>
                          <a:schemeClr val="bg2"/>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ctr" fontAlgn="b"/>
                      <a:r>
                        <a:rPr lang="en-US" sz="1800" u="none" strike="noStrike" dirty="0">
                          <a:solidFill>
                            <a:schemeClr val="accent1">
                              <a:lumMod val="10000"/>
                            </a:schemeClr>
                          </a:solidFill>
                          <a:effectLst/>
                          <a:latin typeface="Cambria" panose="02040503050406030204" pitchFamily="18" charset="0"/>
                          <a:ea typeface="Cambria" panose="02040503050406030204" pitchFamily="18" charset="0"/>
                        </a:rPr>
                        <a:t>3</a:t>
                      </a:r>
                      <a:endParaRPr lang="en-US" sz="1800" b="0" i="0" u="none" strike="noStrike" dirty="0">
                        <a:solidFill>
                          <a:schemeClr val="accent1">
                            <a:lumMod val="10000"/>
                          </a:schemeClr>
                        </a:solidFill>
                        <a:effectLst/>
                        <a:latin typeface="Cambria" panose="02040503050406030204" pitchFamily="18" charset="0"/>
                        <a:ea typeface="Cambria" panose="02040503050406030204" pitchFamily="18" charset="0"/>
                      </a:endParaRPr>
                    </a:p>
                  </a:txBody>
                  <a:tcPr marL="9525" marR="9525" marT="9525" marB="0" anchor="b"/>
                </a:tc>
              </a:tr>
              <a:tr h="419100">
                <a:tc>
                  <a:txBody>
                    <a:bodyPr/>
                    <a:lstStyle/>
                    <a:p>
                      <a:pPr algn="ctr" fontAlgn="b"/>
                      <a:r>
                        <a:rPr lang="en-US" sz="1800" u="none" strike="noStrike" dirty="0">
                          <a:solidFill>
                            <a:srgbClr val="FF0000"/>
                          </a:solidFill>
                          <a:effectLst/>
                          <a:latin typeface="Cambria" panose="02040503050406030204" pitchFamily="18" charset="0"/>
                          <a:ea typeface="Cambria" panose="02040503050406030204" pitchFamily="18" charset="0"/>
                        </a:rPr>
                        <a:t>2</a:t>
                      </a:r>
                      <a:endParaRPr lang="en-US" sz="1800" b="0" i="0" u="none" strike="noStrike" dirty="0">
                        <a:solidFill>
                          <a:srgbClr val="FF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ctr" fontAlgn="b"/>
                      <a:r>
                        <a:rPr lang="en-US" sz="1800" u="none" strike="noStrike" dirty="0">
                          <a:solidFill>
                            <a:schemeClr val="bg2"/>
                          </a:solidFill>
                          <a:effectLst/>
                          <a:latin typeface="Cambria" panose="02040503050406030204" pitchFamily="18" charset="0"/>
                          <a:ea typeface="Cambria" panose="02040503050406030204" pitchFamily="18" charset="0"/>
                        </a:rPr>
                        <a:t>c</a:t>
                      </a:r>
                      <a:endParaRPr lang="en-US" sz="1800" b="0" i="0" u="none" strike="noStrike" dirty="0">
                        <a:solidFill>
                          <a:schemeClr val="bg2"/>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ctr" fontAlgn="b"/>
                      <a:r>
                        <a:rPr lang="en-US" sz="1800" u="none" strike="noStrike" dirty="0">
                          <a:solidFill>
                            <a:schemeClr val="accent1">
                              <a:lumMod val="10000"/>
                            </a:schemeClr>
                          </a:solidFill>
                          <a:effectLst/>
                          <a:latin typeface="Cambria" panose="02040503050406030204" pitchFamily="18" charset="0"/>
                          <a:ea typeface="Cambria" panose="02040503050406030204" pitchFamily="18" charset="0"/>
                        </a:rPr>
                        <a:t>5</a:t>
                      </a:r>
                      <a:endParaRPr lang="en-US" sz="1800" b="0" i="0" u="none" strike="noStrike" dirty="0">
                        <a:solidFill>
                          <a:schemeClr val="accent1">
                            <a:lumMod val="10000"/>
                          </a:schemeClr>
                        </a:solidFill>
                        <a:effectLst/>
                        <a:latin typeface="Cambria" panose="02040503050406030204" pitchFamily="18" charset="0"/>
                        <a:ea typeface="Cambria" panose="02040503050406030204" pitchFamily="18" charset="0"/>
                      </a:endParaRPr>
                    </a:p>
                  </a:txBody>
                  <a:tcPr marL="9525" marR="9525" marT="9525" marB="0" anchor="b"/>
                </a:tc>
              </a:tr>
              <a:tr h="419100">
                <a:tc>
                  <a:txBody>
                    <a:bodyPr/>
                    <a:lstStyle/>
                    <a:p>
                      <a:pPr algn="ctr" fontAlgn="b"/>
                      <a:r>
                        <a:rPr lang="en-US" sz="1800" u="none" strike="noStrike" dirty="0">
                          <a:solidFill>
                            <a:srgbClr val="FF0000"/>
                          </a:solidFill>
                          <a:effectLst/>
                          <a:latin typeface="Cambria" panose="02040503050406030204" pitchFamily="18" charset="0"/>
                          <a:ea typeface="Cambria" panose="02040503050406030204" pitchFamily="18" charset="0"/>
                        </a:rPr>
                        <a:t>3</a:t>
                      </a:r>
                      <a:endParaRPr lang="en-US" sz="1800" b="0" i="0" u="none" strike="noStrike" dirty="0">
                        <a:solidFill>
                          <a:srgbClr val="FF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ctr" fontAlgn="b"/>
                      <a:r>
                        <a:rPr lang="en-US" sz="1800" u="none" strike="noStrike" dirty="0">
                          <a:solidFill>
                            <a:schemeClr val="bg2"/>
                          </a:solidFill>
                          <a:effectLst/>
                          <a:latin typeface="Cambria" panose="02040503050406030204" pitchFamily="18" charset="0"/>
                          <a:ea typeface="Cambria" panose="02040503050406030204" pitchFamily="18" charset="0"/>
                        </a:rPr>
                        <a:t>f</a:t>
                      </a:r>
                      <a:endParaRPr lang="en-US" sz="1800" b="0" i="0" u="none" strike="noStrike" dirty="0">
                        <a:solidFill>
                          <a:schemeClr val="bg2"/>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ctr" fontAlgn="b"/>
                      <a:r>
                        <a:rPr lang="en-US" sz="1800" u="none" strike="noStrike" dirty="0">
                          <a:solidFill>
                            <a:schemeClr val="accent1">
                              <a:lumMod val="10000"/>
                            </a:schemeClr>
                          </a:solidFill>
                          <a:effectLst/>
                          <a:latin typeface="Cambria" panose="02040503050406030204" pitchFamily="18" charset="0"/>
                          <a:ea typeface="Cambria" panose="02040503050406030204" pitchFamily="18" charset="0"/>
                        </a:rPr>
                        <a:t>6</a:t>
                      </a:r>
                      <a:endParaRPr lang="en-US" sz="1800" b="0" i="0" u="none" strike="noStrike" dirty="0">
                        <a:solidFill>
                          <a:schemeClr val="accent1">
                            <a:lumMod val="10000"/>
                          </a:schemeClr>
                        </a:solidFill>
                        <a:effectLst/>
                        <a:latin typeface="Cambria" panose="02040503050406030204" pitchFamily="18" charset="0"/>
                        <a:ea typeface="Cambria" panose="02040503050406030204" pitchFamily="18" charset="0"/>
                      </a:endParaRPr>
                    </a:p>
                  </a:txBody>
                  <a:tcPr marL="9525" marR="9525" marT="9525" marB="0" anchor="b"/>
                </a:tc>
              </a:tr>
              <a:tr h="419100">
                <a:tc>
                  <a:txBody>
                    <a:bodyPr/>
                    <a:lstStyle/>
                    <a:p>
                      <a:pPr algn="ctr" fontAlgn="b"/>
                      <a:r>
                        <a:rPr lang="en-US" sz="1800" u="none" strike="noStrike" dirty="0">
                          <a:solidFill>
                            <a:srgbClr val="FF0000"/>
                          </a:solidFill>
                          <a:effectLst/>
                          <a:latin typeface="Cambria" panose="02040503050406030204" pitchFamily="18" charset="0"/>
                          <a:ea typeface="Cambria" panose="02040503050406030204" pitchFamily="18" charset="0"/>
                        </a:rPr>
                        <a:t>4</a:t>
                      </a:r>
                      <a:endParaRPr lang="en-US" sz="1800" b="0" i="0" u="none" strike="noStrike" dirty="0">
                        <a:solidFill>
                          <a:srgbClr val="FF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ctr" fontAlgn="b"/>
                      <a:r>
                        <a:rPr lang="en-US" sz="1800" u="none" strike="noStrike" dirty="0">
                          <a:solidFill>
                            <a:schemeClr val="bg2"/>
                          </a:solidFill>
                          <a:effectLst/>
                          <a:latin typeface="Cambria" panose="02040503050406030204" pitchFamily="18" charset="0"/>
                          <a:ea typeface="Cambria" panose="02040503050406030204" pitchFamily="18" charset="0"/>
                        </a:rPr>
                        <a:t>s</a:t>
                      </a:r>
                      <a:endParaRPr lang="en-US" sz="1800" b="0" i="0" u="none" strike="noStrike" dirty="0">
                        <a:solidFill>
                          <a:schemeClr val="bg2"/>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ctr" fontAlgn="b"/>
                      <a:r>
                        <a:rPr lang="en-US" sz="1800" u="none" strike="noStrike" dirty="0">
                          <a:solidFill>
                            <a:schemeClr val="accent1">
                              <a:lumMod val="10000"/>
                            </a:schemeClr>
                          </a:solidFill>
                          <a:effectLst/>
                          <a:latin typeface="Cambria" panose="02040503050406030204" pitchFamily="18" charset="0"/>
                          <a:ea typeface="Cambria" panose="02040503050406030204" pitchFamily="18" charset="0"/>
                        </a:rPr>
                        <a:t>7</a:t>
                      </a:r>
                      <a:endParaRPr lang="en-US" sz="1800" b="0" i="0" u="none" strike="noStrike" dirty="0">
                        <a:solidFill>
                          <a:schemeClr val="accent1">
                            <a:lumMod val="10000"/>
                          </a:schemeClr>
                        </a:solidFill>
                        <a:effectLst/>
                        <a:latin typeface="Cambria" panose="02040503050406030204" pitchFamily="18" charset="0"/>
                        <a:ea typeface="Cambria" panose="02040503050406030204" pitchFamily="18" charset="0"/>
                      </a:endParaRPr>
                    </a:p>
                  </a:txBody>
                  <a:tcPr marL="9525" marR="9525" marT="9525" marB="0" anchor="b"/>
                </a:tc>
              </a:tr>
              <a:tr h="419100">
                <a:tc>
                  <a:txBody>
                    <a:bodyPr/>
                    <a:lstStyle/>
                    <a:p>
                      <a:pPr algn="ctr" fontAlgn="b"/>
                      <a:r>
                        <a:rPr lang="en-US" sz="1800" u="none" strike="noStrike">
                          <a:solidFill>
                            <a:srgbClr val="FF0000"/>
                          </a:solidFill>
                          <a:effectLst/>
                          <a:latin typeface="Cambria" panose="02040503050406030204" pitchFamily="18" charset="0"/>
                          <a:ea typeface="Cambria" panose="02040503050406030204" pitchFamily="18" charset="0"/>
                        </a:rPr>
                        <a:t>5</a:t>
                      </a:r>
                      <a:endParaRPr lang="en-US" sz="1800" b="0" i="0" u="none" strike="noStrike">
                        <a:solidFill>
                          <a:srgbClr val="FF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ctr" fontAlgn="b"/>
                      <a:r>
                        <a:rPr lang="en-US" sz="1800" u="none" strike="noStrike" dirty="0">
                          <a:solidFill>
                            <a:schemeClr val="bg2"/>
                          </a:solidFill>
                          <a:effectLst/>
                          <a:latin typeface="Cambria" panose="02040503050406030204" pitchFamily="18" charset="0"/>
                          <a:ea typeface="Cambria" panose="02040503050406030204" pitchFamily="18" charset="0"/>
                        </a:rPr>
                        <a:t>s</a:t>
                      </a:r>
                      <a:endParaRPr lang="en-US" sz="1800" b="0" i="0" u="none" strike="noStrike" dirty="0">
                        <a:solidFill>
                          <a:schemeClr val="bg2"/>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ctr" fontAlgn="b"/>
                      <a:r>
                        <a:rPr lang="en-US" sz="1800" u="none" strike="noStrike" dirty="0">
                          <a:solidFill>
                            <a:schemeClr val="accent1">
                              <a:lumMod val="10000"/>
                            </a:schemeClr>
                          </a:solidFill>
                          <a:effectLst/>
                          <a:latin typeface="Cambria" panose="02040503050406030204" pitchFamily="18" charset="0"/>
                          <a:ea typeface="Cambria" panose="02040503050406030204" pitchFamily="18" charset="0"/>
                        </a:rPr>
                        <a:t>1</a:t>
                      </a:r>
                      <a:endParaRPr lang="en-US" sz="1800" b="0" i="0" u="none" strike="noStrike" dirty="0">
                        <a:solidFill>
                          <a:schemeClr val="accent1">
                            <a:lumMod val="10000"/>
                          </a:schemeClr>
                        </a:solidFill>
                        <a:effectLst/>
                        <a:latin typeface="Cambria" panose="02040503050406030204" pitchFamily="18" charset="0"/>
                        <a:ea typeface="Cambria" panose="02040503050406030204" pitchFamily="18" charset="0"/>
                      </a:endParaRPr>
                    </a:p>
                  </a:txBody>
                  <a:tcPr marL="9525" marR="9525" marT="9525" marB="0" anchor="b"/>
                </a:tc>
              </a:tr>
              <a:tr h="419100">
                <a:tc>
                  <a:txBody>
                    <a:bodyPr/>
                    <a:lstStyle/>
                    <a:p>
                      <a:pPr algn="ctr" fontAlgn="b"/>
                      <a:r>
                        <a:rPr lang="en-US" sz="1800" u="none" strike="noStrike" dirty="0">
                          <a:solidFill>
                            <a:srgbClr val="FF0000"/>
                          </a:solidFill>
                          <a:effectLst/>
                          <a:latin typeface="Cambria" panose="02040503050406030204" pitchFamily="18" charset="0"/>
                          <a:ea typeface="Cambria" panose="02040503050406030204" pitchFamily="18" charset="0"/>
                        </a:rPr>
                        <a:t>6</a:t>
                      </a:r>
                      <a:endParaRPr lang="en-US" sz="1800" b="0" i="0" u="none" strike="noStrike" dirty="0">
                        <a:solidFill>
                          <a:srgbClr val="FF0000"/>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ctr" fontAlgn="b"/>
                      <a:r>
                        <a:rPr lang="en-US" sz="1800" u="none" strike="noStrike" dirty="0">
                          <a:solidFill>
                            <a:schemeClr val="bg2"/>
                          </a:solidFill>
                          <a:effectLst/>
                          <a:latin typeface="Cambria" panose="02040503050406030204" pitchFamily="18" charset="0"/>
                          <a:ea typeface="Cambria" panose="02040503050406030204" pitchFamily="18" charset="0"/>
                        </a:rPr>
                        <a:t>a</a:t>
                      </a:r>
                      <a:endParaRPr lang="en-US" sz="1800" b="0" i="0" u="none" strike="noStrike" dirty="0">
                        <a:solidFill>
                          <a:schemeClr val="bg2"/>
                        </a:solidFill>
                        <a:effectLst/>
                        <a:latin typeface="Cambria" panose="02040503050406030204" pitchFamily="18" charset="0"/>
                        <a:ea typeface="Cambria" panose="02040503050406030204" pitchFamily="18" charset="0"/>
                      </a:endParaRPr>
                    </a:p>
                  </a:txBody>
                  <a:tcPr marL="9525" marR="9525" marT="9525" marB="0" anchor="b"/>
                </a:tc>
                <a:tc>
                  <a:txBody>
                    <a:bodyPr/>
                    <a:lstStyle/>
                    <a:p>
                      <a:pPr algn="ctr" fontAlgn="b"/>
                      <a:r>
                        <a:rPr lang="en-US" sz="1800" u="none" strike="noStrike" dirty="0">
                          <a:solidFill>
                            <a:schemeClr val="accent1">
                              <a:lumMod val="10000"/>
                            </a:schemeClr>
                          </a:solidFill>
                          <a:effectLst/>
                          <a:latin typeface="Cambria" panose="02040503050406030204" pitchFamily="18" charset="0"/>
                          <a:ea typeface="Cambria" panose="02040503050406030204" pitchFamily="18" charset="0"/>
                        </a:rPr>
                        <a:t>4</a:t>
                      </a:r>
                      <a:endParaRPr lang="en-US" sz="1800" b="0" i="0" u="none" strike="noStrike" dirty="0">
                        <a:solidFill>
                          <a:schemeClr val="accent1">
                            <a:lumMod val="10000"/>
                          </a:schemeClr>
                        </a:solidFill>
                        <a:effectLst/>
                        <a:latin typeface="Cambria" panose="02040503050406030204" pitchFamily="18" charset="0"/>
                        <a:ea typeface="Cambria" panose="02040503050406030204" pitchFamily="18" charset="0"/>
                      </a:endParaRPr>
                    </a:p>
                  </a:txBody>
                  <a:tcPr marL="9525" marR="9525" marT="9525" marB="0" anchor="b"/>
                </a:tc>
              </a:tr>
            </a:tbl>
          </a:graphicData>
        </a:graphic>
      </p:graphicFrame>
    </p:spTree>
    <p:extLst>
      <p:ext uri="{BB962C8B-B14F-4D97-AF65-F5344CB8AC3E}">
        <p14:creationId xmlns:p14="http://schemas.microsoft.com/office/powerpoint/2010/main" val="1683467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2720"/>
            <a:ext cx="8229600" cy="838200"/>
          </a:xfrm>
        </p:spPr>
        <p:txBody>
          <a:bodyPr/>
          <a:lstStyle/>
          <a:p>
            <a:r>
              <a:rPr lang="en-US" sz="2800" dirty="0"/>
              <a:t>Comparing Data.table and Data Frame</a:t>
            </a:r>
            <a:br>
              <a:rPr lang="en-US" sz="2800" dirty="0"/>
            </a:br>
            <a:endParaRPr lang="en-GB" sz="2800" dirty="0">
              <a:latin typeface="Cambria" panose="02040503050406030204" pitchFamily="18" charset="0"/>
            </a:endParaRPr>
          </a:p>
        </p:txBody>
      </p:sp>
      <p:sp>
        <p:nvSpPr>
          <p:cNvPr id="4" name="Slide Number Placeholder 3"/>
          <p:cNvSpPr>
            <a:spLocks noGrp="1"/>
          </p:cNvSpPr>
          <p:nvPr>
            <p:ph type="sldNum" sz="quarter" idx="11"/>
          </p:nvPr>
        </p:nvSpPr>
        <p:spPr/>
        <p:txBody>
          <a:bodyPr/>
          <a:lstStyle/>
          <a:p>
            <a:pPr>
              <a:defRPr/>
            </a:pPr>
            <a:fld id="{64735E6E-938C-41C9-BD66-FF817CBB129C}" type="slidenum">
              <a:rPr lang="en-US" smtClean="0"/>
              <a:pPr>
                <a:defRPr/>
              </a:pPr>
              <a:t>7</a:t>
            </a:fld>
            <a:endParaRPr lang="en-US"/>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112046823"/>
              </p:ext>
            </p:extLst>
          </p:nvPr>
        </p:nvGraphicFramePr>
        <p:xfrm>
          <a:off x="457200" y="1410921"/>
          <a:ext cx="4038600" cy="5049848"/>
        </p:xfrm>
        <a:graphic>
          <a:graphicData uri="http://schemas.openxmlformats.org/drawingml/2006/table">
            <a:tbl>
              <a:tblPr firstRow="1" bandRow="1">
                <a:tableStyleId>{5C22544A-7EE6-4342-B048-85BDC9FD1C3A}</a:tableStyleId>
              </a:tblPr>
              <a:tblGrid>
                <a:gridCol w="1346200"/>
                <a:gridCol w="1346200"/>
                <a:gridCol w="1346200"/>
              </a:tblGrid>
              <a:tr h="458190">
                <a:tc>
                  <a:txBody>
                    <a:bodyPr/>
                    <a:lstStyle/>
                    <a:p>
                      <a:pPr algn="l" latinLnBrk="0"/>
                      <a:r>
                        <a:rPr lang="en-US" sz="1400" dirty="0">
                          <a:effectLst/>
                          <a:latin typeface="Cambria" panose="02040503050406030204" pitchFamily="18" charset="0"/>
                          <a:ea typeface="Cambria" panose="02040503050406030204" pitchFamily="18" charset="0"/>
                        </a:rPr>
                        <a:t>Similarities</a:t>
                      </a:r>
                    </a:p>
                  </a:txBody>
                  <a:tcPr anchor="ctr"/>
                </a:tc>
                <a:tc>
                  <a:txBody>
                    <a:bodyPr/>
                    <a:lstStyle/>
                    <a:p>
                      <a:pPr algn="l" latinLnBrk="0"/>
                      <a:r>
                        <a:rPr lang="en-US" sz="1400">
                          <a:effectLst/>
                          <a:latin typeface="Cambria" panose="02040503050406030204" pitchFamily="18" charset="0"/>
                          <a:ea typeface="Cambria" panose="02040503050406030204" pitchFamily="18" charset="0"/>
                        </a:rPr>
                        <a:t>data.table</a:t>
                      </a:r>
                    </a:p>
                  </a:txBody>
                  <a:tcPr anchor="ctr"/>
                </a:tc>
                <a:tc>
                  <a:txBody>
                    <a:bodyPr/>
                    <a:lstStyle/>
                    <a:p>
                      <a:pPr algn="l" latinLnBrk="0"/>
                      <a:r>
                        <a:rPr lang="en-US" sz="1400" dirty="0">
                          <a:effectLst/>
                          <a:latin typeface="Cambria" panose="02040503050406030204" pitchFamily="18" charset="0"/>
                          <a:ea typeface="Cambria" panose="02040503050406030204" pitchFamily="18" charset="0"/>
                        </a:rPr>
                        <a:t>data.frame</a:t>
                      </a:r>
                    </a:p>
                  </a:txBody>
                  <a:tcPr anchor="ctr"/>
                </a:tc>
              </a:tr>
              <a:tr h="640211">
                <a:tc>
                  <a:txBody>
                    <a:bodyPr/>
                    <a:lstStyle/>
                    <a:p>
                      <a:pPr latinLnBrk="0"/>
                      <a:r>
                        <a:rPr lang="en-US" sz="1400" dirty="0">
                          <a:effectLst/>
                          <a:latin typeface="Cambria" panose="02040503050406030204" pitchFamily="18" charset="0"/>
                          <a:ea typeface="Cambria" panose="02040503050406030204" pitchFamily="18" charset="0"/>
                        </a:rPr>
                        <a:t>Tabular Data Structure</a:t>
                      </a:r>
                    </a:p>
                  </a:txBody>
                  <a:tcPr anchor="ctr"/>
                </a:tc>
                <a:tc>
                  <a:txBody>
                    <a:bodyPr/>
                    <a:lstStyle/>
                    <a:p>
                      <a:pPr latinLnBrk="0"/>
                      <a:r>
                        <a:rPr lang="en-US" sz="1400">
                          <a:effectLst/>
                          <a:latin typeface="Cambria" panose="02040503050406030204" pitchFamily="18" charset="0"/>
                          <a:ea typeface="Cambria" panose="02040503050406030204" pitchFamily="18" charset="0"/>
                        </a:rPr>
                        <a:t>Yes</a:t>
                      </a:r>
                    </a:p>
                  </a:txBody>
                  <a:tcPr anchor="ctr"/>
                </a:tc>
                <a:tc>
                  <a:txBody>
                    <a:bodyPr/>
                    <a:lstStyle/>
                    <a:p>
                      <a:pPr latinLnBrk="0"/>
                      <a:r>
                        <a:rPr lang="en-US" sz="1400">
                          <a:effectLst/>
                          <a:latin typeface="Cambria" panose="02040503050406030204" pitchFamily="18" charset="0"/>
                          <a:ea typeface="Cambria" panose="02040503050406030204" pitchFamily="18" charset="0"/>
                        </a:rPr>
                        <a:t>Yes</a:t>
                      </a:r>
                    </a:p>
                  </a:txBody>
                  <a:tcPr anchor="ctr"/>
                </a:tc>
              </a:tr>
              <a:tr h="640211">
                <a:tc>
                  <a:txBody>
                    <a:bodyPr/>
                    <a:lstStyle/>
                    <a:p>
                      <a:pPr latinLnBrk="0"/>
                      <a:r>
                        <a:rPr lang="en-US" sz="1400" dirty="0">
                          <a:effectLst/>
                          <a:latin typeface="Cambria" panose="02040503050406030204" pitchFamily="18" charset="0"/>
                          <a:ea typeface="Cambria" panose="02040503050406030204" pitchFamily="18" charset="0"/>
                        </a:rPr>
                        <a:t>Data Manipulation</a:t>
                      </a:r>
                    </a:p>
                  </a:txBody>
                  <a:tcPr anchor="ctr"/>
                </a:tc>
                <a:tc>
                  <a:txBody>
                    <a:bodyPr/>
                    <a:lstStyle/>
                    <a:p>
                      <a:pPr latinLnBrk="0"/>
                      <a:r>
                        <a:rPr lang="en-US" sz="1400" dirty="0">
                          <a:effectLst/>
                          <a:latin typeface="Cambria" panose="02040503050406030204" pitchFamily="18" charset="0"/>
                          <a:ea typeface="Cambria" panose="02040503050406030204" pitchFamily="18" charset="0"/>
                        </a:rPr>
                        <a:t>Yes</a:t>
                      </a:r>
                    </a:p>
                  </a:txBody>
                  <a:tcPr anchor="ctr"/>
                </a:tc>
                <a:tc>
                  <a:txBody>
                    <a:bodyPr/>
                    <a:lstStyle/>
                    <a:p>
                      <a:pPr latinLnBrk="0"/>
                      <a:r>
                        <a:rPr lang="en-US" sz="1400">
                          <a:effectLst/>
                          <a:latin typeface="Cambria" panose="02040503050406030204" pitchFamily="18" charset="0"/>
                          <a:ea typeface="Cambria" panose="02040503050406030204" pitchFamily="18" charset="0"/>
                        </a:rPr>
                        <a:t>Yes</a:t>
                      </a:r>
                    </a:p>
                  </a:txBody>
                  <a:tcPr anchor="ctr"/>
                </a:tc>
              </a:tr>
              <a:tr h="458190">
                <a:tc>
                  <a:txBody>
                    <a:bodyPr/>
                    <a:lstStyle/>
                    <a:p>
                      <a:pPr latinLnBrk="0"/>
                      <a:r>
                        <a:rPr lang="en-US" sz="1400">
                          <a:effectLst/>
                          <a:latin typeface="Cambria" panose="02040503050406030204" pitchFamily="18" charset="0"/>
                          <a:ea typeface="Cambria" panose="02040503050406030204" pitchFamily="18" charset="0"/>
                        </a:rPr>
                        <a:t>Column Naming</a:t>
                      </a:r>
                    </a:p>
                  </a:txBody>
                  <a:tcPr anchor="ctr"/>
                </a:tc>
                <a:tc>
                  <a:txBody>
                    <a:bodyPr/>
                    <a:lstStyle/>
                    <a:p>
                      <a:pPr latinLnBrk="0"/>
                      <a:r>
                        <a:rPr lang="en-US" sz="1400" dirty="0">
                          <a:effectLst/>
                          <a:latin typeface="Cambria" panose="02040503050406030204" pitchFamily="18" charset="0"/>
                          <a:ea typeface="Cambria" panose="02040503050406030204" pitchFamily="18" charset="0"/>
                        </a:rPr>
                        <a:t>Yes</a:t>
                      </a:r>
                    </a:p>
                  </a:txBody>
                  <a:tcPr anchor="ctr"/>
                </a:tc>
                <a:tc>
                  <a:txBody>
                    <a:bodyPr/>
                    <a:lstStyle/>
                    <a:p>
                      <a:pPr latinLnBrk="0"/>
                      <a:r>
                        <a:rPr lang="en-US" sz="1400">
                          <a:effectLst/>
                          <a:latin typeface="Cambria" panose="02040503050406030204" pitchFamily="18" charset="0"/>
                          <a:ea typeface="Cambria" panose="02040503050406030204" pitchFamily="18" charset="0"/>
                        </a:rPr>
                        <a:t>Yes</a:t>
                      </a:r>
                    </a:p>
                  </a:txBody>
                  <a:tcPr anchor="ctr"/>
                </a:tc>
              </a:tr>
              <a:tr h="1167443">
                <a:tc>
                  <a:txBody>
                    <a:bodyPr/>
                    <a:lstStyle/>
                    <a:p>
                      <a:pPr latinLnBrk="0"/>
                      <a:r>
                        <a:rPr lang="en-US" sz="1400">
                          <a:effectLst/>
                          <a:latin typeface="Cambria" panose="02040503050406030204" pitchFamily="18" charset="0"/>
                          <a:ea typeface="Cambria" panose="02040503050406030204" pitchFamily="18" charset="0"/>
                        </a:rPr>
                        <a:t>Column Types</a:t>
                      </a:r>
                    </a:p>
                  </a:txBody>
                  <a:tcPr anchor="ctr"/>
                </a:tc>
                <a:tc>
                  <a:txBody>
                    <a:bodyPr/>
                    <a:lstStyle/>
                    <a:p>
                      <a:pPr latinLnBrk="0"/>
                      <a:r>
                        <a:rPr lang="en-US" sz="1400" dirty="0">
                          <a:effectLst/>
                          <a:latin typeface="Cambria" panose="02040503050406030204" pitchFamily="18" charset="0"/>
                          <a:ea typeface="Cambria" panose="02040503050406030204" pitchFamily="18" charset="0"/>
                        </a:rPr>
                        <a:t>Numeric, Character, Logical, Factors, and more</a:t>
                      </a:r>
                    </a:p>
                  </a:txBody>
                  <a:tcPr anchor="ctr"/>
                </a:tc>
                <a:tc>
                  <a:txBody>
                    <a:bodyPr/>
                    <a:lstStyle/>
                    <a:p>
                      <a:pPr latinLnBrk="0"/>
                      <a:r>
                        <a:rPr lang="en-US" sz="1400" dirty="0">
                          <a:effectLst/>
                          <a:latin typeface="Cambria" panose="02040503050406030204" pitchFamily="18" charset="0"/>
                          <a:ea typeface="Cambria" panose="02040503050406030204" pitchFamily="18" charset="0"/>
                        </a:rPr>
                        <a:t>Numeric, Character, Logical, Factors, and more</a:t>
                      </a:r>
                    </a:p>
                  </a:txBody>
                  <a:tcPr anchor="ctr"/>
                </a:tc>
              </a:tr>
              <a:tr h="458190">
                <a:tc>
                  <a:txBody>
                    <a:bodyPr/>
                    <a:lstStyle/>
                    <a:p>
                      <a:pPr latinLnBrk="0"/>
                      <a:r>
                        <a:rPr lang="en-US" sz="1400">
                          <a:effectLst/>
                          <a:latin typeface="Cambria" panose="02040503050406030204" pitchFamily="18" charset="0"/>
                          <a:ea typeface="Cambria" panose="02040503050406030204" pitchFamily="18" charset="0"/>
                        </a:rPr>
                        <a:t>Data Analysis</a:t>
                      </a:r>
                    </a:p>
                  </a:txBody>
                  <a:tcPr anchor="ctr"/>
                </a:tc>
                <a:tc>
                  <a:txBody>
                    <a:bodyPr/>
                    <a:lstStyle/>
                    <a:p>
                      <a:pPr latinLnBrk="0"/>
                      <a:r>
                        <a:rPr lang="en-US" sz="1400">
                          <a:effectLst/>
                          <a:latin typeface="Cambria" panose="02040503050406030204" pitchFamily="18" charset="0"/>
                          <a:ea typeface="Cambria" panose="02040503050406030204" pitchFamily="18" charset="0"/>
                        </a:rPr>
                        <a:t>Yes</a:t>
                      </a:r>
                    </a:p>
                  </a:txBody>
                  <a:tcPr anchor="ctr"/>
                </a:tc>
                <a:tc>
                  <a:txBody>
                    <a:bodyPr/>
                    <a:lstStyle/>
                    <a:p>
                      <a:pPr latinLnBrk="0"/>
                      <a:r>
                        <a:rPr lang="en-US" sz="1400" dirty="0">
                          <a:effectLst/>
                          <a:latin typeface="Cambria" panose="02040503050406030204" pitchFamily="18" charset="0"/>
                          <a:ea typeface="Cambria" panose="02040503050406030204" pitchFamily="18" charset="0"/>
                        </a:rPr>
                        <a:t>Yes</a:t>
                      </a:r>
                    </a:p>
                  </a:txBody>
                  <a:tcPr anchor="ctr"/>
                </a:tc>
              </a:tr>
              <a:tr h="1167443">
                <a:tc>
                  <a:txBody>
                    <a:bodyPr/>
                    <a:lstStyle/>
                    <a:p>
                      <a:pPr latinLnBrk="0"/>
                      <a:r>
                        <a:rPr lang="en-US" sz="1400">
                          <a:effectLst/>
                          <a:latin typeface="Cambria" panose="02040503050406030204" pitchFamily="18" charset="0"/>
                          <a:ea typeface="Cambria" panose="02040503050406030204" pitchFamily="18" charset="0"/>
                        </a:rPr>
                        <a:t>Integration</a:t>
                      </a:r>
                    </a:p>
                  </a:txBody>
                  <a:tcPr anchor="ctr"/>
                </a:tc>
                <a:tc>
                  <a:txBody>
                    <a:bodyPr/>
                    <a:lstStyle/>
                    <a:p>
                      <a:pPr latinLnBrk="0"/>
                      <a:r>
                        <a:rPr lang="en-US" sz="1400">
                          <a:effectLst/>
                          <a:latin typeface="Cambria" panose="02040503050406030204" pitchFamily="18" charset="0"/>
                          <a:ea typeface="Cambria" panose="02040503050406030204" pitchFamily="18" charset="0"/>
                        </a:rPr>
                        <a:t>Can be used together within the same code or project</a:t>
                      </a:r>
                    </a:p>
                  </a:txBody>
                  <a:tcPr anchor="ctr"/>
                </a:tc>
                <a:tc>
                  <a:txBody>
                    <a:bodyPr/>
                    <a:lstStyle/>
                    <a:p>
                      <a:pPr latinLnBrk="0"/>
                      <a:r>
                        <a:rPr lang="en-US" sz="1400" dirty="0">
                          <a:effectLst/>
                          <a:latin typeface="Cambria" panose="02040503050406030204" pitchFamily="18" charset="0"/>
                          <a:ea typeface="Cambria" panose="02040503050406030204" pitchFamily="18" charset="0"/>
                        </a:rPr>
                        <a:t>Can be used together within the same code</a:t>
                      </a:r>
                    </a:p>
                  </a:txBody>
                  <a:tcPr anchor="ct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837618525"/>
              </p:ext>
            </p:extLst>
          </p:nvPr>
        </p:nvGraphicFramePr>
        <p:xfrm>
          <a:off x="4876800" y="1410918"/>
          <a:ext cx="3962400" cy="5049850"/>
        </p:xfrm>
        <a:graphic>
          <a:graphicData uri="http://schemas.openxmlformats.org/drawingml/2006/table">
            <a:tbl>
              <a:tblPr firstRow="1" bandRow="1">
                <a:tableStyleId>{5C22544A-7EE6-4342-B048-85BDC9FD1C3A}</a:tableStyleId>
              </a:tblPr>
              <a:tblGrid>
                <a:gridCol w="1320800"/>
                <a:gridCol w="1320800"/>
                <a:gridCol w="1320800"/>
              </a:tblGrid>
              <a:tr h="413365">
                <a:tc>
                  <a:txBody>
                    <a:bodyPr/>
                    <a:lstStyle/>
                    <a:p>
                      <a:pPr algn="l" latinLnBrk="0"/>
                      <a:r>
                        <a:rPr lang="en-US" sz="1200" dirty="0">
                          <a:effectLst/>
                          <a:latin typeface="Cambria" panose="02040503050406030204" pitchFamily="18" charset="0"/>
                          <a:ea typeface="Cambria" panose="02040503050406030204" pitchFamily="18" charset="0"/>
                        </a:rPr>
                        <a:t>Differences</a:t>
                      </a:r>
                    </a:p>
                  </a:txBody>
                  <a:tcPr anchor="ctr"/>
                </a:tc>
                <a:tc>
                  <a:txBody>
                    <a:bodyPr/>
                    <a:lstStyle/>
                    <a:p>
                      <a:pPr algn="l" latinLnBrk="0"/>
                      <a:r>
                        <a:rPr lang="en-US" sz="1200">
                          <a:effectLst/>
                          <a:latin typeface="Cambria" panose="02040503050406030204" pitchFamily="18" charset="0"/>
                          <a:ea typeface="Cambria" panose="02040503050406030204" pitchFamily="18" charset="0"/>
                        </a:rPr>
                        <a:t>data.table</a:t>
                      </a:r>
                    </a:p>
                  </a:txBody>
                  <a:tcPr anchor="ctr"/>
                </a:tc>
                <a:tc>
                  <a:txBody>
                    <a:bodyPr/>
                    <a:lstStyle/>
                    <a:p>
                      <a:pPr algn="l" latinLnBrk="0"/>
                      <a:r>
                        <a:rPr lang="en-US" sz="1200" dirty="0">
                          <a:effectLst/>
                          <a:latin typeface="Cambria" panose="02040503050406030204" pitchFamily="18" charset="0"/>
                          <a:ea typeface="Cambria" panose="02040503050406030204" pitchFamily="18" charset="0"/>
                        </a:rPr>
                        <a:t>data.frame</a:t>
                      </a:r>
                    </a:p>
                  </a:txBody>
                  <a:tcPr anchor="ctr"/>
                </a:tc>
              </a:tr>
              <a:tr h="752740">
                <a:tc>
                  <a:txBody>
                    <a:bodyPr/>
                    <a:lstStyle/>
                    <a:p>
                      <a:pPr latinLnBrk="0"/>
                      <a:r>
                        <a:rPr lang="en-US" sz="1200" dirty="0">
                          <a:effectLst/>
                          <a:latin typeface="Cambria" panose="02040503050406030204" pitchFamily="18" charset="0"/>
                          <a:ea typeface="Cambria" panose="02040503050406030204" pitchFamily="18" charset="0"/>
                        </a:rPr>
                        <a:t>Performance</a:t>
                      </a:r>
                    </a:p>
                  </a:txBody>
                  <a:tcPr anchor="ctr"/>
                </a:tc>
                <a:tc>
                  <a:txBody>
                    <a:bodyPr/>
                    <a:lstStyle/>
                    <a:p>
                      <a:pPr latinLnBrk="0"/>
                      <a:r>
                        <a:rPr lang="en-US" sz="1200">
                          <a:effectLst/>
                          <a:latin typeface="Cambria" panose="02040503050406030204" pitchFamily="18" charset="0"/>
                          <a:ea typeface="Cambria" panose="02040503050406030204" pitchFamily="18" charset="0"/>
                        </a:rPr>
                        <a:t>Efficient for large datasets</a:t>
                      </a:r>
                    </a:p>
                  </a:txBody>
                  <a:tcPr anchor="ctr"/>
                </a:tc>
                <a:tc>
                  <a:txBody>
                    <a:bodyPr/>
                    <a:lstStyle/>
                    <a:p>
                      <a:pPr latinLnBrk="0"/>
                      <a:r>
                        <a:rPr lang="en-US" sz="1200" dirty="0">
                          <a:effectLst/>
                          <a:latin typeface="Cambria" panose="02040503050406030204" pitchFamily="18" charset="0"/>
                          <a:ea typeface="Cambria" panose="02040503050406030204" pitchFamily="18" charset="0"/>
                        </a:rPr>
                        <a:t>May be slower for large datasets</a:t>
                      </a:r>
                    </a:p>
                  </a:txBody>
                  <a:tcPr anchor="ctr"/>
                </a:tc>
              </a:tr>
              <a:tr h="543927">
                <a:tc>
                  <a:txBody>
                    <a:bodyPr/>
                    <a:lstStyle/>
                    <a:p>
                      <a:pPr latinLnBrk="0"/>
                      <a:r>
                        <a:rPr lang="en-US" sz="1200" dirty="0">
                          <a:effectLst/>
                          <a:latin typeface="Cambria" panose="02040503050406030204" pitchFamily="18" charset="0"/>
                          <a:ea typeface="Cambria" panose="02040503050406030204" pitchFamily="18" charset="0"/>
                        </a:rPr>
                        <a:t>Syntax</a:t>
                      </a:r>
                    </a:p>
                  </a:txBody>
                  <a:tcPr anchor="ctr"/>
                </a:tc>
                <a:tc>
                  <a:txBody>
                    <a:bodyPr/>
                    <a:lstStyle/>
                    <a:p>
                      <a:pPr latinLnBrk="0"/>
                      <a:r>
                        <a:rPr lang="en-US" sz="1200" dirty="0">
                          <a:effectLst/>
                          <a:latin typeface="Cambria" panose="02040503050406030204" pitchFamily="18" charset="0"/>
                          <a:ea typeface="Cambria" panose="02040503050406030204" pitchFamily="18" charset="0"/>
                        </a:rPr>
                        <a:t>Concise and expressive</a:t>
                      </a:r>
                    </a:p>
                  </a:txBody>
                  <a:tcPr anchor="ctr"/>
                </a:tc>
                <a:tc>
                  <a:txBody>
                    <a:bodyPr/>
                    <a:lstStyle/>
                    <a:p>
                      <a:pPr latinLnBrk="0"/>
                      <a:r>
                        <a:rPr lang="en-US" sz="1200">
                          <a:effectLst/>
                          <a:latin typeface="Cambria" panose="02040503050406030204" pitchFamily="18" charset="0"/>
                          <a:ea typeface="Cambria" panose="02040503050406030204" pitchFamily="18" charset="0"/>
                        </a:rPr>
                        <a:t>Traditional R syntax</a:t>
                      </a:r>
                    </a:p>
                  </a:txBody>
                  <a:tcPr anchor="ctr"/>
                </a:tc>
              </a:tr>
              <a:tr h="543927">
                <a:tc>
                  <a:txBody>
                    <a:bodyPr/>
                    <a:lstStyle/>
                    <a:p>
                      <a:pPr latinLnBrk="0"/>
                      <a:r>
                        <a:rPr lang="en-US" sz="1200" dirty="0">
                          <a:effectLst/>
                          <a:latin typeface="Cambria" panose="02040503050406030204" pitchFamily="18" charset="0"/>
                          <a:ea typeface="Cambria" panose="02040503050406030204" pitchFamily="18" charset="0"/>
                        </a:rPr>
                        <a:t>Memory usage</a:t>
                      </a:r>
                    </a:p>
                  </a:txBody>
                  <a:tcPr anchor="ctr"/>
                </a:tc>
                <a:tc>
                  <a:txBody>
                    <a:bodyPr/>
                    <a:lstStyle/>
                    <a:p>
                      <a:pPr latinLnBrk="0"/>
                      <a:r>
                        <a:rPr lang="en-US" sz="1200" dirty="0">
                          <a:effectLst/>
                          <a:latin typeface="Cambria" panose="02040503050406030204" pitchFamily="18" charset="0"/>
                          <a:ea typeface="Cambria" panose="02040503050406030204" pitchFamily="18" charset="0"/>
                        </a:rPr>
                        <a:t>Uses less memory</a:t>
                      </a:r>
                    </a:p>
                  </a:txBody>
                  <a:tcPr anchor="ctr"/>
                </a:tc>
                <a:tc>
                  <a:txBody>
                    <a:bodyPr/>
                    <a:lstStyle/>
                    <a:p>
                      <a:pPr latinLnBrk="0"/>
                      <a:r>
                        <a:rPr lang="en-US" sz="1200">
                          <a:effectLst/>
                          <a:latin typeface="Cambria" panose="02040503050406030204" pitchFamily="18" charset="0"/>
                          <a:ea typeface="Cambria" panose="02040503050406030204" pitchFamily="18" charset="0"/>
                        </a:rPr>
                        <a:t>May use more memory</a:t>
                      </a:r>
                    </a:p>
                  </a:txBody>
                  <a:tcPr anchor="ctr"/>
                </a:tc>
              </a:tr>
              <a:tr h="967809">
                <a:tc>
                  <a:txBody>
                    <a:bodyPr/>
                    <a:lstStyle/>
                    <a:p>
                      <a:pPr latinLnBrk="0"/>
                      <a:r>
                        <a:rPr lang="en-US" sz="1200">
                          <a:effectLst/>
                          <a:latin typeface="Cambria" panose="02040503050406030204" pitchFamily="18" charset="0"/>
                          <a:ea typeface="Cambria" panose="02040503050406030204" pitchFamily="18" charset="0"/>
                        </a:rPr>
                        <a:t>Compatibility</a:t>
                      </a:r>
                    </a:p>
                  </a:txBody>
                  <a:tcPr anchor="ctr"/>
                </a:tc>
                <a:tc>
                  <a:txBody>
                    <a:bodyPr/>
                    <a:lstStyle/>
                    <a:p>
                      <a:pPr latinLnBrk="0"/>
                      <a:r>
                        <a:rPr lang="en-US" sz="1200" dirty="0">
                          <a:effectLst/>
                          <a:latin typeface="Cambria" panose="02040503050406030204" pitchFamily="18" charset="0"/>
                          <a:ea typeface="Cambria" panose="02040503050406030204" pitchFamily="18" charset="0"/>
                        </a:rPr>
                        <a:t>Compatible with most R functions and packages</a:t>
                      </a:r>
                    </a:p>
                  </a:txBody>
                  <a:tcPr anchor="ctr"/>
                </a:tc>
                <a:tc>
                  <a:txBody>
                    <a:bodyPr/>
                    <a:lstStyle/>
                    <a:p>
                      <a:pPr latinLnBrk="0"/>
                      <a:r>
                        <a:rPr lang="en-US" sz="1200">
                          <a:effectLst/>
                          <a:latin typeface="Cambria" panose="02040503050406030204" pitchFamily="18" charset="0"/>
                          <a:ea typeface="Cambria" panose="02040503050406030204" pitchFamily="18" charset="0"/>
                        </a:rPr>
                        <a:t>Widely used default data structure in R</a:t>
                      </a:r>
                    </a:p>
                  </a:txBody>
                  <a:tcPr anchor="ctr"/>
                </a:tc>
              </a:tr>
              <a:tr h="1828082">
                <a:tc>
                  <a:txBody>
                    <a:bodyPr/>
                    <a:lstStyle/>
                    <a:p>
                      <a:pPr latinLnBrk="0"/>
                      <a:r>
                        <a:rPr lang="en-US" sz="1200">
                          <a:effectLst/>
                          <a:latin typeface="Cambria" panose="02040503050406030204" pitchFamily="18" charset="0"/>
                          <a:ea typeface="Cambria" panose="02040503050406030204" pitchFamily="18" charset="0"/>
                        </a:rPr>
                        <a:t>Additional features</a:t>
                      </a:r>
                    </a:p>
                  </a:txBody>
                  <a:tcPr anchor="ctr"/>
                </a:tc>
                <a:tc>
                  <a:txBody>
                    <a:bodyPr/>
                    <a:lstStyle/>
                    <a:p>
                      <a:pPr latinLnBrk="0"/>
                      <a:r>
                        <a:rPr lang="en-US" sz="1200" dirty="0">
                          <a:effectLst/>
                          <a:latin typeface="Cambria" panose="02040503050406030204" pitchFamily="18" charset="0"/>
                          <a:ea typeface="Cambria" panose="02040503050406030204" pitchFamily="18" charset="0"/>
                        </a:rPr>
                        <a:t>Advanced join operations, fast grouping and aggregating functions, modify data by reference</a:t>
                      </a:r>
                    </a:p>
                  </a:txBody>
                  <a:tcPr anchor="ctr"/>
                </a:tc>
                <a:tc>
                  <a:txBody>
                    <a:bodyPr/>
                    <a:lstStyle/>
                    <a:p>
                      <a:pPr latinLnBrk="0"/>
                      <a:r>
                        <a:rPr lang="en-US" sz="1200" dirty="0">
                          <a:effectLst/>
                          <a:latin typeface="Cambria" panose="02040503050406030204" pitchFamily="18" charset="0"/>
                          <a:ea typeface="Cambria" panose="02040503050406030204" pitchFamily="18" charset="0"/>
                        </a:rPr>
                        <a:t>Standard functionality without specialized features</a:t>
                      </a:r>
                    </a:p>
                  </a:txBody>
                  <a:tcPr anchor="ctr"/>
                </a:tc>
              </a:tr>
            </a:tbl>
          </a:graphicData>
        </a:graphic>
      </p:graphicFrame>
    </p:spTree>
    <p:extLst>
      <p:ext uri="{BB962C8B-B14F-4D97-AF65-F5344CB8AC3E}">
        <p14:creationId xmlns:p14="http://schemas.microsoft.com/office/powerpoint/2010/main" val="755782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sz="2800" dirty="0" smtClean="0"/>
              <a:t>Compare Data.table and Tidyverse</a:t>
            </a:r>
            <a:endParaRPr lang="en-GB" sz="2800" dirty="0">
              <a:latin typeface="Cambria" panose="02040503050406030204" pitchFamily="18" charset="0"/>
            </a:endParaRPr>
          </a:p>
        </p:txBody>
      </p:sp>
      <p:sp>
        <p:nvSpPr>
          <p:cNvPr id="4" name="Slide Number Placeholder 3"/>
          <p:cNvSpPr>
            <a:spLocks noGrp="1"/>
          </p:cNvSpPr>
          <p:nvPr>
            <p:ph type="sldNum" sz="quarter" idx="11"/>
          </p:nvPr>
        </p:nvSpPr>
        <p:spPr/>
        <p:txBody>
          <a:bodyPr/>
          <a:lstStyle/>
          <a:p>
            <a:pPr>
              <a:defRPr/>
            </a:pPr>
            <a:fld id="{64735E6E-938C-41C9-BD66-FF817CBB129C}" type="slidenum">
              <a:rPr lang="en-US" smtClean="0"/>
              <a:pPr>
                <a:defRPr/>
              </a:pPr>
              <a:t>8</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860900655"/>
              </p:ext>
            </p:extLst>
          </p:nvPr>
        </p:nvGraphicFramePr>
        <p:xfrm>
          <a:off x="457200" y="1447800"/>
          <a:ext cx="3810000" cy="4953000"/>
        </p:xfrm>
        <a:graphic>
          <a:graphicData uri="http://schemas.openxmlformats.org/drawingml/2006/table">
            <a:tbl>
              <a:tblPr firstRow="1" bandRow="1">
                <a:tableStyleId>{5C22544A-7EE6-4342-B048-85BDC9FD1C3A}</a:tableStyleId>
              </a:tblPr>
              <a:tblGrid>
                <a:gridCol w="1270000"/>
                <a:gridCol w="1270000"/>
                <a:gridCol w="1270000"/>
              </a:tblGrid>
              <a:tr h="531719">
                <a:tc>
                  <a:txBody>
                    <a:bodyPr/>
                    <a:lstStyle/>
                    <a:p>
                      <a:pPr algn="l" latinLnBrk="0"/>
                      <a:r>
                        <a:rPr lang="en-US" sz="1400" dirty="0">
                          <a:effectLst/>
                          <a:latin typeface="Cambria" panose="02040503050406030204" pitchFamily="18" charset="0"/>
                          <a:ea typeface="Cambria" panose="02040503050406030204" pitchFamily="18" charset="0"/>
                        </a:rPr>
                        <a:t>Similarities</a:t>
                      </a:r>
                    </a:p>
                  </a:txBody>
                  <a:tcPr anchor="ctr"/>
                </a:tc>
                <a:tc>
                  <a:txBody>
                    <a:bodyPr/>
                    <a:lstStyle/>
                    <a:p>
                      <a:pPr algn="l" latinLnBrk="0"/>
                      <a:r>
                        <a:rPr lang="en-US" sz="1400">
                          <a:effectLst/>
                          <a:latin typeface="Cambria" panose="02040503050406030204" pitchFamily="18" charset="0"/>
                          <a:ea typeface="Cambria" panose="02040503050406030204" pitchFamily="18" charset="0"/>
                        </a:rPr>
                        <a:t>data.table</a:t>
                      </a:r>
                    </a:p>
                  </a:txBody>
                  <a:tcPr anchor="ctr"/>
                </a:tc>
                <a:tc>
                  <a:txBody>
                    <a:bodyPr/>
                    <a:lstStyle/>
                    <a:p>
                      <a:pPr algn="l" latinLnBrk="0"/>
                      <a:r>
                        <a:rPr lang="en-US" sz="1400" dirty="0">
                          <a:effectLst/>
                          <a:latin typeface="Cambria" panose="02040503050406030204" pitchFamily="18" charset="0"/>
                          <a:ea typeface="Cambria" panose="02040503050406030204" pitchFamily="18" charset="0"/>
                        </a:rPr>
                        <a:t>tidyverse</a:t>
                      </a:r>
                    </a:p>
                  </a:txBody>
                  <a:tcPr anchor="ctr"/>
                </a:tc>
              </a:tr>
              <a:tr h="742950">
                <a:tc>
                  <a:txBody>
                    <a:bodyPr/>
                    <a:lstStyle/>
                    <a:p>
                      <a:pPr latinLnBrk="0"/>
                      <a:r>
                        <a:rPr lang="en-US" sz="1400" dirty="0">
                          <a:effectLst/>
                          <a:latin typeface="Cambria" panose="02040503050406030204" pitchFamily="18" charset="0"/>
                          <a:ea typeface="Cambria" panose="02040503050406030204" pitchFamily="18" charset="0"/>
                        </a:rPr>
                        <a:t>Data Manipulation</a:t>
                      </a:r>
                    </a:p>
                  </a:txBody>
                  <a:tcPr anchor="ctr"/>
                </a:tc>
                <a:tc>
                  <a:txBody>
                    <a:bodyPr/>
                    <a:lstStyle/>
                    <a:p>
                      <a:pPr latinLnBrk="0"/>
                      <a:r>
                        <a:rPr lang="en-US" sz="1400" dirty="0">
                          <a:effectLst/>
                          <a:latin typeface="Cambria" panose="02040503050406030204" pitchFamily="18" charset="0"/>
                          <a:ea typeface="Cambria" panose="02040503050406030204" pitchFamily="18" charset="0"/>
                        </a:rPr>
                        <a:t>Yes</a:t>
                      </a:r>
                    </a:p>
                  </a:txBody>
                  <a:tcPr anchor="ctr"/>
                </a:tc>
                <a:tc>
                  <a:txBody>
                    <a:bodyPr/>
                    <a:lstStyle/>
                    <a:p>
                      <a:pPr latinLnBrk="0"/>
                      <a:r>
                        <a:rPr lang="en-US" sz="1400">
                          <a:effectLst/>
                          <a:latin typeface="Cambria" panose="02040503050406030204" pitchFamily="18" charset="0"/>
                          <a:ea typeface="Cambria" panose="02040503050406030204" pitchFamily="18" charset="0"/>
                        </a:rPr>
                        <a:t>Yes</a:t>
                      </a:r>
                    </a:p>
                  </a:txBody>
                  <a:tcPr anchor="ctr"/>
                </a:tc>
              </a:tr>
              <a:tr h="742950">
                <a:tc>
                  <a:txBody>
                    <a:bodyPr/>
                    <a:lstStyle/>
                    <a:p>
                      <a:pPr latinLnBrk="0"/>
                      <a:r>
                        <a:rPr lang="en-US" sz="1400" dirty="0">
                          <a:effectLst/>
                          <a:latin typeface="Cambria" panose="02040503050406030204" pitchFamily="18" charset="0"/>
                          <a:ea typeface="Cambria" panose="02040503050406030204" pitchFamily="18" charset="0"/>
                        </a:rPr>
                        <a:t>Tabular Data Structure</a:t>
                      </a:r>
                    </a:p>
                  </a:txBody>
                  <a:tcPr anchor="ctr"/>
                </a:tc>
                <a:tc>
                  <a:txBody>
                    <a:bodyPr/>
                    <a:lstStyle/>
                    <a:p>
                      <a:pPr latinLnBrk="0"/>
                      <a:r>
                        <a:rPr lang="en-US" sz="1400" dirty="0">
                          <a:effectLst/>
                          <a:latin typeface="Cambria" panose="02040503050406030204" pitchFamily="18" charset="0"/>
                          <a:ea typeface="Cambria" panose="02040503050406030204" pitchFamily="18" charset="0"/>
                        </a:rPr>
                        <a:t>Yes</a:t>
                      </a:r>
                    </a:p>
                  </a:txBody>
                  <a:tcPr anchor="ctr"/>
                </a:tc>
                <a:tc>
                  <a:txBody>
                    <a:bodyPr/>
                    <a:lstStyle/>
                    <a:p>
                      <a:pPr latinLnBrk="0"/>
                      <a:r>
                        <a:rPr lang="en-US" sz="1400">
                          <a:effectLst/>
                          <a:latin typeface="Cambria" panose="02040503050406030204" pitchFamily="18" charset="0"/>
                          <a:ea typeface="Cambria" panose="02040503050406030204" pitchFamily="18" charset="0"/>
                        </a:rPr>
                        <a:t>Yes</a:t>
                      </a:r>
                    </a:p>
                  </a:txBody>
                  <a:tcPr anchor="ctr"/>
                </a:tc>
              </a:tr>
              <a:tr h="742950">
                <a:tc>
                  <a:txBody>
                    <a:bodyPr/>
                    <a:lstStyle/>
                    <a:p>
                      <a:pPr latinLnBrk="0"/>
                      <a:r>
                        <a:rPr lang="en-US" sz="1400">
                          <a:effectLst/>
                          <a:latin typeface="Cambria" panose="02040503050406030204" pitchFamily="18" charset="0"/>
                          <a:ea typeface="Cambria" panose="02040503050406030204" pitchFamily="18" charset="0"/>
                        </a:rPr>
                        <a:t>Column Naming</a:t>
                      </a:r>
                    </a:p>
                  </a:txBody>
                  <a:tcPr anchor="ctr"/>
                </a:tc>
                <a:tc>
                  <a:txBody>
                    <a:bodyPr/>
                    <a:lstStyle/>
                    <a:p>
                      <a:pPr latinLnBrk="0"/>
                      <a:r>
                        <a:rPr lang="en-US" sz="1400" dirty="0">
                          <a:effectLst/>
                          <a:latin typeface="Cambria" panose="02040503050406030204" pitchFamily="18" charset="0"/>
                          <a:ea typeface="Cambria" panose="02040503050406030204" pitchFamily="18" charset="0"/>
                        </a:rPr>
                        <a:t>Yes</a:t>
                      </a:r>
                    </a:p>
                  </a:txBody>
                  <a:tcPr anchor="ctr"/>
                </a:tc>
                <a:tc>
                  <a:txBody>
                    <a:bodyPr/>
                    <a:lstStyle/>
                    <a:p>
                      <a:pPr latinLnBrk="0"/>
                      <a:r>
                        <a:rPr lang="en-US" sz="1400" dirty="0">
                          <a:effectLst/>
                          <a:latin typeface="Cambria" panose="02040503050406030204" pitchFamily="18" charset="0"/>
                          <a:ea typeface="Cambria" panose="02040503050406030204" pitchFamily="18" charset="0"/>
                        </a:rPr>
                        <a:t>Yes</a:t>
                      </a:r>
                    </a:p>
                  </a:txBody>
                  <a:tcPr anchor="ctr"/>
                </a:tc>
              </a:tr>
              <a:tr h="531719">
                <a:tc>
                  <a:txBody>
                    <a:bodyPr/>
                    <a:lstStyle/>
                    <a:p>
                      <a:pPr latinLnBrk="0"/>
                      <a:r>
                        <a:rPr lang="en-US" sz="1400">
                          <a:effectLst/>
                          <a:latin typeface="Cambria" panose="02040503050406030204" pitchFamily="18" charset="0"/>
                          <a:ea typeface="Cambria" panose="02040503050406030204" pitchFamily="18" charset="0"/>
                        </a:rPr>
                        <a:t>Data Analysis</a:t>
                      </a:r>
                    </a:p>
                  </a:txBody>
                  <a:tcPr anchor="ctr"/>
                </a:tc>
                <a:tc>
                  <a:txBody>
                    <a:bodyPr/>
                    <a:lstStyle/>
                    <a:p>
                      <a:pPr latinLnBrk="0"/>
                      <a:r>
                        <a:rPr lang="en-US" sz="1400" dirty="0">
                          <a:effectLst/>
                          <a:latin typeface="Cambria" panose="02040503050406030204" pitchFamily="18" charset="0"/>
                          <a:ea typeface="Cambria" panose="02040503050406030204" pitchFamily="18" charset="0"/>
                        </a:rPr>
                        <a:t>Yes</a:t>
                      </a:r>
                    </a:p>
                  </a:txBody>
                  <a:tcPr anchor="ctr"/>
                </a:tc>
                <a:tc>
                  <a:txBody>
                    <a:bodyPr/>
                    <a:lstStyle/>
                    <a:p>
                      <a:pPr latinLnBrk="0"/>
                      <a:r>
                        <a:rPr lang="en-US" sz="1400" dirty="0">
                          <a:effectLst/>
                          <a:latin typeface="Cambria" panose="02040503050406030204" pitchFamily="18" charset="0"/>
                          <a:ea typeface="Cambria" panose="02040503050406030204" pitchFamily="18" charset="0"/>
                        </a:rPr>
                        <a:t>Yes</a:t>
                      </a:r>
                    </a:p>
                  </a:txBody>
                  <a:tcPr anchor="ctr"/>
                </a:tc>
              </a:tr>
              <a:tr h="1660712">
                <a:tc>
                  <a:txBody>
                    <a:bodyPr/>
                    <a:lstStyle/>
                    <a:p>
                      <a:pPr latinLnBrk="0"/>
                      <a:r>
                        <a:rPr lang="en-US" sz="1400">
                          <a:effectLst/>
                          <a:latin typeface="Cambria" panose="02040503050406030204" pitchFamily="18" charset="0"/>
                          <a:ea typeface="Cambria" panose="02040503050406030204" pitchFamily="18" charset="0"/>
                        </a:rPr>
                        <a:t>Integration</a:t>
                      </a:r>
                    </a:p>
                  </a:txBody>
                  <a:tcPr anchor="ctr"/>
                </a:tc>
                <a:tc>
                  <a:txBody>
                    <a:bodyPr/>
                    <a:lstStyle/>
                    <a:p>
                      <a:pPr latinLnBrk="0"/>
                      <a:r>
                        <a:rPr lang="en-US" sz="1400" dirty="0">
                          <a:effectLst/>
                          <a:latin typeface="Cambria" panose="02040503050406030204" pitchFamily="18" charset="0"/>
                          <a:ea typeface="Cambria" panose="02040503050406030204" pitchFamily="18" charset="0"/>
                        </a:rPr>
                        <a:t>Can be used together within the same code or project</a:t>
                      </a:r>
                    </a:p>
                  </a:txBody>
                  <a:tcPr anchor="ctr"/>
                </a:tc>
                <a:tc>
                  <a:txBody>
                    <a:bodyPr/>
                    <a:lstStyle/>
                    <a:p>
                      <a:pPr latinLnBrk="0"/>
                      <a:r>
                        <a:rPr lang="en-US" sz="1400" dirty="0">
                          <a:effectLst/>
                          <a:latin typeface="Cambria" panose="02040503050406030204" pitchFamily="18" charset="0"/>
                          <a:ea typeface="Cambria" panose="02040503050406030204" pitchFamily="18" charset="0"/>
                        </a:rPr>
                        <a:t>Can be used together</a:t>
                      </a:r>
                    </a:p>
                  </a:txBody>
                  <a:tcPr anchor="ct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124430712"/>
              </p:ext>
            </p:extLst>
          </p:nvPr>
        </p:nvGraphicFramePr>
        <p:xfrm>
          <a:off x="4572000" y="1447800"/>
          <a:ext cx="4114800" cy="4952999"/>
        </p:xfrm>
        <a:graphic>
          <a:graphicData uri="http://schemas.openxmlformats.org/drawingml/2006/table">
            <a:tbl>
              <a:tblPr firstRow="1" bandRow="1">
                <a:tableStyleId>{5C22544A-7EE6-4342-B048-85BDC9FD1C3A}</a:tableStyleId>
              </a:tblPr>
              <a:tblGrid>
                <a:gridCol w="1371600"/>
                <a:gridCol w="1371600"/>
                <a:gridCol w="1371600"/>
              </a:tblGrid>
              <a:tr h="466540">
                <a:tc>
                  <a:txBody>
                    <a:bodyPr/>
                    <a:lstStyle/>
                    <a:p>
                      <a:pPr algn="l" latinLnBrk="0"/>
                      <a:r>
                        <a:rPr lang="en-US" sz="1400" dirty="0">
                          <a:effectLst/>
                          <a:latin typeface="Cambria" panose="02040503050406030204" pitchFamily="18" charset="0"/>
                          <a:ea typeface="Cambria" panose="02040503050406030204" pitchFamily="18" charset="0"/>
                        </a:rPr>
                        <a:t>Differences</a:t>
                      </a:r>
                    </a:p>
                  </a:txBody>
                  <a:tcPr anchor="ctr"/>
                </a:tc>
                <a:tc>
                  <a:txBody>
                    <a:bodyPr/>
                    <a:lstStyle/>
                    <a:p>
                      <a:pPr algn="l" latinLnBrk="0"/>
                      <a:r>
                        <a:rPr lang="en-US" sz="1400">
                          <a:effectLst/>
                          <a:latin typeface="Cambria" panose="02040503050406030204" pitchFamily="18" charset="0"/>
                          <a:ea typeface="Cambria" panose="02040503050406030204" pitchFamily="18" charset="0"/>
                        </a:rPr>
                        <a:t>data.table</a:t>
                      </a:r>
                    </a:p>
                  </a:txBody>
                  <a:tcPr anchor="ctr"/>
                </a:tc>
                <a:tc>
                  <a:txBody>
                    <a:bodyPr/>
                    <a:lstStyle/>
                    <a:p>
                      <a:pPr algn="l" latinLnBrk="0"/>
                      <a:r>
                        <a:rPr lang="en-US" sz="1400" dirty="0">
                          <a:effectLst/>
                          <a:latin typeface="Cambria" panose="02040503050406030204" pitchFamily="18" charset="0"/>
                          <a:ea typeface="Cambria" panose="02040503050406030204" pitchFamily="18" charset="0"/>
                        </a:rPr>
                        <a:t>tidyverse</a:t>
                      </a:r>
                    </a:p>
                  </a:txBody>
                  <a:tcPr anchor="ctr"/>
                </a:tc>
              </a:tr>
              <a:tr h="1457140">
                <a:tc>
                  <a:txBody>
                    <a:bodyPr/>
                    <a:lstStyle/>
                    <a:p>
                      <a:pPr latinLnBrk="0"/>
                      <a:r>
                        <a:rPr lang="en-US" sz="1400" dirty="0">
                          <a:effectLst/>
                          <a:latin typeface="Cambria" panose="02040503050406030204" pitchFamily="18" charset="0"/>
                          <a:ea typeface="Cambria" panose="02040503050406030204" pitchFamily="18" charset="0"/>
                        </a:rPr>
                        <a:t>Syntax</a:t>
                      </a:r>
                    </a:p>
                  </a:txBody>
                  <a:tcPr anchor="ctr"/>
                </a:tc>
                <a:tc>
                  <a:txBody>
                    <a:bodyPr/>
                    <a:lstStyle/>
                    <a:p>
                      <a:pPr latinLnBrk="0"/>
                      <a:r>
                        <a:rPr lang="en-US" sz="1400" dirty="0">
                          <a:effectLst/>
                          <a:latin typeface="Cambria" panose="02040503050406030204" pitchFamily="18" charset="0"/>
                          <a:ea typeface="Cambria" panose="02040503050406030204" pitchFamily="18" charset="0"/>
                        </a:rPr>
                        <a:t>Specific syntax unique to "data.table"</a:t>
                      </a:r>
                    </a:p>
                  </a:txBody>
                  <a:tcPr anchor="ctr"/>
                </a:tc>
                <a:tc>
                  <a:txBody>
                    <a:bodyPr/>
                    <a:lstStyle/>
                    <a:p>
                      <a:pPr latinLnBrk="0"/>
                      <a:r>
                        <a:rPr lang="en-US" sz="1400" dirty="0">
                          <a:effectLst/>
                          <a:latin typeface="Cambria" panose="02040503050406030204" pitchFamily="18" charset="0"/>
                          <a:ea typeface="Cambria" panose="02040503050406030204" pitchFamily="18" charset="0"/>
                        </a:rPr>
                        <a:t>Consistent syntax across "dplyr," "tidyr," and other packages</a:t>
                      </a:r>
                    </a:p>
                  </a:txBody>
                  <a:tcPr anchor="ctr"/>
                </a:tc>
              </a:tr>
              <a:tr h="920300">
                <a:tc>
                  <a:txBody>
                    <a:bodyPr/>
                    <a:lstStyle/>
                    <a:p>
                      <a:pPr latinLnBrk="0"/>
                      <a:r>
                        <a:rPr lang="en-US" sz="1400" dirty="0">
                          <a:effectLst/>
                          <a:latin typeface="Cambria" panose="02040503050406030204" pitchFamily="18" charset="0"/>
                          <a:ea typeface="Cambria" panose="02040503050406030204" pitchFamily="18" charset="0"/>
                        </a:rPr>
                        <a:t>Performance</a:t>
                      </a:r>
                    </a:p>
                  </a:txBody>
                  <a:tcPr anchor="ctr"/>
                </a:tc>
                <a:tc>
                  <a:txBody>
                    <a:bodyPr/>
                    <a:lstStyle/>
                    <a:p>
                      <a:pPr latinLnBrk="0"/>
                      <a:r>
                        <a:rPr lang="en-US" sz="1400" dirty="0">
                          <a:effectLst/>
                          <a:latin typeface="Cambria" panose="02040503050406030204" pitchFamily="18" charset="0"/>
                          <a:ea typeface="Cambria" panose="02040503050406030204" pitchFamily="18" charset="0"/>
                        </a:rPr>
                        <a:t>Optimized for large datasets</a:t>
                      </a:r>
                    </a:p>
                  </a:txBody>
                  <a:tcPr anchor="ctr"/>
                </a:tc>
                <a:tc>
                  <a:txBody>
                    <a:bodyPr/>
                    <a:lstStyle/>
                    <a:p>
                      <a:pPr latinLnBrk="0"/>
                      <a:r>
                        <a:rPr lang="en-US" sz="1400">
                          <a:effectLst/>
                          <a:latin typeface="Cambria" panose="02040503050406030204" pitchFamily="18" charset="0"/>
                          <a:ea typeface="Cambria" panose="02040503050406030204" pitchFamily="18" charset="0"/>
                        </a:rPr>
                        <a:t>May be slower for large datasets</a:t>
                      </a:r>
                    </a:p>
                  </a:txBody>
                  <a:tcPr anchor="ctr"/>
                </a:tc>
              </a:tr>
              <a:tr h="651879">
                <a:tc>
                  <a:txBody>
                    <a:bodyPr/>
                    <a:lstStyle/>
                    <a:p>
                      <a:pPr latinLnBrk="0"/>
                      <a:r>
                        <a:rPr lang="en-US" sz="1400" dirty="0">
                          <a:effectLst/>
                          <a:latin typeface="Cambria" panose="02040503050406030204" pitchFamily="18" charset="0"/>
                          <a:ea typeface="Cambria" panose="02040503050406030204" pitchFamily="18" charset="0"/>
                        </a:rPr>
                        <a:t>Memory usage</a:t>
                      </a:r>
                    </a:p>
                  </a:txBody>
                  <a:tcPr anchor="ctr"/>
                </a:tc>
                <a:tc>
                  <a:txBody>
                    <a:bodyPr/>
                    <a:lstStyle/>
                    <a:p>
                      <a:pPr latinLnBrk="0"/>
                      <a:r>
                        <a:rPr lang="en-US" sz="1400" dirty="0">
                          <a:effectLst/>
                          <a:latin typeface="Cambria" panose="02040503050406030204" pitchFamily="18" charset="0"/>
                          <a:ea typeface="Cambria" panose="02040503050406030204" pitchFamily="18" charset="0"/>
                        </a:rPr>
                        <a:t>Uses less memory</a:t>
                      </a:r>
                    </a:p>
                  </a:txBody>
                  <a:tcPr anchor="ctr"/>
                </a:tc>
                <a:tc>
                  <a:txBody>
                    <a:bodyPr/>
                    <a:lstStyle/>
                    <a:p>
                      <a:pPr latinLnBrk="0"/>
                      <a:r>
                        <a:rPr lang="en-US" sz="1400" dirty="0">
                          <a:effectLst/>
                          <a:latin typeface="Cambria" panose="02040503050406030204" pitchFamily="18" charset="0"/>
                          <a:ea typeface="Cambria" panose="02040503050406030204" pitchFamily="18" charset="0"/>
                        </a:rPr>
                        <a:t>May use more memory</a:t>
                      </a:r>
                    </a:p>
                  </a:txBody>
                  <a:tcPr anchor="ctr"/>
                </a:tc>
              </a:tr>
              <a:tr h="1457140">
                <a:tc>
                  <a:txBody>
                    <a:bodyPr/>
                    <a:lstStyle/>
                    <a:p>
                      <a:pPr latinLnBrk="0"/>
                      <a:r>
                        <a:rPr lang="en-US" sz="1400">
                          <a:effectLst/>
                          <a:latin typeface="Cambria" panose="02040503050406030204" pitchFamily="18" charset="0"/>
                          <a:ea typeface="Cambria" panose="02040503050406030204" pitchFamily="18" charset="0"/>
                        </a:rPr>
                        <a:t>Additional features</a:t>
                      </a:r>
                    </a:p>
                  </a:txBody>
                  <a:tcPr anchor="ctr"/>
                </a:tc>
                <a:tc>
                  <a:txBody>
                    <a:bodyPr/>
                    <a:lstStyle/>
                    <a:p>
                      <a:pPr latinLnBrk="0"/>
                      <a:r>
                        <a:rPr lang="en-US" sz="1400" dirty="0">
                          <a:effectLst/>
                          <a:latin typeface="Cambria" panose="02040503050406030204" pitchFamily="18" charset="0"/>
                          <a:ea typeface="Cambria" panose="02040503050406030204" pitchFamily="18" charset="0"/>
                        </a:rPr>
                        <a:t>Advanced join operations, modify data by reference</a:t>
                      </a:r>
                    </a:p>
                  </a:txBody>
                  <a:tcPr anchor="ctr"/>
                </a:tc>
                <a:tc>
                  <a:txBody>
                    <a:bodyPr/>
                    <a:lstStyle/>
                    <a:p>
                      <a:pPr latinLnBrk="0"/>
                      <a:r>
                        <a:rPr lang="en-US" sz="1400" dirty="0">
                          <a:effectLst/>
                          <a:latin typeface="Cambria" panose="02040503050406030204" pitchFamily="18" charset="0"/>
                          <a:ea typeface="Cambria" panose="02040503050406030204" pitchFamily="18" charset="0"/>
                        </a:rPr>
                        <a:t>Wide range of packages for data manipulation and analysis</a:t>
                      </a:r>
                    </a:p>
                  </a:txBody>
                  <a:tcPr anchor="ctr"/>
                </a:tc>
              </a:tr>
            </a:tbl>
          </a:graphicData>
        </a:graphic>
      </p:graphicFrame>
    </p:spTree>
    <p:extLst>
      <p:ext uri="{BB962C8B-B14F-4D97-AF65-F5344CB8AC3E}">
        <p14:creationId xmlns:p14="http://schemas.microsoft.com/office/powerpoint/2010/main" val="625451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0"/>
            <a:ext cx="8305800" cy="586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xmlns="" id="{03359D0E-C09E-46B2-924A-2A88978DCF22}"/>
              </a:ext>
            </a:extLst>
          </p:cNvPr>
          <p:cNvGrpSpPr/>
          <p:nvPr/>
        </p:nvGrpSpPr>
        <p:grpSpPr>
          <a:xfrm>
            <a:off x="596394" y="1860633"/>
            <a:ext cx="5880606" cy="2234923"/>
            <a:chOff x="3113312" y="1767949"/>
            <a:chExt cx="4544613" cy="2234923"/>
          </a:xfrm>
        </p:grpSpPr>
        <p:sp>
          <p:nvSpPr>
            <p:cNvPr id="132" name="Rounded Rectangle 131"/>
            <p:cNvSpPr/>
            <p:nvPr/>
          </p:nvSpPr>
          <p:spPr bwMode="gray">
            <a:xfrm>
              <a:off x="3113312" y="1767949"/>
              <a:ext cx="4544613" cy="2234923"/>
            </a:xfrm>
            <a:prstGeom prst="roundRect">
              <a:avLst/>
            </a:prstGeom>
            <a:solidFill>
              <a:schemeClr val="tx1"/>
            </a:solidFill>
            <a:ln w="19050" algn="ctr">
              <a:noFill/>
              <a:miter lim="800000"/>
              <a:headEnd/>
              <a:tailEnd/>
            </a:ln>
            <a:effectLst>
              <a:outerShdw blurRad="50800" dist="38100" dir="8100000" algn="tl" rotWithShape="0">
                <a:srgbClr val="000000">
                  <a:alpha val="11000"/>
                </a:srgbClr>
              </a:outerShdw>
            </a:effectLst>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33" name="Subtitle 3">
              <a:extLst>
                <a:ext uri="{FF2B5EF4-FFF2-40B4-BE49-F238E27FC236}">
                  <a16:creationId xmlns:a16="http://schemas.microsoft.com/office/drawing/2014/main" xmlns="" id="{3F745977-12D9-4CAD-974F-EA241C374353}"/>
                </a:ext>
              </a:extLst>
            </p:cNvPr>
            <p:cNvSpPr txBox="1">
              <a:spLocks/>
            </p:cNvSpPr>
            <p:nvPr/>
          </p:nvSpPr>
          <p:spPr bwMode="gray">
            <a:xfrm>
              <a:off x="3981194" y="1782625"/>
              <a:ext cx="3558954" cy="2003538"/>
            </a:xfrm>
            <a:prstGeom prst="rect">
              <a:avLst/>
            </a:prstGeom>
          </p:spPr>
          <p:txBody>
            <a:bodyPr vert="horz" lIns="0" tIns="0" rIns="0" bIns="0" rtlCol="0" anchor="ctr"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2400" b="1" kern="1200">
                  <a:solidFill>
                    <a:schemeClr val="bg1"/>
                  </a:solidFill>
                  <a:latin typeface="+mn-lt"/>
                  <a:ea typeface="+mn-ea"/>
                  <a:cs typeface="Calibri Light" panose="020F0302020204030204" pitchFamily="34" charset="0"/>
                </a:defRPr>
              </a:lvl1pPr>
              <a:lvl2pPr marL="0" indent="0" algn="l" defTabSz="914400" rtl="0" eaLnBrk="1" latinLnBrk="0" hangingPunct="1">
                <a:spcBef>
                  <a:spcPts val="0"/>
                </a:spcBef>
                <a:spcAft>
                  <a:spcPts val="1000"/>
                </a:spcAft>
                <a:buClrTx/>
                <a:buSzPct val="100000"/>
                <a:buFont typeface="Arial"/>
                <a:buNone/>
                <a:defRPr lang="en-US" sz="2000" b="0" kern="1200">
                  <a:solidFill>
                    <a:schemeClr val="bg1"/>
                  </a:solidFill>
                  <a:latin typeface="+mj-lt"/>
                  <a:ea typeface="+mn-ea"/>
                  <a:cs typeface="Calibri Light" panose="020F0302020204030204" pitchFamily="34" charset="0"/>
                </a:defRPr>
              </a:lvl2pPr>
              <a:lvl3pPr marL="1219170" indent="0" algn="ctr" defTabSz="914400" rtl="0" eaLnBrk="1" latinLnBrk="0" hangingPunct="1">
                <a:spcBef>
                  <a:spcPts val="0"/>
                </a:spcBef>
                <a:spcAft>
                  <a:spcPts val="1000"/>
                </a:spcAft>
                <a:buClrTx/>
                <a:buSzPct val="100000"/>
                <a:buFont typeface="Arial" panose="020B0604020202020204" pitchFamily="34" charset="0"/>
                <a:buNone/>
                <a:defRPr lang="en-US" sz="2400" kern="1200">
                  <a:solidFill>
                    <a:schemeClr val="tx1"/>
                  </a:solidFill>
                  <a:latin typeface="+mn-lt"/>
                  <a:ea typeface="+mn-ea"/>
                  <a:cs typeface="Calibri Light" panose="020F0302020204030204" pitchFamily="34" charset="0"/>
                </a:defRPr>
              </a:lvl3pPr>
              <a:lvl4pPr marL="1828754" indent="0" algn="ctr" defTabSz="914400" rtl="0" eaLnBrk="1" latinLnBrk="0" hangingPunct="1">
                <a:spcBef>
                  <a:spcPts val="0"/>
                </a:spcBef>
                <a:spcAft>
                  <a:spcPts val="1000"/>
                </a:spcAft>
                <a:buClrTx/>
                <a:buSzPct val="100000"/>
                <a:buFont typeface="Verdana" panose="020B0604030504040204" pitchFamily="34" charset="0"/>
                <a:buNone/>
                <a:defRPr lang="en-US" sz="2133" kern="1200" baseline="0">
                  <a:solidFill>
                    <a:schemeClr val="tx1"/>
                  </a:solidFill>
                  <a:latin typeface="+mn-lt"/>
                  <a:ea typeface="+mn-ea"/>
                  <a:cs typeface="Calibri Light" panose="020F0302020204030204" pitchFamily="34" charset="0"/>
                </a:defRPr>
              </a:lvl4pPr>
              <a:lvl5pPr marL="2438339" indent="0" algn="ctr" defTabSz="798513" rtl="0" eaLnBrk="1" latinLnBrk="0" hangingPunct="1">
                <a:spcBef>
                  <a:spcPts val="0"/>
                </a:spcBef>
                <a:spcAft>
                  <a:spcPts val="1000"/>
                </a:spcAft>
                <a:buClrTx/>
                <a:buSzPct val="100000"/>
                <a:buFont typeface="Verdana" panose="020B0604030504040204" pitchFamily="34" charset="0"/>
                <a:buNone/>
                <a:tabLst/>
                <a:defRPr lang="en-US" sz="2133" kern="1200" baseline="0">
                  <a:solidFill>
                    <a:schemeClr val="tx1"/>
                  </a:solidFill>
                  <a:latin typeface="+mn-lt"/>
                  <a:ea typeface="+mn-ea"/>
                  <a:cs typeface="Calibri Light" panose="020F0302020204030204" pitchFamily="34" charset="0"/>
                </a:defRPr>
              </a:lvl5pPr>
              <a:lvl6pPr marL="3047924"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914400" rtl="0" eaLnBrk="1" latinLnBrk="0" hangingPunct="1">
                <a:spcBef>
                  <a:spcPts val="0"/>
                </a:spcBef>
                <a:spcAft>
                  <a:spcPts val="1000"/>
                </a:spcAft>
                <a:buFont typeface="Verdana" panose="020B0604030504040204" pitchFamily="34" charset="0"/>
                <a:buNone/>
                <a:defRPr sz="2133" kern="1200">
                  <a:solidFill>
                    <a:schemeClr val="tx1"/>
                  </a:solidFill>
                  <a:latin typeface="+mn-lt"/>
                  <a:ea typeface="+mn-ea"/>
                  <a:cs typeface="+mn-cs"/>
                </a:defRPr>
              </a:lvl7pPr>
              <a:lvl8pPr marL="4267093"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914400" rtl="0" eaLnBrk="1" latinLnBrk="0" hangingPunct="1">
                <a:spcBef>
                  <a:spcPts val="0"/>
                </a:spcBef>
                <a:spcAft>
                  <a:spcPts val="1000"/>
                </a:spcAft>
                <a:buFont typeface="Verdana" panose="020B0604030504040204" pitchFamily="34" charset="0"/>
                <a:buNone/>
                <a:defRPr sz="2133" kern="1200" baseline="0">
                  <a:solidFill>
                    <a:schemeClr val="tx1"/>
                  </a:solidFill>
                  <a:latin typeface="+mn-lt"/>
                  <a:ea typeface="+mn-ea"/>
                  <a:cs typeface="+mn-cs"/>
                </a:defRPr>
              </a:lvl9pPr>
            </a:lstStyle>
            <a:p>
              <a:r>
                <a:rPr lang="en-US" sz="3200" kern="0" dirty="0" smtClean="0">
                  <a:latin typeface="Cambria" panose="02040503050406030204" pitchFamily="18" charset="0"/>
                  <a:cs typeface="Times New Roman" panose="02020603050405020304" pitchFamily="18" charset="0"/>
                </a:rPr>
                <a:t>atime </a:t>
              </a:r>
              <a:r>
                <a:rPr lang="en-US" sz="3200" kern="0" dirty="0">
                  <a:latin typeface="Cambria" panose="02040503050406030204" pitchFamily="18" charset="0"/>
                  <a:cs typeface="Times New Roman" panose="02020603050405020304" pitchFamily="18" charset="0"/>
                </a:rPr>
                <a:t>and its importance in performing this analysis</a:t>
              </a:r>
            </a:p>
          </p:txBody>
        </p:sp>
      </p:grpSp>
      <p:grpSp>
        <p:nvGrpSpPr>
          <p:cNvPr id="134" name="Group 133">
            <a:extLst>
              <a:ext uri="{FF2B5EF4-FFF2-40B4-BE49-F238E27FC236}">
                <a16:creationId xmlns:a16="http://schemas.microsoft.com/office/drawing/2014/main" xmlns="" id="{FF1782A1-E0F7-4BCA-977A-48380138BA2D}"/>
              </a:ext>
            </a:extLst>
          </p:cNvPr>
          <p:cNvGrpSpPr/>
          <p:nvPr/>
        </p:nvGrpSpPr>
        <p:grpSpPr>
          <a:xfrm>
            <a:off x="473955" y="1354070"/>
            <a:ext cx="1098811" cy="1098811"/>
            <a:chOff x="473955" y="1354070"/>
            <a:chExt cx="1098811" cy="1098811"/>
          </a:xfrm>
        </p:grpSpPr>
        <p:sp>
          <p:nvSpPr>
            <p:cNvPr id="135" name="Oval 134">
              <a:extLst>
                <a:ext uri="{FF2B5EF4-FFF2-40B4-BE49-F238E27FC236}">
                  <a16:creationId xmlns:a16="http://schemas.microsoft.com/office/drawing/2014/main" xmlns="" id="{B1C5A454-440A-40B8-A566-F8A9E42996FC}"/>
                </a:ext>
              </a:extLst>
            </p:cNvPr>
            <p:cNvSpPr/>
            <p:nvPr/>
          </p:nvSpPr>
          <p:spPr bwMode="gray">
            <a:xfrm>
              <a:off x="473955" y="1354070"/>
              <a:ext cx="1098811" cy="1098811"/>
            </a:xfrm>
            <a:prstGeom prst="ellipse">
              <a:avLst/>
            </a:prstGeom>
            <a:solidFill>
              <a:schemeClr val="tx1"/>
            </a:solidFill>
            <a:ln w="19050" algn="ctr">
              <a:noFill/>
              <a:miter lim="800000"/>
              <a:headEnd/>
              <a:tailEnd/>
            </a:ln>
          </p:spPr>
          <p:txBody>
            <a:bodyPr wrap="square" lIns="77961" tIns="77961" rIns="77961" bIns="77961"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28" b="1" i="0" u="none" strike="noStrike" kern="1200" cap="none" spc="0" normalizeH="0" baseline="0" noProof="0" dirty="0">
                <a:ln>
                  <a:noFill/>
                </a:ln>
                <a:solidFill>
                  <a:prstClr val="white"/>
                </a:solidFill>
                <a:effectLst/>
                <a:uLnTx/>
                <a:uFillTx/>
                <a:latin typeface="Verdana"/>
                <a:ea typeface="+mn-ea"/>
                <a:cs typeface="+mn-cs"/>
              </a:endParaRPr>
            </a:p>
          </p:txBody>
        </p:sp>
        <p:sp>
          <p:nvSpPr>
            <p:cNvPr id="136" name="Oval 135">
              <a:extLst>
                <a:ext uri="{FF2B5EF4-FFF2-40B4-BE49-F238E27FC236}">
                  <a16:creationId xmlns:a16="http://schemas.microsoft.com/office/drawing/2014/main" xmlns="" id="{C5D3C580-9882-4271-896F-535B34E9D0CC}"/>
                </a:ext>
              </a:extLst>
            </p:cNvPr>
            <p:cNvSpPr/>
            <p:nvPr/>
          </p:nvSpPr>
          <p:spPr bwMode="gray">
            <a:xfrm>
              <a:off x="625794" y="1469821"/>
              <a:ext cx="826242" cy="826242"/>
            </a:xfrm>
            <a:prstGeom prst="ellipse">
              <a:avLst/>
            </a:prstGeom>
            <a:solidFill>
              <a:schemeClr val="bg1"/>
            </a:solidFill>
            <a:ln w="19050" algn="ctr">
              <a:noFill/>
              <a:miter lim="800000"/>
              <a:headEnd/>
              <a:tailEnd/>
            </a:ln>
          </p:spPr>
          <p:txBody>
            <a:bodyPr wrap="square" lIns="77961" tIns="77961" rIns="77961" bIns="77961"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403" b="1" i="0" u="none" strike="noStrike" kern="1200" cap="none" spc="0" normalizeH="0" baseline="0" noProof="0" dirty="0">
                <a:ln>
                  <a:noFill/>
                </a:ln>
                <a:solidFill>
                  <a:prstClr val="white"/>
                </a:solidFill>
                <a:effectLst/>
                <a:uLnTx/>
                <a:uFillTx/>
                <a:latin typeface="Verdana"/>
                <a:ea typeface="+mn-ea"/>
                <a:cs typeface="+mn-cs"/>
              </a:endParaRPr>
            </a:p>
          </p:txBody>
        </p:sp>
      </p:grpSp>
      <p:cxnSp>
        <p:nvCxnSpPr>
          <p:cNvPr id="8" name="Elbow Connector 7"/>
          <p:cNvCxnSpPr/>
          <p:nvPr/>
        </p:nvCxnSpPr>
        <p:spPr>
          <a:xfrm rot="10800000">
            <a:off x="717204" y="1745570"/>
            <a:ext cx="571057" cy="3158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997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NCA CCAD Presentation v4 with inputs from DD-CCA">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68265EFCC0FA942880FDF8F09CAE42F" ma:contentTypeVersion="11" ma:contentTypeDescription="Create a new document." ma:contentTypeScope="" ma:versionID="7334d67ecca736fabd3178f0f3046413">
  <xsd:schema xmlns:xsd="http://www.w3.org/2001/XMLSchema" xmlns:xs="http://www.w3.org/2001/XMLSchema" xmlns:p="http://schemas.microsoft.com/office/2006/metadata/properties" xmlns:ns3="36a8b31c-2092-491e-8a6d-2c0651a6aa10" targetNamespace="http://schemas.microsoft.com/office/2006/metadata/properties" ma:root="true" ma:fieldsID="8928603c78bfa0689c48dea37f746173" ns3:_="">
    <xsd:import namespace="36a8b31c-2092-491e-8a6d-2c0651a6aa1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a8b31c-2092-491e-8a6d-2c0651a6aa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2" nillable="true" ma:displayName="Length (seconds)" ma:internalName="MediaLengthInSeconds" ma:readOnly="true">
      <xsd:simpleType>
        <xsd:restriction base="dms:Unknow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76D65-72DB-4D2B-AE52-8ED2FB6BF3AA}">
  <ds:schemaRefs>
    <ds:schemaRef ds:uri="http://schemas.microsoft.com/sharepoint/v3/contenttype/forms"/>
  </ds:schemaRefs>
</ds:datastoreItem>
</file>

<file path=customXml/itemProps2.xml><?xml version="1.0" encoding="utf-8"?>
<ds:datastoreItem xmlns:ds="http://schemas.openxmlformats.org/officeDocument/2006/customXml" ds:itemID="{E34AC1FC-AD59-4721-9133-13663A7A795D}">
  <ds:schemaRefs>
    <ds:schemaRef ds:uri="http://purl.org/dc/elements/1.1/"/>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36a8b31c-2092-491e-8a6d-2c0651a6aa10"/>
    <ds:schemaRef ds:uri="http://purl.org/dc/dcmitype/"/>
    <ds:schemaRef ds:uri="http://purl.org/dc/terms/"/>
  </ds:schemaRefs>
</ds:datastoreItem>
</file>

<file path=customXml/itemProps3.xml><?xml version="1.0" encoding="utf-8"?>
<ds:datastoreItem xmlns:ds="http://schemas.openxmlformats.org/officeDocument/2006/customXml" ds:itemID="{4D4CB20C-7505-4C3E-B58B-8974AD8D09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a8b31c-2092-491e-8a6d-2c0651a6a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10194</TotalTime>
  <Words>1585</Words>
  <Application>Microsoft Office PowerPoint</Application>
  <PresentationFormat>On-screen Show (4:3)</PresentationFormat>
  <Paragraphs>280</Paragraphs>
  <Slides>32</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Arial Black</vt:lpstr>
      <vt:lpstr>Calibri</vt:lpstr>
      <vt:lpstr>Calibri Light</vt:lpstr>
      <vt:lpstr>Cambria</vt:lpstr>
      <vt:lpstr>Fira Sans Extra Condensed</vt:lpstr>
      <vt:lpstr>Roboto</vt:lpstr>
      <vt:lpstr>Times New Roman</vt:lpstr>
      <vt:lpstr>Verdana</vt:lpstr>
      <vt:lpstr>Wingdings</vt:lpstr>
      <vt:lpstr>Wingdings 2</vt:lpstr>
      <vt:lpstr>NCA CCAD Presentation v4 with inputs from DD-CCA</vt:lpstr>
      <vt:lpstr> Expanding the Open Source Ecosystem around Data.table in R  Doris Amoakohene, MSc. Toby Hocking, Professor </vt:lpstr>
      <vt:lpstr>Who am I </vt:lpstr>
      <vt:lpstr>The Goals For This Project </vt:lpstr>
      <vt:lpstr>Overview of Presentation</vt:lpstr>
      <vt:lpstr>PowerPoint Presentation</vt:lpstr>
      <vt:lpstr>What is Data.table? History of data.table Repository</vt:lpstr>
      <vt:lpstr>Comparing Data.table and Data Frame </vt:lpstr>
      <vt:lpstr>Compare Data.table and Tidyverse</vt:lpstr>
      <vt:lpstr>PowerPoint Presentation</vt:lpstr>
      <vt:lpstr>atime for Performance Efficiency</vt:lpstr>
      <vt:lpstr>atime importance in performing this analysis</vt:lpstr>
      <vt:lpstr>PowerPoint Presentation</vt:lpstr>
      <vt:lpstr>Packages</vt:lpstr>
      <vt:lpstr>Packages</vt:lpstr>
      <vt:lpstr>PowerPoint Presentation</vt:lpstr>
      <vt:lpstr>Analyzing Performance Regressions( Before, Regression and Fix)</vt:lpstr>
      <vt:lpstr>Reading CSV Files in R</vt:lpstr>
      <vt:lpstr>Writing CSV Files in R</vt:lpstr>
      <vt:lpstr>Creating Data Summary in R </vt:lpstr>
      <vt:lpstr>Creating an Expanded Data summary in R</vt:lpstr>
      <vt:lpstr>Reshaping Data from wide to long format</vt:lpstr>
      <vt:lpstr>Reshaping Data from Long to wide Format in R</vt:lpstr>
      <vt:lpstr>PowerPoint Presentation</vt:lpstr>
      <vt:lpstr>Comparing the efficiency of the data.table package with other packages is important for several reasons:</vt:lpstr>
      <vt:lpstr>groupby with dogroups (R expression) performance regression #4200</vt:lpstr>
      <vt:lpstr>groupby with dogroups (R expression) performance regression #4200</vt:lpstr>
      <vt:lpstr>Significantly slower performance time-based rolling and issue5371</vt:lpstr>
      <vt:lpstr>Plot</vt:lpstr>
      <vt:lpstr>Remove deep copy of indices from shallow</vt:lpstr>
      <vt:lpstr>Plot</vt:lpstr>
      <vt:lpstr>CONCLUSION</vt:lpstr>
      <vt:lpstr>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&amp; CORPORATE AFFAIRS DIVISION</dc:title>
  <dc:creator>abed.bandim</dc:creator>
  <cp:lastModifiedBy>Doris Afriyie</cp:lastModifiedBy>
  <cp:revision>356</cp:revision>
  <cp:lastPrinted>2017-08-09T13:12:34Z</cp:lastPrinted>
  <dcterms:created xsi:type="dcterms:W3CDTF">2013-07-15T11:47:46Z</dcterms:created>
  <dcterms:modified xsi:type="dcterms:W3CDTF">2023-12-11T17:58:22Z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0x010100668265EFCC0FA942880FDF8F09CAE42F</vt:lpwstr>
  </property>
</Properties>
</file>