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69" r:id="rId3"/>
    <p:sldId id="270" r:id="rId4"/>
    <p:sldId id="258" r:id="rId5"/>
    <p:sldId id="257" r:id="rId6"/>
    <p:sldId id="259" r:id="rId7"/>
    <p:sldId id="271" r:id="rId8"/>
    <p:sldId id="260" r:id="rId9"/>
    <p:sldId id="272" r:id="rId10"/>
    <p:sldId id="261" r:id="rId11"/>
    <p:sldId id="273" r:id="rId12"/>
    <p:sldId id="262" r:id="rId13"/>
    <p:sldId id="274" r:id="rId14"/>
    <p:sldId id="276" r:id="rId15"/>
    <p:sldId id="275" r:id="rId16"/>
    <p:sldId id="263" r:id="rId17"/>
    <p:sldId id="277" r:id="rId18"/>
    <p:sldId id="266" r:id="rId19"/>
    <p:sldId id="268" r:id="rId20"/>
    <p:sldId id="265" r:id="rId21"/>
    <p:sldId id="264"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7CAE4-29C5-4D2C-B3FC-AA805FAF52C6}"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70EE-1EE7-4521-A35C-4C1EAC2AB96E}" type="slidenum">
              <a:rPr lang="en-US" smtClean="0"/>
              <a:t>‹#›</a:t>
            </a:fld>
            <a:endParaRPr lang="en-US"/>
          </a:p>
        </p:txBody>
      </p:sp>
    </p:spTree>
    <p:extLst>
      <p:ext uri="{BB962C8B-B14F-4D97-AF65-F5344CB8AC3E}">
        <p14:creationId xmlns:p14="http://schemas.microsoft.com/office/powerpoint/2010/main" val="3962561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5E70EE-1EE7-4521-A35C-4C1EAC2AB96E}" type="slidenum">
              <a:rPr lang="en-US" smtClean="0"/>
              <a:t>12</a:t>
            </a:fld>
            <a:endParaRPr lang="en-US"/>
          </a:p>
        </p:txBody>
      </p:sp>
    </p:spTree>
    <p:extLst>
      <p:ext uri="{BB962C8B-B14F-4D97-AF65-F5344CB8AC3E}">
        <p14:creationId xmlns:p14="http://schemas.microsoft.com/office/powerpoint/2010/main" val="272314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3E3873F-346C-409F-86D1-139DF2C053DA}"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sources</a:t>
            </a:r>
            <a:endParaRPr lang="en-US"/>
          </a:p>
        </p:txBody>
      </p:sp>
      <p:sp>
        <p:nvSpPr>
          <p:cNvPr id="6" name="Slide Number Placeholder 5"/>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88608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35BBB1-8F62-4557-AA37-CC139C3AFCB7}"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sources</a:t>
            </a:r>
            <a:endParaRPr lang="en-US"/>
          </a:p>
        </p:txBody>
      </p:sp>
      <p:sp>
        <p:nvSpPr>
          <p:cNvPr id="6" name="Slide Number Placeholder 5"/>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410850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00C2D4C-F2DD-4D39-835D-F897906C405A}"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sources</a:t>
            </a:r>
            <a:endParaRPr lang="en-US"/>
          </a:p>
        </p:txBody>
      </p:sp>
      <p:sp>
        <p:nvSpPr>
          <p:cNvPr id="6" name="Slide Number Placeholder 5"/>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4003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838200" y="6356350"/>
            <a:ext cx="4114800" cy="365125"/>
          </a:xfrm>
        </p:spPr>
        <p:txBody>
          <a:bodyPr/>
          <a:lstStyle/>
          <a:p>
            <a:r>
              <a:rPr lang="en-US" smtClean="0"/>
              <a:t>sources</a:t>
            </a:r>
            <a:endParaRPr lang="en-US"/>
          </a:p>
        </p:txBody>
      </p:sp>
      <p:sp>
        <p:nvSpPr>
          <p:cNvPr id="6" name="Slide Number Placeholder 5"/>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19331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ADC213A-9E23-4A45-B91F-676FC6E4A2FE}" type="datetime1">
              <a:rPr lang="en-US" smtClean="0"/>
              <a:t>11/27/2023</a:t>
            </a:fld>
            <a:endParaRPr lang="en-US"/>
          </a:p>
        </p:txBody>
      </p:sp>
      <p:sp>
        <p:nvSpPr>
          <p:cNvPr id="5" name="Footer Placeholder 4"/>
          <p:cNvSpPr>
            <a:spLocks noGrp="1"/>
          </p:cNvSpPr>
          <p:nvPr>
            <p:ph type="ftr" sz="quarter" idx="11"/>
          </p:nvPr>
        </p:nvSpPr>
        <p:spPr/>
        <p:txBody>
          <a:bodyPr/>
          <a:lstStyle/>
          <a:p>
            <a:r>
              <a:rPr lang="en-US" smtClean="0"/>
              <a:t>sources</a:t>
            </a:r>
            <a:endParaRPr lang="en-US"/>
          </a:p>
        </p:txBody>
      </p:sp>
      <p:sp>
        <p:nvSpPr>
          <p:cNvPr id="6" name="Slide Number Placeholder 5"/>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75963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EFAB4DC-1A08-4481-859E-13DC012A1DBB}" type="datetime1">
              <a:rPr lang="en-US" smtClean="0"/>
              <a:t>11/27/2023</a:t>
            </a:fld>
            <a:endParaRPr lang="en-US"/>
          </a:p>
        </p:txBody>
      </p:sp>
      <p:sp>
        <p:nvSpPr>
          <p:cNvPr id="6" name="Footer Placeholder 5"/>
          <p:cNvSpPr>
            <a:spLocks noGrp="1"/>
          </p:cNvSpPr>
          <p:nvPr>
            <p:ph type="ftr" sz="quarter" idx="11"/>
          </p:nvPr>
        </p:nvSpPr>
        <p:spPr/>
        <p:txBody>
          <a:bodyPr/>
          <a:lstStyle/>
          <a:p>
            <a:r>
              <a:rPr lang="en-US" smtClean="0"/>
              <a:t>sources</a:t>
            </a:r>
            <a:endParaRPr lang="en-US"/>
          </a:p>
        </p:txBody>
      </p:sp>
      <p:sp>
        <p:nvSpPr>
          <p:cNvPr id="7" name="Slide Number Placeholder 6"/>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420835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A95DF3C0-CA6B-4768-A7AC-6B5B72C1B22B}" type="datetime1">
              <a:rPr lang="en-US" smtClean="0"/>
              <a:t>11/27/2023</a:t>
            </a:fld>
            <a:endParaRPr lang="en-US"/>
          </a:p>
        </p:txBody>
      </p:sp>
      <p:sp>
        <p:nvSpPr>
          <p:cNvPr id="8" name="Footer Placeholder 7"/>
          <p:cNvSpPr>
            <a:spLocks noGrp="1"/>
          </p:cNvSpPr>
          <p:nvPr>
            <p:ph type="ftr" sz="quarter" idx="11"/>
          </p:nvPr>
        </p:nvSpPr>
        <p:spPr/>
        <p:txBody>
          <a:bodyPr/>
          <a:lstStyle/>
          <a:p>
            <a:r>
              <a:rPr lang="en-US" smtClean="0"/>
              <a:t>sources</a:t>
            </a:r>
            <a:endParaRPr lang="en-US"/>
          </a:p>
        </p:txBody>
      </p:sp>
      <p:sp>
        <p:nvSpPr>
          <p:cNvPr id="9" name="Slide Number Placeholder 8"/>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413796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5059A6A-27EC-4897-8007-6F4310B98FFD}" type="datetime1">
              <a:rPr lang="en-US" smtClean="0"/>
              <a:t>11/27/2023</a:t>
            </a:fld>
            <a:endParaRPr lang="en-US"/>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50485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7C04F90-24E8-4E96-AC41-0CD819582C00}" type="datetime1">
              <a:rPr lang="en-US" smtClean="0"/>
              <a:t>11/27/2023</a:t>
            </a:fld>
            <a:endParaRPr lang="en-US"/>
          </a:p>
        </p:txBody>
      </p:sp>
      <p:sp>
        <p:nvSpPr>
          <p:cNvPr id="3" name="Footer Placeholder 2"/>
          <p:cNvSpPr>
            <a:spLocks noGrp="1"/>
          </p:cNvSpPr>
          <p:nvPr>
            <p:ph type="ftr" sz="quarter" idx="11"/>
          </p:nvPr>
        </p:nvSpPr>
        <p:spPr/>
        <p:txBody>
          <a:bodyPr/>
          <a:lstStyle/>
          <a:p>
            <a:r>
              <a:rPr lang="en-US" smtClean="0"/>
              <a:t>sources</a:t>
            </a:r>
            <a:endParaRPr lang="en-US"/>
          </a:p>
        </p:txBody>
      </p:sp>
      <p:sp>
        <p:nvSpPr>
          <p:cNvPr id="4" name="Slide Number Placeholder 3"/>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266563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9FD75D3-5EC8-4F1C-8A8B-C14D532A0703}" type="datetime1">
              <a:rPr lang="en-US" smtClean="0"/>
              <a:t>11/27/2023</a:t>
            </a:fld>
            <a:endParaRPr lang="en-US"/>
          </a:p>
        </p:txBody>
      </p:sp>
      <p:sp>
        <p:nvSpPr>
          <p:cNvPr id="6" name="Footer Placeholder 5"/>
          <p:cNvSpPr>
            <a:spLocks noGrp="1"/>
          </p:cNvSpPr>
          <p:nvPr>
            <p:ph type="ftr" sz="quarter" idx="11"/>
          </p:nvPr>
        </p:nvSpPr>
        <p:spPr/>
        <p:txBody>
          <a:bodyPr/>
          <a:lstStyle/>
          <a:p>
            <a:r>
              <a:rPr lang="en-US" smtClean="0"/>
              <a:t>sources</a:t>
            </a:r>
            <a:endParaRPr lang="en-US"/>
          </a:p>
        </p:txBody>
      </p:sp>
      <p:sp>
        <p:nvSpPr>
          <p:cNvPr id="7" name="Slide Number Placeholder 6"/>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270746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724523-C985-4B3C-BC4A-A6A941ACEA8A}" type="datetime1">
              <a:rPr lang="en-US" smtClean="0"/>
              <a:t>11/27/2023</a:t>
            </a:fld>
            <a:endParaRPr lang="en-US"/>
          </a:p>
        </p:txBody>
      </p:sp>
      <p:sp>
        <p:nvSpPr>
          <p:cNvPr id="6" name="Footer Placeholder 5"/>
          <p:cNvSpPr>
            <a:spLocks noGrp="1"/>
          </p:cNvSpPr>
          <p:nvPr>
            <p:ph type="ftr" sz="quarter" idx="11"/>
          </p:nvPr>
        </p:nvSpPr>
        <p:spPr/>
        <p:txBody>
          <a:bodyPr/>
          <a:lstStyle/>
          <a:p>
            <a:r>
              <a:rPr lang="en-US" smtClean="0"/>
              <a:t>sources</a:t>
            </a:r>
            <a:endParaRPr lang="en-US"/>
          </a:p>
        </p:txBody>
      </p:sp>
      <p:sp>
        <p:nvSpPr>
          <p:cNvPr id="7" name="Slide Number Placeholder 6"/>
          <p:cNvSpPr>
            <a:spLocks noGrp="1"/>
          </p:cNvSpPr>
          <p:nvPr>
            <p:ph type="sldNum" sz="quarter" idx="12"/>
          </p:nvPr>
        </p:nvSpPr>
        <p:spPr/>
        <p:txBody>
          <a:bodyPr/>
          <a:lstStyle/>
          <a:p>
            <a:fld id="{5194DAD0-54E4-4D8C-A150-5A2DBA2DA26E}" type="slidenum">
              <a:rPr lang="en-US" smtClean="0"/>
              <a:t>‹#›</a:t>
            </a:fld>
            <a:endParaRPr lang="en-US"/>
          </a:p>
        </p:txBody>
      </p:sp>
    </p:spTree>
    <p:extLst>
      <p:ext uri="{BB962C8B-B14F-4D97-AF65-F5344CB8AC3E}">
        <p14:creationId xmlns:p14="http://schemas.microsoft.com/office/powerpoint/2010/main" val="356224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sources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4DAD0-54E4-4D8C-A150-5A2DBA2DA26E}" type="slidenum">
              <a:rPr lang="en-US" smtClean="0"/>
              <a:t>‹#›</a:t>
            </a:fld>
            <a:endParaRPr lang="en-US"/>
          </a:p>
        </p:txBody>
      </p:sp>
    </p:spTree>
    <p:extLst>
      <p:ext uri="{BB962C8B-B14F-4D97-AF65-F5344CB8AC3E}">
        <p14:creationId xmlns:p14="http://schemas.microsoft.com/office/powerpoint/2010/main" val="1204140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200" dirty="0"/>
              <a:t>Funded by </a:t>
            </a:r>
            <a:r>
              <a:rPr lang="en-US" sz="3200" dirty="0" smtClean="0"/>
              <a:t>National Science Foundation(NSP), under the </a:t>
            </a:r>
            <a:r>
              <a:rPr lang="en-US" sz="3200" dirty="0" err="1" smtClean="0"/>
              <a:t>programe</a:t>
            </a:r>
            <a:r>
              <a:rPr lang="en-US" sz="3200" dirty="0" smtClean="0"/>
              <a:t> for </a:t>
            </a:r>
            <a:r>
              <a:rPr lang="en-US" sz="3200" dirty="0" err="1" smtClean="0"/>
              <a:t>opensource</a:t>
            </a:r>
            <a:r>
              <a:rPr lang="en-US" sz="3200" dirty="0" smtClean="0"/>
              <a:t> software for science and Engineering (POSE) project </a:t>
            </a:r>
            <a:r>
              <a:rPr lang="en-US" sz="3200" dirty="0"/>
              <a:t>#2303612</a:t>
            </a:r>
            <a:r>
              <a:rPr lang="en-US" sz="3200" dirty="0" smtClean="0"/>
              <a:t>.</a:t>
            </a:r>
            <a:br>
              <a:rPr lang="en-US" sz="3200" dirty="0" smtClean="0"/>
            </a:br>
            <a:r>
              <a:rPr lang="en-US" sz="3200" dirty="0"/>
              <a:t/>
            </a:r>
            <a:br>
              <a:rPr lang="en-US" sz="3200" dirty="0"/>
            </a:br>
            <a:r>
              <a:rPr lang="en-US" sz="3200" dirty="0" err="1" smtClean="0">
                <a:latin typeface="+mn-lt"/>
              </a:rPr>
              <a:t>Analysing</a:t>
            </a:r>
            <a:r>
              <a:rPr lang="en-US" sz="3200" dirty="0" smtClean="0">
                <a:latin typeface="+mn-lt"/>
              </a:rPr>
              <a:t> Efficiency and </a:t>
            </a:r>
            <a:r>
              <a:rPr lang="en-US" sz="3200" dirty="0" err="1" smtClean="0">
                <a:latin typeface="+mn-lt"/>
              </a:rPr>
              <a:t>Perfomance</a:t>
            </a:r>
            <a:r>
              <a:rPr lang="en-US" sz="3200" dirty="0" smtClean="0">
                <a:latin typeface="+mn-lt"/>
              </a:rPr>
              <a:t> Regressions in Packages. “A </a:t>
            </a:r>
            <a:r>
              <a:rPr lang="en-US" sz="3200" dirty="0" err="1" smtClean="0">
                <a:latin typeface="+mn-lt"/>
              </a:rPr>
              <a:t>Data.Table</a:t>
            </a:r>
            <a:r>
              <a:rPr lang="en-US" sz="3200" dirty="0" smtClean="0">
                <a:latin typeface="+mn-lt"/>
              </a:rPr>
              <a:t> case study”</a:t>
            </a:r>
            <a:endParaRPr lang="en-US" sz="3200" dirty="0">
              <a:latin typeface="+mn-lt"/>
            </a:endParaRPr>
          </a:p>
        </p:txBody>
      </p:sp>
      <p:sp>
        <p:nvSpPr>
          <p:cNvPr id="3" name="Subtitle 2"/>
          <p:cNvSpPr>
            <a:spLocks noGrp="1"/>
          </p:cNvSpPr>
          <p:nvPr>
            <p:ph type="subTitle" idx="1"/>
          </p:nvPr>
        </p:nvSpPr>
        <p:spPr/>
        <p:txBody>
          <a:bodyPr>
            <a:normAutofit fontScale="55000" lnSpcReduction="20000"/>
          </a:bodyPr>
          <a:lstStyle/>
          <a:p>
            <a:r>
              <a:rPr lang="en-US" dirty="0" smtClean="0"/>
              <a:t>Leveraging </a:t>
            </a:r>
            <a:r>
              <a:rPr lang="en-US" dirty="0" err="1" smtClean="0"/>
              <a:t>atime</a:t>
            </a:r>
            <a:r>
              <a:rPr lang="en-US" dirty="0" smtClean="0"/>
              <a:t> and </a:t>
            </a:r>
            <a:r>
              <a:rPr lang="en-US" dirty="0" err="1" smtClean="0"/>
              <a:t>Github</a:t>
            </a:r>
            <a:r>
              <a:rPr lang="en-US" dirty="0" smtClean="0"/>
              <a:t> Actions for Performance Testing and Analysis</a:t>
            </a:r>
          </a:p>
          <a:p>
            <a:endParaRPr lang="en-US" dirty="0"/>
          </a:p>
          <a:p>
            <a:r>
              <a:rPr lang="en-US" dirty="0" smtClean="0"/>
              <a:t>Doris </a:t>
            </a:r>
            <a:r>
              <a:rPr lang="en-US" dirty="0" err="1" smtClean="0"/>
              <a:t>Amoakohene</a:t>
            </a:r>
            <a:r>
              <a:rPr lang="en-US" dirty="0" smtClean="0"/>
              <a:t>, </a:t>
            </a:r>
            <a:r>
              <a:rPr lang="en-US" dirty="0" err="1" smtClean="0"/>
              <a:t>Msc</a:t>
            </a:r>
            <a:r>
              <a:rPr lang="en-US" dirty="0" smtClean="0"/>
              <a:t>. </a:t>
            </a:r>
            <a:r>
              <a:rPr lang="en-US" dirty="0" smtClean="0"/>
              <a:t>Informatics</a:t>
            </a:r>
            <a:endParaRPr lang="en-US" dirty="0" smtClean="0"/>
          </a:p>
          <a:p>
            <a:r>
              <a:rPr lang="en-US" dirty="0" smtClean="0"/>
              <a:t>Toby Hocking, Professor </a:t>
            </a:r>
          </a:p>
          <a:p>
            <a:endParaRPr lang="en-US" dirty="0"/>
          </a:p>
          <a:p>
            <a:r>
              <a:rPr lang="en-US" dirty="0" smtClean="0"/>
              <a:t>Open source ecosystem around </a:t>
            </a:r>
            <a:r>
              <a:rPr lang="en-US" dirty="0" err="1" smtClean="0"/>
              <a:t>data.table</a:t>
            </a:r>
            <a:r>
              <a:rPr lang="en-US" dirty="0" smtClean="0"/>
              <a:t> in R</a:t>
            </a:r>
          </a:p>
          <a:p>
            <a:endParaRPr lang="en-US" dirty="0"/>
          </a:p>
        </p:txBody>
      </p:sp>
    </p:spTree>
    <p:extLst>
      <p:ext uri="{BB962C8B-B14F-4D97-AF65-F5344CB8AC3E}">
        <p14:creationId xmlns:p14="http://schemas.microsoft.com/office/powerpoint/2010/main" val="64717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t>
            </a:r>
            <a:r>
              <a:rPr lang="en-US" dirty="0" err="1" smtClean="0"/>
              <a:t>Data.table</a:t>
            </a:r>
            <a:r>
              <a:rPr lang="en-US" dirty="0" smtClean="0"/>
              <a:t> and </a:t>
            </a:r>
            <a:r>
              <a:rPr lang="en-US" dirty="0" err="1" smtClean="0"/>
              <a:t>Tidyverse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181477"/>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latinLnBrk="0"/>
                      <a:r>
                        <a:rPr lang="en-US" dirty="0">
                          <a:effectLst/>
                        </a:rPr>
                        <a:t>Similarities</a:t>
                      </a:r>
                    </a:p>
                  </a:txBody>
                  <a:tcPr anchor="ctr"/>
                </a:tc>
                <a:tc>
                  <a:txBody>
                    <a:bodyPr/>
                    <a:lstStyle/>
                    <a:p>
                      <a:pPr algn="l" latinLnBrk="0"/>
                      <a:r>
                        <a:rPr lang="en-US">
                          <a:effectLst/>
                        </a:rPr>
                        <a:t>data.table</a:t>
                      </a:r>
                    </a:p>
                  </a:txBody>
                  <a:tcPr anchor="ctr"/>
                </a:tc>
                <a:tc>
                  <a:txBody>
                    <a:bodyPr/>
                    <a:lstStyle/>
                    <a:p>
                      <a:pPr algn="l" latinLnBrk="0"/>
                      <a:r>
                        <a:rPr lang="en-US">
                          <a:effectLst/>
                        </a:rPr>
                        <a:t>tidyverse</a:t>
                      </a:r>
                    </a:p>
                  </a:txBody>
                  <a:tcPr anchor="ctr"/>
                </a:tc>
              </a:tr>
              <a:tr h="370840">
                <a:tc>
                  <a:txBody>
                    <a:bodyPr/>
                    <a:lstStyle/>
                    <a:p>
                      <a:pPr latinLnBrk="0"/>
                      <a:r>
                        <a:rPr lang="en-US">
                          <a:effectLst/>
                        </a:rPr>
                        <a:t>Data Manipulation</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Tabular Data Structure</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Column Naming</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Data Analysis</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Integration</a:t>
                      </a:r>
                    </a:p>
                  </a:txBody>
                  <a:tcPr anchor="ctr"/>
                </a:tc>
                <a:tc>
                  <a:txBody>
                    <a:bodyPr/>
                    <a:lstStyle/>
                    <a:p>
                      <a:pPr latinLnBrk="0"/>
                      <a:r>
                        <a:rPr lang="en-US">
                          <a:effectLst/>
                        </a:rPr>
                        <a:t>Can be used together within the same code or project</a:t>
                      </a:r>
                    </a:p>
                  </a:txBody>
                  <a:tcPr anchor="ctr"/>
                </a:tc>
                <a:tc>
                  <a:txBody>
                    <a:bodyPr/>
                    <a:lstStyle/>
                    <a:p>
                      <a:pPr latinLnBrk="0"/>
                      <a:r>
                        <a:rPr lang="en-US" dirty="0">
                          <a:effectLst/>
                        </a:rPr>
                        <a:t>Can be used together</a:t>
                      </a:r>
                    </a:p>
                  </a:txBody>
                  <a:tcPr anchor="ct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3" name="Footer Placeholder 2"/>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10</a:t>
            </a:fld>
            <a:endParaRPr lang="en-US"/>
          </a:p>
        </p:txBody>
      </p:sp>
    </p:spTree>
    <p:extLst>
      <p:ext uri="{BB962C8B-B14F-4D97-AF65-F5344CB8AC3E}">
        <p14:creationId xmlns:p14="http://schemas.microsoft.com/office/powerpoint/2010/main" val="134995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a:t>
            </a:r>
            <a:r>
              <a:rPr lang="en-US" dirty="0" err="1" smtClean="0"/>
              <a:t>Data.table</a:t>
            </a:r>
            <a:r>
              <a:rPr lang="en-US" dirty="0" smtClean="0"/>
              <a:t> and </a:t>
            </a:r>
            <a:r>
              <a:rPr lang="en-US" dirty="0" err="1" smtClean="0"/>
              <a:t>Tidyverse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5106285"/>
              </p:ext>
            </p:extLst>
          </p:nvPr>
        </p:nvGraphicFramePr>
        <p:xfrm>
          <a:off x="838200" y="1825625"/>
          <a:ext cx="10515600" cy="34036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latinLnBrk="0"/>
                      <a:r>
                        <a:rPr lang="en-US">
                          <a:effectLst/>
                        </a:rPr>
                        <a:t>Differences</a:t>
                      </a:r>
                    </a:p>
                  </a:txBody>
                  <a:tcPr anchor="ctr"/>
                </a:tc>
                <a:tc>
                  <a:txBody>
                    <a:bodyPr/>
                    <a:lstStyle/>
                    <a:p>
                      <a:pPr algn="l" latinLnBrk="0"/>
                      <a:r>
                        <a:rPr lang="en-US">
                          <a:effectLst/>
                        </a:rPr>
                        <a:t>data.table</a:t>
                      </a:r>
                    </a:p>
                  </a:txBody>
                  <a:tcPr anchor="ctr"/>
                </a:tc>
                <a:tc>
                  <a:txBody>
                    <a:bodyPr/>
                    <a:lstStyle/>
                    <a:p>
                      <a:pPr algn="l" latinLnBrk="0"/>
                      <a:r>
                        <a:rPr lang="en-US">
                          <a:effectLst/>
                        </a:rPr>
                        <a:t>tidyverse</a:t>
                      </a:r>
                    </a:p>
                  </a:txBody>
                  <a:tcPr anchor="ctr"/>
                </a:tc>
              </a:tr>
              <a:tr h="370840">
                <a:tc>
                  <a:txBody>
                    <a:bodyPr/>
                    <a:lstStyle/>
                    <a:p>
                      <a:pPr latinLnBrk="0"/>
                      <a:r>
                        <a:rPr lang="en-US">
                          <a:effectLst/>
                        </a:rPr>
                        <a:t>Syntax</a:t>
                      </a:r>
                    </a:p>
                  </a:txBody>
                  <a:tcPr anchor="ctr"/>
                </a:tc>
                <a:tc>
                  <a:txBody>
                    <a:bodyPr/>
                    <a:lstStyle/>
                    <a:p>
                      <a:pPr latinLnBrk="0"/>
                      <a:r>
                        <a:rPr lang="en-US">
                          <a:effectLst/>
                        </a:rPr>
                        <a:t>Specific syntax unique to "data.table"</a:t>
                      </a:r>
                    </a:p>
                  </a:txBody>
                  <a:tcPr anchor="ctr"/>
                </a:tc>
                <a:tc>
                  <a:txBody>
                    <a:bodyPr/>
                    <a:lstStyle/>
                    <a:p>
                      <a:pPr latinLnBrk="0"/>
                      <a:r>
                        <a:rPr lang="en-US">
                          <a:effectLst/>
                        </a:rPr>
                        <a:t>Consistent syntax across "dplyr," "tidyr," and other packages</a:t>
                      </a:r>
                    </a:p>
                  </a:txBody>
                  <a:tcPr anchor="ctr"/>
                </a:tc>
              </a:tr>
              <a:tr h="370840">
                <a:tc>
                  <a:txBody>
                    <a:bodyPr/>
                    <a:lstStyle/>
                    <a:p>
                      <a:pPr latinLnBrk="0"/>
                      <a:r>
                        <a:rPr lang="en-US">
                          <a:effectLst/>
                        </a:rPr>
                        <a:t>Performance</a:t>
                      </a:r>
                    </a:p>
                  </a:txBody>
                  <a:tcPr anchor="ctr"/>
                </a:tc>
                <a:tc>
                  <a:txBody>
                    <a:bodyPr/>
                    <a:lstStyle/>
                    <a:p>
                      <a:pPr latinLnBrk="0"/>
                      <a:r>
                        <a:rPr lang="en-US">
                          <a:effectLst/>
                        </a:rPr>
                        <a:t>Optimized for large datasets</a:t>
                      </a:r>
                    </a:p>
                  </a:txBody>
                  <a:tcPr anchor="ctr"/>
                </a:tc>
                <a:tc>
                  <a:txBody>
                    <a:bodyPr/>
                    <a:lstStyle/>
                    <a:p>
                      <a:pPr latinLnBrk="0"/>
                      <a:r>
                        <a:rPr lang="en-US">
                          <a:effectLst/>
                        </a:rPr>
                        <a:t>May be slower for large datasets</a:t>
                      </a:r>
                    </a:p>
                  </a:txBody>
                  <a:tcPr anchor="ctr"/>
                </a:tc>
              </a:tr>
              <a:tr h="370840">
                <a:tc>
                  <a:txBody>
                    <a:bodyPr/>
                    <a:lstStyle/>
                    <a:p>
                      <a:pPr latinLnBrk="0"/>
                      <a:r>
                        <a:rPr lang="en-US">
                          <a:effectLst/>
                        </a:rPr>
                        <a:t>Keyed operations</a:t>
                      </a:r>
                    </a:p>
                  </a:txBody>
                  <a:tcPr anchor="ctr"/>
                </a:tc>
                <a:tc>
                  <a:txBody>
                    <a:bodyPr/>
                    <a:lstStyle/>
                    <a:p>
                      <a:pPr latinLnBrk="0"/>
                      <a:r>
                        <a:rPr lang="en-US">
                          <a:effectLst/>
                        </a:rPr>
                        <a:t>Supports key-based operations</a:t>
                      </a:r>
                    </a:p>
                  </a:txBody>
                  <a:tcPr anchor="ctr"/>
                </a:tc>
                <a:tc>
                  <a:txBody>
                    <a:bodyPr/>
                    <a:lstStyle/>
                    <a:p>
                      <a:pPr latinLnBrk="0"/>
                      <a:r>
                        <a:rPr lang="en-US">
                          <a:effectLst/>
                        </a:rPr>
                        <a:t>No built-in support for key-based operations</a:t>
                      </a:r>
                    </a:p>
                  </a:txBody>
                  <a:tcPr anchor="ctr"/>
                </a:tc>
              </a:tr>
              <a:tr h="370840">
                <a:tc>
                  <a:txBody>
                    <a:bodyPr/>
                    <a:lstStyle/>
                    <a:p>
                      <a:pPr latinLnBrk="0"/>
                      <a:r>
                        <a:rPr lang="en-US">
                          <a:effectLst/>
                        </a:rPr>
                        <a:t>Memory usage</a:t>
                      </a:r>
                    </a:p>
                  </a:txBody>
                  <a:tcPr anchor="ctr"/>
                </a:tc>
                <a:tc>
                  <a:txBody>
                    <a:bodyPr/>
                    <a:lstStyle/>
                    <a:p>
                      <a:pPr latinLnBrk="0"/>
                      <a:r>
                        <a:rPr lang="en-US">
                          <a:effectLst/>
                        </a:rPr>
                        <a:t>Uses less memory</a:t>
                      </a:r>
                    </a:p>
                  </a:txBody>
                  <a:tcPr anchor="ctr"/>
                </a:tc>
                <a:tc>
                  <a:txBody>
                    <a:bodyPr/>
                    <a:lstStyle/>
                    <a:p>
                      <a:pPr latinLnBrk="0"/>
                      <a:r>
                        <a:rPr lang="en-US">
                          <a:effectLst/>
                        </a:rPr>
                        <a:t>May use more memory</a:t>
                      </a:r>
                    </a:p>
                  </a:txBody>
                  <a:tcPr anchor="ctr"/>
                </a:tc>
              </a:tr>
              <a:tr h="370840">
                <a:tc>
                  <a:txBody>
                    <a:bodyPr/>
                    <a:lstStyle/>
                    <a:p>
                      <a:pPr latinLnBrk="0"/>
                      <a:r>
                        <a:rPr lang="en-US">
                          <a:effectLst/>
                        </a:rPr>
                        <a:t>Additional features</a:t>
                      </a:r>
                    </a:p>
                  </a:txBody>
                  <a:tcPr anchor="ctr"/>
                </a:tc>
                <a:tc>
                  <a:txBody>
                    <a:bodyPr/>
                    <a:lstStyle/>
                    <a:p>
                      <a:pPr latinLnBrk="0"/>
                      <a:r>
                        <a:rPr lang="en-US">
                          <a:effectLst/>
                        </a:rPr>
                        <a:t>Advanced join operations, modify data by reference</a:t>
                      </a:r>
                    </a:p>
                  </a:txBody>
                  <a:tcPr anchor="ctr"/>
                </a:tc>
                <a:tc>
                  <a:txBody>
                    <a:bodyPr/>
                    <a:lstStyle/>
                    <a:p>
                      <a:pPr latinLnBrk="0"/>
                      <a:r>
                        <a:rPr lang="en-US">
                          <a:effectLst/>
                        </a:rPr>
                        <a:t>Wide range of packages for data manipulation and analysis</a:t>
                      </a:r>
                    </a:p>
                  </a:txBody>
                  <a:tcPr anchor="ctr"/>
                </a:tc>
              </a:tr>
              <a:tr h="370840">
                <a:tc>
                  <a:txBody>
                    <a:bodyPr/>
                    <a:lstStyle/>
                    <a:p>
                      <a:pPr algn="l" latinLnBrk="0"/>
                      <a:r>
                        <a:rPr lang="en-US">
                          <a:effectLst/>
                        </a:rPr>
                        <a:t>Differences</a:t>
                      </a:r>
                    </a:p>
                  </a:txBody>
                  <a:tcPr anchor="ctr"/>
                </a:tc>
                <a:tc>
                  <a:txBody>
                    <a:bodyPr/>
                    <a:lstStyle/>
                    <a:p>
                      <a:pPr algn="l" latinLnBrk="0"/>
                      <a:r>
                        <a:rPr lang="en-US">
                          <a:effectLst/>
                        </a:rPr>
                        <a:t>data.table</a:t>
                      </a:r>
                    </a:p>
                  </a:txBody>
                  <a:tcPr anchor="ctr"/>
                </a:tc>
                <a:tc>
                  <a:txBody>
                    <a:bodyPr/>
                    <a:lstStyle/>
                    <a:p>
                      <a:pPr algn="l" latinLnBrk="0"/>
                      <a:r>
                        <a:rPr lang="en-US" dirty="0" err="1">
                          <a:effectLst/>
                        </a:rPr>
                        <a:t>tidyverse</a:t>
                      </a:r>
                      <a:endParaRPr lang="en-US" dirty="0">
                        <a:effectLst/>
                      </a:endParaRPr>
                    </a:p>
                  </a:txBody>
                  <a:tcPr anchor="ctr"/>
                </a:tc>
              </a:tr>
            </a:tbl>
          </a:graphicData>
        </a:graphic>
      </p:graphicFrame>
      <p:sp>
        <p:nvSpPr>
          <p:cNvPr id="3" name="Footer Placeholder 2"/>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11</a:t>
            </a:fld>
            <a:endParaRPr lang="en-US"/>
          </a:p>
        </p:txBody>
      </p:sp>
    </p:spTree>
    <p:extLst>
      <p:ext uri="{BB962C8B-B14F-4D97-AF65-F5344CB8AC3E}">
        <p14:creationId xmlns:p14="http://schemas.microsoft.com/office/powerpoint/2010/main" val="379754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Atime</a:t>
            </a:r>
            <a:r>
              <a:rPr lang="en-US" dirty="0" smtClean="0"/>
              <a:t> for Performance Efficiency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t>
            </a:r>
            <a:r>
              <a:rPr lang="en-US" dirty="0" err="1" smtClean="0"/>
              <a:t>atime</a:t>
            </a:r>
            <a:endParaRPr lang="en-US" dirty="0" smtClean="0"/>
          </a:p>
          <a:p>
            <a:pPr marL="0" indent="0">
              <a:buNone/>
            </a:pPr>
            <a:r>
              <a:rPr lang="en-US" dirty="0"/>
              <a:t>The '</a:t>
            </a:r>
            <a:r>
              <a:rPr lang="en-US" dirty="0" err="1"/>
              <a:t>atime</a:t>
            </a:r>
            <a:r>
              <a:rPr lang="en-US" dirty="0"/>
              <a:t>' package in R is designed to facilitate the computation and visualization of comparative asymptotic timings of different algorithms and code versions. It offers functionality for comparing empirical timings with expected references based on asymptotic computational complexity. It also includes features for measuring asymptotic memory usage and other quantities</a:t>
            </a:r>
            <a:r>
              <a:rPr lang="en-US" dirty="0" smtClean="0"/>
              <a:t>.</a:t>
            </a:r>
          </a:p>
          <a:p>
            <a:pPr marL="0" indent="0">
              <a:buNone/>
            </a:pPr>
            <a:endParaRPr lang="en-US" dirty="0"/>
          </a:p>
          <a:p>
            <a:pPr marL="0" indent="0">
              <a:buNone/>
            </a:pPr>
            <a:r>
              <a:rPr lang="en-US" dirty="0"/>
              <a:t>measuring and comparing the execution times of various expressions or functions for different data sizes, users can gain insights into the scalability and efficiency of their code</a:t>
            </a:r>
            <a:r>
              <a:rPr lang="en-US" dirty="0" smtClean="0"/>
              <a:t>.</a:t>
            </a:r>
          </a:p>
          <a:p>
            <a:pPr marL="0" indent="0">
              <a:buNone/>
            </a:pPr>
            <a:endParaRPr lang="en-US" dirty="0"/>
          </a:p>
          <a:p>
            <a:pPr marL="0" indent="0">
              <a:buNone/>
            </a:pPr>
            <a:r>
              <a:rPr lang="en-US" dirty="0"/>
              <a:t>The key function provided by the '</a:t>
            </a:r>
            <a:r>
              <a:rPr lang="en-US" dirty="0" err="1"/>
              <a:t>atime</a:t>
            </a:r>
            <a:r>
              <a:rPr lang="en-US" dirty="0"/>
              <a:t>' package is called </a:t>
            </a:r>
            <a:r>
              <a:rPr lang="en-US" dirty="0" err="1"/>
              <a:t>atime</a:t>
            </a:r>
            <a:r>
              <a:rPr lang="en-US" dirty="0"/>
              <a:t>(). This function allows users to specify a numeric vector of data sizes (N) and an expression or a list of expressions (</a:t>
            </a:r>
            <a:r>
              <a:rPr lang="en-US" dirty="0" err="1"/>
              <a:t>expr.list</a:t>
            </a:r>
            <a:r>
              <a:rPr lang="en-US" dirty="0"/>
              <a:t>) to be timed</a:t>
            </a:r>
            <a:endParaRPr lang="en-US" dirty="0" smtClean="0"/>
          </a:p>
          <a:p>
            <a:pPr marL="0" indent="0">
              <a:buNone/>
            </a:pPr>
            <a:endParaRPr lang="en-US" dirty="0" smtClean="0"/>
          </a:p>
        </p:txBody>
      </p:sp>
      <p:sp>
        <p:nvSpPr>
          <p:cNvPr id="4" name="Footer Placeholder 3"/>
          <p:cNvSpPr>
            <a:spLocks noGrp="1"/>
          </p:cNvSpPr>
          <p:nvPr>
            <p:ph type="ftr" sz="quarter" idx="11"/>
          </p:nvPr>
        </p:nvSpPr>
        <p:spPr>
          <a:xfrm>
            <a:off x="0" y="6356350"/>
            <a:ext cx="4114800" cy="365125"/>
          </a:xfrm>
        </p:spPr>
        <p:txBody>
          <a:bodyPr/>
          <a:lstStyle/>
          <a:p>
            <a:r>
              <a:rPr lang="en-US" sz="800" dirty="0"/>
              <a:t>Sources: https://cran.r-project.org/web/packages/atime/atime.pdf </a:t>
            </a:r>
            <a:endParaRPr lang="en-US" sz="800" dirty="0"/>
          </a:p>
        </p:txBody>
      </p:sp>
      <p:sp>
        <p:nvSpPr>
          <p:cNvPr id="5" name="Slide Number Placeholder 4"/>
          <p:cNvSpPr>
            <a:spLocks noGrp="1"/>
          </p:cNvSpPr>
          <p:nvPr>
            <p:ph type="sldNum" sz="quarter" idx="12"/>
          </p:nvPr>
        </p:nvSpPr>
        <p:spPr/>
        <p:txBody>
          <a:bodyPr/>
          <a:lstStyle/>
          <a:p>
            <a:fld id="{5194DAD0-54E4-4D8C-A150-5A2DBA2DA26E}" type="slidenum">
              <a:rPr lang="en-US" smtClean="0"/>
              <a:t>12</a:t>
            </a:fld>
            <a:endParaRPr lang="en-US"/>
          </a:p>
        </p:txBody>
      </p:sp>
    </p:spTree>
    <p:extLst>
      <p:ext uri="{BB962C8B-B14F-4D97-AF65-F5344CB8AC3E}">
        <p14:creationId xmlns:p14="http://schemas.microsoft.com/office/powerpoint/2010/main" val="225248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atime_versions</a:t>
            </a:r>
            <a:r>
              <a:rPr lang="en-US" dirty="0"/>
              <a:t>(): This function is used to measure computation time and memory usage for a single R expression evaluated using different </a:t>
            </a:r>
            <a:r>
              <a:rPr lang="en-US" dirty="0" err="1"/>
              <a:t>git</a:t>
            </a:r>
            <a:r>
              <a:rPr lang="en-US" dirty="0"/>
              <a:t> versions. It takes the package path, data sizes, setup expression, and the expression to evaluate as input, along with other optional arguments.</a:t>
            </a:r>
          </a:p>
          <a:p>
            <a:endParaRPr lang="en-US" dirty="0"/>
          </a:p>
          <a:p>
            <a:r>
              <a:rPr lang="en-US" dirty="0" err="1"/>
              <a:t>atime_versions_exprs</a:t>
            </a:r>
            <a:r>
              <a:rPr lang="en-US" dirty="0"/>
              <a:t>(): This function is used within the </a:t>
            </a:r>
            <a:r>
              <a:rPr lang="en-US" dirty="0" err="1"/>
              <a:t>atime_versions</a:t>
            </a:r>
            <a:r>
              <a:rPr lang="en-US" dirty="0"/>
              <a:t>() function to generate a list of expressions to be evaluated for each </a:t>
            </a:r>
            <a:r>
              <a:rPr lang="en-US" dirty="0" err="1"/>
              <a:t>git</a:t>
            </a:r>
            <a:r>
              <a:rPr lang="en-US" dirty="0"/>
              <a:t> version.</a:t>
            </a:r>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13</a:t>
            </a:fld>
            <a:endParaRPr lang="en-US"/>
          </a:p>
        </p:txBody>
      </p:sp>
    </p:spTree>
    <p:extLst>
      <p:ext uri="{BB962C8B-B14F-4D97-AF65-F5344CB8AC3E}">
        <p14:creationId xmlns:p14="http://schemas.microsoft.com/office/powerpoint/2010/main" val="390722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atime_grid</a:t>
            </a:r>
            <a:r>
              <a:rPr lang="en-US" dirty="0"/>
              <a:t>(): This function is used to create expressions for asymptotic timing by substituting values into expressions. It takes a named list of items to replace in expressions and generates a named list of expressions that can be used as input for the </a:t>
            </a:r>
            <a:r>
              <a:rPr lang="en-US" dirty="0" err="1"/>
              <a:t>atime</a:t>
            </a:r>
            <a:r>
              <a:rPr lang="en-US" dirty="0"/>
              <a:t>() function.</a:t>
            </a:r>
          </a:p>
          <a:p>
            <a:endParaRPr lang="en-US" dirty="0"/>
          </a:p>
          <a:p>
            <a:r>
              <a:rPr lang="en-US" dirty="0" err="1"/>
              <a:t>atime_pkg</a:t>
            </a:r>
            <a:r>
              <a:rPr lang="en-US" dirty="0"/>
              <a:t>(): This function is used for performing package-level tests by measuring computation time and memory usage for different R expressions across multiple package versions. It takes the path to the package source directory as input and returns a named list of results.</a:t>
            </a:r>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14</a:t>
            </a:fld>
            <a:endParaRPr lang="en-US"/>
          </a:p>
        </p:txBody>
      </p:sp>
    </p:spTree>
    <p:extLst>
      <p:ext uri="{BB962C8B-B14F-4D97-AF65-F5344CB8AC3E}">
        <p14:creationId xmlns:p14="http://schemas.microsoft.com/office/powerpoint/2010/main" val="3958549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err="1"/>
              <a:t>atime_versions_remove</a:t>
            </a:r>
            <a:r>
              <a:rPr lang="en-US" dirty="0"/>
              <a:t>(): This function is used within the </a:t>
            </a:r>
            <a:r>
              <a:rPr lang="en-US" dirty="0" err="1"/>
              <a:t>atime_versions</a:t>
            </a:r>
            <a:r>
              <a:rPr lang="en-US" dirty="0"/>
              <a:t>() function to remove unnecessary files and directories created during the evaluation of expressions for different </a:t>
            </a:r>
            <a:r>
              <a:rPr lang="en-US" dirty="0" err="1"/>
              <a:t>git</a:t>
            </a:r>
            <a:r>
              <a:rPr lang="en-US" dirty="0"/>
              <a:t> versions.</a:t>
            </a:r>
          </a:p>
          <a:p>
            <a:endParaRPr lang="en-US" dirty="0"/>
          </a:p>
          <a:p>
            <a:r>
              <a:rPr lang="en-US" dirty="0" err="1"/>
              <a:t>glob_find_replace</a:t>
            </a:r>
            <a:r>
              <a:rPr lang="en-US" dirty="0"/>
              <a:t>(): This function is used to perform global find and replace operations on expressions. It takes a pattern, replacement, and an expression as input and returns the modified expression.</a:t>
            </a:r>
          </a:p>
          <a:p>
            <a:endParaRPr lang="en-US" dirty="0"/>
          </a:p>
          <a:p>
            <a:r>
              <a:rPr lang="en-US" dirty="0" err="1"/>
              <a:t>references_best</a:t>
            </a:r>
            <a:r>
              <a:rPr lang="en-US" dirty="0"/>
              <a:t>(): This function is used to determine the best reference expression based on the empirical timings of different expressions. It compares the timings with expected references such as linear or quadratic complexity and selects the best reference expression.</a:t>
            </a:r>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15</a:t>
            </a:fld>
            <a:endParaRPr lang="en-US"/>
          </a:p>
        </p:txBody>
      </p:sp>
    </p:spTree>
    <p:extLst>
      <p:ext uri="{BB962C8B-B14F-4D97-AF65-F5344CB8AC3E}">
        <p14:creationId xmlns:p14="http://schemas.microsoft.com/office/powerpoint/2010/main" val="102984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TalK</a:t>
            </a:r>
            <a:r>
              <a:rPr lang="en-US" dirty="0" smtClean="0"/>
              <a:t> about </a:t>
            </a:r>
            <a:r>
              <a:rPr lang="en-US" dirty="0" smtClean="0"/>
              <a:t>Other Packages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polars</a:t>
            </a:r>
            <a:r>
              <a:rPr lang="en-US" dirty="0"/>
              <a:t>: </a:t>
            </a:r>
            <a:r>
              <a:rPr lang="en-US" dirty="0" err="1"/>
              <a:t>Polars</a:t>
            </a:r>
            <a:r>
              <a:rPr lang="en-US" dirty="0"/>
              <a:t> is a fast and efficient data manipulation and analysis library for R. It provides a </a:t>
            </a:r>
            <a:r>
              <a:rPr lang="en-US" dirty="0" err="1"/>
              <a:t>DataFrame</a:t>
            </a:r>
            <a:r>
              <a:rPr lang="en-US" dirty="0"/>
              <a:t> API similar to pandas in Python and allows you to perform operations like filtering, aggregating, joining, and transforming data. </a:t>
            </a:r>
            <a:r>
              <a:rPr lang="en-US" dirty="0" err="1"/>
              <a:t>Polars</a:t>
            </a:r>
            <a:r>
              <a:rPr lang="en-US" dirty="0"/>
              <a:t> is designed for working with large datasets and utilizes parallel processing to achieve high performance.</a:t>
            </a:r>
          </a:p>
          <a:p>
            <a:endParaRPr lang="en-US" dirty="0"/>
          </a:p>
          <a:p>
            <a:r>
              <a:rPr lang="en-US" dirty="0"/>
              <a:t>spark: The </a:t>
            </a:r>
            <a:r>
              <a:rPr lang="en-US" dirty="0" err="1"/>
              <a:t>sparklyr</a:t>
            </a:r>
            <a:r>
              <a:rPr lang="en-US" dirty="0"/>
              <a:t> package provides an R interface to Apache Spark, a distributed computing system. Spark is known for its ability to process large-scale data sets in a distributed and parallel manner. With </a:t>
            </a:r>
            <a:r>
              <a:rPr lang="en-US" dirty="0" err="1"/>
              <a:t>sparklyr</a:t>
            </a:r>
            <a:r>
              <a:rPr lang="en-US" dirty="0"/>
              <a:t>, you can connect to a Spark cluster and manipulate data using the </a:t>
            </a:r>
            <a:r>
              <a:rPr lang="en-US" dirty="0" err="1"/>
              <a:t>dplyr</a:t>
            </a:r>
            <a:r>
              <a:rPr lang="en-US" dirty="0"/>
              <a:t> syntax, which is a popular package for data manipulation in R.</a:t>
            </a:r>
          </a:p>
          <a:p>
            <a:endParaRPr lang="en-US" dirty="0"/>
          </a:p>
          <a:p>
            <a:r>
              <a:rPr lang="en-US" dirty="0"/>
              <a:t>collapse: The collapse package provides various functions for aggregating and collapsing data in R. It includes functions for collapsing data by group, creating contingency tables, calculating summary statistics, and performing other data aggregation tasks. The package aims to provide efficient and convenient methods for summarizing data.</a:t>
            </a:r>
            <a:endParaRPr lang="en-US" dirty="0"/>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16</a:t>
            </a:fld>
            <a:endParaRPr lang="en-US"/>
          </a:p>
        </p:txBody>
      </p:sp>
    </p:spTree>
    <p:extLst>
      <p:ext uri="{BB962C8B-B14F-4D97-AF65-F5344CB8AC3E}">
        <p14:creationId xmlns:p14="http://schemas.microsoft.com/office/powerpoint/2010/main" val="100497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TalK</a:t>
            </a:r>
            <a:r>
              <a:rPr lang="en-US" dirty="0" smtClean="0"/>
              <a:t> about </a:t>
            </a:r>
            <a:r>
              <a:rPr lang="en-US" dirty="0" smtClean="0"/>
              <a:t>Other Packages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dplyr</a:t>
            </a:r>
            <a:r>
              <a:rPr lang="en-US" dirty="0"/>
              <a:t>: </a:t>
            </a:r>
            <a:r>
              <a:rPr lang="en-US" dirty="0" err="1"/>
              <a:t>dplyr</a:t>
            </a:r>
            <a:r>
              <a:rPr lang="en-US" dirty="0"/>
              <a:t> is a widely used package for data manipulation in R. It provides a set of functions that allow you to easily filter, arrange, mutate, and summarize data. </a:t>
            </a:r>
            <a:r>
              <a:rPr lang="en-US" dirty="0" err="1"/>
              <a:t>dplyr</a:t>
            </a:r>
            <a:r>
              <a:rPr lang="en-US" dirty="0"/>
              <a:t> follows a "grammar of data manipulation" approach, which means that it provides a consistent and intuitive syntax for performing common data manipulation tasks. It works well with various data structures, including data frames and databases.</a:t>
            </a:r>
          </a:p>
          <a:p>
            <a:endParaRPr lang="en-US" dirty="0"/>
          </a:p>
          <a:p>
            <a:r>
              <a:rPr lang="en-US" dirty="0" err="1"/>
              <a:t>tidyr</a:t>
            </a:r>
            <a:r>
              <a:rPr lang="en-US" dirty="0"/>
              <a:t>: </a:t>
            </a:r>
            <a:r>
              <a:rPr lang="en-US" dirty="0" err="1"/>
              <a:t>tidyr</a:t>
            </a:r>
            <a:r>
              <a:rPr lang="en-US" dirty="0"/>
              <a:t> is another popular package for data manipulation in R. It focuses on transforming data between "wide" and "long" formats, also known as data reshaping or tidying. </a:t>
            </a:r>
            <a:r>
              <a:rPr lang="en-US" dirty="0" err="1"/>
              <a:t>tidyr</a:t>
            </a:r>
            <a:r>
              <a:rPr lang="en-US" dirty="0"/>
              <a:t> provides functions like gather() and spread() that help you reshape your data to a more suitable format for analysis. It works well in conjunction with </a:t>
            </a:r>
            <a:r>
              <a:rPr lang="en-US" dirty="0" err="1"/>
              <a:t>dplyr</a:t>
            </a:r>
            <a:r>
              <a:rPr lang="en-US" dirty="0"/>
              <a:t> to perform comprehensive data manipulation tasks.</a:t>
            </a:r>
          </a:p>
          <a:p>
            <a:endParaRPr lang="en-US" dirty="0"/>
          </a:p>
          <a:p>
            <a:r>
              <a:rPr lang="en-US" dirty="0"/>
              <a:t>base R: Base R refers to the core functionality and packages that are included with the R programming language by default. It provides a wide range of functions and data structures for data manipulation, statistical analysis, graphics, and more. Base R is the foundation upon which many other packages, including the ones you mentioned, are built.</a:t>
            </a:r>
          </a:p>
          <a:p>
            <a:endParaRPr lang="en-US" dirty="0"/>
          </a:p>
          <a:p>
            <a:r>
              <a:rPr lang="en-US" dirty="0"/>
              <a:t>reshape2: reshape2 is an older package in R that provides functions for reshaping and transforming data. It offers tools for converting data between different formats, such as converting data from wide to long format or vice versa. While </a:t>
            </a:r>
            <a:r>
              <a:rPr lang="en-US" dirty="0" err="1"/>
              <a:t>dplyr</a:t>
            </a:r>
            <a:r>
              <a:rPr lang="en-US" dirty="0"/>
              <a:t> and </a:t>
            </a:r>
            <a:r>
              <a:rPr lang="en-US" dirty="0" err="1"/>
              <a:t>tidyr</a:t>
            </a:r>
            <a:r>
              <a:rPr lang="en-US" dirty="0"/>
              <a:t> now provide similar functionality, reshape2 is still used in some cases, particularly for complex reshaping tasks.</a:t>
            </a:r>
            <a:endParaRPr lang="en-US" dirty="0"/>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17</a:t>
            </a:fld>
            <a:endParaRPr lang="en-US"/>
          </a:p>
        </p:txBody>
      </p:sp>
    </p:spTree>
    <p:extLst>
      <p:ext uri="{BB962C8B-B14F-4D97-AF65-F5344CB8AC3E}">
        <p14:creationId xmlns:p14="http://schemas.microsoft.com/office/powerpoint/2010/main" val="66894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Table Efficiency with other packages </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18</a:t>
            </a:fld>
            <a:endParaRPr lang="en-US"/>
          </a:p>
        </p:txBody>
      </p:sp>
    </p:spTree>
    <p:extLst>
      <p:ext uri="{BB962C8B-B14F-4D97-AF65-F5344CB8AC3E}">
        <p14:creationId xmlns:p14="http://schemas.microsoft.com/office/powerpoint/2010/main" val="265116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6</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19</a:t>
            </a:fld>
            <a:endParaRPr lang="en-US"/>
          </a:p>
        </p:txBody>
      </p:sp>
    </p:spTree>
    <p:extLst>
      <p:ext uri="{BB962C8B-B14F-4D97-AF65-F5344CB8AC3E}">
        <p14:creationId xmlns:p14="http://schemas.microsoft.com/office/powerpoint/2010/main" val="173986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Project</a:t>
            </a:r>
            <a:endParaRPr lang="en-US" dirty="0"/>
          </a:p>
        </p:txBody>
      </p:sp>
      <p:sp>
        <p:nvSpPr>
          <p:cNvPr id="3" name="Content Placeholder 2"/>
          <p:cNvSpPr>
            <a:spLocks noGrp="1"/>
          </p:cNvSpPr>
          <p:nvPr>
            <p:ph idx="1"/>
          </p:nvPr>
        </p:nvSpPr>
        <p:spPr/>
        <p:txBody>
          <a:bodyPr/>
          <a:lstStyle/>
          <a:p>
            <a:r>
              <a:rPr lang="en-US" dirty="0"/>
              <a:t>This project, funded by the NSF under </a:t>
            </a:r>
            <a:r>
              <a:rPr lang="en-US" dirty="0" err="1"/>
              <a:t>th</a:t>
            </a:r>
            <a:r>
              <a:rPr lang="en-US" dirty="0"/>
              <a:t> POSE is aiming to enhance the </a:t>
            </a:r>
            <a:r>
              <a:rPr lang="en-US" dirty="0" err="1"/>
              <a:t>opensource</a:t>
            </a:r>
            <a:r>
              <a:rPr lang="en-US" dirty="0"/>
              <a:t> surrounding the R </a:t>
            </a:r>
            <a:r>
              <a:rPr lang="en-US" dirty="0" err="1"/>
              <a:t>data.table</a:t>
            </a:r>
            <a:r>
              <a:rPr lang="en-US" dirty="0"/>
              <a:t> package.</a:t>
            </a:r>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2</a:t>
            </a:fld>
            <a:endParaRPr lang="en-US"/>
          </a:p>
        </p:txBody>
      </p:sp>
    </p:spTree>
    <p:extLst>
      <p:ext uri="{BB962C8B-B14F-4D97-AF65-F5344CB8AC3E}">
        <p14:creationId xmlns:p14="http://schemas.microsoft.com/office/powerpoint/2010/main" val="4255647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Regression on </a:t>
            </a:r>
            <a:r>
              <a:rPr lang="en-US" dirty="0" err="1" smtClean="0"/>
              <a:t>Githubissues</a:t>
            </a:r>
            <a:endParaRPr lang="en-US" dirty="0"/>
          </a:p>
        </p:txBody>
      </p:sp>
      <p:sp>
        <p:nvSpPr>
          <p:cNvPr id="3" name="Content Placeholder 2"/>
          <p:cNvSpPr>
            <a:spLocks noGrp="1"/>
          </p:cNvSpPr>
          <p:nvPr>
            <p:ph idx="1"/>
          </p:nvPr>
        </p:nvSpPr>
        <p:spPr/>
        <p:txBody>
          <a:bodyPr/>
          <a:lstStyle/>
          <a:p>
            <a:r>
              <a:rPr lang="en-US" dirty="0"/>
              <a:t>Performance regression on GitHub issues refers to a situation where the performance of a software project, typically measured in terms of speed, efficiency, or resource utilization, has degraded compared to a previous version or a known baseline</a:t>
            </a:r>
            <a:endParaRPr lang="en-US" dirty="0"/>
          </a:p>
        </p:txBody>
      </p:sp>
      <p:sp>
        <p:nvSpPr>
          <p:cNvPr id="4" name="Footer Placeholder 3"/>
          <p:cNvSpPr>
            <a:spLocks noGrp="1"/>
          </p:cNvSpPr>
          <p:nvPr>
            <p:ph type="ftr" sz="quarter" idx="11"/>
          </p:nvPr>
        </p:nvSpPr>
        <p:spPr/>
        <p:txBody>
          <a:bodyPr/>
          <a:lstStyle/>
          <a:p>
            <a:r>
              <a:rPr lang="en-US" dirty="0" smtClean="0"/>
              <a:t>sources</a:t>
            </a:r>
            <a:endParaRPr lang="en-US" dirty="0"/>
          </a:p>
        </p:txBody>
      </p:sp>
      <p:sp>
        <p:nvSpPr>
          <p:cNvPr id="5" name="Slide Number Placeholder 4"/>
          <p:cNvSpPr>
            <a:spLocks noGrp="1"/>
          </p:cNvSpPr>
          <p:nvPr>
            <p:ph type="sldNum" sz="quarter" idx="12"/>
          </p:nvPr>
        </p:nvSpPr>
        <p:spPr/>
        <p:txBody>
          <a:bodyPr/>
          <a:lstStyle/>
          <a:p>
            <a:fld id="{5194DAD0-54E4-4D8C-A150-5A2DBA2DA26E}" type="slidenum">
              <a:rPr lang="en-US" smtClean="0"/>
              <a:t>20</a:t>
            </a:fld>
            <a:endParaRPr lang="en-US"/>
          </a:p>
        </p:txBody>
      </p:sp>
    </p:spTree>
    <p:extLst>
      <p:ext uri="{BB962C8B-B14F-4D97-AF65-F5344CB8AC3E}">
        <p14:creationId xmlns:p14="http://schemas.microsoft.com/office/powerpoint/2010/main" val="184953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about 6 slides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21</a:t>
            </a:fld>
            <a:endParaRPr lang="en-US"/>
          </a:p>
        </p:txBody>
      </p:sp>
    </p:spTree>
    <p:extLst>
      <p:ext uri="{BB962C8B-B14F-4D97-AF65-F5344CB8AC3E}">
        <p14:creationId xmlns:p14="http://schemas.microsoft.com/office/powerpoint/2010/main" val="238493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a:t>
            </a:r>
            <a:r>
              <a:rPr lang="en-US" dirty="0" err="1" smtClean="0"/>
              <a:t>snipshot</a:t>
            </a:r>
            <a:r>
              <a:rPr lang="en-US" dirty="0" smtClean="0"/>
              <a:t> of my forked </a:t>
            </a:r>
            <a:r>
              <a:rPr lang="en-US" dirty="0" err="1" smtClean="0"/>
              <a:t>data.table</a:t>
            </a:r>
            <a:r>
              <a:rPr lang="en-US" dirty="0" smtClean="0"/>
              <a:t> and my </a:t>
            </a:r>
            <a:r>
              <a:rPr lang="en-US" dirty="0" err="1" smtClean="0"/>
              <a:t>github</a:t>
            </a:r>
            <a:r>
              <a:rPr lang="en-US" dirty="0" smtClean="0"/>
              <a:t> Action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22</a:t>
            </a:fld>
            <a:endParaRPr lang="en-US"/>
          </a:p>
        </p:txBody>
      </p:sp>
    </p:spTree>
    <p:extLst>
      <p:ext uri="{BB962C8B-B14F-4D97-AF65-F5344CB8AC3E}">
        <p14:creationId xmlns:p14="http://schemas.microsoft.com/office/powerpoint/2010/main" val="78592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3" name="Content Placeholder 2"/>
          <p:cNvSpPr>
            <a:spLocks noGrp="1"/>
          </p:cNvSpPr>
          <p:nvPr>
            <p:ph idx="1"/>
          </p:nvPr>
        </p:nvSpPr>
        <p:spPr/>
        <p:txBody>
          <a:bodyPr/>
          <a:lstStyle/>
          <a:p>
            <a:r>
              <a:rPr lang="en-US" dirty="0" smtClean="0"/>
              <a:t>Doris </a:t>
            </a:r>
            <a:r>
              <a:rPr lang="en-US" dirty="0" err="1" smtClean="0"/>
              <a:t>Amoakohene</a:t>
            </a:r>
            <a:r>
              <a:rPr lang="en-US" dirty="0" smtClean="0"/>
              <a:t> Afriyie</a:t>
            </a:r>
          </a:p>
          <a:p>
            <a:r>
              <a:rPr lang="en-US" dirty="0" err="1" smtClean="0"/>
              <a:t>Bsc</a:t>
            </a:r>
            <a:r>
              <a:rPr lang="en-US" dirty="0" smtClean="0"/>
              <a:t>. Statistics</a:t>
            </a:r>
          </a:p>
          <a:p>
            <a:r>
              <a:rPr lang="en-US" dirty="0" err="1" smtClean="0"/>
              <a:t>Msc</a:t>
            </a:r>
            <a:r>
              <a:rPr lang="en-US" dirty="0" smtClean="0"/>
              <a:t>. Informatics</a:t>
            </a:r>
          </a:p>
          <a:p>
            <a:r>
              <a:rPr lang="en-US" dirty="0" smtClean="0"/>
              <a:t>I have been using R since 2018</a:t>
            </a:r>
          </a:p>
          <a:p>
            <a:r>
              <a:rPr lang="en-US" dirty="0" smtClean="0"/>
              <a:t>For school work and simple data analysis</a:t>
            </a:r>
          </a:p>
          <a:p>
            <a:r>
              <a:rPr lang="en-US" dirty="0" smtClean="0"/>
              <a:t>Using </a:t>
            </a:r>
            <a:r>
              <a:rPr lang="en-US" dirty="0" err="1" smtClean="0"/>
              <a:t>data.table</a:t>
            </a:r>
            <a:r>
              <a:rPr lang="en-US" dirty="0" smtClean="0"/>
              <a:t> for the since 2020, but very effectively since September 2023</a:t>
            </a:r>
            <a:endParaRPr lang="en-US" dirty="0"/>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3</a:t>
            </a:fld>
            <a:endParaRPr lang="en-US"/>
          </a:p>
        </p:txBody>
      </p:sp>
    </p:spTree>
    <p:extLst>
      <p:ext uri="{BB962C8B-B14F-4D97-AF65-F5344CB8AC3E}">
        <p14:creationId xmlns:p14="http://schemas.microsoft.com/office/powerpoint/2010/main" val="152012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Goals for the semester in terms of this project</a:t>
            </a:r>
            <a:endParaRPr lang="en-US" dirty="0"/>
          </a:p>
        </p:txBody>
      </p:sp>
      <p:sp>
        <p:nvSpPr>
          <p:cNvPr id="3" name="Content Placeholder 2"/>
          <p:cNvSpPr>
            <a:spLocks noGrp="1"/>
          </p:cNvSpPr>
          <p:nvPr>
            <p:ph idx="1"/>
          </p:nvPr>
        </p:nvSpPr>
        <p:spPr/>
        <p:txBody>
          <a:bodyPr/>
          <a:lstStyle/>
          <a:p>
            <a:r>
              <a:rPr lang="en-US" dirty="0"/>
              <a:t> Modify </a:t>
            </a:r>
            <a:r>
              <a:rPr lang="en-US" dirty="0" err="1"/>
              <a:t>atime</a:t>
            </a:r>
            <a:r>
              <a:rPr lang="en-US" dirty="0"/>
              <a:t> compare-</a:t>
            </a:r>
            <a:r>
              <a:rPr lang="en-US" dirty="0" err="1"/>
              <a:t>data.table</a:t>
            </a:r>
            <a:r>
              <a:rPr lang="en-US" dirty="0"/>
              <a:t>-</a:t>
            </a:r>
            <a:r>
              <a:rPr lang="en-US" dirty="0" err="1"/>
              <a:t>tidyverse</a:t>
            </a:r>
            <a:r>
              <a:rPr lang="en-US" dirty="0"/>
              <a:t> vignette, and analyze efficiency of packages such as </a:t>
            </a:r>
            <a:r>
              <a:rPr lang="en-US" dirty="0" err="1"/>
              <a:t>polars</a:t>
            </a:r>
            <a:r>
              <a:rPr lang="en-US" dirty="0"/>
              <a:t>, arrow, collapse, spark</a:t>
            </a:r>
            <a:r>
              <a:rPr lang="en-US" dirty="0" smtClean="0"/>
              <a:t>.</a:t>
            </a:r>
          </a:p>
          <a:p>
            <a:r>
              <a:rPr lang="en-US" dirty="0"/>
              <a:t> Examine history of </a:t>
            </a:r>
            <a:r>
              <a:rPr lang="en-US" dirty="0" err="1"/>
              <a:t>data.table</a:t>
            </a:r>
            <a:r>
              <a:rPr lang="en-US" dirty="0"/>
              <a:t> repository, including issues about performance regressions, to create two relevant performance tests, and use </a:t>
            </a:r>
            <a:r>
              <a:rPr lang="en-US" dirty="0" err="1"/>
              <a:t>atime</a:t>
            </a:r>
            <a:r>
              <a:rPr lang="en-US" dirty="0"/>
              <a:t> to analyze three different code branches (before regression, regression, fix regression</a:t>
            </a:r>
            <a:r>
              <a:rPr lang="en-US" dirty="0" smtClean="0"/>
              <a:t>).</a:t>
            </a:r>
          </a:p>
          <a:p>
            <a:r>
              <a:rPr lang="en-US" dirty="0"/>
              <a:t>Fork </a:t>
            </a:r>
            <a:r>
              <a:rPr lang="en-US" dirty="0" err="1"/>
              <a:t>data.table</a:t>
            </a:r>
            <a:r>
              <a:rPr lang="en-US" dirty="0"/>
              <a:t>, and create </a:t>
            </a:r>
            <a:r>
              <a:rPr lang="en-US" dirty="0" err="1"/>
              <a:t>github</a:t>
            </a:r>
            <a:r>
              <a:rPr lang="en-US" dirty="0"/>
              <a:t> action for performance testing, which is run for every Pull request</a:t>
            </a:r>
            <a:r>
              <a:rPr lang="en-US" dirty="0" smtClean="0"/>
              <a:t>.</a:t>
            </a:r>
          </a:p>
          <a:p>
            <a:r>
              <a:rPr lang="en-US" dirty="0"/>
              <a:t>Create slides and present results in machine learning group meeting.</a:t>
            </a:r>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4</a:t>
            </a:fld>
            <a:endParaRPr lang="en-US"/>
          </a:p>
        </p:txBody>
      </p:sp>
    </p:spTree>
    <p:extLst>
      <p:ext uri="{BB962C8B-B14F-4D97-AF65-F5344CB8AC3E}">
        <p14:creationId xmlns:p14="http://schemas.microsoft.com/office/powerpoint/2010/main" val="424416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What is </a:t>
            </a:r>
            <a:r>
              <a:rPr lang="en-US" dirty="0" err="1" smtClean="0"/>
              <a:t>Data.table</a:t>
            </a:r>
            <a:r>
              <a:rPr lang="en-US" dirty="0" smtClean="0"/>
              <a:t>? History of </a:t>
            </a:r>
            <a:r>
              <a:rPr lang="en-US" dirty="0" err="1" smtClean="0"/>
              <a:t>data.table</a:t>
            </a:r>
            <a:r>
              <a:rPr lang="en-US" dirty="0" smtClean="0"/>
              <a:t> Repository</a:t>
            </a:r>
          </a:p>
          <a:p>
            <a:r>
              <a:rPr lang="en-US" dirty="0" err="1" smtClean="0"/>
              <a:t>Atime</a:t>
            </a:r>
            <a:r>
              <a:rPr lang="en-US" dirty="0" smtClean="0"/>
              <a:t> and its importance in performing this analysis</a:t>
            </a:r>
          </a:p>
          <a:p>
            <a:r>
              <a:rPr lang="en-US" dirty="0" smtClean="0"/>
              <a:t>Overview of Packages to be examined(</a:t>
            </a:r>
            <a:r>
              <a:rPr lang="en-US" dirty="0" err="1" smtClean="0"/>
              <a:t>Polars</a:t>
            </a:r>
            <a:r>
              <a:rPr lang="en-US" dirty="0" smtClean="0"/>
              <a:t>, arrow, collapse, spark in R)</a:t>
            </a:r>
          </a:p>
          <a:p>
            <a:r>
              <a:rPr lang="en-US" dirty="0" smtClean="0"/>
              <a:t>Results and Findings</a:t>
            </a:r>
          </a:p>
          <a:p>
            <a:r>
              <a:rPr lang="en-US" dirty="0" smtClean="0"/>
              <a:t>Conclusion</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5</a:t>
            </a:fld>
            <a:endParaRPr lang="en-US"/>
          </a:p>
        </p:txBody>
      </p:sp>
    </p:spTree>
    <p:extLst>
      <p:ext uri="{BB962C8B-B14F-4D97-AF65-F5344CB8AC3E}">
        <p14:creationId xmlns:p14="http://schemas.microsoft.com/office/powerpoint/2010/main" val="47782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Data.table</a:t>
            </a:r>
            <a:r>
              <a:rPr lang="en-US" dirty="0" smtClean="0"/>
              <a:t>? History of </a:t>
            </a:r>
            <a:r>
              <a:rPr lang="en-US" dirty="0" err="1" smtClean="0"/>
              <a:t>data.table</a:t>
            </a:r>
            <a:r>
              <a:rPr lang="en-US" dirty="0" smtClean="0"/>
              <a:t> Repository</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sz="2000" dirty="0" err="1"/>
              <a:t>data.table</a:t>
            </a:r>
            <a:r>
              <a:rPr lang="en-US" sz="2000" dirty="0"/>
              <a:t> is a powerful R package that provides an enhanced version of the traditional </a:t>
            </a:r>
            <a:r>
              <a:rPr lang="en-US" sz="2000" dirty="0" err="1"/>
              <a:t>data.frame</a:t>
            </a:r>
            <a:r>
              <a:rPr lang="en-US" sz="2000" dirty="0"/>
              <a:t> object. It is designed for efficient data manipulation, particularly for large datasets</a:t>
            </a:r>
            <a:r>
              <a:rPr lang="en-US" sz="2000" dirty="0" smtClean="0"/>
              <a:t>.</a:t>
            </a:r>
          </a:p>
          <a:p>
            <a:pPr fontAlgn="base"/>
            <a:r>
              <a:rPr lang="en-US" sz="2000" dirty="0"/>
              <a:t>Like </a:t>
            </a:r>
            <a:r>
              <a:rPr lang="en-US" sz="2000" dirty="0" err="1"/>
              <a:t>data.frame</a:t>
            </a:r>
            <a:r>
              <a:rPr lang="en-US" sz="2000" dirty="0"/>
              <a:t>, but with more powerful R code syntax, and C code implementation </a:t>
            </a:r>
          </a:p>
          <a:p>
            <a:pPr fontAlgn="base"/>
            <a:r>
              <a:rPr lang="en-US" sz="2000" dirty="0"/>
              <a:t>R package on CRAN since 2006</a:t>
            </a:r>
          </a:p>
          <a:p>
            <a:pPr fontAlgn="base"/>
            <a:r>
              <a:rPr lang="en-US" sz="2000" dirty="0"/>
              <a:t>Created by Matt </a:t>
            </a:r>
            <a:r>
              <a:rPr lang="en-US" sz="2000" dirty="0" err="1"/>
              <a:t>Dowle</a:t>
            </a:r>
            <a:r>
              <a:rPr lang="en-US" sz="2000" dirty="0"/>
              <a:t>, co-author </a:t>
            </a:r>
            <a:r>
              <a:rPr lang="en-US" sz="2000" dirty="0" err="1"/>
              <a:t>Arun</a:t>
            </a:r>
            <a:r>
              <a:rPr lang="en-US" sz="2000" dirty="0"/>
              <a:t> Srinivasan since 2013, 50+ contributors</a:t>
            </a:r>
          </a:p>
          <a:p>
            <a:pPr fontAlgn="base"/>
            <a:r>
              <a:rPr lang="en-US" sz="2000" dirty="0"/>
              <a:t>1463 other CRAN packages require </a:t>
            </a:r>
            <a:r>
              <a:rPr lang="en-US" sz="2000" dirty="0" err="1"/>
              <a:t>data.table</a:t>
            </a:r>
            <a:r>
              <a:rPr lang="en-US" sz="2000" dirty="0"/>
              <a:t> (in most popular 0.05% of all CRAN packages, rank 11/19932 as of 1 Oct 2023</a:t>
            </a:r>
            <a:r>
              <a:rPr lang="en-US" sz="2000" dirty="0" smtClean="0"/>
              <a:t>)</a:t>
            </a:r>
            <a:endParaRPr lang="en-US" sz="2000" dirty="0"/>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6</a:t>
            </a:fld>
            <a:endParaRPr lang="en-US"/>
          </a:p>
        </p:txBody>
      </p:sp>
    </p:spTree>
    <p:extLst>
      <p:ext uri="{BB962C8B-B14F-4D97-AF65-F5344CB8AC3E}">
        <p14:creationId xmlns:p14="http://schemas.microsoft.com/office/powerpoint/2010/main" val="151770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err="1" smtClean="0"/>
              <a:t>Data.table</a:t>
            </a:r>
            <a:r>
              <a:rPr lang="en-US" dirty="0" smtClean="0"/>
              <a:t> and Data Frame</a:t>
            </a:r>
            <a:br>
              <a:rPr lang="en-US" dirty="0" smtClean="0"/>
            </a:br>
            <a:r>
              <a:rPr lang="en-US" dirty="0" smtClean="0"/>
              <a:t>Similarities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9162853"/>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latinLnBrk="0"/>
                      <a:r>
                        <a:rPr lang="en-US" dirty="0">
                          <a:effectLst/>
                        </a:rPr>
                        <a:t>Similarities</a:t>
                      </a:r>
                    </a:p>
                  </a:txBody>
                  <a:tcPr anchor="ctr"/>
                </a:tc>
                <a:tc>
                  <a:txBody>
                    <a:bodyPr/>
                    <a:lstStyle/>
                    <a:p>
                      <a:pPr algn="l" latinLnBrk="0"/>
                      <a:r>
                        <a:rPr lang="en-US">
                          <a:effectLst/>
                        </a:rPr>
                        <a:t>data.table</a:t>
                      </a:r>
                    </a:p>
                  </a:txBody>
                  <a:tcPr anchor="ctr"/>
                </a:tc>
                <a:tc>
                  <a:txBody>
                    <a:bodyPr/>
                    <a:lstStyle/>
                    <a:p>
                      <a:pPr algn="l" latinLnBrk="0"/>
                      <a:r>
                        <a:rPr lang="en-US">
                          <a:effectLst/>
                        </a:rPr>
                        <a:t>data.frame</a:t>
                      </a:r>
                    </a:p>
                  </a:txBody>
                  <a:tcPr anchor="ctr"/>
                </a:tc>
              </a:tr>
              <a:tr h="370840">
                <a:tc>
                  <a:txBody>
                    <a:bodyPr/>
                    <a:lstStyle/>
                    <a:p>
                      <a:pPr latinLnBrk="0"/>
                      <a:r>
                        <a:rPr lang="en-US">
                          <a:effectLst/>
                        </a:rPr>
                        <a:t>Tabular Data Structure</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Data Manipulation</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Column Naming</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Column Types</a:t>
                      </a:r>
                    </a:p>
                  </a:txBody>
                  <a:tcPr anchor="ctr"/>
                </a:tc>
                <a:tc>
                  <a:txBody>
                    <a:bodyPr/>
                    <a:lstStyle/>
                    <a:p>
                      <a:pPr latinLnBrk="0"/>
                      <a:r>
                        <a:rPr lang="en-US">
                          <a:effectLst/>
                        </a:rPr>
                        <a:t>Numeric, Character, Logical, Factors, and more</a:t>
                      </a:r>
                    </a:p>
                  </a:txBody>
                  <a:tcPr anchor="ctr"/>
                </a:tc>
                <a:tc>
                  <a:txBody>
                    <a:bodyPr/>
                    <a:lstStyle/>
                    <a:p>
                      <a:pPr latinLnBrk="0"/>
                      <a:r>
                        <a:rPr lang="en-US">
                          <a:effectLst/>
                        </a:rPr>
                        <a:t>Numeric, Character, Logical, Factors, and more</a:t>
                      </a:r>
                    </a:p>
                  </a:txBody>
                  <a:tcPr anchor="ctr"/>
                </a:tc>
              </a:tr>
              <a:tr h="370840">
                <a:tc>
                  <a:txBody>
                    <a:bodyPr/>
                    <a:lstStyle/>
                    <a:p>
                      <a:pPr latinLnBrk="0"/>
                      <a:r>
                        <a:rPr lang="en-US">
                          <a:effectLst/>
                        </a:rPr>
                        <a:t>Data Analysis</a:t>
                      </a:r>
                    </a:p>
                  </a:txBody>
                  <a:tcPr anchor="ctr"/>
                </a:tc>
                <a:tc>
                  <a:txBody>
                    <a:bodyPr/>
                    <a:lstStyle/>
                    <a:p>
                      <a:pPr latinLnBrk="0"/>
                      <a:r>
                        <a:rPr lang="en-US">
                          <a:effectLst/>
                        </a:rPr>
                        <a:t>Yes</a:t>
                      </a:r>
                    </a:p>
                  </a:txBody>
                  <a:tcPr anchor="ctr"/>
                </a:tc>
                <a:tc>
                  <a:txBody>
                    <a:bodyPr/>
                    <a:lstStyle/>
                    <a:p>
                      <a:pPr latinLnBrk="0"/>
                      <a:r>
                        <a:rPr lang="en-US">
                          <a:effectLst/>
                        </a:rPr>
                        <a:t>Yes</a:t>
                      </a:r>
                    </a:p>
                  </a:txBody>
                  <a:tcPr anchor="ctr"/>
                </a:tc>
              </a:tr>
              <a:tr h="370840">
                <a:tc>
                  <a:txBody>
                    <a:bodyPr/>
                    <a:lstStyle/>
                    <a:p>
                      <a:pPr latinLnBrk="0"/>
                      <a:r>
                        <a:rPr lang="en-US">
                          <a:effectLst/>
                        </a:rPr>
                        <a:t>Integration</a:t>
                      </a:r>
                    </a:p>
                  </a:txBody>
                  <a:tcPr anchor="ctr"/>
                </a:tc>
                <a:tc>
                  <a:txBody>
                    <a:bodyPr/>
                    <a:lstStyle/>
                    <a:p>
                      <a:pPr latinLnBrk="0"/>
                      <a:r>
                        <a:rPr lang="en-US">
                          <a:effectLst/>
                        </a:rPr>
                        <a:t>Can be used together within the same code or project</a:t>
                      </a:r>
                    </a:p>
                  </a:txBody>
                  <a:tcPr anchor="ctr"/>
                </a:tc>
                <a:tc>
                  <a:txBody>
                    <a:bodyPr/>
                    <a:lstStyle/>
                    <a:p>
                      <a:pPr latinLnBrk="0"/>
                      <a:r>
                        <a:rPr lang="en-US" dirty="0">
                          <a:effectLst/>
                        </a:rPr>
                        <a:t>Can be used together within the same code</a:t>
                      </a:r>
                    </a:p>
                  </a:txBody>
                  <a:tcPr anchor="ctr"/>
                </a:tc>
              </a:tr>
            </a:tbl>
          </a:graphicData>
        </a:graphic>
      </p:graphicFrame>
      <p:sp>
        <p:nvSpPr>
          <p:cNvPr id="3" name="Footer Placeholder 2"/>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7</a:t>
            </a:fld>
            <a:endParaRPr lang="en-US"/>
          </a:p>
        </p:txBody>
      </p:sp>
    </p:spTree>
    <p:extLst>
      <p:ext uri="{BB962C8B-B14F-4D97-AF65-F5344CB8AC3E}">
        <p14:creationId xmlns:p14="http://schemas.microsoft.com/office/powerpoint/2010/main" val="130772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err="1" smtClean="0"/>
              <a:t>Data.table</a:t>
            </a:r>
            <a:r>
              <a:rPr lang="en-US" dirty="0" smtClean="0"/>
              <a:t> and Data Frame</a:t>
            </a:r>
            <a:br>
              <a:rPr lang="en-US" dirty="0" smtClean="0"/>
            </a:br>
            <a:r>
              <a:rPr lang="en-US" dirty="0" err="1" smtClean="0"/>
              <a:t>Diferrences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6466970"/>
              </p:ext>
            </p:extLst>
          </p:nvPr>
        </p:nvGraphicFramePr>
        <p:xfrm>
          <a:off x="838200" y="1825625"/>
          <a:ext cx="10515600" cy="36779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latinLnBrk="0"/>
                      <a:r>
                        <a:rPr lang="en-US">
                          <a:effectLst/>
                        </a:rPr>
                        <a:t>Differences</a:t>
                      </a:r>
                    </a:p>
                  </a:txBody>
                  <a:tcPr anchor="ctr"/>
                </a:tc>
                <a:tc>
                  <a:txBody>
                    <a:bodyPr/>
                    <a:lstStyle/>
                    <a:p>
                      <a:pPr algn="l" latinLnBrk="0"/>
                      <a:r>
                        <a:rPr lang="en-US">
                          <a:effectLst/>
                        </a:rPr>
                        <a:t>data.table</a:t>
                      </a:r>
                    </a:p>
                  </a:txBody>
                  <a:tcPr anchor="ctr"/>
                </a:tc>
                <a:tc>
                  <a:txBody>
                    <a:bodyPr/>
                    <a:lstStyle/>
                    <a:p>
                      <a:pPr algn="l" latinLnBrk="0"/>
                      <a:r>
                        <a:rPr lang="en-US">
                          <a:effectLst/>
                        </a:rPr>
                        <a:t>data.frame</a:t>
                      </a:r>
                    </a:p>
                  </a:txBody>
                  <a:tcPr anchor="ctr"/>
                </a:tc>
              </a:tr>
              <a:tr h="370840">
                <a:tc>
                  <a:txBody>
                    <a:bodyPr/>
                    <a:lstStyle/>
                    <a:p>
                      <a:pPr latinLnBrk="0"/>
                      <a:r>
                        <a:rPr lang="en-US">
                          <a:effectLst/>
                        </a:rPr>
                        <a:t>Performance</a:t>
                      </a:r>
                    </a:p>
                  </a:txBody>
                  <a:tcPr anchor="ctr"/>
                </a:tc>
                <a:tc>
                  <a:txBody>
                    <a:bodyPr/>
                    <a:lstStyle/>
                    <a:p>
                      <a:pPr latinLnBrk="0"/>
                      <a:r>
                        <a:rPr lang="en-US">
                          <a:effectLst/>
                        </a:rPr>
                        <a:t>Efficient for large datasets</a:t>
                      </a:r>
                    </a:p>
                  </a:txBody>
                  <a:tcPr anchor="ctr"/>
                </a:tc>
                <a:tc>
                  <a:txBody>
                    <a:bodyPr/>
                    <a:lstStyle/>
                    <a:p>
                      <a:pPr latinLnBrk="0"/>
                      <a:r>
                        <a:rPr lang="en-US">
                          <a:effectLst/>
                        </a:rPr>
                        <a:t>May be slower for large datasets</a:t>
                      </a:r>
                    </a:p>
                  </a:txBody>
                  <a:tcPr anchor="ctr"/>
                </a:tc>
              </a:tr>
              <a:tr h="370840">
                <a:tc>
                  <a:txBody>
                    <a:bodyPr/>
                    <a:lstStyle/>
                    <a:p>
                      <a:pPr latinLnBrk="0"/>
                      <a:r>
                        <a:rPr lang="en-US">
                          <a:effectLst/>
                        </a:rPr>
                        <a:t>Syntax</a:t>
                      </a:r>
                    </a:p>
                  </a:txBody>
                  <a:tcPr anchor="ctr"/>
                </a:tc>
                <a:tc>
                  <a:txBody>
                    <a:bodyPr/>
                    <a:lstStyle/>
                    <a:p>
                      <a:pPr latinLnBrk="0"/>
                      <a:r>
                        <a:rPr lang="en-US">
                          <a:effectLst/>
                        </a:rPr>
                        <a:t>Concise and expressive</a:t>
                      </a:r>
                    </a:p>
                  </a:txBody>
                  <a:tcPr anchor="ctr"/>
                </a:tc>
                <a:tc>
                  <a:txBody>
                    <a:bodyPr/>
                    <a:lstStyle/>
                    <a:p>
                      <a:pPr latinLnBrk="0"/>
                      <a:r>
                        <a:rPr lang="en-US">
                          <a:effectLst/>
                        </a:rPr>
                        <a:t>Traditional R syntax</a:t>
                      </a:r>
                    </a:p>
                  </a:txBody>
                  <a:tcPr anchor="ctr"/>
                </a:tc>
              </a:tr>
              <a:tr h="370840">
                <a:tc>
                  <a:txBody>
                    <a:bodyPr/>
                    <a:lstStyle/>
                    <a:p>
                      <a:pPr latinLnBrk="0"/>
                      <a:r>
                        <a:rPr lang="en-US">
                          <a:effectLst/>
                        </a:rPr>
                        <a:t>Keyed operations</a:t>
                      </a:r>
                    </a:p>
                  </a:txBody>
                  <a:tcPr anchor="ctr"/>
                </a:tc>
                <a:tc>
                  <a:txBody>
                    <a:bodyPr/>
                    <a:lstStyle/>
                    <a:p>
                      <a:pPr latinLnBrk="0"/>
                      <a:r>
                        <a:rPr lang="en-US">
                          <a:effectLst/>
                        </a:rPr>
                        <a:t>Supports key-based operations</a:t>
                      </a:r>
                    </a:p>
                  </a:txBody>
                  <a:tcPr anchor="ctr"/>
                </a:tc>
                <a:tc>
                  <a:txBody>
                    <a:bodyPr/>
                    <a:lstStyle/>
                    <a:p>
                      <a:pPr latinLnBrk="0"/>
                      <a:r>
                        <a:rPr lang="en-US">
                          <a:effectLst/>
                        </a:rPr>
                        <a:t>No built-in support for key-based operations</a:t>
                      </a:r>
                    </a:p>
                  </a:txBody>
                  <a:tcPr anchor="ctr"/>
                </a:tc>
              </a:tr>
              <a:tr h="370840">
                <a:tc>
                  <a:txBody>
                    <a:bodyPr/>
                    <a:lstStyle/>
                    <a:p>
                      <a:pPr latinLnBrk="0"/>
                      <a:r>
                        <a:rPr lang="en-US">
                          <a:effectLst/>
                        </a:rPr>
                        <a:t>Memory usage</a:t>
                      </a:r>
                    </a:p>
                  </a:txBody>
                  <a:tcPr anchor="ctr"/>
                </a:tc>
                <a:tc>
                  <a:txBody>
                    <a:bodyPr/>
                    <a:lstStyle/>
                    <a:p>
                      <a:pPr latinLnBrk="0"/>
                      <a:r>
                        <a:rPr lang="en-US">
                          <a:effectLst/>
                        </a:rPr>
                        <a:t>Uses less memory</a:t>
                      </a:r>
                    </a:p>
                  </a:txBody>
                  <a:tcPr anchor="ctr"/>
                </a:tc>
                <a:tc>
                  <a:txBody>
                    <a:bodyPr/>
                    <a:lstStyle/>
                    <a:p>
                      <a:pPr latinLnBrk="0"/>
                      <a:r>
                        <a:rPr lang="en-US">
                          <a:effectLst/>
                        </a:rPr>
                        <a:t>May use more memory</a:t>
                      </a:r>
                    </a:p>
                  </a:txBody>
                  <a:tcPr anchor="ctr"/>
                </a:tc>
              </a:tr>
              <a:tr h="370840">
                <a:tc>
                  <a:txBody>
                    <a:bodyPr/>
                    <a:lstStyle/>
                    <a:p>
                      <a:pPr latinLnBrk="0"/>
                      <a:r>
                        <a:rPr lang="en-US">
                          <a:effectLst/>
                        </a:rPr>
                        <a:t>Compatibility</a:t>
                      </a:r>
                    </a:p>
                  </a:txBody>
                  <a:tcPr anchor="ctr"/>
                </a:tc>
                <a:tc>
                  <a:txBody>
                    <a:bodyPr/>
                    <a:lstStyle/>
                    <a:p>
                      <a:pPr latinLnBrk="0"/>
                      <a:r>
                        <a:rPr lang="en-US">
                          <a:effectLst/>
                        </a:rPr>
                        <a:t>Compatible with most R functions and packages</a:t>
                      </a:r>
                    </a:p>
                  </a:txBody>
                  <a:tcPr anchor="ctr"/>
                </a:tc>
                <a:tc>
                  <a:txBody>
                    <a:bodyPr/>
                    <a:lstStyle/>
                    <a:p>
                      <a:pPr latinLnBrk="0"/>
                      <a:r>
                        <a:rPr lang="en-US">
                          <a:effectLst/>
                        </a:rPr>
                        <a:t>Widely used default data structure in R</a:t>
                      </a:r>
                    </a:p>
                  </a:txBody>
                  <a:tcPr anchor="ctr"/>
                </a:tc>
              </a:tr>
              <a:tr h="370840">
                <a:tc>
                  <a:txBody>
                    <a:bodyPr/>
                    <a:lstStyle/>
                    <a:p>
                      <a:pPr latinLnBrk="0"/>
                      <a:r>
                        <a:rPr lang="en-US">
                          <a:effectLst/>
                        </a:rPr>
                        <a:t>Additional features</a:t>
                      </a:r>
                    </a:p>
                  </a:txBody>
                  <a:tcPr anchor="ctr"/>
                </a:tc>
                <a:tc>
                  <a:txBody>
                    <a:bodyPr/>
                    <a:lstStyle/>
                    <a:p>
                      <a:pPr latinLnBrk="0"/>
                      <a:r>
                        <a:rPr lang="en-US">
                          <a:effectLst/>
                        </a:rPr>
                        <a:t>Advanced join operations, fast grouping and aggregating functions, modify data by reference</a:t>
                      </a:r>
                    </a:p>
                  </a:txBody>
                  <a:tcPr anchor="ctr"/>
                </a:tc>
                <a:tc>
                  <a:txBody>
                    <a:bodyPr/>
                    <a:lstStyle/>
                    <a:p>
                      <a:pPr latinLnBrk="0"/>
                      <a:r>
                        <a:rPr lang="en-US" dirty="0">
                          <a:effectLst/>
                        </a:rPr>
                        <a:t>Standard functionality without specialized features</a:t>
                      </a:r>
                    </a:p>
                  </a:txBody>
                  <a:tcPr anchor="ctr"/>
                </a:tc>
              </a:tr>
            </a:tbl>
          </a:graphicData>
        </a:graphic>
      </p:graphicFrame>
      <p:sp>
        <p:nvSpPr>
          <p:cNvPr id="3" name="Footer Placeholder 2"/>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8</a:t>
            </a:fld>
            <a:endParaRPr lang="en-US"/>
          </a:p>
        </p:txBody>
      </p:sp>
    </p:spTree>
    <p:extLst>
      <p:ext uri="{BB962C8B-B14F-4D97-AF65-F5344CB8AC3E}">
        <p14:creationId xmlns:p14="http://schemas.microsoft.com/office/powerpoint/2010/main" val="328779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plot</a:t>
            </a:r>
            <a:endParaRPr lang="en-US" dirty="0"/>
          </a:p>
        </p:txBody>
      </p:sp>
      <p:sp>
        <p:nvSpPr>
          <p:cNvPr id="3" name="Content Placeholder 2"/>
          <p:cNvSpPr>
            <a:spLocks noGrp="1"/>
          </p:cNvSpPr>
          <p:nvPr>
            <p:ph idx="1"/>
          </p:nvPr>
        </p:nvSpPr>
        <p:spPr/>
        <p:txBody>
          <a:bodyPr/>
          <a:lstStyle/>
          <a:p>
            <a:r>
              <a:rPr lang="en-US" dirty="0" smtClean="0"/>
              <a:t>Plot and How to write </a:t>
            </a:r>
            <a:r>
              <a:rPr lang="en-US" dirty="0" err="1" smtClean="0"/>
              <a:t>data.frame</a:t>
            </a:r>
            <a:r>
              <a:rPr lang="en-US" dirty="0" smtClean="0"/>
              <a:t> with both packages in R and also a sample of how a data frame looks like </a:t>
            </a:r>
            <a:endParaRPr lang="en-US" dirty="0"/>
          </a:p>
        </p:txBody>
      </p:sp>
      <p:sp>
        <p:nvSpPr>
          <p:cNvPr id="4" name="Footer Placeholder 3"/>
          <p:cNvSpPr>
            <a:spLocks noGrp="1"/>
          </p:cNvSpPr>
          <p:nvPr>
            <p:ph type="ftr" sz="quarter" idx="11"/>
          </p:nvPr>
        </p:nvSpPr>
        <p:spPr/>
        <p:txBody>
          <a:bodyPr/>
          <a:lstStyle/>
          <a:p>
            <a:r>
              <a:rPr lang="en-US" smtClean="0"/>
              <a:t>sources</a:t>
            </a:r>
            <a:endParaRPr lang="en-US"/>
          </a:p>
        </p:txBody>
      </p:sp>
      <p:sp>
        <p:nvSpPr>
          <p:cNvPr id="5" name="Slide Number Placeholder 4"/>
          <p:cNvSpPr>
            <a:spLocks noGrp="1"/>
          </p:cNvSpPr>
          <p:nvPr>
            <p:ph type="sldNum" sz="quarter" idx="12"/>
          </p:nvPr>
        </p:nvSpPr>
        <p:spPr/>
        <p:txBody>
          <a:bodyPr/>
          <a:lstStyle/>
          <a:p>
            <a:fld id="{5194DAD0-54E4-4D8C-A150-5A2DBA2DA26E}" type="slidenum">
              <a:rPr lang="en-US" smtClean="0"/>
              <a:t>9</a:t>
            </a:fld>
            <a:endParaRPr lang="en-US"/>
          </a:p>
        </p:txBody>
      </p:sp>
    </p:spTree>
    <p:extLst>
      <p:ext uri="{BB962C8B-B14F-4D97-AF65-F5344CB8AC3E}">
        <p14:creationId xmlns:p14="http://schemas.microsoft.com/office/powerpoint/2010/main" val="259951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1576</Words>
  <Application>Microsoft Office PowerPoint</Application>
  <PresentationFormat>Widescreen</PresentationFormat>
  <Paragraphs>204</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Funded by National Science Foundation(NSP), under the programe for opensource software for science and Engineering (POSE) project #2303612.  Analysing Efficiency and Perfomance Regressions in Packages. “A Data.Table case study”</vt:lpstr>
      <vt:lpstr>Why this Project</vt:lpstr>
      <vt:lpstr>Who am I </vt:lpstr>
      <vt:lpstr>My Goals for the semester in terms of this project</vt:lpstr>
      <vt:lpstr>Overview</vt:lpstr>
      <vt:lpstr>What is Data.table? History of data.table Repository </vt:lpstr>
      <vt:lpstr>Comparing Data.table and Data Frame Similarities</vt:lpstr>
      <vt:lpstr>Comparing Data.table and Data Frame Diferrences</vt:lpstr>
      <vt:lpstr>Add the plot</vt:lpstr>
      <vt:lpstr>Compare Data.table and Tidyverse</vt:lpstr>
      <vt:lpstr>Compare Data.table and Tidyverse</vt:lpstr>
      <vt:lpstr>Atime for Performance Efficiency</vt:lpstr>
      <vt:lpstr>PowerPoint Presentation</vt:lpstr>
      <vt:lpstr>PowerPoint Presentation</vt:lpstr>
      <vt:lpstr>PowerPoint Presentation</vt:lpstr>
      <vt:lpstr>TalK about Other Packages</vt:lpstr>
      <vt:lpstr>TalK about Other Packages</vt:lpstr>
      <vt:lpstr>Data Table Efficiency with other packages </vt:lpstr>
      <vt:lpstr>Graphs 6</vt:lpstr>
      <vt:lpstr>Performance Regression on Githubissues</vt:lpstr>
      <vt:lpstr>Graphs about 6 slides</vt:lpstr>
      <vt:lpstr>Showing snipshot of my forked data.table and my github 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Doris Afriyie</dc:creator>
  <cp:lastModifiedBy>Doris Afriyie</cp:lastModifiedBy>
  <cp:revision>34</cp:revision>
  <dcterms:created xsi:type="dcterms:W3CDTF">2023-11-15T23:18:45Z</dcterms:created>
  <dcterms:modified xsi:type="dcterms:W3CDTF">2023-11-27T20:16:48Z</dcterms:modified>
</cp:coreProperties>
</file>