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35"/>
  </p:notesMasterIdLst>
  <p:handoutMasterIdLst>
    <p:handoutMasterId r:id="rId36"/>
  </p:handoutMasterIdLst>
  <p:sldIdLst>
    <p:sldId id="256" r:id="rId5"/>
    <p:sldId id="361" r:id="rId6"/>
    <p:sldId id="456" r:id="rId7"/>
    <p:sldId id="457" r:id="rId8"/>
    <p:sldId id="463" r:id="rId9"/>
    <p:sldId id="404" r:id="rId10"/>
    <p:sldId id="449" r:id="rId11"/>
    <p:sldId id="451" r:id="rId12"/>
    <p:sldId id="465" r:id="rId13"/>
    <p:sldId id="450" r:id="rId14"/>
    <p:sldId id="471" r:id="rId15"/>
    <p:sldId id="466" r:id="rId16"/>
    <p:sldId id="462" r:id="rId17"/>
    <p:sldId id="461" r:id="rId18"/>
    <p:sldId id="467" r:id="rId19"/>
    <p:sldId id="468" r:id="rId20"/>
    <p:sldId id="472" r:id="rId21"/>
    <p:sldId id="477" r:id="rId22"/>
    <p:sldId id="475" r:id="rId23"/>
    <p:sldId id="474" r:id="rId24"/>
    <p:sldId id="473" r:id="rId25"/>
    <p:sldId id="470" r:id="rId26"/>
    <p:sldId id="481" r:id="rId27"/>
    <p:sldId id="469" r:id="rId28"/>
    <p:sldId id="482" r:id="rId29"/>
    <p:sldId id="478" r:id="rId30"/>
    <p:sldId id="483" r:id="rId31"/>
    <p:sldId id="479" r:id="rId32"/>
    <p:sldId id="480" r:id="rId33"/>
    <p:sldId id="348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B7D73A-3DD5-4271-AB94-58179EF2A393}">
          <p14:sldIdLst>
            <p14:sldId id="256"/>
            <p14:sldId id="361"/>
            <p14:sldId id="456"/>
            <p14:sldId id="457"/>
            <p14:sldId id="463"/>
            <p14:sldId id="404"/>
            <p14:sldId id="449"/>
            <p14:sldId id="451"/>
            <p14:sldId id="465"/>
            <p14:sldId id="450"/>
            <p14:sldId id="471"/>
            <p14:sldId id="466"/>
            <p14:sldId id="462"/>
            <p14:sldId id="461"/>
            <p14:sldId id="467"/>
            <p14:sldId id="468"/>
            <p14:sldId id="472"/>
            <p14:sldId id="477"/>
            <p14:sldId id="475"/>
            <p14:sldId id="474"/>
            <p14:sldId id="473"/>
            <p14:sldId id="470"/>
            <p14:sldId id="481"/>
            <p14:sldId id="469"/>
            <p14:sldId id="482"/>
            <p14:sldId id="478"/>
            <p14:sldId id="483"/>
            <p14:sldId id="479"/>
            <p14:sldId id="480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8" autoAdjust="0"/>
    <p:restoredTop sz="85247" autoAdjust="0"/>
  </p:normalViewPr>
  <p:slideViewPr>
    <p:cSldViewPr>
      <p:cViewPr varScale="1">
        <p:scale>
          <a:sx n="62" d="100"/>
          <a:sy n="62" d="100"/>
        </p:scale>
        <p:origin x="18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38145" cy="464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2"/>
            <a:ext cx="3038145" cy="464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60"/>
            <a:ext cx="3038145" cy="464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830660"/>
            <a:ext cx="3038145" cy="464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fld id="{56F7415A-393C-4114-8171-3986B932E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8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38145" cy="464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4" y="2"/>
            <a:ext cx="3038145" cy="464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100"/>
            <a:ext cx="5607712" cy="41824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60"/>
            <a:ext cx="3038145" cy="464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4" y="8830660"/>
            <a:ext cx="3038145" cy="464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fld id="{DC1E22D5-3A8B-40A1-A6ED-7E2F3291F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28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40B0DC9-B7A5-4C1D-AC33-686ADDA82D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7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9FC66F-31A0-4584-B5AC-D43718B962F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6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9FC66F-31A0-4584-B5AC-D43718B962F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9FC66F-31A0-4584-B5AC-D43718B962F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E98B30-BF52-4BC0-A34C-01091E9393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8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8D49C8-B076-4A44-AF0A-E983047F31C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2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1433513" y="3830537"/>
            <a:ext cx="7162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2800" dirty="0">
              <a:solidFill>
                <a:srgbClr val="000066"/>
              </a:solidFill>
              <a:latin typeface="Arial Black" pitchFamily="34" charset="0"/>
            </a:endParaRP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 Black" pitchFamily="34" charset="0"/>
              </a:rPr>
              <a:t>Funded by National Science Foundation(NSP), under the program for open source software for science and Engineering (POSE) project</a:t>
            </a:r>
          </a:p>
          <a:p>
            <a:pPr algn="ctr">
              <a:defRPr/>
            </a:pPr>
            <a:endParaRPr lang="en-US" sz="1600" dirty="0" smtClean="0">
              <a:solidFill>
                <a:srgbClr val="000066"/>
              </a:solidFill>
              <a:latin typeface="Arial Black" pitchFamily="34" charset="0"/>
            </a:endParaRPr>
          </a:p>
          <a:p>
            <a:pPr algn="ctr">
              <a:defRPr/>
            </a:pPr>
            <a:r>
              <a:rPr lang="en-US" sz="16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rPr>
              <a:t>Analyzing Efficiency and Performance Regressions in Packages. 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CBE25-CC9E-4CF2-ABB9-A81456183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317BB-DED2-4981-98F3-7E29A4686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>
    <p:whee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8EEC-01BA-4643-ABB5-63FA74D5D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>
    <p:whee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E73F9-471B-4D68-AF9F-4894284E5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>
    <p:whee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35E6E-938C-41C9-BD66-FF817CBB1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>
    <p:whee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D28DF-F892-404D-8F03-245051349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>
    <p:whee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34C0B-E4DD-4807-8C7E-E03B1E526A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>
    <p:whee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339DD-E281-40ED-B994-490ED0B29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>
    <p:whee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62FC2-C172-48D4-BE3E-B214E63DE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A2099-85B8-4008-A946-15F16D83F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>
    <p:whee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57E87-798C-48CC-86BF-12E0B6831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>
    <p:whee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563D8-E8D7-45F3-A437-A666F0442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>
    <p:whee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>
              <a:defRPr/>
            </a:pPr>
            <a:fld id="{15B44B3E-A64B-4175-AB9C-15BD07DAD0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</a:t>
            </a:r>
            <a:r>
              <a:rPr lang="en-US" dirty="0" smtClean="0"/>
              <a:t>styles: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source: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transition spd="slow">
    <p:wheel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0066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981200"/>
            <a:ext cx="6934200" cy="2133600"/>
          </a:xfrm>
        </p:spPr>
        <p:txBody>
          <a:bodyPr/>
          <a:lstStyle/>
          <a:p>
            <a:pPr algn="ctr"/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Expanding the Open </a:t>
            </a:r>
            <a:r>
              <a:rPr lang="en-US" sz="3200" dirty="0"/>
              <a:t>S</a:t>
            </a:r>
            <a:r>
              <a:rPr lang="en-US" sz="3200" dirty="0" smtClean="0"/>
              <a:t>ource </a:t>
            </a:r>
            <a:r>
              <a:rPr lang="en-US" sz="3200" dirty="0"/>
              <a:t>E</a:t>
            </a:r>
            <a:r>
              <a:rPr lang="en-US" sz="3200" dirty="0" smtClean="0"/>
              <a:t>cosystem </a:t>
            </a:r>
            <a:r>
              <a:rPr lang="en-US" sz="3200" dirty="0"/>
              <a:t>around D</a:t>
            </a:r>
            <a:r>
              <a:rPr lang="en-US" sz="3200" dirty="0" smtClean="0"/>
              <a:t>ata.table </a:t>
            </a:r>
            <a:r>
              <a:rPr lang="en-US" sz="3200" dirty="0"/>
              <a:t>in R</a:t>
            </a:r>
            <a:br>
              <a:rPr lang="en-US" sz="32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Doris Amoakohene, MSc.</a:t>
            </a:r>
            <a:br>
              <a:rPr lang="en-US" sz="2000" dirty="0" smtClean="0"/>
            </a:br>
            <a:r>
              <a:rPr lang="en-US" sz="2000" dirty="0" smtClean="0"/>
              <a:t>Toby Hocking, Professor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4338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923A9F-16BF-465A-901C-88C77D94F1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z="2800" dirty="0" smtClean="0">
                <a:cs typeface="Times New Roman" panose="02020603050405020304" pitchFamily="18" charset="0"/>
              </a:rPr>
              <a:t>atime </a:t>
            </a:r>
            <a:r>
              <a:rPr lang="en-US" sz="2800" dirty="0">
                <a:cs typeface="Times New Roman" panose="02020603050405020304" pitchFamily="18" charset="0"/>
              </a:rPr>
              <a:t>for Performance Efficiency</a:t>
            </a: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735E6E-938C-41C9-BD66-FF817CBB129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372895" y="1469381"/>
            <a:ext cx="2625451" cy="4142491"/>
            <a:chOff x="3372895" y="1469381"/>
            <a:chExt cx="2625451" cy="4142491"/>
          </a:xfrm>
        </p:grpSpPr>
        <p:sp>
          <p:nvSpPr>
            <p:cNvPr id="12" name="Pentagon 62">
              <a:extLst>
                <a:ext uri="{FF2B5EF4-FFF2-40B4-BE49-F238E27FC236}">
                  <a16:creationId xmlns="" xmlns:a16="http://schemas.microsoft.com/office/drawing/2014/main" id="{41C79F38-8373-4336-92C7-190AE5A3FA1D}"/>
                </a:ext>
              </a:extLst>
            </p:cNvPr>
            <p:cNvSpPr/>
            <p:nvPr/>
          </p:nvSpPr>
          <p:spPr bwMode="ltGray">
            <a:xfrm>
              <a:off x="3372895" y="1469381"/>
              <a:ext cx="2625451" cy="415201"/>
            </a:xfrm>
            <a:prstGeom prst="homePlate">
              <a:avLst>
                <a:gd name="adj" fmla="val 34599"/>
              </a:avLst>
            </a:prstGeom>
            <a:solidFill>
              <a:srgbClr val="012169"/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4045" tIns="47022" rIns="94045" bIns="47022" rtlCol="0" anchor="ctr"/>
            <a:lstStyle/>
            <a:p>
              <a:pPr marL="89803" defTabSz="844083">
                <a:defRPr/>
              </a:pPr>
              <a:r>
                <a:rPr lang="en-GB" sz="1400" b="1" kern="0" dirty="0" smtClean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What is atime  use for?</a:t>
              </a:r>
              <a:endParaRPr lang="en-GB" sz="1400" b="1" kern="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="" xmlns:a16="http://schemas.microsoft.com/office/drawing/2014/main" id="{D1F2EAFB-D04B-4854-B975-ADECC8CC7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289" y="2105310"/>
              <a:ext cx="2621057" cy="3506562"/>
            </a:xfrm>
            <a:prstGeom prst="rect">
              <a:avLst/>
            </a:prstGeom>
            <a:noFill/>
            <a:ln w="9525" algn="ctr">
              <a:solidFill>
                <a:srgbClr val="0D8390"/>
              </a:solidFill>
              <a:miter lim="800000"/>
              <a:headEnd/>
              <a:tailEnd/>
            </a:ln>
          </p:spPr>
          <p:txBody>
            <a:bodyPr lIns="84386" tIns="42194" rIns="84386" bIns="84386"/>
            <a:lstStyle/>
            <a:p>
              <a:pPr marL="84994" indent="-84994" defTabSz="844083"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FontTx/>
                <a:buChar char="•"/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 It has features used  </a:t>
              </a:r>
              <a:r>
                <a:rPr lang="en-US" sz="1400" kern="0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for measuring asymptotic memory usage and other quantities.</a:t>
              </a:r>
            </a:p>
            <a:p>
              <a:pPr defTabSz="844083"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defRPr/>
              </a:pPr>
              <a:endParaRPr lang="en-US" sz="1400" kern="0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  <a:p>
              <a:pPr marL="167019" indent="-167019" defTabSz="844083"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FontTx/>
                <a:buChar char="•"/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Measuring </a:t>
              </a:r>
              <a:r>
                <a:rPr lang="en-US" sz="1400" kern="0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and c</a:t>
              </a:r>
              <a:r>
                <a:rPr lang="en-US" sz="1400" kern="0" dirty="0" smtClean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omparing </a:t>
              </a:r>
              <a:r>
                <a:rPr lang="en-US" sz="1400" kern="0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the execution times of various expressions or functions for different data </a:t>
              </a:r>
              <a:r>
                <a:rPr lang="en-US" sz="1400" kern="0" dirty="0" smtClean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sizes. Users </a:t>
              </a:r>
              <a:r>
                <a:rPr lang="en-US" sz="1400" kern="0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can gain insights into the scalability and efficiency of their code.</a:t>
              </a:r>
            </a:p>
            <a:p>
              <a:pPr marL="167019" indent="-167019" defTabSz="844083"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FontTx/>
                <a:buChar char="•"/>
                <a:defRPr/>
              </a:pPr>
              <a:endParaRPr lang="en-GB" sz="1400" kern="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52672" y="1469381"/>
            <a:ext cx="2269028" cy="4150644"/>
            <a:chOff x="6252672" y="1469381"/>
            <a:chExt cx="2269028" cy="4150644"/>
          </a:xfrm>
        </p:grpSpPr>
        <p:sp>
          <p:nvSpPr>
            <p:cNvPr id="9" name="Pentagon 59">
              <a:extLst>
                <a:ext uri="{FF2B5EF4-FFF2-40B4-BE49-F238E27FC236}">
                  <a16:creationId xmlns="" xmlns:a16="http://schemas.microsoft.com/office/drawing/2014/main" id="{A868920C-1C36-4283-86B5-CF0AE7E133C4}"/>
                </a:ext>
              </a:extLst>
            </p:cNvPr>
            <p:cNvSpPr/>
            <p:nvPr/>
          </p:nvSpPr>
          <p:spPr bwMode="ltGray">
            <a:xfrm>
              <a:off x="6252672" y="1469381"/>
              <a:ext cx="2247815" cy="415201"/>
            </a:xfrm>
            <a:prstGeom prst="homePlate">
              <a:avLst>
                <a:gd name="adj" fmla="val 34599"/>
              </a:avLst>
            </a:prstGeom>
            <a:solidFill>
              <a:srgbClr val="012169"/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4045" tIns="47022" rIns="94045" bIns="47022" rtlCol="0" anchor="ctr"/>
            <a:lstStyle/>
            <a:p>
              <a:pPr marL="89803" defTabSz="844083">
                <a:defRPr/>
              </a:pPr>
              <a:r>
                <a:rPr lang="en-ZA" sz="1400" b="1" kern="0" dirty="0" smtClean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Key Function</a:t>
              </a:r>
              <a:endParaRPr lang="en-US" sz="1400" b="1" kern="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9">
              <a:extLst>
                <a:ext uri="{FF2B5EF4-FFF2-40B4-BE49-F238E27FC236}">
                  <a16:creationId xmlns="" xmlns:a16="http://schemas.microsoft.com/office/drawing/2014/main" id="{45842623-C6C1-4827-8B9E-A3DCC3AE0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2672" y="1994571"/>
              <a:ext cx="2269028" cy="3625454"/>
            </a:xfrm>
            <a:prstGeom prst="rect">
              <a:avLst/>
            </a:prstGeom>
            <a:noFill/>
            <a:ln w="9525" algn="ctr">
              <a:solidFill>
                <a:srgbClr val="007CB0"/>
              </a:solidFill>
              <a:miter lim="800000"/>
              <a:headEnd/>
              <a:tailEnd/>
            </a:ln>
          </p:spPr>
          <p:txBody>
            <a:bodyPr lIns="84386" tIns="42194" rIns="84386" bIns="84386"/>
            <a:lstStyle/>
            <a:p>
              <a:pPr marL="167019" indent="-167019" defTabSz="844083"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FontTx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The key function provided by the </a:t>
              </a:r>
              <a:r>
                <a:rPr lang="en-US" sz="1400" kern="0" dirty="0" smtClean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'atime' </a:t>
              </a:r>
              <a:r>
                <a:rPr lang="en-US" sz="1400" kern="0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package is called </a:t>
              </a:r>
              <a:r>
                <a:rPr lang="en-US" sz="1400" kern="0" dirty="0" smtClean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atime(). </a:t>
              </a:r>
            </a:p>
            <a:p>
              <a:pPr marL="167019" indent="-167019" defTabSz="844083"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FontTx/>
                <a:buChar char="•"/>
                <a:defRPr/>
              </a:pPr>
              <a:endParaRPr lang="en-US" sz="1400" kern="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  <a:p>
              <a:pPr marL="167019" indent="-167019" defTabSz="844083"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FontTx/>
                <a:buChar char="•"/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This </a:t>
              </a:r>
              <a:r>
                <a:rPr lang="en-US" sz="1400" kern="0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function allows users to specify a numeric vector of data sizes (N) and an expression or a list of expressions (expr.list) to be timed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1494166"/>
            <a:ext cx="2486263" cy="4164072"/>
            <a:chOff x="457200" y="1447800"/>
            <a:chExt cx="2486263" cy="4164072"/>
          </a:xfrm>
        </p:grpSpPr>
        <p:sp>
          <p:nvSpPr>
            <p:cNvPr id="8" name="Pentagon 58">
              <a:extLst>
                <a:ext uri="{FF2B5EF4-FFF2-40B4-BE49-F238E27FC236}">
                  <a16:creationId xmlns="" xmlns:a16="http://schemas.microsoft.com/office/drawing/2014/main" id="{6096A5D2-7154-4F94-9058-F687961A27CE}"/>
                </a:ext>
              </a:extLst>
            </p:cNvPr>
            <p:cNvSpPr/>
            <p:nvPr/>
          </p:nvSpPr>
          <p:spPr bwMode="ltGray">
            <a:xfrm>
              <a:off x="457200" y="1447800"/>
              <a:ext cx="2486262" cy="436782"/>
            </a:xfrm>
            <a:prstGeom prst="homePlate">
              <a:avLst>
                <a:gd name="adj" fmla="val 34599"/>
              </a:avLst>
            </a:prstGeom>
            <a:solidFill>
              <a:srgbClr val="012169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94045" tIns="47022" rIns="94045" bIns="47022" rtlCol="0" anchor="ctr"/>
            <a:lstStyle/>
            <a:p>
              <a:pPr marL="89803" defTabSz="844083">
                <a:defRPr/>
              </a:pPr>
              <a:r>
                <a:rPr lang="en-GB" sz="1400" b="1" kern="0" dirty="0" smtClean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What is atime </a:t>
              </a:r>
              <a:endParaRPr lang="en-GB" sz="1400" b="1" kern="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="" xmlns:a16="http://schemas.microsoft.com/office/drawing/2014/main" id="{1E23D484-E4D2-403B-8F18-405F28A54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3" y="2096514"/>
              <a:ext cx="2448230" cy="3515358"/>
            </a:xfrm>
            <a:prstGeom prst="rect">
              <a:avLst/>
            </a:prstGeom>
            <a:noFill/>
            <a:ln w="9525" algn="ctr">
              <a:solidFill>
                <a:srgbClr val="004F59"/>
              </a:solidFill>
              <a:miter lim="800000"/>
              <a:headEnd/>
              <a:tailEnd/>
            </a:ln>
          </p:spPr>
          <p:txBody>
            <a:bodyPr lIns="84386" tIns="42194" rIns="84386" bIns="84386"/>
            <a:lstStyle/>
            <a:p>
              <a:pPr marL="84994" indent="-84994" defTabSz="844083"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FontTx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The </a:t>
              </a:r>
              <a:r>
                <a:rPr lang="en-US" sz="1400" kern="0" dirty="0" smtClean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atime </a:t>
              </a:r>
              <a:r>
                <a:rPr lang="en-US" sz="1400" kern="0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package in R is designed to facilitate the computation and visualization of comparative asymptotic timings of different algorithms and code versions. </a:t>
              </a:r>
              <a:endParaRPr lang="en-US" sz="1400" kern="0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  <a:p>
              <a:pPr marL="84994" indent="-84994" defTabSz="844083"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FontTx/>
                <a:buChar char="•"/>
                <a:defRPr/>
              </a:pPr>
              <a:endParaRPr lang="en-US" sz="1400" kern="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  <a:p>
              <a:pPr marL="84994" indent="-84994" defTabSz="844083"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FontTx/>
                <a:buChar char="•"/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It </a:t>
              </a:r>
              <a:r>
                <a:rPr lang="en-US" sz="1400" kern="0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offers functionality for comparing empirical timings with expected references based on asymptotic computational complexity.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6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z="2800" dirty="0" smtClean="0">
                <a:cs typeface="Times New Roman" panose="02020603050405020304" pitchFamily="18" charset="0"/>
              </a:rPr>
              <a:t>atime importance </a:t>
            </a:r>
            <a:r>
              <a:rPr lang="en-US" sz="2800" dirty="0">
                <a:cs typeface="Times New Roman" panose="02020603050405020304" pitchFamily="18" charset="0"/>
              </a:rPr>
              <a:t>in performing this analysis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67532" y="17526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Compare </a:t>
            </a:r>
            <a:r>
              <a:rPr lang="en-US" sz="2000" kern="0" dirty="0">
                <a:latin typeface="Cambria" panose="02040503050406030204" pitchFamily="18" charset="0"/>
                <a:cs typeface="Times New Roman" panose="02020603050405020304" pitchFamily="18" charset="0"/>
              </a:rPr>
              <a:t>the performance of these packages in terms of their speed, memory </a:t>
            </a:r>
            <a:r>
              <a:rPr lang="en-US" sz="2000" kern="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usage using the atime</a:t>
            </a:r>
          </a:p>
          <a:p>
            <a:pPr marL="0" indent="0">
              <a:buNone/>
            </a:pPr>
            <a:endParaRPr lang="en-US" sz="2000" kern="0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latin typeface="Cambria" panose="02040503050406030204" pitchFamily="18" charset="0"/>
                <a:cs typeface="Times New Roman" panose="02020603050405020304" pitchFamily="18" charset="0"/>
              </a:rPr>
              <a:t>When assessing the efficiency and performance of these packages, </a:t>
            </a:r>
            <a:r>
              <a:rPr lang="en-US" sz="2000" kern="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it is </a:t>
            </a:r>
            <a:r>
              <a:rPr lang="en-US" sz="2000" kern="0" dirty="0">
                <a:latin typeface="Cambria" panose="02040503050406030204" pitchFamily="18" charset="0"/>
                <a:cs typeface="Times New Roman" panose="02020603050405020304" pitchFamily="18" charset="0"/>
              </a:rPr>
              <a:t>important to consider that they can vary depending on factors such as the nature of the dataset, available hardware resources, and specific use cases. In this context, utilizing the </a:t>
            </a:r>
            <a:r>
              <a:rPr lang="en-US" sz="2000" kern="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atime </a:t>
            </a:r>
            <a:r>
              <a:rPr lang="en-US" sz="2000" kern="0" dirty="0">
                <a:latin typeface="Cambria" panose="02040503050406030204" pitchFamily="18" charset="0"/>
                <a:cs typeface="Times New Roman" panose="02020603050405020304" pitchFamily="18" charset="0"/>
              </a:rPr>
              <a:t>metric will greatly assist us in accurately determining these variations.</a:t>
            </a:r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4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762000"/>
            <a:ext cx="830580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="" xmlns:a16="http://schemas.microsoft.com/office/drawing/2014/main" id="{03359D0E-C09E-46B2-924A-2A88978DCF22}"/>
              </a:ext>
            </a:extLst>
          </p:cNvPr>
          <p:cNvGrpSpPr/>
          <p:nvPr/>
        </p:nvGrpSpPr>
        <p:grpSpPr>
          <a:xfrm>
            <a:off x="596394" y="1860633"/>
            <a:ext cx="5880606" cy="2234923"/>
            <a:chOff x="3113312" y="1767949"/>
            <a:chExt cx="4544613" cy="2234923"/>
          </a:xfrm>
        </p:grpSpPr>
        <p:sp>
          <p:nvSpPr>
            <p:cNvPr id="132" name="Rounded Rectangle 131"/>
            <p:cNvSpPr/>
            <p:nvPr/>
          </p:nvSpPr>
          <p:spPr bwMode="gray">
            <a:xfrm>
              <a:off x="3113312" y="1767949"/>
              <a:ext cx="4544613" cy="2234923"/>
            </a:xfrm>
            <a:prstGeom prst="round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>
              <a:outerShdw blurRad="50800" dist="38100" dir="8100000" algn="tl" rotWithShape="0">
                <a:srgbClr val="000000">
                  <a:alpha val="11000"/>
                </a:srgbClr>
              </a:outerShdw>
            </a:effectLst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3" name="Subtitle 3">
              <a:extLst>
                <a:ext uri="{FF2B5EF4-FFF2-40B4-BE49-F238E27FC236}">
                  <a16:creationId xmlns="" xmlns:a16="http://schemas.microsoft.com/office/drawing/2014/main" id="{3F745977-12D9-4CAD-974F-EA241C37435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981194" y="1782625"/>
              <a:ext cx="3558954" cy="2003538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1pPr>
              <a:lvl2pPr marL="0" indent="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/>
                <a:buNone/>
                <a:defRPr lang="en-US" sz="2000" b="0" kern="1200">
                  <a:solidFill>
                    <a:schemeClr val="bg1"/>
                  </a:solidFill>
                  <a:latin typeface="+mj-lt"/>
                  <a:ea typeface="+mn-ea"/>
                  <a:cs typeface="Calibri Light" panose="020F0302020204030204" pitchFamily="34" charset="0"/>
                </a:defRPr>
              </a:lvl2pPr>
              <a:lvl3pPr marL="1219170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 panose="020B0604020202020204" pitchFamily="34" charset="0"/>
                <a:buNone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3pPr>
              <a:lvl4pPr marL="1828754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None/>
                <a:defRPr lang="en-US" sz="2133" kern="1200" baseline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4pPr>
              <a:lvl5pPr marL="2438339" indent="0" algn="ctr" defTabSz="798513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None/>
                <a:tabLst/>
                <a:defRPr lang="en-US" sz="2133" kern="1200" baseline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5pPr>
              <a:lvl6pPr marL="3047924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kern="0" dirty="0">
                  <a:latin typeface="Cambria" panose="02040503050406030204" pitchFamily="18" charset="0"/>
                  <a:cs typeface="Times New Roman" panose="02020603050405020304" pitchFamily="18" charset="0"/>
                </a:rPr>
                <a:t>Overview of Packages to be </a:t>
              </a:r>
              <a:r>
                <a:rPr lang="en-US" sz="3200" kern="0" dirty="0" smtClean="0">
                  <a:latin typeface="Cambria" panose="02040503050406030204" pitchFamily="18" charset="0"/>
                  <a:cs typeface="Times New Roman" panose="02020603050405020304" pitchFamily="18" charset="0"/>
                </a:rPr>
                <a:t>examined</a:t>
              </a:r>
              <a:endParaRPr lang="en-US" sz="3200" kern="0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="" xmlns:a16="http://schemas.microsoft.com/office/drawing/2014/main" id="{FF1782A1-E0F7-4BCA-977A-48380138BA2D}"/>
              </a:ext>
            </a:extLst>
          </p:cNvPr>
          <p:cNvGrpSpPr/>
          <p:nvPr/>
        </p:nvGrpSpPr>
        <p:grpSpPr>
          <a:xfrm>
            <a:off x="473955" y="1354070"/>
            <a:ext cx="1098811" cy="1098811"/>
            <a:chOff x="473955" y="1354070"/>
            <a:chExt cx="1098811" cy="1098811"/>
          </a:xfrm>
        </p:grpSpPr>
        <p:sp>
          <p:nvSpPr>
            <p:cNvPr id="135" name="Oval 134">
              <a:extLst>
                <a:ext uri="{FF2B5EF4-FFF2-40B4-BE49-F238E27FC236}">
                  <a16:creationId xmlns="" xmlns:a16="http://schemas.microsoft.com/office/drawing/2014/main" id="{B1C5A454-440A-40B8-A566-F8A9E42996FC}"/>
                </a:ext>
              </a:extLst>
            </p:cNvPr>
            <p:cNvSpPr/>
            <p:nvPr/>
          </p:nvSpPr>
          <p:spPr bwMode="gray">
            <a:xfrm>
              <a:off x="473955" y="1354070"/>
              <a:ext cx="1098811" cy="1098811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77961" tIns="77961" rIns="77961" bIns="7796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22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="" xmlns:a16="http://schemas.microsoft.com/office/drawing/2014/main" id="{C5D3C580-9882-4271-896F-535B34E9D0CC}"/>
                </a:ext>
              </a:extLst>
            </p:cNvPr>
            <p:cNvSpPr/>
            <p:nvPr/>
          </p:nvSpPr>
          <p:spPr bwMode="gray">
            <a:xfrm>
              <a:off x="625794" y="1469821"/>
              <a:ext cx="826242" cy="826242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77961" tIns="77961" rIns="77961" bIns="7796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40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cxnSp>
        <p:nvCxnSpPr>
          <p:cNvPr id="8" name="Elbow Connector 7"/>
          <p:cNvCxnSpPr/>
          <p:nvPr/>
        </p:nvCxnSpPr>
        <p:spPr>
          <a:xfrm rot="10800000">
            <a:off x="717204" y="1745570"/>
            <a:ext cx="571057" cy="315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17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z="2800" dirty="0" smtClean="0">
                <a:cs typeface="Times New Roman" panose="02020603050405020304" pitchFamily="18" charset="0"/>
              </a:rPr>
              <a:t>Packages</a:t>
            </a:r>
            <a:endParaRPr lang="en-GB" sz="2800" dirty="0"/>
          </a:p>
        </p:txBody>
      </p:sp>
      <p:sp>
        <p:nvSpPr>
          <p:cNvPr id="107" name="Freeform 26">
            <a:extLst>
              <a:ext uri="{FF2B5EF4-FFF2-40B4-BE49-F238E27FC236}">
                <a16:creationId xmlns="" xmlns:a16="http://schemas.microsoft.com/office/drawing/2014/main" id="{D72479EA-2A8B-4D62-AF80-C65B6D87DCD8}"/>
              </a:ext>
            </a:extLst>
          </p:cNvPr>
          <p:cNvSpPr>
            <a:spLocks noEditPoints="1"/>
          </p:cNvSpPr>
          <p:nvPr/>
        </p:nvSpPr>
        <p:spPr bwMode="auto">
          <a:xfrm>
            <a:off x="6157440" y="1201320"/>
            <a:ext cx="2669908" cy="4437480"/>
          </a:xfrm>
          <a:prstGeom prst="round2DiagRect">
            <a:avLst>
              <a:gd name="adj1" fmla="val 16859"/>
              <a:gd name="adj2" fmla="val 0"/>
            </a:avLst>
          </a:prstGeom>
          <a:solidFill>
            <a:schemeClr val="bg1"/>
          </a:solidFill>
          <a:ln>
            <a:solidFill>
              <a:srgbClr val="75787B"/>
            </a:solidFill>
          </a:ln>
        </p:spPr>
        <p:txBody>
          <a:bodyPr vert="horz" wrap="square" lIns="91440" tIns="182880" rIns="0" bIns="91440" numCol="1" anchor="t" anchorCtr="0" compatLnSpc="1">
            <a:prstTxWarp prst="textNoShape">
              <a:avLst/>
            </a:prstTxWarp>
          </a:bodyPr>
          <a:lstStyle/>
          <a:p>
            <a:pPr defTabSz="913686"/>
            <a:r>
              <a:rPr lang="en-US" sz="1400" b="1" dirty="0" smtClean="0">
                <a:solidFill>
                  <a:srgbClr val="75787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Collapse</a:t>
            </a:r>
            <a:endParaRPr lang="en-US" sz="1400" b="1" dirty="0">
              <a:solidFill>
                <a:srgbClr val="75787B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defTabSz="913686"/>
            <a:endParaRPr lang="en-US" sz="1400" b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The collapse package provides various functions for aggregating and collapsing data in R. 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includes functions for collapsing data by group, creating contingency tables, calculating summary statistics, and performing other data aggregation tasks. 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package aims to provide efficient and convenient methods for summarizing data.</a:t>
            </a:r>
          </a:p>
        </p:txBody>
      </p:sp>
      <p:sp>
        <p:nvSpPr>
          <p:cNvPr id="109" name="Freeform 26">
            <a:extLst>
              <a:ext uri="{FF2B5EF4-FFF2-40B4-BE49-F238E27FC236}">
                <a16:creationId xmlns="" xmlns:a16="http://schemas.microsoft.com/office/drawing/2014/main" id="{11493460-4022-4D3E-99DD-60900416B840}"/>
              </a:ext>
            </a:extLst>
          </p:cNvPr>
          <p:cNvSpPr>
            <a:spLocks noEditPoints="1"/>
          </p:cNvSpPr>
          <p:nvPr/>
        </p:nvSpPr>
        <p:spPr bwMode="auto">
          <a:xfrm>
            <a:off x="3346471" y="1201320"/>
            <a:ext cx="2669908" cy="4437480"/>
          </a:xfrm>
          <a:prstGeom prst="round2DiagRect">
            <a:avLst>
              <a:gd name="adj1" fmla="val 17151"/>
              <a:gd name="adj2" fmla="val 0"/>
            </a:avLst>
          </a:prstGeom>
          <a:solidFill>
            <a:schemeClr val="bg1"/>
          </a:solidFill>
          <a:ln>
            <a:solidFill>
              <a:srgbClr val="004F59"/>
            </a:solidFill>
          </a:ln>
        </p:spPr>
        <p:txBody>
          <a:bodyPr vert="horz" wrap="square" lIns="91440" tIns="182880" rIns="0" bIns="91440" numCol="1" anchor="t" anchorCtr="0" compatLnSpc="1">
            <a:prstTxWarp prst="textNoShape">
              <a:avLst/>
            </a:prstTxWarp>
          </a:bodyPr>
          <a:lstStyle/>
          <a:p>
            <a:pPr defTabSz="913686"/>
            <a:r>
              <a:rPr lang="en-US" sz="1400" b="1" dirty="0" smtClean="0">
                <a:solidFill>
                  <a:srgbClr val="004F59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spark</a:t>
            </a:r>
            <a:endParaRPr lang="en-US" sz="1400" b="1" dirty="0">
              <a:solidFill>
                <a:srgbClr val="004F59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defTabSz="913686"/>
            <a:endParaRPr lang="en-US" sz="1400" b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sparklyr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package provides an R interface to Apache Spark, a distributed computing system. 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Spark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is known for its ability to process large-scale data sets in a distributed and parallel manner. 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Freeform 26">
            <a:extLst>
              <a:ext uri="{FF2B5EF4-FFF2-40B4-BE49-F238E27FC236}">
                <a16:creationId xmlns="" xmlns:a16="http://schemas.microsoft.com/office/drawing/2014/main" id="{E1306C76-10DA-4D2E-8636-829A44485F4F}"/>
              </a:ext>
            </a:extLst>
          </p:cNvPr>
          <p:cNvSpPr>
            <a:spLocks noEditPoints="1"/>
          </p:cNvSpPr>
          <p:nvPr/>
        </p:nvSpPr>
        <p:spPr bwMode="auto">
          <a:xfrm>
            <a:off x="508842" y="1201320"/>
            <a:ext cx="2669908" cy="4437480"/>
          </a:xfrm>
          <a:prstGeom prst="round2DiagRect">
            <a:avLst>
              <a:gd name="adj1" fmla="val 17277"/>
              <a:gd name="adj2" fmla="val 0"/>
            </a:avLst>
          </a:prstGeom>
          <a:solidFill>
            <a:srgbClr val="FFFFFF"/>
          </a:solidFill>
          <a:ln>
            <a:solidFill>
              <a:srgbClr val="43B02A"/>
            </a:solidFill>
          </a:ln>
        </p:spPr>
        <p:txBody>
          <a:bodyPr vert="horz" wrap="square" lIns="91440" tIns="182880" rIns="0" bIns="91440" numCol="1" anchor="t" anchorCtr="0" compatLnSpc="1">
            <a:prstTxWarp prst="textNoShape">
              <a:avLst/>
            </a:prstTxWarp>
          </a:bodyPr>
          <a:lstStyle/>
          <a:p>
            <a:pPr defTabSz="913686"/>
            <a:r>
              <a:rPr lang="en-US" sz="1400" b="1" dirty="0" smtClean="0">
                <a:solidFill>
                  <a:srgbClr val="43B02A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Polars</a:t>
            </a:r>
            <a:endParaRPr lang="en-US" sz="1400" b="1" dirty="0">
              <a:solidFill>
                <a:srgbClr val="43B02A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defTabSz="913686"/>
            <a:endParaRPr lang="en-US" sz="1400" b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Polars is a fast and efficient data manipulation and analysis library for R. </a:t>
            </a:r>
            <a:endParaRPr lang="en-US" sz="14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It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provides a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DataFrame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API similar to pandas in Python and allows you to perform operations like filtering, aggregating, joining, and transforming data. </a:t>
            </a:r>
            <a:endParaRPr lang="en-US" sz="14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Polars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is designed for working with large datasets and utilizes parallel processing to achieve high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7136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9" grpId="0" animBg="1"/>
      <p:bldP spid="1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z="2800" dirty="0" smtClean="0">
                <a:cs typeface="Times New Roman" panose="02020603050405020304" pitchFamily="18" charset="0"/>
              </a:rPr>
              <a:t>Packages</a:t>
            </a: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107" name="Freeform 26">
            <a:extLst>
              <a:ext uri="{FF2B5EF4-FFF2-40B4-BE49-F238E27FC236}">
                <a16:creationId xmlns="" xmlns:a16="http://schemas.microsoft.com/office/drawing/2014/main" id="{D72479EA-2A8B-4D62-AF80-C65B6D87DCD8}"/>
              </a:ext>
            </a:extLst>
          </p:cNvPr>
          <p:cNvSpPr>
            <a:spLocks noEditPoints="1"/>
          </p:cNvSpPr>
          <p:nvPr/>
        </p:nvSpPr>
        <p:spPr bwMode="auto">
          <a:xfrm>
            <a:off x="6157440" y="1201320"/>
            <a:ext cx="2669908" cy="4589880"/>
          </a:xfrm>
          <a:prstGeom prst="round2DiagRect">
            <a:avLst>
              <a:gd name="adj1" fmla="val 16859"/>
              <a:gd name="adj2" fmla="val 0"/>
            </a:avLst>
          </a:prstGeom>
          <a:solidFill>
            <a:schemeClr val="bg1"/>
          </a:solidFill>
          <a:ln>
            <a:solidFill>
              <a:srgbClr val="75787B"/>
            </a:solidFill>
          </a:ln>
        </p:spPr>
        <p:txBody>
          <a:bodyPr vert="horz" wrap="square" lIns="91440" tIns="182880" rIns="0" bIns="91440" numCol="1" anchor="t" anchorCtr="0" compatLnSpc="1">
            <a:prstTxWarp prst="textNoShape">
              <a:avLst/>
            </a:prstTxWarp>
          </a:bodyPr>
          <a:lstStyle/>
          <a:p>
            <a:pPr defTabSz="913686"/>
            <a:r>
              <a:rPr lang="en-US" sz="1400" b="1" dirty="0" smtClean="0">
                <a:solidFill>
                  <a:srgbClr val="75787B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Reshape2</a:t>
            </a:r>
            <a:endParaRPr lang="en-US" sz="1400" b="1" dirty="0">
              <a:solidFill>
                <a:srgbClr val="75787B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defTabSz="913686"/>
            <a:endParaRPr lang="en-US" sz="1400" b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reshape2 is an older package in R that provides functions for reshaping and transforming data. 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offers tools for converting data between different formats, such as converting data from wide to long format or vice versa. </a:t>
            </a:r>
          </a:p>
        </p:txBody>
      </p:sp>
      <p:sp>
        <p:nvSpPr>
          <p:cNvPr id="109" name="Freeform 26">
            <a:extLst>
              <a:ext uri="{FF2B5EF4-FFF2-40B4-BE49-F238E27FC236}">
                <a16:creationId xmlns="" xmlns:a16="http://schemas.microsoft.com/office/drawing/2014/main" id="{11493460-4022-4D3E-99DD-60900416B840}"/>
              </a:ext>
            </a:extLst>
          </p:cNvPr>
          <p:cNvSpPr>
            <a:spLocks noEditPoints="1"/>
          </p:cNvSpPr>
          <p:nvPr/>
        </p:nvSpPr>
        <p:spPr bwMode="auto">
          <a:xfrm>
            <a:off x="3346471" y="1201320"/>
            <a:ext cx="2669908" cy="4589880"/>
          </a:xfrm>
          <a:prstGeom prst="round2DiagRect">
            <a:avLst>
              <a:gd name="adj1" fmla="val 17151"/>
              <a:gd name="adj2" fmla="val 0"/>
            </a:avLst>
          </a:prstGeom>
          <a:solidFill>
            <a:schemeClr val="bg1"/>
          </a:solidFill>
          <a:ln>
            <a:solidFill>
              <a:srgbClr val="004F59"/>
            </a:solidFill>
          </a:ln>
        </p:spPr>
        <p:txBody>
          <a:bodyPr vert="horz" wrap="square" lIns="91440" tIns="182880" rIns="0" bIns="91440" numCol="1" anchor="t" anchorCtr="0" compatLnSpc="1">
            <a:prstTxWarp prst="textNoShape">
              <a:avLst/>
            </a:prstTxWarp>
          </a:bodyPr>
          <a:lstStyle/>
          <a:p>
            <a:pPr defTabSz="913686"/>
            <a:r>
              <a:rPr lang="en-US" sz="1400" b="1" dirty="0" smtClean="0">
                <a:solidFill>
                  <a:srgbClr val="004F59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tidyr</a:t>
            </a:r>
            <a:endParaRPr lang="en-US" sz="1400" b="1" dirty="0">
              <a:solidFill>
                <a:srgbClr val="004F59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285750" indent="-285750" defTabSz="913686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tidyr is another popular package for data manipulation in R. </a:t>
            </a:r>
            <a:endParaRPr lang="en-U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focuses on transforming data between "wide" and "long" formats, also known as data reshaping or tidying. tidyr provides functions like 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pivot-longer and pivot wider that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help you reshape your data to a more suitable format for 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Freeform 26">
            <a:extLst>
              <a:ext uri="{FF2B5EF4-FFF2-40B4-BE49-F238E27FC236}">
                <a16:creationId xmlns="" xmlns:a16="http://schemas.microsoft.com/office/drawing/2014/main" id="{E1306C76-10DA-4D2E-8636-829A44485F4F}"/>
              </a:ext>
            </a:extLst>
          </p:cNvPr>
          <p:cNvSpPr>
            <a:spLocks noEditPoints="1"/>
          </p:cNvSpPr>
          <p:nvPr/>
        </p:nvSpPr>
        <p:spPr bwMode="auto">
          <a:xfrm>
            <a:off x="508842" y="1201320"/>
            <a:ext cx="2669908" cy="4589880"/>
          </a:xfrm>
          <a:prstGeom prst="round2DiagRect">
            <a:avLst>
              <a:gd name="adj1" fmla="val 17277"/>
              <a:gd name="adj2" fmla="val 0"/>
            </a:avLst>
          </a:prstGeom>
          <a:solidFill>
            <a:srgbClr val="FFFFFF"/>
          </a:solidFill>
          <a:ln>
            <a:solidFill>
              <a:srgbClr val="43B02A"/>
            </a:solidFill>
          </a:ln>
        </p:spPr>
        <p:txBody>
          <a:bodyPr vert="horz" wrap="square" lIns="91440" tIns="182880" rIns="0" bIns="91440" numCol="1" anchor="t" anchorCtr="0" compatLnSpc="1">
            <a:prstTxWarp prst="textNoShape">
              <a:avLst/>
            </a:prstTxWarp>
          </a:bodyPr>
          <a:lstStyle/>
          <a:p>
            <a:pPr defTabSz="913686"/>
            <a:r>
              <a:rPr lang="en-US" sz="1400" b="1" dirty="0" smtClean="0">
                <a:solidFill>
                  <a:srgbClr val="43B02A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Dplyr</a:t>
            </a:r>
            <a:endParaRPr lang="en-US" sz="1400" b="1" dirty="0">
              <a:solidFill>
                <a:srgbClr val="43B02A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defTabSz="913686"/>
            <a:endParaRPr lang="en-US" sz="1400" b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dplyr is a widely used package for data manipulation in R. </a:t>
            </a:r>
            <a:endParaRPr lang="en-US" sz="14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defTabSz="913686"/>
            <a:endParaRPr lang="en-US" sz="14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It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provides a set of functions that allow you to easily filter, arrange, mutate, and summarize data. dplyr follows a "grammar of data manipulation" approach, which means that it provides a consistent and intuitive syntax for performing common data manipulation tasks</a:t>
            </a:r>
            <a:r>
              <a:rPr lang="en-US" sz="14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..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9" grpId="0" animBg="1"/>
      <p:bldP spid="1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762000"/>
            <a:ext cx="830580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="" xmlns:a16="http://schemas.microsoft.com/office/drawing/2014/main" id="{03359D0E-C09E-46B2-924A-2A88978DCF22}"/>
              </a:ext>
            </a:extLst>
          </p:cNvPr>
          <p:cNvGrpSpPr/>
          <p:nvPr/>
        </p:nvGrpSpPr>
        <p:grpSpPr>
          <a:xfrm>
            <a:off x="596394" y="1860633"/>
            <a:ext cx="5910006" cy="2234923"/>
            <a:chOff x="3113312" y="1767949"/>
            <a:chExt cx="4567334" cy="2234923"/>
          </a:xfrm>
        </p:grpSpPr>
        <p:sp>
          <p:nvSpPr>
            <p:cNvPr id="132" name="Rounded Rectangle 131"/>
            <p:cNvSpPr/>
            <p:nvPr/>
          </p:nvSpPr>
          <p:spPr bwMode="gray">
            <a:xfrm>
              <a:off x="3113312" y="1767949"/>
              <a:ext cx="4544613" cy="2234923"/>
            </a:xfrm>
            <a:prstGeom prst="round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>
              <a:outerShdw blurRad="50800" dist="38100" dir="8100000" algn="tl" rotWithShape="0">
                <a:srgbClr val="000000">
                  <a:alpha val="11000"/>
                </a:srgbClr>
              </a:outerShdw>
            </a:effectLst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3" name="Subtitle 3">
              <a:extLst>
                <a:ext uri="{FF2B5EF4-FFF2-40B4-BE49-F238E27FC236}">
                  <a16:creationId xmlns="" xmlns:a16="http://schemas.microsoft.com/office/drawing/2014/main" id="{3F745977-12D9-4CAD-974F-EA241C37435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981194" y="1782625"/>
              <a:ext cx="3699452" cy="2003538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1pPr>
              <a:lvl2pPr marL="0" indent="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/>
                <a:buNone/>
                <a:defRPr lang="en-US" sz="2000" b="0" kern="1200">
                  <a:solidFill>
                    <a:schemeClr val="bg1"/>
                  </a:solidFill>
                  <a:latin typeface="+mj-lt"/>
                  <a:ea typeface="+mn-ea"/>
                  <a:cs typeface="Calibri Light" panose="020F0302020204030204" pitchFamily="34" charset="0"/>
                </a:defRPr>
              </a:lvl2pPr>
              <a:lvl3pPr marL="1219170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 panose="020B0604020202020204" pitchFamily="34" charset="0"/>
                <a:buNone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3pPr>
              <a:lvl4pPr marL="1828754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None/>
                <a:defRPr lang="en-US" sz="2133" kern="1200" baseline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4pPr>
              <a:lvl5pPr marL="2438339" indent="0" algn="ctr" defTabSz="798513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None/>
                <a:tabLst/>
                <a:defRPr lang="en-US" sz="2133" kern="1200" baseline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5pPr>
              <a:lvl6pPr marL="3047924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 smtClean="0"/>
                <a:t>Plot showing </a:t>
              </a:r>
              <a:r>
                <a:rPr lang="en-US" sz="3200" kern="0" dirty="0" smtClean="0">
                  <a:latin typeface="Cambria" panose="02040503050406030204" pitchFamily="18" charset="0"/>
                  <a:cs typeface="Times New Roman" panose="02020603050405020304" pitchFamily="18" charset="0"/>
                </a:rPr>
                <a:t>analyzes of  </a:t>
              </a:r>
              <a:r>
                <a:rPr lang="en-US" sz="3200" kern="0" dirty="0">
                  <a:latin typeface="Cambria" panose="02040503050406030204" pitchFamily="18" charset="0"/>
                  <a:cs typeface="Times New Roman" panose="02020603050405020304" pitchFamily="18" charset="0"/>
                </a:rPr>
                <a:t>efficiency of </a:t>
              </a:r>
              <a:r>
                <a:rPr lang="en-US" sz="3200" kern="0" dirty="0" smtClean="0">
                  <a:latin typeface="Cambria" panose="02040503050406030204" pitchFamily="18" charset="0"/>
                  <a:cs typeface="Times New Roman" panose="02020603050405020304" pitchFamily="18" charset="0"/>
                </a:rPr>
                <a:t>data.table and packages</a:t>
              </a:r>
              <a:r>
                <a:rPr lang="en-US" sz="3200" dirty="0" smtClean="0"/>
                <a:t> </a:t>
              </a:r>
              <a:endParaRPr lang="en-US" sz="3200" kern="0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="" xmlns:a16="http://schemas.microsoft.com/office/drawing/2014/main" id="{FF1782A1-E0F7-4BCA-977A-48380138BA2D}"/>
              </a:ext>
            </a:extLst>
          </p:cNvPr>
          <p:cNvGrpSpPr/>
          <p:nvPr/>
        </p:nvGrpSpPr>
        <p:grpSpPr>
          <a:xfrm>
            <a:off x="473955" y="1354070"/>
            <a:ext cx="1098811" cy="1098811"/>
            <a:chOff x="473955" y="1354070"/>
            <a:chExt cx="1098811" cy="1098811"/>
          </a:xfrm>
        </p:grpSpPr>
        <p:sp>
          <p:nvSpPr>
            <p:cNvPr id="135" name="Oval 134">
              <a:extLst>
                <a:ext uri="{FF2B5EF4-FFF2-40B4-BE49-F238E27FC236}">
                  <a16:creationId xmlns="" xmlns:a16="http://schemas.microsoft.com/office/drawing/2014/main" id="{B1C5A454-440A-40B8-A566-F8A9E42996FC}"/>
                </a:ext>
              </a:extLst>
            </p:cNvPr>
            <p:cNvSpPr/>
            <p:nvPr/>
          </p:nvSpPr>
          <p:spPr bwMode="gray">
            <a:xfrm>
              <a:off x="473955" y="1354070"/>
              <a:ext cx="1098811" cy="1098811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77961" tIns="77961" rIns="77961" bIns="7796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22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="" xmlns:a16="http://schemas.microsoft.com/office/drawing/2014/main" id="{C5D3C580-9882-4271-896F-535B34E9D0CC}"/>
                </a:ext>
              </a:extLst>
            </p:cNvPr>
            <p:cNvSpPr/>
            <p:nvPr/>
          </p:nvSpPr>
          <p:spPr bwMode="gray">
            <a:xfrm>
              <a:off x="625794" y="1469821"/>
              <a:ext cx="826242" cy="826242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77961" tIns="77961" rIns="77961" bIns="7796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40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cxnSp>
        <p:nvCxnSpPr>
          <p:cNvPr id="8" name="Elbow Connector 7"/>
          <p:cNvCxnSpPr/>
          <p:nvPr/>
        </p:nvCxnSpPr>
        <p:spPr>
          <a:xfrm rot="10800000">
            <a:off x="717204" y="1745570"/>
            <a:ext cx="571057" cy="315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7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z="2800" dirty="0" smtClean="0">
                <a:cs typeface="Times New Roman" panose="02020603050405020304" pitchFamily="18" charset="0"/>
              </a:rPr>
              <a:t>Reading CSV Files in R</a:t>
            </a: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735E6E-938C-41C9-BD66-FF817CBB129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7924800" cy="38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z="2800" dirty="0" smtClean="0">
                <a:cs typeface="Times New Roman" panose="02020603050405020304" pitchFamily="18" charset="0"/>
              </a:rPr>
              <a:t>Writing CSV </a:t>
            </a:r>
            <a:r>
              <a:rPr lang="en-US" sz="2800" dirty="0">
                <a:cs typeface="Times New Roman" panose="02020603050405020304" pitchFamily="18" charset="0"/>
              </a:rPr>
              <a:t>Files in R</a:t>
            </a: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735E6E-938C-41C9-BD66-FF817CBB129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1193"/>
            <a:ext cx="82296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0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z="2800" dirty="0" smtClean="0">
                <a:cs typeface="Times New Roman" panose="02020603050405020304" pitchFamily="18" charset="0"/>
              </a:rPr>
              <a:t>Creating Data Summary in R </a:t>
            </a: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735E6E-938C-41C9-BD66-FF817CBB129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19" y="1310640"/>
            <a:ext cx="82296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z="28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Creatin</a:t>
            </a:r>
            <a:r>
              <a:rPr lang="en-US" sz="2800" dirty="0" smtClean="0">
                <a:cs typeface="Times New Roman" panose="02020603050405020304" pitchFamily="18" charset="0"/>
              </a:rPr>
              <a:t>g an Expanded Data summary in R</a:t>
            </a: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735E6E-938C-41C9-BD66-FF817CBB129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55291"/>
            <a:ext cx="82296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3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Who am I </a:t>
            </a:r>
            <a:endParaRPr lang="en-US" sz="36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60949" y="6389176"/>
            <a:ext cx="2086226" cy="4079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4978256B-D3C2-4875-8EBD-DFE6F6327ED5}" type="slidenum">
              <a:rPr lang="en-US" sz="1600" smtClean="0"/>
              <a:pPr algn="l"/>
              <a:t>2</a:t>
            </a:fld>
            <a:endParaRPr lang="en-US" sz="1600"/>
          </a:p>
        </p:txBody>
      </p:sp>
      <p:grpSp>
        <p:nvGrpSpPr>
          <p:cNvPr id="15364" name="Group 15363"/>
          <p:cNvGrpSpPr/>
          <p:nvPr/>
        </p:nvGrpSpPr>
        <p:grpSpPr>
          <a:xfrm>
            <a:off x="4964068" y="1957237"/>
            <a:ext cx="748032" cy="913632"/>
            <a:chOff x="5000365" y="1642490"/>
            <a:chExt cx="765018" cy="1023932"/>
          </a:xfrm>
        </p:grpSpPr>
        <p:sp>
          <p:nvSpPr>
            <p:cNvPr id="141" name="Google Shape;943;p31"/>
            <p:cNvSpPr/>
            <p:nvPr/>
          </p:nvSpPr>
          <p:spPr>
            <a:xfrm>
              <a:off x="5000365" y="1642490"/>
              <a:ext cx="765018" cy="1023932"/>
            </a:xfrm>
            <a:custGeom>
              <a:avLst/>
              <a:gdLst/>
              <a:ahLst/>
              <a:cxnLst/>
              <a:rect l="l" t="t" r="r" b="b"/>
              <a:pathLst>
                <a:path w="432" h="432" extrusionOk="0">
                  <a:moveTo>
                    <a:pt x="216" y="1"/>
                  </a:moveTo>
                  <a:cubicBezTo>
                    <a:pt x="97" y="1"/>
                    <a:pt x="0" y="98"/>
                    <a:pt x="0" y="217"/>
                  </a:cubicBezTo>
                  <a:cubicBezTo>
                    <a:pt x="0" y="336"/>
                    <a:pt x="97" y="434"/>
                    <a:pt x="216" y="434"/>
                  </a:cubicBezTo>
                  <a:cubicBezTo>
                    <a:pt x="337" y="434"/>
                    <a:pt x="433" y="336"/>
                    <a:pt x="433" y="217"/>
                  </a:cubicBezTo>
                  <a:cubicBezTo>
                    <a:pt x="433" y="98"/>
                    <a:pt x="337" y="1"/>
                    <a:pt x="21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42" name="Google Shape;944;p31"/>
            <p:cNvSpPr/>
            <p:nvPr/>
          </p:nvSpPr>
          <p:spPr>
            <a:xfrm>
              <a:off x="5097315" y="1774612"/>
              <a:ext cx="569357" cy="762051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161" y="0"/>
                  </a:moveTo>
                  <a:cubicBezTo>
                    <a:pt x="72" y="0"/>
                    <a:pt x="1" y="72"/>
                    <a:pt x="1" y="161"/>
                  </a:cubicBezTo>
                  <a:cubicBezTo>
                    <a:pt x="1" y="249"/>
                    <a:pt x="72" y="322"/>
                    <a:pt x="161" y="322"/>
                  </a:cubicBezTo>
                  <a:cubicBezTo>
                    <a:pt x="250" y="322"/>
                    <a:pt x="323" y="249"/>
                    <a:pt x="323" y="161"/>
                  </a:cubicBezTo>
                  <a:cubicBezTo>
                    <a:pt x="323" y="72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43" name="Google Shape;945;p31"/>
            <p:cNvSpPr/>
            <p:nvPr/>
          </p:nvSpPr>
          <p:spPr>
            <a:xfrm>
              <a:off x="5220705" y="1958637"/>
              <a:ext cx="343729" cy="349176"/>
            </a:xfrm>
            <a:custGeom>
              <a:avLst/>
              <a:gdLst/>
              <a:ahLst/>
              <a:cxnLst/>
              <a:rect l="l" t="t" r="r" b="b"/>
              <a:pathLst>
                <a:path w="195" h="148" extrusionOk="0">
                  <a:moveTo>
                    <a:pt x="120" y="16"/>
                  </a:moveTo>
                  <a:cubicBezTo>
                    <a:pt x="123" y="16"/>
                    <a:pt x="128" y="19"/>
                    <a:pt x="128" y="24"/>
                  </a:cubicBezTo>
                  <a:cubicBezTo>
                    <a:pt x="128" y="27"/>
                    <a:pt x="123" y="32"/>
                    <a:pt x="120" y="32"/>
                  </a:cubicBezTo>
                  <a:lnTo>
                    <a:pt x="75" y="32"/>
                  </a:lnTo>
                  <a:cubicBezTo>
                    <a:pt x="72" y="32"/>
                    <a:pt x="67" y="27"/>
                    <a:pt x="67" y="24"/>
                  </a:cubicBezTo>
                  <a:cubicBezTo>
                    <a:pt x="67" y="19"/>
                    <a:pt x="72" y="16"/>
                    <a:pt x="75" y="16"/>
                  </a:cubicBezTo>
                  <a:close/>
                  <a:moveTo>
                    <a:pt x="70" y="0"/>
                  </a:moveTo>
                  <a:cubicBezTo>
                    <a:pt x="59" y="0"/>
                    <a:pt x="50" y="8"/>
                    <a:pt x="50" y="19"/>
                  </a:cubicBezTo>
                  <a:lnTo>
                    <a:pt x="50" y="32"/>
                  </a:lnTo>
                  <a:lnTo>
                    <a:pt x="23" y="32"/>
                  </a:lnTo>
                  <a:cubicBezTo>
                    <a:pt x="10" y="32"/>
                    <a:pt x="1" y="41"/>
                    <a:pt x="1" y="54"/>
                  </a:cubicBezTo>
                  <a:lnTo>
                    <a:pt x="1" y="127"/>
                  </a:lnTo>
                  <a:cubicBezTo>
                    <a:pt x="1" y="138"/>
                    <a:pt x="10" y="148"/>
                    <a:pt x="23" y="148"/>
                  </a:cubicBezTo>
                  <a:lnTo>
                    <a:pt x="174" y="148"/>
                  </a:lnTo>
                  <a:cubicBezTo>
                    <a:pt x="185" y="148"/>
                    <a:pt x="194" y="138"/>
                    <a:pt x="194" y="127"/>
                  </a:cubicBezTo>
                  <a:lnTo>
                    <a:pt x="194" y="54"/>
                  </a:lnTo>
                  <a:cubicBezTo>
                    <a:pt x="194" y="41"/>
                    <a:pt x="185" y="32"/>
                    <a:pt x="174" y="32"/>
                  </a:cubicBezTo>
                  <a:lnTo>
                    <a:pt x="145" y="32"/>
                  </a:lnTo>
                  <a:lnTo>
                    <a:pt x="145" y="19"/>
                  </a:lnTo>
                  <a:cubicBezTo>
                    <a:pt x="145" y="10"/>
                    <a:pt x="137" y="0"/>
                    <a:pt x="12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15363" name="Group 15362"/>
          <p:cNvGrpSpPr/>
          <p:nvPr/>
        </p:nvGrpSpPr>
        <p:grpSpPr>
          <a:xfrm>
            <a:off x="5101988" y="4079265"/>
            <a:ext cx="748032" cy="913632"/>
            <a:chOff x="4939737" y="3856914"/>
            <a:chExt cx="765018" cy="1023932"/>
          </a:xfrm>
        </p:grpSpPr>
        <p:sp>
          <p:nvSpPr>
            <p:cNvPr id="135" name="Google Shape;950;p31"/>
            <p:cNvSpPr/>
            <p:nvPr/>
          </p:nvSpPr>
          <p:spPr>
            <a:xfrm>
              <a:off x="4939737" y="3856914"/>
              <a:ext cx="765018" cy="1023932"/>
            </a:xfrm>
            <a:custGeom>
              <a:avLst/>
              <a:gdLst/>
              <a:ahLst/>
              <a:cxnLst/>
              <a:rect l="l" t="t" r="r" b="b"/>
              <a:pathLst>
                <a:path w="432" h="432" extrusionOk="0">
                  <a:moveTo>
                    <a:pt x="216" y="1"/>
                  </a:moveTo>
                  <a:cubicBezTo>
                    <a:pt x="97" y="1"/>
                    <a:pt x="0" y="98"/>
                    <a:pt x="0" y="216"/>
                  </a:cubicBezTo>
                  <a:cubicBezTo>
                    <a:pt x="0" y="337"/>
                    <a:pt x="97" y="434"/>
                    <a:pt x="216" y="434"/>
                  </a:cubicBezTo>
                  <a:cubicBezTo>
                    <a:pt x="337" y="434"/>
                    <a:pt x="433" y="337"/>
                    <a:pt x="433" y="216"/>
                  </a:cubicBezTo>
                  <a:cubicBezTo>
                    <a:pt x="433" y="98"/>
                    <a:pt x="337" y="1"/>
                    <a:pt x="21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36" name="Google Shape;951;p31"/>
            <p:cNvSpPr/>
            <p:nvPr/>
          </p:nvSpPr>
          <p:spPr>
            <a:xfrm>
              <a:off x="5036687" y="3989034"/>
              <a:ext cx="569357" cy="762051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161" y="0"/>
                  </a:moveTo>
                  <a:cubicBezTo>
                    <a:pt x="72" y="0"/>
                    <a:pt x="1" y="73"/>
                    <a:pt x="1" y="160"/>
                  </a:cubicBezTo>
                  <a:cubicBezTo>
                    <a:pt x="1" y="249"/>
                    <a:pt x="72" y="322"/>
                    <a:pt x="161" y="322"/>
                  </a:cubicBezTo>
                  <a:cubicBezTo>
                    <a:pt x="250" y="322"/>
                    <a:pt x="323" y="249"/>
                    <a:pt x="323" y="160"/>
                  </a:cubicBezTo>
                  <a:cubicBezTo>
                    <a:pt x="323" y="73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37" name="Google Shape;952;p31"/>
            <p:cNvSpPr/>
            <p:nvPr/>
          </p:nvSpPr>
          <p:spPr>
            <a:xfrm>
              <a:off x="5207670" y="4373600"/>
              <a:ext cx="248543" cy="134481"/>
            </a:xfrm>
            <a:custGeom>
              <a:avLst/>
              <a:gdLst/>
              <a:ahLst/>
              <a:cxnLst/>
              <a:rect l="l" t="t" r="r" b="b"/>
              <a:pathLst>
                <a:path w="141" h="57" extrusionOk="0">
                  <a:moveTo>
                    <a:pt x="1" y="1"/>
                  </a:moveTo>
                  <a:lnTo>
                    <a:pt x="1" y="39"/>
                  </a:lnTo>
                  <a:cubicBezTo>
                    <a:pt x="1" y="48"/>
                    <a:pt x="32" y="56"/>
                    <a:pt x="70" y="56"/>
                  </a:cubicBezTo>
                  <a:cubicBezTo>
                    <a:pt x="108" y="56"/>
                    <a:pt x="140" y="48"/>
                    <a:pt x="140" y="39"/>
                  </a:cubicBezTo>
                  <a:lnTo>
                    <a:pt x="140" y="1"/>
                  </a:lnTo>
                  <a:lnTo>
                    <a:pt x="78" y="12"/>
                  </a:lnTo>
                  <a:lnTo>
                    <a:pt x="62" y="1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38" name="Google Shape;953;p31"/>
            <p:cNvSpPr/>
            <p:nvPr/>
          </p:nvSpPr>
          <p:spPr>
            <a:xfrm>
              <a:off x="5121296" y="4206090"/>
              <a:ext cx="421289" cy="245366"/>
            </a:xfrm>
            <a:custGeom>
              <a:avLst/>
              <a:gdLst/>
              <a:ahLst/>
              <a:cxnLst/>
              <a:rect l="l" t="t" r="r" b="b"/>
              <a:pathLst>
                <a:path w="239" h="104" extrusionOk="0">
                  <a:moveTo>
                    <a:pt x="113" y="0"/>
                  </a:moveTo>
                  <a:lnTo>
                    <a:pt x="7" y="21"/>
                  </a:lnTo>
                  <a:cubicBezTo>
                    <a:pt x="0" y="24"/>
                    <a:pt x="0" y="32"/>
                    <a:pt x="7" y="34"/>
                  </a:cubicBezTo>
                  <a:lnTo>
                    <a:pt x="50" y="42"/>
                  </a:lnTo>
                  <a:lnTo>
                    <a:pt x="113" y="54"/>
                  </a:lnTo>
                  <a:lnTo>
                    <a:pt x="126" y="54"/>
                  </a:lnTo>
                  <a:lnTo>
                    <a:pt x="189" y="42"/>
                  </a:lnTo>
                  <a:lnTo>
                    <a:pt x="208" y="38"/>
                  </a:lnTo>
                  <a:lnTo>
                    <a:pt x="208" y="83"/>
                  </a:lnTo>
                  <a:cubicBezTo>
                    <a:pt x="207" y="86"/>
                    <a:pt x="205" y="89"/>
                    <a:pt x="205" y="91"/>
                  </a:cubicBezTo>
                  <a:cubicBezTo>
                    <a:pt x="205" y="97"/>
                    <a:pt x="211" y="103"/>
                    <a:pt x="216" y="103"/>
                  </a:cubicBezTo>
                  <a:cubicBezTo>
                    <a:pt x="223" y="103"/>
                    <a:pt x="229" y="97"/>
                    <a:pt x="229" y="91"/>
                  </a:cubicBezTo>
                  <a:cubicBezTo>
                    <a:pt x="229" y="88"/>
                    <a:pt x="227" y="84"/>
                    <a:pt x="224" y="83"/>
                  </a:cubicBezTo>
                  <a:lnTo>
                    <a:pt x="224" y="34"/>
                  </a:lnTo>
                  <a:lnTo>
                    <a:pt x="235" y="32"/>
                  </a:lnTo>
                  <a:cubicBezTo>
                    <a:pt x="238" y="32"/>
                    <a:pt x="238" y="21"/>
                    <a:pt x="232" y="21"/>
                  </a:cubicBezTo>
                  <a:lnTo>
                    <a:pt x="126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15361" name="Group 15360"/>
          <p:cNvGrpSpPr/>
          <p:nvPr/>
        </p:nvGrpSpPr>
        <p:grpSpPr>
          <a:xfrm>
            <a:off x="611330" y="5230538"/>
            <a:ext cx="748032" cy="913632"/>
            <a:chOff x="598052" y="4486998"/>
            <a:chExt cx="765018" cy="1023932"/>
          </a:xfrm>
        </p:grpSpPr>
        <p:sp>
          <p:nvSpPr>
            <p:cNvPr id="130" name="Google Shape;958;p31"/>
            <p:cNvSpPr/>
            <p:nvPr/>
          </p:nvSpPr>
          <p:spPr>
            <a:xfrm>
              <a:off x="598052" y="4486998"/>
              <a:ext cx="765018" cy="1023932"/>
            </a:xfrm>
            <a:custGeom>
              <a:avLst/>
              <a:gdLst/>
              <a:ahLst/>
              <a:cxnLst/>
              <a:rect l="l" t="t" r="r" b="b"/>
              <a:pathLst>
                <a:path w="432" h="432" extrusionOk="0">
                  <a:moveTo>
                    <a:pt x="216" y="0"/>
                  </a:moveTo>
                  <a:cubicBezTo>
                    <a:pt x="97" y="0"/>
                    <a:pt x="0" y="97"/>
                    <a:pt x="0" y="216"/>
                  </a:cubicBezTo>
                  <a:cubicBezTo>
                    <a:pt x="0" y="337"/>
                    <a:pt x="97" y="433"/>
                    <a:pt x="216" y="433"/>
                  </a:cubicBezTo>
                  <a:cubicBezTo>
                    <a:pt x="337" y="433"/>
                    <a:pt x="433" y="337"/>
                    <a:pt x="433" y="216"/>
                  </a:cubicBezTo>
                  <a:cubicBezTo>
                    <a:pt x="433" y="97"/>
                    <a:pt x="337" y="0"/>
                    <a:pt x="21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31" name="Google Shape;959;p31"/>
            <p:cNvSpPr/>
            <p:nvPr/>
          </p:nvSpPr>
          <p:spPr>
            <a:xfrm>
              <a:off x="712675" y="4614772"/>
              <a:ext cx="569357" cy="762051"/>
            </a:xfrm>
            <a:custGeom>
              <a:avLst/>
              <a:gdLst/>
              <a:ahLst/>
              <a:cxnLst/>
              <a:rect l="l" t="t" r="r" b="b"/>
              <a:pathLst>
                <a:path w="323" h="323" extrusionOk="0">
                  <a:moveTo>
                    <a:pt x="161" y="1"/>
                  </a:moveTo>
                  <a:cubicBezTo>
                    <a:pt x="72" y="1"/>
                    <a:pt x="1" y="72"/>
                    <a:pt x="1" y="161"/>
                  </a:cubicBezTo>
                  <a:cubicBezTo>
                    <a:pt x="1" y="250"/>
                    <a:pt x="72" y="323"/>
                    <a:pt x="161" y="323"/>
                  </a:cubicBezTo>
                  <a:cubicBezTo>
                    <a:pt x="250" y="323"/>
                    <a:pt x="323" y="250"/>
                    <a:pt x="323" y="161"/>
                  </a:cubicBezTo>
                  <a:cubicBezTo>
                    <a:pt x="323" y="72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32" name="Google Shape;960;p31"/>
            <p:cNvSpPr/>
            <p:nvPr/>
          </p:nvSpPr>
          <p:spPr>
            <a:xfrm>
              <a:off x="815746" y="4756469"/>
              <a:ext cx="329628" cy="422313"/>
            </a:xfrm>
            <a:custGeom>
              <a:avLst/>
              <a:gdLst/>
              <a:ahLst/>
              <a:cxnLst/>
              <a:rect l="l" t="t" r="r" b="b"/>
              <a:pathLst>
                <a:path w="187" h="179" extrusionOk="0">
                  <a:moveTo>
                    <a:pt x="94" y="1"/>
                  </a:moveTo>
                  <a:lnTo>
                    <a:pt x="72" y="70"/>
                  </a:lnTo>
                  <a:lnTo>
                    <a:pt x="1" y="70"/>
                  </a:lnTo>
                  <a:lnTo>
                    <a:pt x="58" y="112"/>
                  </a:lnTo>
                  <a:lnTo>
                    <a:pt x="36" y="178"/>
                  </a:lnTo>
                  <a:lnTo>
                    <a:pt x="36" y="178"/>
                  </a:lnTo>
                  <a:lnTo>
                    <a:pt x="94" y="137"/>
                  </a:lnTo>
                  <a:lnTo>
                    <a:pt x="151" y="178"/>
                  </a:lnTo>
                  <a:lnTo>
                    <a:pt x="129" y="112"/>
                  </a:lnTo>
                  <a:lnTo>
                    <a:pt x="186" y="70"/>
                  </a:lnTo>
                  <a:lnTo>
                    <a:pt x="115" y="70"/>
                  </a:lnTo>
                  <a:lnTo>
                    <a:pt x="9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</p:grpSp>
      <p:sp>
        <p:nvSpPr>
          <p:cNvPr id="126" name="Google Shape;962;p31"/>
          <p:cNvSpPr/>
          <p:nvPr/>
        </p:nvSpPr>
        <p:spPr>
          <a:xfrm>
            <a:off x="3613214" y="5195148"/>
            <a:ext cx="45719" cy="488394"/>
          </a:xfrm>
          <a:custGeom>
            <a:avLst/>
            <a:gdLst/>
            <a:ahLst/>
            <a:cxnLst/>
            <a:rect l="l" t="t" r="r" b="b"/>
            <a:pathLst>
              <a:path w="1" h="231" extrusionOk="0">
                <a:moveTo>
                  <a:pt x="0" y="231"/>
                </a:moveTo>
                <a:lnTo>
                  <a:pt x="0" y="1"/>
                </a:lnTo>
              </a:path>
            </a:pathLst>
          </a:custGeom>
          <a:solidFill>
            <a:srgbClr val="FF8F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  <a:sym typeface="Arial" pitchFamily="34" charset="0"/>
            </a:endParaRPr>
          </a:p>
        </p:txBody>
      </p:sp>
      <p:grpSp>
        <p:nvGrpSpPr>
          <p:cNvPr id="15360" name="Group 15359"/>
          <p:cNvGrpSpPr/>
          <p:nvPr/>
        </p:nvGrpSpPr>
        <p:grpSpPr>
          <a:xfrm>
            <a:off x="579983" y="3436570"/>
            <a:ext cx="786126" cy="913632"/>
            <a:chOff x="566112" y="3032852"/>
            <a:chExt cx="803977" cy="1023932"/>
          </a:xfrm>
        </p:grpSpPr>
        <p:sp>
          <p:nvSpPr>
            <p:cNvPr id="116" name="Google Shape;973;p31"/>
            <p:cNvSpPr/>
            <p:nvPr/>
          </p:nvSpPr>
          <p:spPr>
            <a:xfrm>
              <a:off x="939988" y="3311918"/>
              <a:ext cx="1762" cy="544996"/>
            </a:xfrm>
            <a:custGeom>
              <a:avLst/>
              <a:gdLst/>
              <a:ahLst/>
              <a:cxnLst/>
              <a:rect l="l" t="t" r="r" b="b"/>
              <a:pathLst>
                <a:path w="1" h="231" extrusionOk="0">
                  <a:moveTo>
                    <a:pt x="1" y="231"/>
                  </a:moveTo>
                  <a:lnTo>
                    <a:pt x="1" y="1"/>
                  </a:lnTo>
                </a:path>
              </a:pathLst>
            </a:custGeom>
            <a:solidFill>
              <a:srgbClr val="EF6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17" name="Google Shape;974;p31"/>
            <p:cNvSpPr/>
            <p:nvPr/>
          </p:nvSpPr>
          <p:spPr>
            <a:xfrm>
              <a:off x="566112" y="3032852"/>
              <a:ext cx="803977" cy="1023932"/>
            </a:xfrm>
            <a:custGeom>
              <a:avLst/>
              <a:gdLst/>
              <a:ahLst/>
              <a:cxnLst/>
              <a:rect l="l" t="t" r="r" b="b"/>
              <a:pathLst>
                <a:path w="432" h="432" extrusionOk="0">
                  <a:moveTo>
                    <a:pt x="217" y="0"/>
                  </a:moveTo>
                  <a:cubicBezTo>
                    <a:pt x="98" y="0"/>
                    <a:pt x="1" y="97"/>
                    <a:pt x="1" y="218"/>
                  </a:cubicBezTo>
                  <a:cubicBezTo>
                    <a:pt x="1" y="337"/>
                    <a:pt x="98" y="433"/>
                    <a:pt x="217" y="433"/>
                  </a:cubicBezTo>
                  <a:cubicBezTo>
                    <a:pt x="336" y="433"/>
                    <a:pt x="432" y="337"/>
                    <a:pt x="432" y="218"/>
                  </a:cubicBezTo>
                  <a:cubicBezTo>
                    <a:pt x="432" y="97"/>
                    <a:pt x="336" y="0"/>
                    <a:pt x="21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18" name="Google Shape;975;p31"/>
            <p:cNvSpPr/>
            <p:nvPr/>
          </p:nvSpPr>
          <p:spPr>
            <a:xfrm>
              <a:off x="705548" y="3177437"/>
              <a:ext cx="565831" cy="762051"/>
            </a:xfrm>
            <a:custGeom>
              <a:avLst/>
              <a:gdLst/>
              <a:ahLst/>
              <a:cxnLst/>
              <a:rect l="l" t="t" r="r" b="b"/>
              <a:pathLst>
                <a:path w="321" h="323" extrusionOk="0">
                  <a:moveTo>
                    <a:pt x="161" y="1"/>
                  </a:moveTo>
                  <a:cubicBezTo>
                    <a:pt x="72" y="1"/>
                    <a:pt x="0" y="74"/>
                    <a:pt x="0" y="163"/>
                  </a:cubicBezTo>
                  <a:cubicBezTo>
                    <a:pt x="0" y="251"/>
                    <a:pt x="72" y="323"/>
                    <a:pt x="161" y="323"/>
                  </a:cubicBezTo>
                  <a:cubicBezTo>
                    <a:pt x="249" y="323"/>
                    <a:pt x="321" y="251"/>
                    <a:pt x="321" y="163"/>
                  </a:cubicBezTo>
                  <a:cubicBezTo>
                    <a:pt x="321" y="74"/>
                    <a:pt x="249" y="1"/>
                    <a:pt x="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19" name="Google Shape;976;p31"/>
            <p:cNvSpPr/>
            <p:nvPr/>
          </p:nvSpPr>
          <p:spPr>
            <a:xfrm>
              <a:off x="1008729" y="3601247"/>
              <a:ext cx="148067" cy="193462"/>
            </a:xfrm>
            <a:custGeom>
              <a:avLst/>
              <a:gdLst/>
              <a:ahLst/>
              <a:cxnLst/>
              <a:rect l="l" t="t" r="r" b="b"/>
              <a:pathLst>
                <a:path w="84" h="82" extrusionOk="0">
                  <a:moveTo>
                    <a:pt x="58" y="0"/>
                  </a:moveTo>
                  <a:cubicBezTo>
                    <a:pt x="45" y="18"/>
                    <a:pt x="24" y="32"/>
                    <a:pt x="1" y="37"/>
                  </a:cubicBezTo>
                  <a:lnTo>
                    <a:pt x="21" y="78"/>
                  </a:lnTo>
                  <a:cubicBezTo>
                    <a:pt x="22" y="81"/>
                    <a:pt x="24" y="82"/>
                    <a:pt x="26" y="82"/>
                  </a:cubicBezTo>
                  <a:cubicBezTo>
                    <a:pt x="29" y="82"/>
                    <a:pt x="32" y="80"/>
                    <a:pt x="34" y="78"/>
                  </a:cubicBezTo>
                  <a:lnTo>
                    <a:pt x="43" y="49"/>
                  </a:lnTo>
                  <a:lnTo>
                    <a:pt x="45" y="49"/>
                  </a:lnTo>
                  <a:lnTo>
                    <a:pt x="74" y="60"/>
                  </a:lnTo>
                  <a:cubicBezTo>
                    <a:pt x="78" y="60"/>
                    <a:pt x="83" y="54"/>
                    <a:pt x="80" y="49"/>
                  </a:cubicBezTo>
                  <a:lnTo>
                    <a:pt x="5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20" name="Google Shape;977;p31"/>
            <p:cNvSpPr/>
            <p:nvPr/>
          </p:nvSpPr>
          <p:spPr>
            <a:xfrm>
              <a:off x="860660" y="3320490"/>
              <a:ext cx="253831" cy="337379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71" y="33"/>
                  </a:moveTo>
                  <a:cubicBezTo>
                    <a:pt x="74" y="33"/>
                    <a:pt x="77" y="33"/>
                    <a:pt x="78" y="35"/>
                  </a:cubicBezTo>
                  <a:lnTo>
                    <a:pt x="85" y="51"/>
                  </a:lnTo>
                  <a:lnTo>
                    <a:pt x="104" y="54"/>
                  </a:lnTo>
                  <a:cubicBezTo>
                    <a:pt x="108" y="54"/>
                    <a:pt x="112" y="62"/>
                    <a:pt x="107" y="65"/>
                  </a:cubicBezTo>
                  <a:lnTo>
                    <a:pt x="96" y="78"/>
                  </a:lnTo>
                  <a:lnTo>
                    <a:pt x="99" y="95"/>
                  </a:lnTo>
                  <a:cubicBezTo>
                    <a:pt x="99" y="100"/>
                    <a:pt x="97" y="103"/>
                    <a:pt x="94" y="103"/>
                  </a:cubicBezTo>
                  <a:cubicBezTo>
                    <a:pt x="93" y="103"/>
                    <a:pt x="91" y="103"/>
                    <a:pt x="89" y="102"/>
                  </a:cubicBezTo>
                  <a:lnTo>
                    <a:pt x="74" y="94"/>
                  </a:lnTo>
                  <a:lnTo>
                    <a:pt x="58" y="102"/>
                  </a:lnTo>
                  <a:cubicBezTo>
                    <a:pt x="57" y="102"/>
                    <a:pt x="56" y="102"/>
                    <a:pt x="55" y="102"/>
                  </a:cubicBezTo>
                  <a:cubicBezTo>
                    <a:pt x="51" y="102"/>
                    <a:pt x="48" y="99"/>
                    <a:pt x="48" y="95"/>
                  </a:cubicBezTo>
                  <a:lnTo>
                    <a:pt x="51" y="78"/>
                  </a:lnTo>
                  <a:lnTo>
                    <a:pt x="40" y="65"/>
                  </a:lnTo>
                  <a:cubicBezTo>
                    <a:pt x="32" y="62"/>
                    <a:pt x="34" y="56"/>
                    <a:pt x="40" y="54"/>
                  </a:cubicBezTo>
                  <a:lnTo>
                    <a:pt x="58" y="51"/>
                  </a:lnTo>
                  <a:lnTo>
                    <a:pt x="66" y="35"/>
                  </a:lnTo>
                  <a:cubicBezTo>
                    <a:pt x="66" y="33"/>
                    <a:pt x="69" y="33"/>
                    <a:pt x="71" y="33"/>
                  </a:cubicBezTo>
                  <a:close/>
                  <a:moveTo>
                    <a:pt x="72" y="0"/>
                  </a:moveTo>
                  <a:cubicBezTo>
                    <a:pt x="32" y="0"/>
                    <a:pt x="1" y="32"/>
                    <a:pt x="1" y="72"/>
                  </a:cubicBezTo>
                  <a:cubicBezTo>
                    <a:pt x="1" y="111"/>
                    <a:pt x="32" y="143"/>
                    <a:pt x="72" y="143"/>
                  </a:cubicBezTo>
                  <a:cubicBezTo>
                    <a:pt x="112" y="143"/>
                    <a:pt x="143" y="111"/>
                    <a:pt x="143" y="72"/>
                  </a:cubicBezTo>
                  <a:cubicBezTo>
                    <a:pt x="143" y="32"/>
                    <a:pt x="112" y="0"/>
                    <a:pt x="7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21" name="Google Shape;978;p31"/>
            <p:cNvSpPr/>
            <p:nvPr/>
          </p:nvSpPr>
          <p:spPr>
            <a:xfrm>
              <a:off x="820117" y="3596529"/>
              <a:ext cx="142780" cy="193462"/>
            </a:xfrm>
            <a:custGeom>
              <a:avLst/>
              <a:gdLst/>
              <a:ahLst/>
              <a:cxnLst/>
              <a:rect l="l" t="t" r="r" b="b"/>
              <a:pathLst>
                <a:path w="81" h="82" extrusionOk="0">
                  <a:moveTo>
                    <a:pt x="25" y="1"/>
                  </a:moveTo>
                  <a:lnTo>
                    <a:pt x="1" y="50"/>
                  </a:lnTo>
                  <a:cubicBezTo>
                    <a:pt x="0" y="55"/>
                    <a:pt x="2" y="58"/>
                    <a:pt x="6" y="58"/>
                  </a:cubicBezTo>
                  <a:cubicBezTo>
                    <a:pt x="7" y="58"/>
                    <a:pt x="8" y="58"/>
                    <a:pt x="9" y="58"/>
                  </a:cubicBezTo>
                  <a:lnTo>
                    <a:pt x="36" y="48"/>
                  </a:lnTo>
                  <a:lnTo>
                    <a:pt x="39" y="48"/>
                  </a:lnTo>
                  <a:lnTo>
                    <a:pt x="49" y="75"/>
                  </a:lnTo>
                  <a:cubicBezTo>
                    <a:pt x="50" y="80"/>
                    <a:pt x="53" y="82"/>
                    <a:pt x="56" y="82"/>
                  </a:cubicBezTo>
                  <a:cubicBezTo>
                    <a:pt x="58" y="82"/>
                    <a:pt x="60" y="80"/>
                    <a:pt x="62" y="78"/>
                  </a:cubicBezTo>
                  <a:lnTo>
                    <a:pt x="81" y="35"/>
                  </a:lnTo>
                  <a:cubicBezTo>
                    <a:pt x="57" y="32"/>
                    <a:pt x="38" y="18"/>
                    <a:pt x="2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6113" y="1795286"/>
            <a:ext cx="746308" cy="913632"/>
            <a:chOff x="566112" y="1795286"/>
            <a:chExt cx="763255" cy="1023932"/>
          </a:xfrm>
        </p:grpSpPr>
        <p:sp>
          <p:nvSpPr>
            <p:cNvPr id="110" name="Google Shape;983;p31"/>
            <p:cNvSpPr/>
            <p:nvPr/>
          </p:nvSpPr>
          <p:spPr>
            <a:xfrm>
              <a:off x="566112" y="1795286"/>
              <a:ext cx="763255" cy="1023932"/>
            </a:xfrm>
            <a:custGeom>
              <a:avLst/>
              <a:gdLst/>
              <a:ahLst/>
              <a:cxnLst/>
              <a:rect l="l" t="t" r="r" b="b"/>
              <a:pathLst>
                <a:path w="432" h="432" extrusionOk="0">
                  <a:moveTo>
                    <a:pt x="217" y="1"/>
                  </a:moveTo>
                  <a:cubicBezTo>
                    <a:pt x="98" y="1"/>
                    <a:pt x="1" y="98"/>
                    <a:pt x="1" y="217"/>
                  </a:cubicBezTo>
                  <a:cubicBezTo>
                    <a:pt x="1" y="336"/>
                    <a:pt x="98" y="434"/>
                    <a:pt x="217" y="434"/>
                  </a:cubicBezTo>
                  <a:cubicBezTo>
                    <a:pt x="336" y="434"/>
                    <a:pt x="432" y="336"/>
                    <a:pt x="432" y="217"/>
                  </a:cubicBezTo>
                  <a:cubicBezTo>
                    <a:pt x="432" y="98"/>
                    <a:pt x="336" y="1"/>
                    <a:pt x="21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11" name="Google Shape;984;p31"/>
            <p:cNvSpPr/>
            <p:nvPr/>
          </p:nvSpPr>
          <p:spPr>
            <a:xfrm>
              <a:off x="664825" y="1927408"/>
              <a:ext cx="565831" cy="762051"/>
            </a:xfrm>
            <a:custGeom>
              <a:avLst/>
              <a:gdLst/>
              <a:ahLst/>
              <a:cxnLst/>
              <a:rect l="l" t="t" r="r" b="b"/>
              <a:pathLst>
                <a:path w="321" h="323" extrusionOk="0">
                  <a:moveTo>
                    <a:pt x="161" y="0"/>
                  </a:moveTo>
                  <a:cubicBezTo>
                    <a:pt x="72" y="0"/>
                    <a:pt x="0" y="72"/>
                    <a:pt x="0" y="161"/>
                  </a:cubicBezTo>
                  <a:cubicBezTo>
                    <a:pt x="0" y="249"/>
                    <a:pt x="72" y="322"/>
                    <a:pt x="161" y="322"/>
                  </a:cubicBezTo>
                  <a:cubicBezTo>
                    <a:pt x="249" y="322"/>
                    <a:pt x="321" y="249"/>
                    <a:pt x="321" y="161"/>
                  </a:cubicBezTo>
                  <a:cubicBezTo>
                    <a:pt x="321" y="72"/>
                    <a:pt x="249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12" name="Google Shape;985;p31"/>
            <p:cNvSpPr/>
            <p:nvPr/>
          </p:nvSpPr>
          <p:spPr>
            <a:xfrm>
              <a:off x="879281" y="2081361"/>
              <a:ext cx="138659" cy="182024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26" y="0"/>
                  </a:moveTo>
                  <a:cubicBezTo>
                    <a:pt x="12" y="0"/>
                    <a:pt x="1" y="11"/>
                    <a:pt x="1" y="26"/>
                  </a:cubicBezTo>
                  <a:cubicBezTo>
                    <a:pt x="1" y="40"/>
                    <a:pt x="12" y="51"/>
                    <a:pt x="26" y="51"/>
                  </a:cubicBezTo>
                  <a:cubicBezTo>
                    <a:pt x="40" y="51"/>
                    <a:pt x="51" y="40"/>
                    <a:pt x="51" y="26"/>
                  </a:cubicBezTo>
                  <a:cubicBezTo>
                    <a:pt x="51" y="11"/>
                    <a:pt x="40" y="0"/>
                    <a:pt x="2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13" name="Google Shape;986;p31"/>
            <p:cNvSpPr/>
            <p:nvPr/>
          </p:nvSpPr>
          <p:spPr>
            <a:xfrm>
              <a:off x="852395" y="2291651"/>
              <a:ext cx="190679" cy="207608"/>
            </a:xfrm>
            <a:custGeom>
              <a:avLst/>
              <a:gdLst/>
              <a:ahLst/>
              <a:cxnLst/>
              <a:rect l="l" t="t" r="r" b="b"/>
              <a:pathLst>
                <a:path w="85" h="88" extrusionOk="0">
                  <a:moveTo>
                    <a:pt x="43" y="0"/>
                  </a:moveTo>
                  <a:cubicBezTo>
                    <a:pt x="19" y="0"/>
                    <a:pt x="0" y="18"/>
                    <a:pt x="0" y="41"/>
                  </a:cubicBezTo>
                  <a:lnTo>
                    <a:pt x="0" y="87"/>
                  </a:lnTo>
                  <a:lnTo>
                    <a:pt x="84" y="87"/>
                  </a:lnTo>
                  <a:lnTo>
                    <a:pt x="84" y="41"/>
                  </a:lnTo>
                  <a:cubicBezTo>
                    <a:pt x="84" y="18"/>
                    <a:pt x="67" y="0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Arial" pitchFamily="34" charset="0"/>
              </a:endParaRPr>
            </a:p>
          </p:txBody>
        </p:sp>
      </p:grpSp>
      <p:sp>
        <p:nvSpPr>
          <p:cNvPr id="79" name="Google Shape;914;p31"/>
          <p:cNvSpPr txBox="1"/>
          <p:nvPr/>
        </p:nvSpPr>
        <p:spPr>
          <a:xfrm>
            <a:off x="1579005" y="1771043"/>
            <a:ext cx="2360124" cy="111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500" b="1" kern="0" dirty="0" smtClean="0">
                <a:solidFill>
                  <a:srgbClr val="25A6AE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Extra Condensed"/>
                <a:sym typeface="Fira Sans Extra Condensed"/>
              </a:rPr>
              <a:t>Personal</a:t>
            </a:r>
          </a:p>
          <a:p>
            <a:pPr defTabSz="1219170">
              <a:buClr>
                <a:srgbClr val="000000"/>
              </a:buClr>
            </a:pPr>
            <a:endParaRPr lang="en-US" sz="1600" b="1" kern="0" dirty="0">
              <a:solidFill>
                <a:srgbClr val="25A6AE"/>
              </a:solidFill>
              <a:latin typeface="Cambria" panose="02040503050406030204" pitchFamily="18" charset="0"/>
              <a:ea typeface="Cambria" panose="02040503050406030204" pitchFamily="18" charset="0"/>
              <a:cs typeface="Fira Sans Extra Condensed"/>
              <a:sym typeface="Fira Sans Extra Condensed"/>
            </a:endParaRPr>
          </a:p>
          <a:p>
            <a:pPr defTabSz="1219170">
              <a:buClr>
                <a:srgbClr val="000000"/>
              </a:buClr>
            </a:pPr>
            <a:r>
              <a:rPr lang="de-DE" sz="5500" kern="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I am Doris Amoakohene Afriyie</a:t>
            </a:r>
          </a:p>
          <a:p>
            <a:pPr defTabSz="1219170">
              <a:buClr>
                <a:srgbClr val="000000"/>
              </a:buClr>
            </a:pPr>
            <a:endParaRPr sz="1600" b="1" kern="0" dirty="0">
              <a:solidFill>
                <a:srgbClr val="25A6AE"/>
              </a:solidFill>
              <a:latin typeface="Cambria" panose="02040503050406030204" pitchFamily="18" charset="0"/>
              <a:ea typeface="Cambria" panose="02040503050406030204" pitchFamily="18" charset="0"/>
              <a:cs typeface="Fira Sans Extra Condensed"/>
              <a:sym typeface="Fira Sans Extra Condensed"/>
            </a:endParaRPr>
          </a:p>
        </p:txBody>
      </p:sp>
      <p:sp>
        <p:nvSpPr>
          <p:cNvPr id="83" name="Google Shape;919;p31"/>
          <p:cNvSpPr txBox="1"/>
          <p:nvPr/>
        </p:nvSpPr>
        <p:spPr>
          <a:xfrm>
            <a:off x="5867006" y="2005374"/>
            <a:ext cx="2587319" cy="117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7200" b="1" kern="0" dirty="0" smtClean="0">
                <a:solidFill>
                  <a:srgbClr val="2C82C2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Extra Condensed"/>
                <a:sym typeface="Fira Sans Extra Condensed"/>
              </a:rPr>
              <a:t>Experience</a:t>
            </a:r>
          </a:p>
          <a:p>
            <a:pPr defTabSz="1219170">
              <a:buClr>
                <a:srgbClr val="000000"/>
              </a:buClr>
            </a:pPr>
            <a:endParaRPr lang="en-US" sz="7200" b="1" kern="0" dirty="0" smtClean="0">
              <a:solidFill>
                <a:srgbClr val="2C82C2"/>
              </a:solidFill>
              <a:latin typeface="Cambria" panose="02040503050406030204" pitchFamily="18" charset="0"/>
              <a:ea typeface="Cambria" panose="02040503050406030204" pitchFamily="18" charset="0"/>
              <a:cs typeface="Fira Sans Extra Condensed"/>
              <a:sym typeface="Fira Sans Extra Condensed"/>
            </a:endParaRPr>
          </a:p>
          <a:p>
            <a:pPr defTabSz="1219170">
              <a:buClr>
                <a:srgbClr val="000000"/>
              </a:buClr>
            </a:pPr>
            <a:r>
              <a:rPr lang="en-US" sz="7200" b="1" kern="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Graduate Research Assistant</a:t>
            </a:r>
            <a:r>
              <a:rPr lang="en-US" sz="7200" kern="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– Northern Arizona University(Aug 2023 - present</a:t>
            </a:r>
            <a:r>
              <a:rPr lang="en-US" sz="1600" kern="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/>
            </a:r>
            <a:br>
              <a:rPr lang="en-US" sz="1600" kern="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</a:br>
            <a:endParaRPr lang="en-US" sz="1600" kern="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</a:pPr>
            <a:endParaRPr sz="1600" b="1" kern="0" dirty="0">
              <a:solidFill>
                <a:srgbClr val="2C82C2"/>
              </a:solidFill>
              <a:latin typeface="Cambria" panose="02040503050406030204" pitchFamily="18" charset="0"/>
              <a:ea typeface="Cambria" panose="02040503050406030204" pitchFamily="18" charset="0"/>
              <a:cs typeface="Fira Sans Extra Condensed"/>
              <a:sym typeface="Fira Sans Extra Condensed"/>
            </a:endParaRPr>
          </a:p>
        </p:txBody>
      </p:sp>
      <p:sp>
        <p:nvSpPr>
          <p:cNvPr id="85" name="Google Shape;924;p31"/>
          <p:cNvSpPr txBox="1"/>
          <p:nvPr/>
        </p:nvSpPr>
        <p:spPr>
          <a:xfrm>
            <a:off x="1554398" y="3772674"/>
            <a:ext cx="2315510" cy="51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7200" b="1" kern="0" dirty="0" smtClean="0">
                <a:solidFill>
                  <a:srgbClr val="80BF99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Extra Condensed"/>
                <a:sym typeface="Fira Sans Extra Condensed"/>
              </a:rPr>
              <a:t>Project</a:t>
            </a:r>
          </a:p>
          <a:p>
            <a:pPr defTabSz="1219170">
              <a:buClr>
                <a:srgbClr val="000000"/>
              </a:buClr>
            </a:pPr>
            <a:endParaRPr lang="en-US" sz="6500" b="1" kern="0" dirty="0">
              <a:solidFill>
                <a:srgbClr val="80BF99"/>
              </a:solidFill>
              <a:latin typeface="Cambria" panose="02040503050406030204" pitchFamily="18" charset="0"/>
              <a:ea typeface="Cambria" panose="02040503050406030204" pitchFamily="18" charset="0"/>
              <a:cs typeface="Fira Sans Extra Condensed"/>
              <a:sym typeface="Fira Sans Extra Condensed"/>
            </a:endParaRPr>
          </a:p>
          <a:p>
            <a:pPr defTabSz="1219170">
              <a:buClr>
                <a:srgbClr val="000000"/>
              </a:buClr>
            </a:pPr>
            <a:r>
              <a:rPr lang="en-US" sz="6500" dirty="0">
                <a:latin typeface="Cambria" panose="02040503050406030204" pitchFamily="18" charset="0"/>
                <a:ea typeface="Cambria" panose="02040503050406030204" pitchFamily="18" charset="0"/>
              </a:rPr>
              <a:t>Expanding the Open source ecosystem around data.table i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n R</a:t>
            </a:r>
            <a:endParaRPr lang="en-US" sz="1600" kern="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</a:pPr>
            <a:endParaRPr sz="1600" b="1" kern="0" dirty="0">
              <a:solidFill>
                <a:srgbClr val="80BF99"/>
              </a:solidFill>
              <a:latin typeface="Cambria" panose="02040503050406030204" pitchFamily="18" charset="0"/>
              <a:ea typeface="Cambria" panose="02040503050406030204" pitchFamily="18" charset="0"/>
              <a:cs typeface="Fira Sans Extra Condensed"/>
              <a:sym typeface="Fira Sans Extra Condensed"/>
            </a:endParaRPr>
          </a:p>
        </p:txBody>
      </p:sp>
      <p:sp>
        <p:nvSpPr>
          <p:cNvPr id="87" name="Google Shape;927;p31"/>
          <p:cNvSpPr txBox="1"/>
          <p:nvPr/>
        </p:nvSpPr>
        <p:spPr>
          <a:xfrm>
            <a:off x="6017207" y="4245541"/>
            <a:ext cx="2158875" cy="79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7200" b="1" kern="0" dirty="0" smtClean="0">
                <a:solidFill>
                  <a:srgbClr val="7F96D3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Extra Condensed"/>
                <a:sym typeface="Fira Sans Extra Condensed"/>
              </a:rPr>
              <a:t>Education</a:t>
            </a:r>
          </a:p>
          <a:p>
            <a:pPr defTabSz="1219170">
              <a:buClr>
                <a:srgbClr val="000000"/>
              </a:buClr>
            </a:pPr>
            <a:endParaRPr lang="en-US" sz="1600" b="1" kern="0" dirty="0">
              <a:solidFill>
                <a:srgbClr val="7F96D3"/>
              </a:solidFill>
              <a:latin typeface="Cambria" panose="02040503050406030204" pitchFamily="18" charset="0"/>
              <a:ea typeface="Cambria" panose="02040503050406030204" pitchFamily="18" charset="0"/>
              <a:cs typeface="Fira Sans Extra Condensed"/>
              <a:sym typeface="Fira Sans Extra Condensed"/>
            </a:endParaRPr>
          </a:p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-</a:t>
            </a:r>
            <a:r>
              <a:rPr lang="en-US" sz="7200" b="1" kern="0" dirty="0" err="1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Msc</a:t>
            </a:r>
            <a:r>
              <a:rPr lang="en-US" sz="7200" b="1" kern="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. Informatics</a:t>
            </a:r>
            <a:endParaRPr lang="en-US" sz="7200" kern="0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</a:pPr>
            <a:endParaRPr sz="1600" b="1" kern="0" dirty="0">
              <a:solidFill>
                <a:srgbClr val="7F96D3"/>
              </a:solidFill>
              <a:latin typeface="Cambria" panose="02040503050406030204" pitchFamily="18" charset="0"/>
              <a:ea typeface="Cambria" panose="02040503050406030204" pitchFamily="18" charset="0"/>
              <a:cs typeface="Fira Sans Extra Condensed"/>
              <a:sym typeface="Fira Sans Extra Condensed"/>
            </a:endParaRPr>
          </a:p>
        </p:txBody>
      </p:sp>
      <p:sp>
        <p:nvSpPr>
          <p:cNvPr id="149" name="Google Shape;921;p31"/>
          <p:cNvSpPr txBox="1"/>
          <p:nvPr/>
        </p:nvSpPr>
        <p:spPr>
          <a:xfrm>
            <a:off x="1614799" y="5683542"/>
            <a:ext cx="4235221" cy="46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b="1" kern="0" dirty="0" smtClean="0">
                <a:solidFill>
                  <a:srgbClr val="B5BADB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Extra Condensed"/>
                <a:sym typeface="Fira Sans Extra Condensed"/>
              </a:rPr>
              <a:t>Interests</a:t>
            </a:r>
          </a:p>
          <a:p>
            <a:pPr defTabSz="1219170">
              <a:buClr>
                <a:srgbClr val="000000"/>
              </a:buClr>
            </a:pPr>
            <a:r>
              <a:rPr lang="en-US" kern="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I have been using R since 2018</a:t>
            </a:r>
          </a:p>
          <a:p>
            <a:pPr defTabSz="1219170">
              <a:buClr>
                <a:srgbClr val="000000"/>
              </a:buClr>
            </a:pPr>
            <a:r>
              <a:rPr lang="en-US" kern="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Using data.table since </a:t>
            </a:r>
            <a:r>
              <a:rPr lang="en-US" kern="0" dirty="0" smtClean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2021, </a:t>
            </a:r>
            <a:r>
              <a:rPr lang="en-US" kern="0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but very efficiently from 2023</a:t>
            </a:r>
          </a:p>
          <a:p>
            <a:pPr defTabSz="1219170">
              <a:buClr>
                <a:srgbClr val="000000"/>
              </a:buClr>
            </a:pPr>
            <a:endParaRPr b="1" kern="0" dirty="0">
              <a:solidFill>
                <a:srgbClr val="B5BADB"/>
              </a:solidFill>
              <a:latin typeface="Cambria" panose="02040503050406030204" pitchFamily="18" charset="0"/>
              <a:ea typeface="Cambria" panose="02040503050406030204" pitchFamily="18" charset="0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  <p:bldP spid="85" grpId="0"/>
      <p:bldP spid="87" grpId="0"/>
      <p:bldP spid="1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z="28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Reshaping Data from wide to long format</a:t>
            </a: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735E6E-938C-41C9-BD66-FF817CBB129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3188"/>
            <a:ext cx="7924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z="28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Reshaping Data from Long to wide Format in R</a:t>
            </a: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735E6E-938C-41C9-BD66-FF817CBB129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9" y="1376249"/>
            <a:ext cx="80772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4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762000"/>
            <a:ext cx="830580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="" xmlns:a16="http://schemas.microsoft.com/office/drawing/2014/main" id="{03359D0E-C09E-46B2-924A-2A88978DCF22}"/>
              </a:ext>
            </a:extLst>
          </p:cNvPr>
          <p:cNvGrpSpPr/>
          <p:nvPr/>
        </p:nvGrpSpPr>
        <p:grpSpPr>
          <a:xfrm>
            <a:off x="596394" y="1860633"/>
            <a:ext cx="5910006" cy="2234923"/>
            <a:chOff x="3113312" y="1767949"/>
            <a:chExt cx="4567334" cy="2234923"/>
          </a:xfrm>
        </p:grpSpPr>
        <p:sp>
          <p:nvSpPr>
            <p:cNvPr id="132" name="Rounded Rectangle 131"/>
            <p:cNvSpPr/>
            <p:nvPr/>
          </p:nvSpPr>
          <p:spPr bwMode="gray">
            <a:xfrm>
              <a:off x="3113312" y="1767949"/>
              <a:ext cx="4544613" cy="2234923"/>
            </a:xfrm>
            <a:prstGeom prst="round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>
              <a:outerShdw blurRad="50800" dist="38100" dir="8100000" algn="tl" rotWithShape="0">
                <a:srgbClr val="000000">
                  <a:alpha val="11000"/>
                </a:srgbClr>
              </a:outerShdw>
            </a:effectLst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3" name="Subtitle 3">
              <a:extLst>
                <a:ext uri="{FF2B5EF4-FFF2-40B4-BE49-F238E27FC236}">
                  <a16:creationId xmlns="" xmlns:a16="http://schemas.microsoft.com/office/drawing/2014/main" id="{3F745977-12D9-4CAD-974F-EA241C37435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981194" y="1782625"/>
              <a:ext cx="3699452" cy="2003538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1pPr>
              <a:lvl2pPr marL="0" indent="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/>
                <a:buNone/>
                <a:defRPr lang="en-US" sz="2000" b="0" kern="1200">
                  <a:solidFill>
                    <a:schemeClr val="bg1"/>
                  </a:solidFill>
                  <a:latin typeface="+mj-lt"/>
                  <a:ea typeface="+mn-ea"/>
                  <a:cs typeface="Calibri Light" panose="020F0302020204030204" pitchFamily="34" charset="0"/>
                </a:defRPr>
              </a:lvl2pPr>
              <a:lvl3pPr marL="1219170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 panose="020B0604020202020204" pitchFamily="34" charset="0"/>
                <a:buNone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3pPr>
              <a:lvl4pPr marL="1828754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None/>
                <a:defRPr lang="en-US" sz="2133" kern="1200" baseline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4pPr>
              <a:lvl5pPr marL="2438339" indent="0" algn="ctr" defTabSz="798513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None/>
                <a:tabLst/>
                <a:defRPr lang="en-US" sz="2133" kern="1200" baseline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5pPr>
              <a:lvl6pPr marL="3047924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Performance Regression on </a:t>
              </a:r>
              <a:r>
                <a:rPr lang="en-US" sz="3200" dirty="0" smtClean="0"/>
                <a:t>Github Issues</a:t>
              </a:r>
              <a:endParaRPr lang="en-US" sz="3200" kern="0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="" xmlns:a16="http://schemas.microsoft.com/office/drawing/2014/main" id="{FF1782A1-E0F7-4BCA-977A-48380138BA2D}"/>
              </a:ext>
            </a:extLst>
          </p:cNvPr>
          <p:cNvGrpSpPr/>
          <p:nvPr/>
        </p:nvGrpSpPr>
        <p:grpSpPr>
          <a:xfrm>
            <a:off x="473955" y="1354070"/>
            <a:ext cx="1098811" cy="1098811"/>
            <a:chOff x="473955" y="1354070"/>
            <a:chExt cx="1098811" cy="1098811"/>
          </a:xfrm>
        </p:grpSpPr>
        <p:sp>
          <p:nvSpPr>
            <p:cNvPr id="135" name="Oval 134">
              <a:extLst>
                <a:ext uri="{FF2B5EF4-FFF2-40B4-BE49-F238E27FC236}">
                  <a16:creationId xmlns="" xmlns:a16="http://schemas.microsoft.com/office/drawing/2014/main" id="{B1C5A454-440A-40B8-A566-F8A9E42996FC}"/>
                </a:ext>
              </a:extLst>
            </p:cNvPr>
            <p:cNvSpPr/>
            <p:nvPr/>
          </p:nvSpPr>
          <p:spPr bwMode="gray">
            <a:xfrm>
              <a:off x="473955" y="1354070"/>
              <a:ext cx="1098811" cy="1098811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77961" tIns="77961" rIns="77961" bIns="7796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22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="" xmlns:a16="http://schemas.microsoft.com/office/drawing/2014/main" id="{C5D3C580-9882-4271-896F-535B34E9D0CC}"/>
                </a:ext>
              </a:extLst>
            </p:cNvPr>
            <p:cNvSpPr/>
            <p:nvPr/>
          </p:nvSpPr>
          <p:spPr bwMode="gray">
            <a:xfrm>
              <a:off x="625794" y="1469821"/>
              <a:ext cx="826242" cy="826242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77961" tIns="77961" rIns="77961" bIns="7796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40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cxnSp>
        <p:nvCxnSpPr>
          <p:cNvPr id="8" name="Elbow Connector 7"/>
          <p:cNvCxnSpPr/>
          <p:nvPr/>
        </p:nvCxnSpPr>
        <p:spPr>
          <a:xfrm rot="10800000">
            <a:off x="717204" y="1745570"/>
            <a:ext cx="571057" cy="315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z="2800" dirty="0">
                <a:cs typeface="Times New Roman" panose="02020603050405020304" pitchFamily="18" charset="0"/>
              </a:rPr>
              <a:t>groupby with </a:t>
            </a:r>
            <a:r>
              <a:rPr lang="en-US" sz="2800" dirty="0" err="1">
                <a:cs typeface="Times New Roman" panose="02020603050405020304" pitchFamily="18" charset="0"/>
              </a:rPr>
              <a:t>dogroups</a:t>
            </a:r>
            <a:r>
              <a:rPr lang="en-US" sz="2800" dirty="0">
                <a:cs typeface="Times New Roman" panose="02020603050405020304" pitchFamily="18" charset="0"/>
              </a:rPr>
              <a:t> (R expression) performance regression #4200</a:t>
            </a:r>
          </a:p>
        </p:txBody>
      </p:sp>
      <p:sp>
        <p:nvSpPr>
          <p:cNvPr id="111" name="Freeform 26">
            <a:extLst>
              <a:ext uri="{FF2B5EF4-FFF2-40B4-BE49-F238E27FC236}">
                <a16:creationId xmlns="" xmlns:a16="http://schemas.microsoft.com/office/drawing/2014/main" id="{E1306C76-10DA-4D2E-8636-829A44485F4F}"/>
              </a:ext>
            </a:extLst>
          </p:cNvPr>
          <p:cNvSpPr>
            <a:spLocks noEditPoints="1"/>
          </p:cNvSpPr>
          <p:nvPr/>
        </p:nvSpPr>
        <p:spPr bwMode="auto">
          <a:xfrm>
            <a:off x="609600" y="1447800"/>
            <a:ext cx="7111158" cy="4589880"/>
          </a:xfrm>
          <a:prstGeom prst="round2DiagRect">
            <a:avLst>
              <a:gd name="adj1" fmla="val 17277"/>
              <a:gd name="adj2" fmla="val 0"/>
            </a:avLst>
          </a:prstGeom>
          <a:solidFill>
            <a:srgbClr val="FFFFFF"/>
          </a:solidFill>
          <a:ln>
            <a:solidFill>
              <a:srgbClr val="43B02A"/>
            </a:solidFill>
          </a:ln>
        </p:spPr>
        <p:txBody>
          <a:bodyPr vert="horz" wrap="square" lIns="91440" tIns="182880" rIns="0" bIns="91440" numCol="1" anchor="t" anchorCtr="0" compatLnSpc="1">
            <a:prstTxWarp prst="textNoShape">
              <a:avLst/>
            </a:prstTxWarp>
          </a:bodyPr>
          <a:lstStyle/>
          <a:p>
            <a:pPr defTabSz="913686"/>
            <a:endParaRPr lang="en-US" b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This issue reported a performance regression when performing group computations, specifically when running R's C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eval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on each group (q7 and q8) in the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-benchmark, indicating a slowness in the implementation of the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code.</a:t>
            </a: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Regression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The regression was specifically related to the evaluation of C code within each group of data, specifically q7 and q8 in the "</a:t>
            </a:r>
            <a:r>
              <a:rPr lang="en-US" dirty="0" err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db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-benchmark“</a:t>
            </a: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Fixes Regression: The Regression was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fixed : The regression was fixed Regression by the addition of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nth =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getDTthreads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z="2800" dirty="0">
                <a:cs typeface="Times New Roman" panose="02020603050405020304" pitchFamily="18" charset="0"/>
              </a:rPr>
              <a:t>groupby with </a:t>
            </a:r>
            <a:r>
              <a:rPr lang="en-US" sz="2800" dirty="0" err="1">
                <a:cs typeface="Times New Roman" panose="02020603050405020304" pitchFamily="18" charset="0"/>
              </a:rPr>
              <a:t>dogroups</a:t>
            </a:r>
            <a:r>
              <a:rPr lang="en-US" sz="2800" dirty="0">
                <a:cs typeface="Times New Roman" panose="02020603050405020304" pitchFamily="18" charset="0"/>
              </a:rPr>
              <a:t> (R expression) performance regression #4200</a:t>
            </a: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735E6E-938C-41C9-BD66-FF817CBB129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488483"/>
            <a:ext cx="7543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z="2800" dirty="0">
                <a:cs typeface="Times New Roman" panose="02020603050405020304" pitchFamily="18" charset="0"/>
              </a:rPr>
              <a:t>Significantly slower performance time-based rolling and </a:t>
            </a:r>
            <a:r>
              <a:rPr lang="en-US" sz="2800" dirty="0" smtClean="0">
                <a:cs typeface="Times New Roman" panose="02020603050405020304" pitchFamily="18" charset="0"/>
              </a:rPr>
              <a:t>issue5371</a:t>
            </a: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111" name="Freeform 26">
            <a:extLst>
              <a:ext uri="{FF2B5EF4-FFF2-40B4-BE49-F238E27FC236}">
                <a16:creationId xmlns="" xmlns:a16="http://schemas.microsoft.com/office/drawing/2014/main" id="{E1306C76-10DA-4D2E-8636-829A44485F4F}"/>
              </a:ext>
            </a:extLst>
          </p:cNvPr>
          <p:cNvSpPr>
            <a:spLocks noEditPoints="1"/>
          </p:cNvSpPr>
          <p:nvPr/>
        </p:nvSpPr>
        <p:spPr bwMode="auto">
          <a:xfrm>
            <a:off x="609600" y="1524000"/>
            <a:ext cx="7111158" cy="4589880"/>
          </a:xfrm>
          <a:prstGeom prst="round2DiagRect">
            <a:avLst>
              <a:gd name="adj1" fmla="val 17277"/>
              <a:gd name="adj2" fmla="val 0"/>
            </a:avLst>
          </a:prstGeom>
          <a:solidFill>
            <a:srgbClr val="FFFFFF"/>
          </a:solidFill>
          <a:ln>
            <a:solidFill>
              <a:srgbClr val="43B02A"/>
            </a:solidFill>
          </a:ln>
        </p:spPr>
        <p:txBody>
          <a:bodyPr vert="horz" wrap="square" lIns="91440" tIns="182880" rIns="0" bIns="91440" numCol="1" anchor="t" anchorCtr="0" compatLnSpc="1">
            <a:prstTxWarp prst="textNoShape">
              <a:avLst/>
            </a:prstTxWarp>
          </a:bodyPr>
          <a:lstStyle/>
          <a:p>
            <a:pPr marL="171299" indent="-171299" defTabSz="913686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cause of the regression is related to the addition of the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snprintf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function in the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assign.c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Regression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The regression was specifically related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to significantly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slower performance time-based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rolling</a:t>
            </a:r>
          </a:p>
          <a:p>
            <a:pPr defTabSz="913686"/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Fixes Regression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The Regression was fixed by creating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targetDesc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function and adding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snprintf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in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assign.c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6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z="28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Plot</a:t>
            </a: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735E6E-938C-41C9-BD66-FF817CBB129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56934"/>
            <a:ext cx="7772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z="2800" dirty="0" smtClean="0">
                <a:cs typeface="Times New Roman" panose="02020603050405020304" pitchFamily="18" charset="0"/>
              </a:rPr>
              <a:t>Remove deep copy of indices from shallow</a:t>
            </a: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111" name="Freeform 26">
            <a:extLst>
              <a:ext uri="{FF2B5EF4-FFF2-40B4-BE49-F238E27FC236}">
                <a16:creationId xmlns="" xmlns:a16="http://schemas.microsoft.com/office/drawing/2014/main" id="{E1306C76-10DA-4D2E-8636-829A44485F4F}"/>
              </a:ext>
            </a:extLst>
          </p:cNvPr>
          <p:cNvSpPr>
            <a:spLocks noEditPoints="1"/>
          </p:cNvSpPr>
          <p:nvPr/>
        </p:nvSpPr>
        <p:spPr bwMode="auto">
          <a:xfrm>
            <a:off x="609600" y="1524000"/>
            <a:ext cx="7111158" cy="4589880"/>
          </a:xfrm>
          <a:prstGeom prst="round2DiagRect">
            <a:avLst>
              <a:gd name="adj1" fmla="val 17277"/>
              <a:gd name="adj2" fmla="val 0"/>
            </a:avLst>
          </a:prstGeom>
          <a:solidFill>
            <a:srgbClr val="FFFFFF"/>
          </a:solidFill>
          <a:ln>
            <a:solidFill>
              <a:srgbClr val="43B02A"/>
            </a:solidFill>
          </a:ln>
        </p:spPr>
        <p:txBody>
          <a:bodyPr vert="horz" wrap="square" lIns="91440" tIns="182880" rIns="0" bIns="91440" numCol="1" anchor="t" anchorCtr="0" compatLnSpc="1">
            <a:prstTxWarp prst="textNoShape">
              <a:avLst/>
            </a:prstTxWarp>
          </a:bodyPr>
          <a:lstStyle/>
          <a:p>
            <a:pPr marL="171299" indent="-171299" defTabSz="913686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issue reported that when using the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[selector, foo := bar] syntax with an index defined, the performance of that operation can be significantly slower compared to when there is no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index.</a:t>
            </a: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Regression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The regression was Remove deep copy of indices from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shallow slow</a:t>
            </a:r>
          </a:p>
          <a:p>
            <a:pPr defTabSz="913686"/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71299" indent="-171299" defTabSz="913686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Fixes Regression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The Regression was fixed by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passing shallow(dt.s4) to the isS4() function</a:t>
            </a: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z="28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Plot</a:t>
            </a: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735E6E-938C-41C9-BD66-FF817CBB129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7696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z="28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CONCLUSION</a:t>
            </a: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735E6E-938C-41C9-BD66-FF817CBB129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>
                <a:latin typeface="Cambria" panose="02040503050406030204" pitchFamily="18" charset="0"/>
                <a:cs typeface="Times New Roman" panose="02020603050405020304" pitchFamily="18" charset="0"/>
              </a:rPr>
              <a:t>data.table has a strong track record as a high-performance package for data </a:t>
            </a:r>
            <a:r>
              <a:rPr lang="en-US" kern="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manipulation.</a:t>
            </a:r>
          </a:p>
          <a:p>
            <a:r>
              <a:rPr lang="en-US" kern="0" dirty="0">
                <a:latin typeface="Cambria" panose="02040503050406030204" pitchFamily="18" charset="0"/>
                <a:cs typeface="Times New Roman" panose="02020603050405020304" pitchFamily="18" charset="0"/>
              </a:rPr>
              <a:t>It excels in tasks such as reading and writing CSV files, grouping data, and reshaping data between wide and long </a:t>
            </a:r>
            <a:r>
              <a:rPr lang="en-US" kern="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formats.</a:t>
            </a:r>
          </a:p>
          <a:p>
            <a:r>
              <a:rPr lang="en-US" kern="0" dirty="0">
                <a:latin typeface="Cambria" panose="02040503050406030204" pitchFamily="18" charset="0"/>
                <a:cs typeface="Times New Roman" panose="02020603050405020304" pitchFamily="18" charset="0"/>
              </a:rPr>
              <a:t>data.table demonstrates responsiveness when it comes to addressing and resolving performance-related issues, actively engaging in discussions and providing timely fixes.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5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sz="3600" dirty="0" smtClean="0">
                <a:cs typeface="Times New Roman" panose="02020603050405020304" pitchFamily="18" charset="0"/>
              </a:rPr>
              <a:t>The Goals For This Project 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78256B-D3C2-4875-8EBD-DFE6F6327ED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524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kern="0" dirty="0">
                <a:latin typeface="Cambria" panose="02040503050406030204" pitchFamily="18" charset="0"/>
                <a:cs typeface="Times New Roman" panose="02020603050405020304" pitchFamily="18" charset="0"/>
              </a:rPr>
              <a:t>Modify </a:t>
            </a:r>
            <a:r>
              <a:rPr lang="en-US" sz="2400" kern="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atime </a:t>
            </a:r>
            <a:r>
              <a:rPr lang="en-US" sz="2400" kern="0" dirty="0">
                <a:latin typeface="Cambria" panose="02040503050406030204" pitchFamily="18" charset="0"/>
                <a:cs typeface="Times New Roman" panose="02020603050405020304" pitchFamily="18" charset="0"/>
              </a:rPr>
              <a:t>compare-data.table-tidyverse vignette, and analyze efficiency of packages such as polars, arrow, collapse, spark</a:t>
            </a:r>
            <a:r>
              <a:rPr lang="en-US" sz="2400" kern="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sz="2400" kern="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400" kern="0" dirty="0">
                <a:latin typeface="Cambria" panose="02040503050406030204" pitchFamily="18" charset="0"/>
                <a:cs typeface="Times New Roman" panose="02020603050405020304" pitchFamily="18" charset="0"/>
              </a:rPr>
              <a:t>Examine </a:t>
            </a:r>
            <a:r>
              <a:rPr lang="en-US" sz="2400" kern="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the history </a:t>
            </a:r>
            <a:r>
              <a:rPr lang="en-US" sz="2400" kern="0" dirty="0">
                <a:latin typeface="Cambria" panose="02040503050406030204" pitchFamily="18" charset="0"/>
                <a:cs typeface="Times New Roman" panose="02020603050405020304" pitchFamily="18" charset="0"/>
              </a:rPr>
              <a:t>of data.table repository, including issues about performance regressions, to create two relevant performance tests, and use </a:t>
            </a:r>
            <a:r>
              <a:rPr lang="en-US" sz="2400" kern="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atime </a:t>
            </a:r>
            <a:r>
              <a:rPr lang="en-US" sz="2400" kern="0" dirty="0">
                <a:latin typeface="Cambria" panose="02040503050406030204" pitchFamily="18" charset="0"/>
                <a:cs typeface="Times New Roman" panose="02020603050405020304" pitchFamily="18" charset="0"/>
              </a:rPr>
              <a:t>to analyze three different code branches (before regression, regression, fix regression</a:t>
            </a:r>
            <a:r>
              <a:rPr lang="en-US" sz="2400" kern="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).</a:t>
            </a:r>
            <a:endParaRPr lang="en-US" sz="2400" kern="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400" kern="0" dirty="0">
                <a:latin typeface="Cambria" panose="02040503050406030204" pitchFamily="18" charset="0"/>
                <a:cs typeface="Times New Roman" panose="02020603050405020304" pitchFamily="18" charset="0"/>
              </a:rPr>
              <a:t>Fork data.table, and create github action for performance testing, which is run for every Pull request</a:t>
            </a:r>
            <a:r>
              <a:rPr lang="en-US" sz="2400" kern="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sz="2400" kern="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400" kern="0" dirty="0">
                <a:latin typeface="Cambria" panose="02040503050406030204" pitchFamily="18" charset="0"/>
                <a:cs typeface="Times New Roman" panose="02020603050405020304" pitchFamily="18" charset="0"/>
              </a:rPr>
              <a:t>Create slides and present results in machine learning group </a:t>
            </a:r>
            <a:r>
              <a:rPr lang="en-US" sz="2400" kern="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meeting</a:t>
            </a: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7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             Thank You!!! 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B9EAE5-6B2B-47D4-8D00-9DBDD3C258C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2" descr="C:\Users\Edmund Fianko\AppData\Local\Microsoft\Windows\Temporary Internet Files\Content.IE5\4HBN060W\MC900434411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57400"/>
            <a:ext cx="3208338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Times New Roman" panose="02020603050405020304" pitchFamily="18" charset="0"/>
              </a:rPr>
              <a:t>Overview of Presentation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78256B-D3C2-4875-8EBD-DFE6F6327E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1336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>
                <a:latin typeface="Cambria" panose="02040503050406030204" pitchFamily="18" charset="0"/>
                <a:cs typeface="Times New Roman" panose="02020603050405020304" pitchFamily="18" charset="0"/>
              </a:rPr>
              <a:t>What is Data.table? History of data.table Repository</a:t>
            </a:r>
          </a:p>
          <a:p>
            <a:r>
              <a:rPr lang="en-US" kern="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atime </a:t>
            </a:r>
            <a:r>
              <a:rPr lang="en-US" kern="0" dirty="0">
                <a:latin typeface="Cambria" panose="02040503050406030204" pitchFamily="18" charset="0"/>
                <a:cs typeface="Times New Roman" panose="02020603050405020304" pitchFamily="18" charset="0"/>
              </a:rPr>
              <a:t>and its importance in performing this analysis</a:t>
            </a:r>
          </a:p>
          <a:p>
            <a:r>
              <a:rPr lang="en-US" kern="0" dirty="0">
                <a:latin typeface="Cambria" panose="02040503050406030204" pitchFamily="18" charset="0"/>
                <a:cs typeface="Times New Roman" panose="02020603050405020304" pitchFamily="18" charset="0"/>
              </a:rPr>
              <a:t>Overview of Packages to be examined(Polars, arrow, collapse, spark in R)</a:t>
            </a:r>
          </a:p>
          <a:p>
            <a:r>
              <a:rPr lang="en-US" kern="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Conclusion</a:t>
            </a:r>
            <a:endParaRPr lang="en-US" kern="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762000"/>
            <a:ext cx="830580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="" xmlns:a16="http://schemas.microsoft.com/office/drawing/2014/main" id="{03359D0E-C09E-46B2-924A-2A88978DCF22}"/>
              </a:ext>
            </a:extLst>
          </p:cNvPr>
          <p:cNvGrpSpPr/>
          <p:nvPr/>
        </p:nvGrpSpPr>
        <p:grpSpPr>
          <a:xfrm>
            <a:off x="596394" y="1860633"/>
            <a:ext cx="5880606" cy="2234923"/>
            <a:chOff x="3113312" y="1767949"/>
            <a:chExt cx="4544613" cy="2234923"/>
          </a:xfrm>
        </p:grpSpPr>
        <p:sp>
          <p:nvSpPr>
            <p:cNvPr id="132" name="Rounded Rectangle 131"/>
            <p:cNvSpPr/>
            <p:nvPr/>
          </p:nvSpPr>
          <p:spPr bwMode="gray">
            <a:xfrm>
              <a:off x="3113312" y="1767949"/>
              <a:ext cx="4544613" cy="2234923"/>
            </a:xfrm>
            <a:prstGeom prst="round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>
              <a:outerShdw blurRad="50800" dist="38100" dir="8100000" algn="tl" rotWithShape="0">
                <a:srgbClr val="000000">
                  <a:alpha val="11000"/>
                </a:srgbClr>
              </a:outerShdw>
            </a:effectLst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3" name="Subtitle 3">
              <a:extLst>
                <a:ext uri="{FF2B5EF4-FFF2-40B4-BE49-F238E27FC236}">
                  <a16:creationId xmlns="" xmlns:a16="http://schemas.microsoft.com/office/drawing/2014/main" id="{3F745977-12D9-4CAD-974F-EA241C37435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981194" y="1782625"/>
              <a:ext cx="3453749" cy="2003538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1pPr>
              <a:lvl2pPr marL="0" indent="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/>
                <a:buNone/>
                <a:defRPr lang="en-US" sz="2000" b="0" kern="1200">
                  <a:solidFill>
                    <a:schemeClr val="bg1"/>
                  </a:solidFill>
                  <a:latin typeface="+mj-lt"/>
                  <a:ea typeface="+mn-ea"/>
                  <a:cs typeface="Calibri Light" panose="020F0302020204030204" pitchFamily="34" charset="0"/>
                </a:defRPr>
              </a:lvl2pPr>
              <a:lvl3pPr marL="1219170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 panose="020B0604020202020204" pitchFamily="34" charset="0"/>
                <a:buNone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3pPr>
              <a:lvl4pPr marL="1828754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None/>
                <a:defRPr lang="en-US" sz="2133" kern="1200" baseline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4pPr>
              <a:lvl5pPr marL="2438339" indent="0" algn="ctr" defTabSz="798513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None/>
                <a:tabLst/>
                <a:defRPr lang="en-US" sz="2133" kern="1200" baseline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5pPr>
              <a:lvl6pPr marL="3047924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kern="0" dirty="0">
                  <a:latin typeface="Cambria" panose="02040503050406030204" pitchFamily="18" charset="0"/>
                  <a:cs typeface="Times New Roman" panose="02020603050405020304" pitchFamily="18" charset="0"/>
                </a:rPr>
                <a:t>What is Data.table? History of data.table </a:t>
              </a:r>
              <a:r>
                <a:rPr lang="en-US" sz="3200" kern="0" dirty="0" smtClean="0">
                  <a:latin typeface="Cambria" panose="02040503050406030204" pitchFamily="18" charset="0"/>
                  <a:cs typeface="Times New Roman" panose="02020603050405020304" pitchFamily="18" charset="0"/>
                </a:rPr>
                <a:t>Repository</a:t>
              </a:r>
              <a:endParaRPr lang="en-US" sz="3200" kern="0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="" xmlns:a16="http://schemas.microsoft.com/office/drawing/2014/main" id="{FF1782A1-E0F7-4BCA-977A-48380138BA2D}"/>
              </a:ext>
            </a:extLst>
          </p:cNvPr>
          <p:cNvGrpSpPr/>
          <p:nvPr/>
        </p:nvGrpSpPr>
        <p:grpSpPr>
          <a:xfrm>
            <a:off x="473955" y="1354070"/>
            <a:ext cx="1098811" cy="1098811"/>
            <a:chOff x="473955" y="1354070"/>
            <a:chExt cx="1098811" cy="1098811"/>
          </a:xfrm>
        </p:grpSpPr>
        <p:sp>
          <p:nvSpPr>
            <p:cNvPr id="135" name="Oval 134">
              <a:extLst>
                <a:ext uri="{FF2B5EF4-FFF2-40B4-BE49-F238E27FC236}">
                  <a16:creationId xmlns="" xmlns:a16="http://schemas.microsoft.com/office/drawing/2014/main" id="{B1C5A454-440A-40B8-A566-F8A9E42996FC}"/>
                </a:ext>
              </a:extLst>
            </p:cNvPr>
            <p:cNvSpPr/>
            <p:nvPr/>
          </p:nvSpPr>
          <p:spPr bwMode="gray">
            <a:xfrm>
              <a:off x="473955" y="1354070"/>
              <a:ext cx="1098811" cy="1098811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77961" tIns="77961" rIns="77961" bIns="7796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22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="" xmlns:a16="http://schemas.microsoft.com/office/drawing/2014/main" id="{C5D3C580-9882-4271-896F-535B34E9D0CC}"/>
                </a:ext>
              </a:extLst>
            </p:cNvPr>
            <p:cNvSpPr/>
            <p:nvPr/>
          </p:nvSpPr>
          <p:spPr bwMode="gray">
            <a:xfrm>
              <a:off x="625794" y="1469821"/>
              <a:ext cx="826242" cy="826242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77961" tIns="77961" rIns="77961" bIns="7796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40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cxnSp>
        <p:nvCxnSpPr>
          <p:cNvPr id="8" name="Elbow Connector 7"/>
          <p:cNvCxnSpPr/>
          <p:nvPr/>
        </p:nvCxnSpPr>
        <p:spPr>
          <a:xfrm rot="10800000">
            <a:off x="717204" y="1745570"/>
            <a:ext cx="571057" cy="315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67112"/>
            <a:ext cx="8229600" cy="762000"/>
          </a:xfrm>
        </p:spPr>
        <p:txBody>
          <a:bodyPr/>
          <a:lstStyle/>
          <a:p>
            <a:r>
              <a:rPr lang="en-US" sz="2800" dirty="0">
                <a:cs typeface="Times New Roman" panose="02020603050405020304" pitchFamily="18" charset="0"/>
              </a:rPr>
              <a:t>What is Data.table? History of data.table Repository</a:t>
            </a:r>
            <a:endParaRPr lang="en-US" sz="28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33DF306-F846-4E0E-835A-0E3622FE7F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Pentagon 7">
            <a:extLst>
              <a:ext uri="{FF2B5EF4-FFF2-40B4-BE49-F238E27FC236}">
                <a16:creationId xmlns="" xmlns:a16="http://schemas.microsoft.com/office/drawing/2014/main" id="{12F34280-B2B8-4E11-8A31-34C176F56D4A}"/>
              </a:ext>
            </a:extLst>
          </p:cNvPr>
          <p:cNvSpPr/>
          <p:nvPr/>
        </p:nvSpPr>
        <p:spPr bwMode="gray">
          <a:xfrm>
            <a:off x="470114" y="1462462"/>
            <a:ext cx="5930685" cy="5014538"/>
          </a:xfrm>
          <a:prstGeom prst="homePlate">
            <a:avLst>
              <a:gd name="adj" fmla="val 36157"/>
            </a:avLst>
          </a:prstGeom>
          <a:solidFill>
            <a:schemeClr val="bg2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457199" y="1462462"/>
            <a:ext cx="4401519" cy="150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</a:rPr>
              <a:t>D</a:t>
            </a:r>
            <a:r>
              <a:rPr lang="en-US" sz="1600" b="0" dirty="0" smtClean="0">
                <a:solidFill>
                  <a:schemeClr val="tx1"/>
                </a:solidFill>
              </a:rPr>
              <a:t>ata.table </a:t>
            </a:r>
            <a:r>
              <a:rPr lang="en-US" sz="1600" b="0" dirty="0">
                <a:solidFill>
                  <a:schemeClr val="tx1"/>
                </a:solidFill>
              </a:rPr>
              <a:t>is a powerful R package that provides an enhanced version of the traditional data.frame object. It is designed for efficient data manipulation, particularly for large datasets.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3238500"/>
            <a:ext cx="440151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600" kern="0" dirty="0">
                <a:latin typeface="Cambria" panose="02040503050406030204" pitchFamily="18" charset="0"/>
                <a:cs typeface="Times New Roman" panose="02020603050405020304" pitchFamily="18" charset="0"/>
              </a:rPr>
              <a:t>Data.table has more powerful R code syntax, and C code implementation </a:t>
            </a:r>
          </a:p>
          <a:p>
            <a:r>
              <a:rPr lang="en-US" sz="1600" kern="0" dirty="0">
                <a:latin typeface="Cambria" panose="02040503050406030204" pitchFamily="18" charset="0"/>
                <a:cs typeface="Times New Roman" panose="02020603050405020304" pitchFamily="18" charset="0"/>
              </a:rPr>
              <a:t>R package on CRAN since 2006</a:t>
            </a:r>
          </a:p>
          <a:p>
            <a:r>
              <a:rPr lang="en-US" sz="1600" kern="0" dirty="0">
                <a:latin typeface="Cambria" panose="02040503050406030204" pitchFamily="18" charset="0"/>
                <a:cs typeface="Times New Roman" panose="02020603050405020304" pitchFamily="18" charset="0"/>
              </a:rPr>
              <a:t>Created by Matt </a:t>
            </a:r>
            <a:r>
              <a:rPr lang="en-US" sz="1600" kern="0" dirty="0" err="1">
                <a:latin typeface="Cambria" panose="02040503050406030204" pitchFamily="18" charset="0"/>
                <a:cs typeface="Times New Roman" panose="02020603050405020304" pitchFamily="18" charset="0"/>
              </a:rPr>
              <a:t>Dowle</a:t>
            </a:r>
            <a:r>
              <a:rPr lang="en-US" sz="1600" kern="0" dirty="0">
                <a:latin typeface="Cambria" panose="02040503050406030204" pitchFamily="18" charset="0"/>
                <a:cs typeface="Times New Roman" panose="02020603050405020304" pitchFamily="18" charset="0"/>
              </a:rPr>
              <a:t>, co-author </a:t>
            </a:r>
            <a:r>
              <a:rPr lang="en-US" sz="1600" kern="0" dirty="0" err="1">
                <a:latin typeface="Cambria" panose="02040503050406030204" pitchFamily="18" charset="0"/>
                <a:cs typeface="Times New Roman" panose="02020603050405020304" pitchFamily="18" charset="0"/>
              </a:rPr>
              <a:t>Arun</a:t>
            </a:r>
            <a:r>
              <a:rPr lang="en-US" sz="1600" kern="0" dirty="0">
                <a:latin typeface="Cambria" panose="02040503050406030204" pitchFamily="18" charset="0"/>
                <a:cs typeface="Times New Roman" panose="02020603050405020304" pitchFamily="18" charset="0"/>
              </a:rPr>
              <a:t> Srinivasan since 2013, 50+ contributors</a:t>
            </a:r>
          </a:p>
          <a:p>
            <a:r>
              <a:rPr lang="en-US" sz="1600" kern="0" dirty="0">
                <a:latin typeface="Cambria" panose="02040503050406030204" pitchFamily="18" charset="0"/>
                <a:cs typeface="Times New Roman" panose="02020603050405020304" pitchFamily="18" charset="0"/>
              </a:rPr>
              <a:t>1463 other CRAN packages require data.table (in most popular 0.05% of all CRAN packages, rank 11/19932 as of 1 Oct 2023</a:t>
            </a:r>
            <a:r>
              <a:rPr lang="en-US" sz="1600" kern="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1600" kern="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(source:TobyPresentation slide)</a:t>
            </a:r>
            <a:endParaRPr lang="en-US" sz="1600" kern="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41981"/>
              </p:ext>
            </p:extLst>
          </p:nvPr>
        </p:nvGraphicFramePr>
        <p:xfrm>
          <a:off x="5867400" y="2112356"/>
          <a:ext cx="24384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4191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DT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Id</a:t>
                      </a:r>
                      <a:endParaRPr lang="en-US" sz="1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val</a:t>
                      </a:r>
                      <a:endParaRPr lang="en-US" sz="1800" b="0" i="0" u="none" strike="noStrik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46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2720"/>
            <a:ext cx="8229600" cy="838200"/>
          </a:xfrm>
        </p:spPr>
        <p:txBody>
          <a:bodyPr/>
          <a:lstStyle/>
          <a:p>
            <a:r>
              <a:rPr lang="en-US" sz="2800" dirty="0"/>
              <a:t>Comparing Data.table and Data Frame</a:t>
            </a:r>
            <a:br>
              <a:rPr lang="en-US" sz="2800" dirty="0"/>
            </a:b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735E6E-938C-41C9-BD66-FF817CBB129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6823"/>
              </p:ext>
            </p:extLst>
          </p:nvPr>
        </p:nvGraphicFramePr>
        <p:xfrm>
          <a:off x="457200" y="1410921"/>
          <a:ext cx="4038600" cy="504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58190"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Similarities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data.table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data.frame</a:t>
                      </a:r>
                    </a:p>
                  </a:txBody>
                  <a:tcPr anchor="ctr"/>
                </a:tc>
              </a:tr>
              <a:tr h="64021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Tabular Data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</a:tr>
              <a:tr h="64021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Manipulation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</a:tr>
              <a:tr h="458190"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Column Naming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</a:tr>
              <a:tr h="1167443"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Column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Numeric, Character, Logical, Factors, and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Numeric, Character, Logical, Factors, and more</a:t>
                      </a:r>
                    </a:p>
                  </a:txBody>
                  <a:tcPr anchor="ctr"/>
                </a:tc>
              </a:tr>
              <a:tr h="458190"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</a:tr>
              <a:tr h="1167443"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Can be used together within the same code or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Can be used together within the same code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618525"/>
              </p:ext>
            </p:extLst>
          </p:nvPr>
        </p:nvGraphicFramePr>
        <p:xfrm>
          <a:off x="4876800" y="1410918"/>
          <a:ext cx="3962400" cy="504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320800"/>
                <a:gridCol w="1320800"/>
              </a:tblGrid>
              <a:tr h="413365"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Differences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data.table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data.frame</a:t>
                      </a:r>
                    </a:p>
                  </a:txBody>
                  <a:tcPr anchor="ctr"/>
                </a:tc>
              </a:tr>
              <a:tr h="752740">
                <a:tc>
                  <a:txBody>
                    <a:bodyPr/>
                    <a:lstStyle/>
                    <a:p>
                      <a:pPr latinLnBrk="0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Efficient for large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May be slower for large datasets</a:t>
                      </a:r>
                    </a:p>
                  </a:txBody>
                  <a:tcPr anchor="ctr"/>
                </a:tc>
              </a:tr>
              <a:tr h="543927">
                <a:tc>
                  <a:txBody>
                    <a:bodyPr/>
                    <a:lstStyle/>
                    <a:p>
                      <a:pPr latinLnBrk="0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Concise and expressive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Traditional R syntax</a:t>
                      </a:r>
                    </a:p>
                  </a:txBody>
                  <a:tcPr anchor="ctr"/>
                </a:tc>
              </a:tr>
              <a:tr h="543927">
                <a:tc>
                  <a:txBody>
                    <a:bodyPr/>
                    <a:lstStyle/>
                    <a:p>
                      <a:pPr latinLnBrk="0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 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Uses less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May use more memory</a:t>
                      </a:r>
                    </a:p>
                  </a:txBody>
                  <a:tcPr anchor="ctr"/>
                </a:tc>
              </a:tr>
              <a:tr h="967809">
                <a:tc>
                  <a:txBody>
                    <a:bodyPr/>
                    <a:lstStyle/>
                    <a:p>
                      <a:pPr latinLnBrk="0"/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Compatibility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Compatible with most R functions and 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Widely used default data structure in R</a:t>
                      </a:r>
                    </a:p>
                  </a:txBody>
                  <a:tcPr anchor="ctr"/>
                </a:tc>
              </a:tr>
              <a:tr h="1828082">
                <a:tc>
                  <a:txBody>
                    <a:bodyPr/>
                    <a:lstStyle/>
                    <a:p>
                      <a:pPr latinLnBrk="0"/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Additional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Advanced join operations, fast grouping and aggregating functions, modify data by 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Standard functionality without specialized features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78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z="2800" dirty="0" smtClean="0"/>
              <a:t>Compare Data.table and Tidyverse</a:t>
            </a: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735E6E-938C-41C9-BD66-FF817CBB129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900655"/>
              </p:ext>
            </p:extLst>
          </p:nvPr>
        </p:nvGraphicFramePr>
        <p:xfrm>
          <a:off x="457200" y="1447800"/>
          <a:ext cx="38100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531719"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Similarities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data.table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tidyverse</a:t>
                      </a:r>
                    </a:p>
                  </a:txBody>
                  <a:tcPr anchor="ctr"/>
                </a:tc>
              </a:tr>
              <a:tr h="74295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Manipulation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</a:tr>
              <a:tr h="74295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Tabular Data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</a:tr>
              <a:tr h="742950"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Column Naming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</a:tr>
              <a:tr h="531719"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</a:p>
                  </a:txBody>
                  <a:tcPr anchor="ctr"/>
                </a:tc>
              </a:tr>
              <a:tr h="1660712"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Can be used together within the same code or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Can be used together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30712"/>
              </p:ext>
            </p:extLst>
          </p:nvPr>
        </p:nvGraphicFramePr>
        <p:xfrm>
          <a:off x="4572000" y="1447800"/>
          <a:ext cx="41148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466540"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Differences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data.table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tidyverse</a:t>
                      </a:r>
                    </a:p>
                  </a:txBody>
                  <a:tcPr anchor="ctr"/>
                </a:tc>
              </a:tr>
              <a:tr h="145714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Specific syntax unique to "data.table"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Consistent syntax across "dplyr," "tidyr," and other packages</a:t>
                      </a:r>
                    </a:p>
                  </a:txBody>
                  <a:tcPr anchor="ctr"/>
                </a:tc>
              </a:tr>
              <a:tr h="92030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Optimized for large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May be slower for large datasets</a:t>
                      </a:r>
                    </a:p>
                  </a:txBody>
                  <a:tcPr anchor="ctr"/>
                </a:tc>
              </a:tr>
              <a:tr h="651879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 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Uses less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May use more memory</a:t>
                      </a:r>
                    </a:p>
                  </a:txBody>
                  <a:tcPr anchor="ctr"/>
                </a:tc>
              </a:tr>
              <a:tr h="1457140"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Additional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Advanced join operations, modify data by 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Wide range of packages for data manipulation and analysis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45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762000"/>
            <a:ext cx="830580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="" xmlns:a16="http://schemas.microsoft.com/office/drawing/2014/main" id="{03359D0E-C09E-46B2-924A-2A88978DCF22}"/>
              </a:ext>
            </a:extLst>
          </p:cNvPr>
          <p:cNvGrpSpPr/>
          <p:nvPr/>
        </p:nvGrpSpPr>
        <p:grpSpPr>
          <a:xfrm>
            <a:off x="596394" y="1860633"/>
            <a:ext cx="5880606" cy="2234923"/>
            <a:chOff x="3113312" y="1767949"/>
            <a:chExt cx="4544613" cy="2234923"/>
          </a:xfrm>
        </p:grpSpPr>
        <p:sp>
          <p:nvSpPr>
            <p:cNvPr id="132" name="Rounded Rectangle 131"/>
            <p:cNvSpPr/>
            <p:nvPr/>
          </p:nvSpPr>
          <p:spPr bwMode="gray">
            <a:xfrm>
              <a:off x="3113312" y="1767949"/>
              <a:ext cx="4544613" cy="2234923"/>
            </a:xfrm>
            <a:prstGeom prst="round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>
              <a:outerShdw blurRad="50800" dist="38100" dir="8100000" algn="tl" rotWithShape="0">
                <a:srgbClr val="000000">
                  <a:alpha val="11000"/>
                </a:srgbClr>
              </a:outerShdw>
            </a:effectLst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3" name="Subtitle 3">
              <a:extLst>
                <a:ext uri="{FF2B5EF4-FFF2-40B4-BE49-F238E27FC236}">
                  <a16:creationId xmlns="" xmlns:a16="http://schemas.microsoft.com/office/drawing/2014/main" id="{3F745977-12D9-4CAD-974F-EA241C37435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981194" y="1782625"/>
              <a:ext cx="3558954" cy="2003538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1pPr>
              <a:lvl2pPr marL="0" indent="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/>
                <a:buNone/>
                <a:defRPr lang="en-US" sz="2000" b="0" kern="1200">
                  <a:solidFill>
                    <a:schemeClr val="bg1"/>
                  </a:solidFill>
                  <a:latin typeface="+mj-lt"/>
                  <a:ea typeface="+mn-ea"/>
                  <a:cs typeface="Calibri Light" panose="020F0302020204030204" pitchFamily="34" charset="0"/>
                </a:defRPr>
              </a:lvl2pPr>
              <a:lvl3pPr marL="1219170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 panose="020B0604020202020204" pitchFamily="34" charset="0"/>
                <a:buNone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3pPr>
              <a:lvl4pPr marL="1828754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None/>
                <a:defRPr lang="en-US" sz="2133" kern="1200" baseline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4pPr>
              <a:lvl5pPr marL="2438339" indent="0" algn="ctr" defTabSz="798513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None/>
                <a:tabLst/>
                <a:defRPr lang="en-US" sz="2133" kern="1200" baseline="0">
                  <a:solidFill>
                    <a:schemeClr val="tx1"/>
                  </a:solidFill>
                  <a:latin typeface="+mn-lt"/>
                  <a:ea typeface="+mn-ea"/>
                  <a:cs typeface="Calibri Light" panose="020F0302020204030204" pitchFamily="34" charset="0"/>
                </a:defRPr>
              </a:lvl5pPr>
              <a:lvl6pPr marL="3047924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indent="0" algn="ctr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None/>
                <a:defRPr sz="2133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kern="0" dirty="0" smtClean="0">
                  <a:latin typeface="Cambria" panose="02040503050406030204" pitchFamily="18" charset="0"/>
                  <a:cs typeface="Times New Roman" panose="02020603050405020304" pitchFamily="18" charset="0"/>
                </a:rPr>
                <a:t>atime </a:t>
              </a:r>
              <a:r>
                <a:rPr lang="en-US" sz="3200" kern="0" dirty="0">
                  <a:latin typeface="Cambria" panose="02040503050406030204" pitchFamily="18" charset="0"/>
                  <a:cs typeface="Times New Roman" panose="02020603050405020304" pitchFamily="18" charset="0"/>
                </a:rPr>
                <a:t>and its importance in performing this analysis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="" xmlns:a16="http://schemas.microsoft.com/office/drawing/2014/main" id="{FF1782A1-E0F7-4BCA-977A-48380138BA2D}"/>
              </a:ext>
            </a:extLst>
          </p:cNvPr>
          <p:cNvGrpSpPr/>
          <p:nvPr/>
        </p:nvGrpSpPr>
        <p:grpSpPr>
          <a:xfrm>
            <a:off x="473955" y="1354070"/>
            <a:ext cx="1098811" cy="1098811"/>
            <a:chOff x="473955" y="1354070"/>
            <a:chExt cx="1098811" cy="1098811"/>
          </a:xfrm>
        </p:grpSpPr>
        <p:sp>
          <p:nvSpPr>
            <p:cNvPr id="135" name="Oval 134">
              <a:extLst>
                <a:ext uri="{FF2B5EF4-FFF2-40B4-BE49-F238E27FC236}">
                  <a16:creationId xmlns="" xmlns:a16="http://schemas.microsoft.com/office/drawing/2014/main" id="{B1C5A454-440A-40B8-A566-F8A9E42996FC}"/>
                </a:ext>
              </a:extLst>
            </p:cNvPr>
            <p:cNvSpPr/>
            <p:nvPr/>
          </p:nvSpPr>
          <p:spPr bwMode="gray">
            <a:xfrm>
              <a:off x="473955" y="1354070"/>
              <a:ext cx="1098811" cy="1098811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77961" tIns="77961" rIns="77961" bIns="7796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22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="" xmlns:a16="http://schemas.microsoft.com/office/drawing/2014/main" id="{C5D3C580-9882-4271-896F-535B34E9D0CC}"/>
                </a:ext>
              </a:extLst>
            </p:cNvPr>
            <p:cNvSpPr/>
            <p:nvPr/>
          </p:nvSpPr>
          <p:spPr bwMode="gray">
            <a:xfrm>
              <a:off x="625794" y="1469821"/>
              <a:ext cx="826242" cy="826242"/>
            </a:xfrm>
            <a:prstGeom prst="ellipse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77961" tIns="77961" rIns="77961" bIns="77961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40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cxnSp>
        <p:nvCxnSpPr>
          <p:cNvPr id="8" name="Elbow Connector 7"/>
          <p:cNvCxnSpPr/>
          <p:nvPr/>
        </p:nvCxnSpPr>
        <p:spPr>
          <a:xfrm rot="10800000">
            <a:off x="717204" y="1745570"/>
            <a:ext cx="571057" cy="315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9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A CCAD Presentation v4 with inputs from DD-CCA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8265EFCC0FA942880FDF8F09CAE42F" ma:contentTypeVersion="11" ma:contentTypeDescription="Create a new document." ma:contentTypeScope="" ma:versionID="7334d67ecca736fabd3178f0f3046413">
  <xsd:schema xmlns:xsd="http://www.w3.org/2001/XMLSchema" xmlns:xs="http://www.w3.org/2001/XMLSchema" xmlns:p="http://schemas.microsoft.com/office/2006/metadata/properties" xmlns:ns3="36a8b31c-2092-491e-8a6d-2c0651a6aa10" targetNamespace="http://schemas.microsoft.com/office/2006/metadata/properties" ma:root="true" ma:fieldsID="8928603c78bfa0689c48dea37f746173" ns3:_="">
    <xsd:import namespace="36a8b31c-2092-491e-8a6d-2c0651a6aa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a8b31c-2092-491e-8a6d-2c0651a6aa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4AC1FC-AD59-4721-9133-13663A7A795D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36a8b31c-2092-491e-8a6d-2c0651a6aa10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6A76D65-72DB-4D2B-AE52-8ED2FB6BF3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4CB20C-7505-4C3E-B58B-8974AD8D09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a8b31c-2092-491e-8a6d-2c0651a6aa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10177</TotalTime>
  <Words>1413</Words>
  <Application>Microsoft Office PowerPoint</Application>
  <PresentationFormat>On-screen Show (4:3)</PresentationFormat>
  <Paragraphs>252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Arial Black</vt:lpstr>
      <vt:lpstr>Calibri</vt:lpstr>
      <vt:lpstr>Calibri Light</vt:lpstr>
      <vt:lpstr>Cambria</vt:lpstr>
      <vt:lpstr>Fira Sans Extra Condensed</vt:lpstr>
      <vt:lpstr>Roboto</vt:lpstr>
      <vt:lpstr>Times New Roman</vt:lpstr>
      <vt:lpstr>Verdana</vt:lpstr>
      <vt:lpstr>Wingdings</vt:lpstr>
      <vt:lpstr>Wingdings 2</vt:lpstr>
      <vt:lpstr>NCA CCAD Presentation v4 with inputs from DD-CCA</vt:lpstr>
      <vt:lpstr> Expanding the Open Source Ecosystem around Data.table in R  Doris Amoakohene, MSc. Toby Hocking, Professor </vt:lpstr>
      <vt:lpstr>Who am I </vt:lpstr>
      <vt:lpstr>The Goals For This Project </vt:lpstr>
      <vt:lpstr>Overview of Presentation</vt:lpstr>
      <vt:lpstr>PowerPoint Presentation</vt:lpstr>
      <vt:lpstr>What is Data.table? History of data.table Repository</vt:lpstr>
      <vt:lpstr>Comparing Data.table and Data Frame </vt:lpstr>
      <vt:lpstr>Compare Data.table and Tidyverse</vt:lpstr>
      <vt:lpstr>PowerPoint Presentation</vt:lpstr>
      <vt:lpstr>atime for Performance Efficiency</vt:lpstr>
      <vt:lpstr>atime importance in performing this analysis</vt:lpstr>
      <vt:lpstr>PowerPoint Presentation</vt:lpstr>
      <vt:lpstr>Packages</vt:lpstr>
      <vt:lpstr>Packages</vt:lpstr>
      <vt:lpstr>PowerPoint Presentation</vt:lpstr>
      <vt:lpstr>Reading CSV Files in R</vt:lpstr>
      <vt:lpstr>Writing CSV Files in R</vt:lpstr>
      <vt:lpstr>Creating Data Summary in R </vt:lpstr>
      <vt:lpstr>Creating an Expanded Data summary in R</vt:lpstr>
      <vt:lpstr>Reshaping Data from wide to long format</vt:lpstr>
      <vt:lpstr>Reshaping Data from Long to wide Format in R</vt:lpstr>
      <vt:lpstr>PowerPoint Presentation</vt:lpstr>
      <vt:lpstr>groupby with dogroups (R expression) performance regression #4200</vt:lpstr>
      <vt:lpstr>groupby with dogroups (R expression) performance regression #4200</vt:lpstr>
      <vt:lpstr>Significantly slower performance time-based rolling and issue5371</vt:lpstr>
      <vt:lpstr>Plot</vt:lpstr>
      <vt:lpstr>Remove deep copy of indices from shallow</vt:lpstr>
      <vt:lpstr>Plot</vt:lpstr>
      <vt:lpstr>CONCLUSION</vt:lpstr>
      <vt:lpstr>             Thank You!!!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&amp; CORPORATE AFFAIRS DIVISION</dc:title>
  <dc:creator>abed.bandim</dc:creator>
  <cp:lastModifiedBy>Doris Afriyie</cp:lastModifiedBy>
  <cp:revision>352</cp:revision>
  <cp:lastPrinted>2017-08-09T13:12:34Z</cp:lastPrinted>
  <dcterms:created xsi:type="dcterms:W3CDTF">2013-07-15T11:47:46Z</dcterms:created>
  <dcterms:modified xsi:type="dcterms:W3CDTF">2023-11-29T21:53:06Z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0x010100668265EFCC0FA942880FDF8F09CAE42F</vt:lpwstr>
  </property>
</Properties>
</file>