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handoutMasterIdLst>
    <p:handoutMasterId r:id="rId6"/>
  </p:handoutMasterIdLst>
  <p:sldIdLst>
    <p:sldId id="256" r:id="rId5"/>
  </p:sldIdLst>
  <p:sldSz cx="40233600" cy="31089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566"/>
    <a:srgbClr val="F5B827"/>
    <a:srgbClr val="00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4E9CB-9879-40E9-87B3-120EF79B1B50}" v="12" dt="2024-04-22T21:49:13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5"/>
    <p:restoredTop sz="94658"/>
  </p:normalViewPr>
  <p:slideViewPr>
    <p:cSldViewPr snapToGrid="0" snapToObjects="1">
      <p:cViewPr varScale="1">
        <p:scale>
          <a:sx n="16" d="100"/>
          <a:sy n="16" d="100"/>
        </p:scale>
        <p:origin x="14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52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45DAFC-53B3-214F-B637-63E751F01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EF50-761B-EA47-AB99-1CE06D289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DD6DD-7CF9-4E4F-94AA-89E0F5FF41EE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70CF5-E1A1-684E-9442-B7D18D2B9E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561F2-7829-524E-83FC-792C43992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8F64-877E-7643-85ED-7B747595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1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088045"/>
            <a:ext cx="34198560" cy="10823787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6329239"/>
            <a:ext cx="30175200" cy="7506121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55233"/>
            <a:ext cx="8675370" cy="26346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55233"/>
            <a:ext cx="25523190" cy="26346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9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750819"/>
            <a:ext cx="34701480" cy="12932408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805572"/>
            <a:ext cx="34701480" cy="6800848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276166"/>
            <a:ext cx="17099280" cy="19726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276166"/>
            <a:ext cx="17099280" cy="19726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55240"/>
            <a:ext cx="34701480" cy="6009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621272"/>
            <a:ext cx="17020696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356340"/>
            <a:ext cx="17020696" cy="167034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621272"/>
            <a:ext cx="17104520" cy="3735068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356340"/>
            <a:ext cx="17104520" cy="167034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476333"/>
            <a:ext cx="20368260" cy="22093767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72640"/>
            <a:ext cx="12976383" cy="72542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476333"/>
            <a:ext cx="20368260" cy="22093767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326880"/>
            <a:ext cx="12976383" cy="17279199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6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55240"/>
            <a:ext cx="3470148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276166"/>
            <a:ext cx="3470148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77B0-419F-3346-AEA6-E537A8118DF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8815460"/>
            <a:ext cx="1357884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8815460"/>
            <a:ext cx="905256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4A69-0C1F-A24F-A5DA-82687E67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42CF64-2D16-F449-A9DC-5613AC8D92E6}"/>
              </a:ext>
            </a:extLst>
          </p:cNvPr>
          <p:cNvSpPr txBox="1"/>
          <p:nvPr/>
        </p:nvSpPr>
        <p:spPr>
          <a:xfrm>
            <a:off x="1125216" y="922420"/>
            <a:ext cx="33447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solidFill>
                  <a:srgbClr val="003366"/>
                </a:solidFill>
                <a:ea typeface="Oswald"/>
                <a:cs typeface="Times New Roman" panose="02020603050405020304" pitchFamily="18" charset="0"/>
                <a:sym typeface="Oswald"/>
              </a:rPr>
              <a:t>Benchmarking Performance for data.table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CE728-D159-834E-9FC9-F62FBD3B6DFE}"/>
              </a:ext>
            </a:extLst>
          </p:cNvPr>
          <p:cNvSpPr txBox="1"/>
          <p:nvPr/>
        </p:nvSpPr>
        <p:spPr>
          <a:xfrm>
            <a:off x="1299388" y="4104600"/>
            <a:ext cx="3533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83566"/>
                </a:solidFill>
                <a:cs typeface="Times New Roman" panose="02020603050405020304" pitchFamily="18" charset="0"/>
              </a:rPr>
              <a:t>School of Informatics, Computing &amp; Cyber Systems — NAU</a:t>
            </a:r>
            <a:r>
              <a:rPr lang="en-US" sz="5400" dirty="0">
                <a:solidFill>
                  <a:schemeClr val="bg1"/>
                </a:solidFill>
                <a:cs typeface="Arial" panose="020B0604020202020204" pitchFamily="34" charset="0"/>
              </a:rPr>
              <a:t>AZ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86011</a:t>
            </a:r>
            <a:endParaRPr lang="en-US" sz="54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63D5C-B706-1A48-8A0A-585D2FB84CE3}"/>
              </a:ext>
            </a:extLst>
          </p:cNvPr>
          <p:cNvSpPr txBox="1"/>
          <p:nvPr/>
        </p:nvSpPr>
        <p:spPr>
          <a:xfrm>
            <a:off x="1264421" y="2632155"/>
            <a:ext cx="36092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83566"/>
                </a:solidFill>
                <a:ea typeface="Droid Serif"/>
                <a:cs typeface="Times New Roman" panose="02020603050405020304" pitchFamily="18" charset="0"/>
                <a:sym typeface="Droid Serif"/>
              </a:rPr>
              <a:t>Doris Afriyie Amoakohene, Toby Hocking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FC25278-6DD7-4740-956D-D0CE81571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981" y="1673443"/>
            <a:ext cx="3295426" cy="388239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FF8F2FF-DDD7-EC9D-69D9-6556BBAC170C}"/>
              </a:ext>
            </a:extLst>
          </p:cNvPr>
          <p:cNvGrpSpPr/>
          <p:nvPr/>
        </p:nvGrpSpPr>
        <p:grpSpPr>
          <a:xfrm>
            <a:off x="27344914" y="5574218"/>
            <a:ext cx="12467758" cy="11486886"/>
            <a:chOff x="24909499" y="19244254"/>
            <a:chExt cx="14284274" cy="1030572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FD4780-6D09-0B1D-C3C1-1D19097234BF}"/>
                </a:ext>
              </a:extLst>
            </p:cNvPr>
            <p:cNvGrpSpPr/>
            <p:nvPr/>
          </p:nvGrpSpPr>
          <p:grpSpPr>
            <a:xfrm>
              <a:off x="24909499" y="19244254"/>
              <a:ext cx="14284274" cy="10305727"/>
              <a:chOff x="27247462" y="6208236"/>
              <a:chExt cx="11715510" cy="124821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1628C9F-9F44-9745-8F41-7A40AE1A117A}"/>
                  </a:ext>
                </a:extLst>
              </p:cNvPr>
              <p:cNvSpPr/>
              <p:nvPr/>
            </p:nvSpPr>
            <p:spPr>
              <a:xfrm>
                <a:off x="27467725" y="6208236"/>
                <a:ext cx="11495247" cy="124821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085E9A-13E9-6A4A-9EBD-91957D61C107}"/>
                  </a:ext>
                </a:extLst>
              </p:cNvPr>
              <p:cNvSpPr/>
              <p:nvPr/>
            </p:nvSpPr>
            <p:spPr>
              <a:xfrm>
                <a:off x="27247462" y="6510337"/>
                <a:ext cx="9235440" cy="1584960"/>
              </a:xfrm>
              <a:prstGeom prst="rect">
                <a:avLst/>
              </a:prstGeom>
              <a:solidFill>
                <a:srgbClr val="F5B82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8640" rtlCol="0" anchor="ctr"/>
              <a:lstStyle/>
              <a:p>
                <a:r>
                  <a:rPr lang="en-US" b="1" dirty="0">
                    <a:solidFill>
                      <a:srgbClr val="0835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</a:t>
                </a: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A6CEC90-72DC-018D-3D7A-B8D291C24720}"/>
                </a:ext>
              </a:extLst>
            </p:cNvPr>
            <p:cNvSpPr/>
            <p:nvPr/>
          </p:nvSpPr>
          <p:spPr>
            <a:xfrm>
              <a:off x="25401825" y="20766551"/>
              <a:ext cx="13639377" cy="5816212"/>
            </a:xfrm>
            <a:custGeom>
              <a:avLst/>
              <a:gdLst>
                <a:gd name="connsiteX0" fmla="*/ 0 w 3653365"/>
                <a:gd name="connsiteY0" fmla="*/ 0 h 1462958"/>
                <a:gd name="connsiteX1" fmla="*/ 3653365 w 3653365"/>
                <a:gd name="connsiteY1" fmla="*/ 0 h 1462958"/>
                <a:gd name="connsiteX2" fmla="*/ 3653365 w 3653365"/>
                <a:gd name="connsiteY2" fmla="*/ 1462958 h 1462958"/>
                <a:gd name="connsiteX3" fmla="*/ 0 w 3653365"/>
                <a:gd name="connsiteY3" fmla="*/ 1462958 h 1462958"/>
                <a:gd name="connsiteX4" fmla="*/ 0 w 3653365"/>
                <a:gd name="connsiteY4" fmla="*/ 0 h 14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65" h="1462958">
                  <a:moveTo>
                    <a:pt x="0" y="0"/>
                  </a:moveTo>
                  <a:lnTo>
                    <a:pt x="3653365" y="0"/>
                  </a:lnTo>
                  <a:lnTo>
                    <a:pt x="3653365" y="1462958"/>
                  </a:lnTo>
                  <a:lnTo>
                    <a:pt x="0" y="14629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830" tIns="154830" rIns="154830" bIns="154830" numCol="1" spcCol="1270" anchor="ctr" anchorCtr="0">
              <a:noAutofit/>
            </a:bodyPr>
            <a:lstStyle/>
            <a:p>
              <a:pPr marL="457200" lvl="0" indent="-457200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457200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 is a high-performance R package that enables efficient handling of large datasets, making it valuable for machine learning practitioners. </a:t>
              </a:r>
            </a:p>
            <a:p>
              <a:pPr marL="457200" lvl="0" indent="-457200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Its optimized data structure and syntax streamline both pre-processing data sets, prior to running ML algorithm, and for post-processing, when you want to visualize the results of a machine learning analysis, also enhancing the speed and simplicity of data manipulation in the ML workflow.</a:t>
              </a:r>
            </a:p>
            <a:p>
              <a:pPr marL="457200" lvl="0" indent="-457200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32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 package proves to be exceptionally useful for conducting comparative benchmarking and performance testing. </a:t>
              </a:r>
            </a:p>
            <a:p>
              <a:pPr marL="457200" lvl="0" indent="-457200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lvl="0" indent="-457200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32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1A01FB-B38A-0E4F-A6F3-5D606ECF6941}"/>
                </a:ext>
              </a:extLst>
            </p:cNvPr>
            <p:cNvSpPr/>
            <p:nvPr/>
          </p:nvSpPr>
          <p:spPr>
            <a:xfrm>
              <a:off x="24952064" y="26649387"/>
              <a:ext cx="9235440" cy="1584960"/>
            </a:xfrm>
            <a:prstGeom prst="rect">
              <a:avLst/>
            </a:prstGeom>
            <a:solidFill>
              <a:srgbClr val="F5B8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>
              <a:defPPr>
                <a:defRPr lang="en-US"/>
              </a:defPPr>
              <a:lvl1pPr marL="0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711757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423514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135270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847027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558784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0270541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982298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694054" algn="l" defTabSz="3423514" rtl="0" eaLnBrk="1" latinLnBrk="0" hangingPunct="1">
                <a:defRPr sz="673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0835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</a:p>
          </p:txBody>
        </p:sp>
        <p:sp>
          <p:nvSpPr>
            <p:cNvPr id="63" name="Content Placeholder 3">
              <a:extLst>
                <a:ext uri="{FF2B5EF4-FFF2-40B4-BE49-F238E27FC236}">
                  <a16:creationId xmlns:a16="http://schemas.microsoft.com/office/drawing/2014/main" id="{07937670-B6D7-5EAB-A222-2DF1A5D1D0C5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25300190" y="28492508"/>
              <a:ext cx="12442148" cy="87808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4023360" rtl="0" eaLnBrk="1" latinLnBrk="0" hangingPunct="1">
                <a:lnSpc>
                  <a:spcPct val="90000"/>
                </a:lnSpc>
                <a:spcBef>
                  <a:spcPts val="4400"/>
                </a:spcBef>
                <a:buFont typeface="Arial" panose="020B0604020202020204" pitchFamily="34" charset="0"/>
                <a:buNone/>
                <a:defRPr sz="105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1168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02336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79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03504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7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04672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7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05840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7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07008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7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08176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7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093440" indent="0" algn="ctr" defTabSz="4023360" rtl="0" eaLnBrk="1" latinLnBrk="0" hangingPunct="1">
                <a:lnSpc>
                  <a:spcPct val="90000"/>
                </a:lnSpc>
                <a:spcBef>
                  <a:spcPts val="2200"/>
                </a:spcBef>
                <a:buFont typeface="Arial" panose="020B0604020202020204" pitchFamily="34" charset="0"/>
                <a:buNone/>
                <a:defRPr sz="7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atime: Asymptotic Time and Memory Complexity, https://github.com/tdhock/atime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217F83-B6A6-F89A-D278-5A1D1835993E}"/>
              </a:ext>
            </a:extLst>
          </p:cNvPr>
          <p:cNvGrpSpPr/>
          <p:nvPr/>
        </p:nvGrpSpPr>
        <p:grpSpPr>
          <a:xfrm>
            <a:off x="7306745" y="5625701"/>
            <a:ext cx="19586044" cy="11486886"/>
            <a:chOff x="983769" y="19244255"/>
            <a:chExt cx="23469285" cy="103057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350819-9F98-C748-B7B6-E102D0BE413F}"/>
                </a:ext>
              </a:extLst>
            </p:cNvPr>
            <p:cNvSpPr/>
            <p:nvPr/>
          </p:nvSpPr>
          <p:spPr>
            <a:xfrm>
              <a:off x="1192398" y="19244255"/>
              <a:ext cx="23260656" cy="10305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FC8580-B28D-EE41-8CA7-72FFBA7B0CC7}"/>
                </a:ext>
              </a:extLst>
            </p:cNvPr>
            <p:cNvSpPr/>
            <p:nvPr/>
          </p:nvSpPr>
          <p:spPr>
            <a:xfrm>
              <a:off x="983769" y="19461056"/>
              <a:ext cx="9235440" cy="1584960"/>
            </a:xfrm>
            <a:prstGeom prst="rect">
              <a:avLst/>
            </a:prstGeom>
            <a:solidFill>
              <a:srgbClr val="F5B8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b="1" dirty="0">
                  <a:solidFill>
                    <a:srgbClr val="0835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C62BB1-A84C-3BD6-B419-8041B684EF7B}"/>
              </a:ext>
            </a:extLst>
          </p:cNvPr>
          <p:cNvGrpSpPr/>
          <p:nvPr/>
        </p:nvGrpSpPr>
        <p:grpSpPr>
          <a:xfrm>
            <a:off x="865910" y="17503314"/>
            <a:ext cx="20808589" cy="13176649"/>
            <a:chOff x="865911" y="17238859"/>
            <a:chExt cx="20595140" cy="130492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89A3D9-397A-0646-B8F7-0D8D3326DB6D}"/>
                </a:ext>
              </a:extLst>
            </p:cNvPr>
            <p:cNvSpPr/>
            <p:nvPr/>
          </p:nvSpPr>
          <p:spPr>
            <a:xfrm>
              <a:off x="1055737" y="17805976"/>
              <a:ext cx="20128888" cy="12482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19E82E-5FAA-6E4D-A983-1951F33C4178}"/>
                </a:ext>
              </a:extLst>
            </p:cNvPr>
            <p:cNvSpPr/>
            <p:nvPr/>
          </p:nvSpPr>
          <p:spPr>
            <a:xfrm>
              <a:off x="865911" y="17238859"/>
              <a:ext cx="11809411" cy="1721209"/>
            </a:xfrm>
            <a:prstGeom prst="rect">
              <a:avLst/>
            </a:prstGeom>
            <a:solidFill>
              <a:srgbClr val="F5B8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b="1" dirty="0">
                  <a:solidFill>
                    <a:srgbClr val="0835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Comparative Benchmarking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89A389-2CB1-9913-76C5-6C81CA347533}"/>
                </a:ext>
              </a:extLst>
            </p:cNvPr>
            <p:cNvSpPr txBox="1"/>
            <p:nvPr/>
          </p:nvSpPr>
          <p:spPr>
            <a:xfrm>
              <a:off x="1057054" y="19057274"/>
              <a:ext cx="2040399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Comparative Benchmarking</a:t>
              </a:r>
              <a:r>
                <a: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Comparing data.table to other packages in R and python that perform same tasks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endPara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following graphs provide a comparative benchmarking analysis between writing CSV files using pandas in Python and data.table. Additionally, the other graphs also showcase a comparison between data.table and other functions in R for performing similar tasks.</a:t>
              </a: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596FF54D-6423-BF1F-F649-CDD26AB74D1C}"/>
                </a:ext>
              </a:extLst>
            </p:cNvPr>
            <p:cNvSpPr txBox="1">
              <a:spLocks/>
            </p:cNvSpPr>
            <p:nvPr/>
          </p:nvSpPr>
          <p:spPr>
            <a:xfrm>
              <a:off x="3656633" y="22287926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endParaRPr lang="en-US" sz="28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C44484-DAD5-294D-6BCF-729D7D919FE5}"/>
                </a:ext>
              </a:extLst>
            </p:cNvPr>
            <p:cNvGrpSpPr/>
            <p:nvPr/>
          </p:nvGrpSpPr>
          <p:grpSpPr>
            <a:xfrm>
              <a:off x="3196638" y="20778048"/>
              <a:ext cx="15106381" cy="2508267"/>
              <a:chOff x="596151" y="1625690"/>
              <a:chExt cx="10999698" cy="181049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B9C960-E813-67D1-CF89-D4650076F230}"/>
                  </a:ext>
                </a:extLst>
              </p:cNvPr>
              <p:cNvSpPr/>
              <p:nvPr/>
            </p:nvSpPr>
            <p:spPr>
              <a:xfrm>
                <a:off x="596151" y="2631141"/>
                <a:ext cx="1810871" cy="7978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data.table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88DF4-57B5-1F26-8C6C-8F16EE595282}"/>
                  </a:ext>
                </a:extLst>
              </p:cNvPr>
              <p:cNvSpPr/>
              <p:nvPr/>
            </p:nvSpPr>
            <p:spPr>
              <a:xfrm>
                <a:off x="3361764" y="2631140"/>
                <a:ext cx="1810871" cy="79785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pandas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24A853-B024-3834-C836-E912DA7267CC}"/>
                  </a:ext>
                </a:extLst>
              </p:cNvPr>
              <p:cNvSpPr/>
              <p:nvPr/>
            </p:nvSpPr>
            <p:spPr>
              <a:xfrm>
                <a:off x="9784978" y="2624876"/>
                <a:ext cx="1810871" cy="79785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Other R packages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6C6431-048C-6929-6F39-2A24060BA0ED}"/>
                  </a:ext>
                </a:extLst>
              </p:cNvPr>
              <p:cNvSpPr/>
              <p:nvPr/>
            </p:nvSpPr>
            <p:spPr>
              <a:xfrm>
                <a:off x="7019365" y="2638323"/>
                <a:ext cx="1810871" cy="797859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data.table</a:t>
                </a:r>
              </a:p>
            </p:txBody>
          </p:sp>
          <p:pic>
            <p:nvPicPr>
              <p:cNvPr id="12" name="Picture 11" descr="A logo with a snake&#10;&#10;Description automatically generated">
                <a:extLst>
                  <a:ext uri="{FF2B5EF4-FFF2-40B4-BE49-F238E27FC236}">
                    <a16:creationId xmlns:a16="http://schemas.microsoft.com/office/drawing/2014/main" id="{932082E6-FBC6-5FEF-45BE-E5EA80A177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99" t="6282" r="24972" b="11903"/>
              <a:stretch/>
            </p:blipFill>
            <p:spPr>
              <a:xfrm>
                <a:off x="3774565" y="1825348"/>
                <a:ext cx="1097894" cy="941295"/>
              </a:xfrm>
              <a:prstGeom prst="rect">
                <a:avLst/>
              </a:prstGeom>
            </p:spPr>
          </p:pic>
          <p:pic>
            <p:nvPicPr>
              <p:cNvPr id="13" name="Picture 12" descr="A blue and grey logo&#10;&#10;Description automatically generated">
                <a:extLst>
                  <a:ext uri="{FF2B5EF4-FFF2-40B4-BE49-F238E27FC236}">
                    <a16:creationId xmlns:a16="http://schemas.microsoft.com/office/drawing/2014/main" id="{B5D97D5B-7A21-EB22-5E28-D78EFBC76C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57" t="14695" r="19325" b="15294"/>
              <a:stretch/>
            </p:blipFill>
            <p:spPr>
              <a:xfrm>
                <a:off x="794178" y="1891792"/>
                <a:ext cx="1125283" cy="878545"/>
              </a:xfrm>
              <a:prstGeom prst="rect">
                <a:avLst/>
              </a:prstGeom>
            </p:spPr>
          </p:pic>
          <p:pic>
            <p:nvPicPr>
              <p:cNvPr id="14" name="Picture 13" descr="A blue and grey logo&#10;&#10;Description automatically generated">
                <a:extLst>
                  <a:ext uri="{FF2B5EF4-FFF2-40B4-BE49-F238E27FC236}">
                    <a16:creationId xmlns:a16="http://schemas.microsoft.com/office/drawing/2014/main" id="{EB34CB4A-0B2B-3514-5528-88C98787CB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57" t="14695" r="19325" b="15294"/>
              <a:stretch/>
            </p:blipFill>
            <p:spPr>
              <a:xfrm>
                <a:off x="8574230" y="1625690"/>
                <a:ext cx="1125283" cy="878545"/>
              </a:xfrm>
              <a:prstGeom prst="rect">
                <a:avLst/>
              </a:prstGeom>
            </p:spPr>
          </p:pic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D617A65-B87D-9C99-8CCA-97EB7440B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3040" y="2638323"/>
                <a:ext cx="824154" cy="71536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110000"/>
                  </a:lnSpc>
                  <a:spcBef>
                    <a:spcPct val="0"/>
                  </a:spcBef>
                  <a:buNone/>
                  <a:defRPr sz="3200" kern="1200" cap="none" baseline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sz="2800" dirty="0"/>
                  <a:t>VRS</a:t>
                </a:r>
              </a:p>
            </p:txBody>
          </p:sp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80BD9DC9-A7A5-255D-9EC0-BFC0A32C9E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5359" y="2638323"/>
                <a:ext cx="824154" cy="71536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110000"/>
                  </a:lnSpc>
                  <a:spcBef>
                    <a:spcPct val="0"/>
                  </a:spcBef>
                  <a:buNone/>
                  <a:defRPr sz="3200" kern="1200" cap="none" baseline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sz="2800" dirty="0"/>
                  <a:t>VRS</a:t>
                </a:r>
              </a:p>
            </p:txBody>
          </p:sp>
        </p:grpSp>
        <p:pic>
          <p:nvPicPr>
            <p:cNvPr id="58" name="Picture 57" descr="A graph of a graph&#10;&#10;Description automatically generated">
              <a:extLst>
                <a:ext uri="{FF2B5EF4-FFF2-40B4-BE49-F238E27FC236}">
                  <a16:creationId xmlns:a16="http://schemas.microsoft.com/office/drawing/2014/main" id="{C5377BBB-E223-AB45-861E-9A18A687D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4268" y="24151865"/>
              <a:ext cx="10019784" cy="6011870"/>
            </a:xfrm>
            <a:prstGeom prst="rect">
              <a:avLst/>
            </a:prstGeom>
          </p:spPr>
        </p:pic>
        <p:pic>
          <p:nvPicPr>
            <p:cNvPr id="62" name="Picture 61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5AE3D2D3-A187-D5D8-9CC6-89537CFE5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87821" y="24544856"/>
              <a:ext cx="9235440" cy="554126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F69E92-D159-4AEF-DCAA-ED039A3BDF41}"/>
              </a:ext>
            </a:extLst>
          </p:cNvPr>
          <p:cNvGrpSpPr/>
          <p:nvPr/>
        </p:nvGrpSpPr>
        <p:grpSpPr>
          <a:xfrm>
            <a:off x="21468536" y="17471372"/>
            <a:ext cx="18116639" cy="13083036"/>
            <a:chOff x="21830748" y="17188275"/>
            <a:chExt cx="17271242" cy="130830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3F308EB-225E-5077-8C2D-12F5333BBF7B}"/>
                </a:ext>
              </a:extLst>
            </p:cNvPr>
            <p:cNvSpPr/>
            <p:nvPr/>
          </p:nvSpPr>
          <p:spPr>
            <a:xfrm>
              <a:off x="22069368" y="17789211"/>
              <a:ext cx="17032622" cy="12482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9F51DE-8419-5390-8DCE-4C8E923D1268}"/>
                </a:ext>
              </a:extLst>
            </p:cNvPr>
            <p:cNvSpPr/>
            <p:nvPr/>
          </p:nvSpPr>
          <p:spPr>
            <a:xfrm>
              <a:off x="21830748" y="17188275"/>
              <a:ext cx="9235440" cy="1584960"/>
            </a:xfrm>
            <a:prstGeom prst="rect">
              <a:avLst/>
            </a:prstGeom>
            <a:solidFill>
              <a:srgbClr val="F5B8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Ins="91440" rtlCol="0" anchor="ctr"/>
            <a:lstStyle/>
            <a:p>
              <a:r>
                <a:rPr lang="en-US" b="1" dirty="0">
                  <a:solidFill>
                    <a:srgbClr val="0835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Testing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7453ED-97D0-18D2-8755-7244A7A67A95}"/>
                </a:ext>
              </a:extLst>
            </p:cNvPr>
            <p:cNvSpPr txBox="1"/>
            <p:nvPr/>
          </p:nvSpPr>
          <p:spPr>
            <a:xfrm>
              <a:off x="22627781" y="19083493"/>
              <a:ext cx="15690526" cy="581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Performance Testing: We evaluate the performance of different versions of the data.table repository by benchmarking their memory and time usage, focusing mainly on time.  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Before : A version that existed prior to a specific  regression used to differentiate between the states before and after that fix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Slow : This refers to a release that a caused slowness or late execution of a particular function or version.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Regression : A release that introduces new issues not present in previous versions, leading to a decline in performance.</a:t>
              </a: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Fast/fixed: A version that fixed  the regression/slowness on enhancing performance and speed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57C81E-ABC9-59BC-DB8E-1FDA51CEF6D2}"/>
              </a:ext>
            </a:extLst>
          </p:cNvPr>
          <p:cNvGrpSpPr/>
          <p:nvPr/>
        </p:nvGrpSpPr>
        <p:grpSpPr>
          <a:xfrm>
            <a:off x="510414" y="5597243"/>
            <a:ext cx="6330738" cy="11515344"/>
            <a:chOff x="26916026" y="6208236"/>
            <a:chExt cx="12046944" cy="124821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2676C7-CD18-30CB-BC15-75E329EE4C08}"/>
                </a:ext>
              </a:extLst>
            </p:cNvPr>
            <p:cNvSpPr/>
            <p:nvPr/>
          </p:nvSpPr>
          <p:spPr>
            <a:xfrm>
              <a:off x="27592508" y="6208236"/>
              <a:ext cx="11370462" cy="12482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3D92F2-8682-6224-BD4E-1D6EC5EF2862}"/>
                </a:ext>
              </a:extLst>
            </p:cNvPr>
            <p:cNvSpPr/>
            <p:nvPr/>
          </p:nvSpPr>
          <p:spPr>
            <a:xfrm>
              <a:off x="26916026" y="6510337"/>
              <a:ext cx="11186585" cy="1662224"/>
            </a:xfrm>
            <a:prstGeom prst="rect">
              <a:avLst/>
            </a:prstGeom>
            <a:solidFill>
              <a:srgbClr val="F5B8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b="1" dirty="0">
                  <a:solidFill>
                    <a:srgbClr val="0835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AC31DCA-E576-4158-18F1-36C1D57BE11F}"/>
              </a:ext>
            </a:extLst>
          </p:cNvPr>
          <p:cNvSpPr/>
          <p:nvPr/>
        </p:nvSpPr>
        <p:spPr>
          <a:xfrm>
            <a:off x="900985" y="7986535"/>
            <a:ext cx="5810385" cy="6206052"/>
          </a:xfrm>
          <a:custGeom>
            <a:avLst/>
            <a:gdLst>
              <a:gd name="connsiteX0" fmla="*/ 0 w 3653365"/>
              <a:gd name="connsiteY0" fmla="*/ 0 h 1462958"/>
              <a:gd name="connsiteX1" fmla="*/ 3653365 w 3653365"/>
              <a:gd name="connsiteY1" fmla="*/ 0 h 1462958"/>
              <a:gd name="connsiteX2" fmla="*/ 3653365 w 3653365"/>
              <a:gd name="connsiteY2" fmla="*/ 1462958 h 1462958"/>
              <a:gd name="connsiteX3" fmla="*/ 0 w 3653365"/>
              <a:gd name="connsiteY3" fmla="*/ 1462958 h 1462958"/>
              <a:gd name="connsiteX4" fmla="*/ 0 w 3653365"/>
              <a:gd name="connsiteY4" fmla="*/ 0 h 146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3365" h="1462958">
                <a:moveTo>
                  <a:pt x="0" y="0"/>
                </a:moveTo>
                <a:lnTo>
                  <a:pt x="3653365" y="0"/>
                </a:lnTo>
                <a:lnTo>
                  <a:pt x="3653365" y="1462958"/>
                </a:lnTo>
                <a:lnTo>
                  <a:pt x="0" y="14629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830" tIns="154830" rIns="154830" bIns="154830" numCol="1" spcCol="1270" anchor="ctr" anchorCtr="0">
            <a:noAutofit/>
          </a:bodyPr>
          <a:lstStyle/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data.table is an extension of R’s data.frame, designed to handle large datasets efficiently. It provides a syntax that is both concise and expressive, allowing users to perform complex data manipulations with ease. </a:t>
            </a: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efficiency is particularly evident when dealing with tasks like, Extracting, Transforming, Loading, filtering, grouping, aggregating, and joining data</a:t>
            </a: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endPara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16D382-720E-74B9-989B-8019A8C02348}"/>
              </a:ext>
            </a:extLst>
          </p:cNvPr>
          <p:cNvGrpSpPr/>
          <p:nvPr/>
        </p:nvGrpSpPr>
        <p:grpSpPr>
          <a:xfrm>
            <a:off x="14316091" y="10076838"/>
            <a:ext cx="12102972" cy="6712980"/>
            <a:chOff x="667389" y="1163495"/>
            <a:chExt cx="9995225" cy="5151860"/>
          </a:xfrm>
        </p:grpSpPr>
        <p:pic>
          <p:nvPicPr>
            <p:cNvPr id="42" name="Picture 41" descr="A computer code with numbers and symbols&#10;&#10;Description automatically generated">
              <a:extLst>
                <a:ext uri="{FF2B5EF4-FFF2-40B4-BE49-F238E27FC236}">
                  <a16:creationId xmlns:a16="http://schemas.microsoft.com/office/drawing/2014/main" id="{FB03CDBB-9762-219D-5516-6D5ADDAEE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89" y="1163495"/>
              <a:ext cx="9995225" cy="5151860"/>
            </a:xfrm>
            <a:prstGeom prst="rect">
              <a:avLst/>
            </a:prstGeom>
          </p:spPr>
        </p:pic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04B8694-F361-7443-3CFF-9973A6B6F2B6}"/>
                </a:ext>
              </a:extLst>
            </p:cNvPr>
            <p:cNvSpPr/>
            <p:nvPr/>
          </p:nvSpPr>
          <p:spPr>
            <a:xfrm>
              <a:off x="770833" y="4765021"/>
              <a:ext cx="9788338" cy="1469091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07170A-3CD5-FE57-CCDD-1B093FD1E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5002" y="2770656"/>
              <a:ext cx="646151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162D68-AA85-AAAE-D2C7-D98BB94FA0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8172" y="2178984"/>
              <a:ext cx="728204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BDD2F316-1EB5-1D85-BF99-1FA780EEFF76}"/>
                </a:ext>
              </a:extLst>
            </p:cNvPr>
            <p:cNvSpPr txBox="1">
              <a:spLocks/>
            </p:cNvSpPr>
            <p:nvPr/>
          </p:nvSpPr>
          <p:spPr>
            <a:xfrm>
              <a:off x="6350817" y="2340911"/>
              <a:ext cx="2201512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endParaRPr lang="en-US" sz="2800" dirty="0"/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0E4B1FF2-84E3-63DF-1FA4-124ABDAD945D}"/>
                </a:ext>
              </a:extLst>
            </p:cNvPr>
            <p:cNvSpPr txBox="1">
              <a:spLocks/>
            </p:cNvSpPr>
            <p:nvPr/>
          </p:nvSpPr>
          <p:spPr>
            <a:xfrm>
              <a:off x="5925669" y="1601566"/>
              <a:ext cx="4736945" cy="92835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+mn-lt"/>
                </a:rPr>
                <a:t>Path to git clone of repo containing R package(data.table).</a:t>
              </a:r>
              <a:endParaRPr lang="en-US" dirty="0">
                <a:latin typeface="+mn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C567FF-1D3F-0AC5-FAF2-EDF5A81B7074}"/>
                </a:ext>
              </a:extLst>
            </p:cNvPr>
            <p:cNvSpPr txBox="1"/>
            <p:nvPr/>
          </p:nvSpPr>
          <p:spPr>
            <a:xfrm>
              <a:off x="6201768" y="2660091"/>
              <a:ext cx="3960172" cy="8267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function called to edit package before installation</a:t>
              </a:r>
              <a:endPara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DB171B4-26A6-4C6B-3F80-AB3E5400AC68}"/>
                </a:ext>
              </a:extLst>
            </p:cNvPr>
            <p:cNvSpPr/>
            <p:nvPr/>
          </p:nvSpPr>
          <p:spPr>
            <a:xfrm>
              <a:off x="932330" y="1479316"/>
              <a:ext cx="3711388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B608DD-95DC-DCE2-82DF-AE7DE54CE56D}"/>
              </a:ext>
            </a:extLst>
          </p:cNvPr>
          <p:cNvGrpSpPr/>
          <p:nvPr/>
        </p:nvGrpSpPr>
        <p:grpSpPr>
          <a:xfrm>
            <a:off x="7715984" y="10647654"/>
            <a:ext cx="6556869" cy="6295324"/>
            <a:chOff x="672351" y="1345823"/>
            <a:chExt cx="4911938" cy="4877971"/>
          </a:xfrm>
        </p:grpSpPr>
        <p:pic>
          <p:nvPicPr>
            <p:cNvPr id="54" name="Picture 53" descr="A computer code with text">
              <a:extLst>
                <a:ext uri="{FF2B5EF4-FFF2-40B4-BE49-F238E27FC236}">
                  <a16:creationId xmlns:a16="http://schemas.microsoft.com/office/drawing/2014/main" id="{BAE52D3F-7C4A-3CC9-06CA-36AEBDBD6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7" t="4450" r="11318" b="3987"/>
            <a:stretch/>
          </p:blipFill>
          <p:spPr>
            <a:xfrm>
              <a:off x="672351" y="1401339"/>
              <a:ext cx="4911938" cy="4822455"/>
            </a:xfrm>
            <a:prstGeom prst="rect">
              <a:avLst/>
            </a:prstGeom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69CA5EE-1B3E-3D61-E857-57C424BDE308}"/>
                </a:ext>
              </a:extLst>
            </p:cNvPr>
            <p:cNvSpPr/>
            <p:nvPr/>
          </p:nvSpPr>
          <p:spPr>
            <a:xfrm>
              <a:off x="672351" y="1345823"/>
              <a:ext cx="2608729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2586059-E211-ED2A-5A7A-5A2D636C50A4}"/>
                </a:ext>
              </a:extLst>
            </p:cNvPr>
            <p:cNvSpPr/>
            <p:nvPr/>
          </p:nvSpPr>
          <p:spPr>
            <a:xfrm>
              <a:off x="672351" y="1916850"/>
              <a:ext cx="2608729" cy="335828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F2D89D0-409E-3E84-01B9-5BCFBDFF4EAA}"/>
                </a:ext>
              </a:extLst>
            </p:cNvPr>
            <p:cNvSpPr/>
            <p:nvPr/>
          </p:nvSpPr>
          <p:spPr>
            <a:xfrm>
              <a:off x="672351" y="2347616"/>
              <a:ext cx="2760962" cy="1116776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BEFF473-52CF-B71C-ABA3-4C09E4E661B7}"/>
              </a:ext>
            </a:extLst>
          </p:cNvPr>
          <p:cNvSpPr txBox="1"/>
          <p:nvPr/>
        </p:nvSpPr>
        <p:spPr>
          <a:xfrm>
            <a:off x="7715984" y="7915073"/>
            <a:ext cx="18494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atime package in R is used for benchmarking the performance of R packages (data.table) , by comparing it with similar functions in other R packages and benchmarking different versions of R packages (data.table).</a:t>
            </a:r>
          </a:p>
        </p:txBody>
      </p:sp>
      <p:pic>
        <p:nvPicPr>
          <p:cNvPr id="24" name="Picture 2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056BE9E-D776-A70E-D4BA-DA0CEEE4A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27493" y="24880658"/>
            <a:ext cx="8359267" cy="5224541"/>
          </a:xfrm>
          <a:prstGeom prst="rect">
            <a:avLst/>
          </a:prstGeom>
        </p:spPr>
      </p:pic>
      <p:pic>
        <p:nvPicPr>
          <p:cNvPr id="26" name="Picture 2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857E1B6-B480-7A61-F106-ADED1A1A4B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3235" y="24808326"/>
            <a:ext cx="8313515" cy="51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8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1A7902543BF4ABFEA08B0A2C8BAC5" ma:contentTypeVersion="10" ma:contentTypeDescription="Create a new document." ma:contentTypeScope="" ma:versionID="e881f06515cdabae7bea8d540478c9b1">
  <xsd:schema xmlns:xsd="http://www.w3.org/2001/XMLSchema" xmlns:xs="http://www.w3.org/2001/XMLSchema" xmlns:p="http://schemas.microsoft.com/office/2006/metadata/properties" xmlns:ns3="b69b4597-66f8-4285-95bb-2d40bec9c096" targetNamespace="http://schemas.microsoft.com/office/2006/metadata/properties" ma:root="true" ma:fieldsID="0d4cb42a1794ca10219da6f40b7bab6a" ns3:_="">
    <xsd:import namespace="b69b4597-66f8-4285-95bb-2d40bec9c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b4597-66f8-4285-95bb-2d40bec9c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9b4597-66f8-4285-95bb-2d40bec9c09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793CC8-752D-4855-8841-96702E077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b4597-66f8-4285-95bb-2d40bec9c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FF4C0-0146-431E-AC5B-7327FD49B327}">
  <ds:schemaRefs>
    <ds:schemaRef ds:uri="b69b4597-66f8-4285-95bb-2d40bec9c096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DAFBFB6-1685-4F7D-944B-6394D29D72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</TotalTime>
  <Words>449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Droid Serif</vt:lpstr>
      <vt:lpstr>Oswald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Doris Afriyie Amoakohene</cp:lastModifiedBy>
  <cp:revision>61</cp:revision>
  <dcterms:created xsi:type="dcterms:W3CDTF">2018-10-09T15:34:40Z</dcterms:created>
  <dcterms:modified xsi:type="dcterms:W3CDTF">2024-04-22T21:52:26Z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0x010100A751A7902543BF4ABFEA08B0A2C8BAC5</vt:lpwstr>
  </property>
</Properties>
</file>