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62" r:id="rId4"/>
    <p:sldId id="265" r:id="rId5"/>
    <p:sldId id="259" r:id="rId6"/>
    <p:sldId id="260" r:id="rId7"/>
    <p:sldId id="264" r:id="rId8"/>
    <p:sldId id="278" r:id="rId9"/>
    <p:sldId id="280" r:id="rId10"/>
    <p:sldId id="281" r:id="rId11"/>
    <p:sldId id="263" r:id="rId12"/>
    <p:sldId id="266" r:id="rId13"/>
    <p:sldId id="268" r:id="rId14"/>
    <p:sldId id="273" r:id="rId15"/>
    <p:sldId id="274" r:id="rId16"/>
    <p:sldId id="275" r:id="rId17"/>
    <p:sldId id="283" r:id="rId18"/>
    <p:sldId id="272" r:id="rId19"/>
    <p:sldId id="269" r:id="rId20"/>
    <p:sldId id="271" r:id="rId21"/>
    <p:sldId id="270" r:id="rId22"/>
    <p:sldId id="276" r:id="rId23"/>
    <p:sldId id="282" r:id="rId24"/>
    <p:sldId id="277"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sz="600">
                <a:latin typeface="Cambria" panose="02040503050406030204" pitchFamily="18" charset="0"/>
                <a:ea typeface="Cambria" panose="02040503050406030204" pitchFamily="18" charset="0"/>
              </a:defRPr>
            </a:lvl1pPr>
          </a:lstStyle>
          <a:p>
            <a:fld id="{A5B0A250-5CC0-1746-B209-08E8B0DAE6AF}" type="datetimeFigureOut">
              <a:rPr lang="en-US" smtClean="0"/>
              <a:pPr/>
              <a:t>1/30/2024</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lvl1pPr>
              <a:defRPr sz="600">
                <a:latin typeface="Cambria" panose="02040503050406030204" pitchFamily="18" charset="0"/>
                <a:ea typeface="Cambria" panose="02040503050406030204" pitchFamily="18" charset="0"/>
              </a:defRPr>
            </a:lvl1pPr>
          </a:lstStyle>
          <a:p>
            <a:r>
              <a:rPr lang="en-US" dirty="0"/>
              <a:t>Expanding the open-source ecosystem around data.table in R</a:t>
            </a:r>
          </a:p>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lvl1pPr>
              <a:defRPr sz="600">
                <a:latin typeface="Cambria" panose="02040503050406030204" pitchFamily="18" charset="0"/>
                <a:ea typeface="Cambria" panose="02040503050406030204" pitchFamily="18" charset="0"/>
              </a:defRPr>
            </a:lvl1pPr>
          </a:lstStyle>
          <a:p>
            <a:fld id="{49ABCAEC-7D34-E549-A96E-FCEDAADBE4B0}" type="slidenum">
              <a:rPr lang="en-US" smtClean="0"/>
              <a:pPr/>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7562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1/30/2024</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0376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1/30/2024</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651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1/30/2024</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2534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1/30/2024</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9459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1/30/2024</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8547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1/30/2024</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26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1/30/2024</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9448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1/30/2024</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90802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1/30/2024</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1365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1/30/2024</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3851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1/30/2024</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22972805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100000"/>
        </a:lnSpc>
        <a:spcBef>
          <a:spcPct val="0"/>
        </a:spcBef>
        <a:buNone/>
        <a:defRPr sz="3200" b="1" i="0" kern="1200">
          <a:solidFill>
            <a:schemeClr val="tx1"/>
          </a:solidFill>
          <a:latin typeface="Cambria" panose="02040503050406030204" pitchFamily="18" charset="0"/>
          <a:ea typeface="Cambria" panose="02040503050406030204" pitchFamily="18" charset="0"/>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1200" b="0" i="0" kern="1200">
          <a:solidFill>
            <a:schemeClr val="tx1"/>
          </a:solidFill>
          <a:latin typeface="Cambria" panose="02040503050406030204" pitchFamily="18" charset="0"/>
          <a:ea typeface="Cambria" panose="02040503050406030204" pitchFamily="18" charset="0"/>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1200" b="0" i="0" kern="1200">
          <a:solidFill>
            <a:schemeClr val="tx1"/>
          </a:solidFill>
          <a:latin typeface="Cambria" panose="02040503050406030204" pitchFamily="18" charset="0"/>
          <a:ea typeface="Cambria" panose="02040503050406030204" pitchFamily="18" charset="0"/>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200" b="0" i="0" kern="1200">
          <a:solidFill>
            <a:schemeClr val="tx1"/>
          </a:solidFill>
          <a:latin typeface="Cambria" panose="02040503050406030204" pitchFamily="18" charset="0"/>
          <a:ea typeface="Cambria" panose="02040503050406030204" pitchFamily="18" charset="0"/>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200" b="0" i="0" kern="1200">
          <a:solidFill>
            <a:schemeClr val="tx1"/>
          </a:solidFill>
          <a:latin typeface="Cambria" panose="02040503050406030204" pitchFamily="18" charset="0"/>
          <a:ea typeface="Cambria" panose="02040503050406030204" pitchFamily="18" charset="0"/>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200" b="0" i="0" kern="1200">
          <a:solidFill>
            <a:schemeClr val="tx1"/>
          </a:solidFill>
          <a:latin typeface="Cambria" panose="02040503050406030204" pitchFamily="18" charset="0"/>
          <a:ea typeface="Cambria" panose="02040503050406030204" pitchFamily="18"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81522E-B20E-4FCC-9B3C-75C717934934}"/>
              </a:ext>
            </a:extLst>
          </p:cNvPr>
          <p:cNvSpPr>
            <a:spLocks noGrp="1"/>
          </p:cNvSpPr>
          <p:nvPr>
            <p:ph type="ctrTitle"/>
          </p:nvPr>
        </p:nvSpPr>
        <p:spPr>
          <a:xfrm>
            <a:off x="565150" y="768334"/>
            <a:ext cx="7768551" cy="2866405"/>
          </a:xfrm>
        </p:spPr>
        <p:txBody>
          <a:bodyPr>
            <a:normAutofit/>
          </a:bodyPr>
          <a:lstStyle/>
          <a:p>
            <a:r>
              <a:rPr lang="en-US" sz="6700" dirty="0">
                <a:latin typeface="Cambria" panose="02040503050406030204" pitchFamily="18" charset="0"/>
                <a:ea typeface="Cambria" panose="02040503050406030204" pitchFamily="18" charset="0"/>
              </a:rPr>
              <a:t>Data Manipulation with Data</a:t>
            </a:r>
            <a:r>
              <a:rPr lang="en-US" sz="6700" dirty="0"/>
              <a:t>.</a:t>
            </a:r>
            <a:r>
              <a:rPr lang="en-US" sz="6700" dirty="0">
                <a:latin typeface="Cambria" panose="02040503050406030204" pitchFamily="18" charset="0"/>
                <a:ea typeface="Cambria" panose="02040503050406030204" pitchFamily="18" charset="0"/>
              </a:rPr>
              <a:t>Table.</a:t>
            </a:r>
          </a:p>
        </p:txBody>
      </p:sp>
      <p:sp>
        <p:nvSpPr>
          <p:cNvPr id="3" name="Subtitle 2">
            <a:extLst>
              <a:ext uri="{FF2B5EF4-FFF2-40B4-BE49-F238E27FC236}">
                <a16:creationId xmlns:a16="http://schemas.microsoft.com/office/drawing/2014/main" id="{4E67CF1E-166D-9D10-1BF3-0C070368A7FC}"/>
              </a:ext>
            </a:extLst>
          </p:cNvPr>
          <p:cNvSpPr>
            <a:spLocks noGrp="1"/>
          </p:cNvSpPr>
          <p:nvPr>
            <p:ph type="subTitle" idx="1"/>
          </p:nvPr>
        </p:nvSpPr>
        <p:spPr>
          <a:xfrm>
            <a:off x="565150" y="4283239"/>
            <a:ext cx="7768551" cy="1475177"/>
          </a:xfrm>
        </p:spPr>
        <p:txBody>
          <a:bodyPr>
            <a:normAutofit/>
          </a:bodyPr>
          <a:lstStyle/>
          <a:p>
            <a:r>
              <a:rPr lang="en-US" dirty="0"/>
              <a:t>Expanding the open-source ecosystem around data.table in R</a:t>
            </a:r>
          </a:p>
          <a:p>
            <a:r>
              <a:rPr lang="en-US" dirty="0"/>
              <a:t>Doris </a:t>
            </a:r>
            <a:r>
              <a:rPr lang="en-US"/>
              <a:t>Amoakohene Afriyie</a:t>
            </a:r>
            <a:endParaRPr lang="en-US" dirty="0"/>
          </a:p>
        </p:txBody>
      </p:sp>
      <p:pic>
        <p:nvPicPr>
          <p:cNvPr id="8" name="Picture 7" descr="A blue circle with a letter r&#10;&#10;Description automatically generated">
            <a:extLst>
              <a:ext uri="{FF2B5EF4-FFF2-40B4-BE49-F238E27FC236}">
                <a16:creationId xmlns:a16="http://schemas.microsoft.com/office/drawing/2014/main" id="{E9204BE1-64ED-AB47-53A7-835BBD01E3DE}"/>
              </a:ext>
            </a:extLst>
          </p:cNvPr>
          <p:cNvPicPr>
            <a:picLocks noChangeAspect="1"/>
          </p:cNvPicPr>
          <p:nvPr/>
        </p:nvPicPr>
        <p:blipFill rotWithShape="1">
          <a:blip r:embed="rId2">
            <a:extLst>
              <a:ext uri="{28A0092B-C50C-407E-A947-70E740481C1C}">
                <a14:useLocalDpi xmlns:a14="http://schemas.microsoft.com/office/drawing/2010/main" val="0"/>
              </a:ext>
            </a:extLst>
          </a:blip>
          <a:srcRect r="-3" b="-3"/>
          <a:stretch/>
        </p:blipFill>
        <p:spPr>
          <a:xfrm>
            <a:off x="8910794" y="679901"/>
            <a:ext cx="2624328" cy="2624328"/>
          </a:xfrm>
          <a:custGeom>
            <a:avLst/>
            <a:gdLst/>
            <a:ahLst/>
            <a:cxnLst/>
            <a:rect l="l" t="t" r="r" b="b"/>
            <a:pathLst>
              <a:path w="3059915" h="3059914">
                <a:moveTo>
                  <a:pt x="1529957" y="0"/>
                </a:moveTo>
                <a:cubicBezTo>
                  <a:pt x="2374929" y="0"/>
                  <a:pt x="3059915" y="684985"/>
                  <a:pt x="3059915" y="1529957"/>
                </a:cubicBezTo>
                <a:cubicBezTo>
                  <a:pt x="3059915" y="2374929"/>
                  <a:pt x="2374929" y="3059914"/>
                  <a:pt x="1529957" y="3059914"/>
                </a:cubicBezTo>
                <a:cubicBezTo>
                  <a:pt x="684985" y="3059914"/>
                  <a:pt x="0" y="2374929"/>
                  <a:pt x="0" y="1529957"/>
                </a:cubicBezTo>
                <a:cubicBezTo>
                  <a:pt x="0" y="684985"/>
                  <a:pt x="684985" y="0"/>
                  <a:pt x="1529957" y="0"/>
                </a:cubicBezTo>
                <a:close/>
              </a:path>
            </a:pathLst>
          </a:custGeom>
        </p:spPr>
      </p:pic>
      <p:cxnSp>
        <p:nvCxnSpPr>
          <p:cNvPr id="52" name="Straight Connector 51">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76855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n abstract circuit line pattern">
            <a:extLst>
              <a:ext uri="{FF2B5EF4-FFF2-40B4-BE49-F238E27FC236}">
                <a16:creationId xmlns:a16="http://schemas.microsoft.com/office/drawing/2014/main" id="{10C0DA54-1E27-42B4-6500-770E7CBC0A07}"/>
              </a:ext>
            </a:extLst>
          </p:cNvPr>
          <p:cNvPicPr>
            <a:picLocks noChangeAspect="1"/>
          </p:cNvPicPr>
          <p:nvPr/>
        </p:nvPicPr>
        <p:blipFill rotWithShape="1">
          <a:blip r:embed="rId3"/>
          <a:srcRect l="14624" r="18552" b="-3"/>
          <a:stretch/>
        </p:blipFill>
        <p:spPr>
          <a:xfrm>
            <a:off x="8910794" y="3556620"/>
            <a:ext cx="2624328" cy="2621479"/>
          </a:xfrm>
          <a:custGeom>
            <a:avLst/>
            <a:gdLst/>
            <a:ahLst/>
            <a:cxnLst/>
            <a:rect l="l" t="t" r="r" b="b"/>
            <a:pathLst>
              <a:path w="3059915" h="3059914">
                <a:moveTo>
                  <a:pt x="1529957" y="0"/>
                </a:moveTo>
                <a:cubicBezTo>
                  <a:pt x="2374929" y="0"/>
                  <a:pt x="3059915" y="684985"/>
                  <a:pt x="3059915" y="1529957"/>
                </a:cubicBezTo>
                <a:cubicBezTo>
                  <a:pt x="3059915" y="2374929"/>
                  <a:pt x="2374929" y="3059914"/>
                  <a:pt x="1529957" y="3059914"/>
                </a:cubicBezTo>
                <a:cubicBezTo>
                  <a:pt x="684985" y="3059914"/>
                  <a:pt x="0" y="2374929"/>
                  <a:pt x="0" y="1529957"/>
                </a:cubicBezTo>
                <a:cubicBezTo>
                  <a:pt x="0" y="684985"/>
                  <a:pt x="684985" y="0"/>
                  <a:pt x="1529957" y="0"/>
                </a:cubicBezTo>
                <a:close/>
              </a:path>
            </a:pathLst>
          </a:custGeom>
        </p:spPr>
      </p:pic>
    </p:spTree>
    <p:extLst>
      <p:ext uri="{BB962C8B-B14F-4D97-AF65-F5344CB8AC3E}">
        <p14:creationId xmlns:p14="http://schemas.microsoft.com/office/powerpoint/2010/main" val="1103636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9D94D-4222-E147-A548-D4E7AC57FEDB}"/>
              </a:ext>
            </a:extLst>
          </p:cNvPr>
          <p:cNvSpPr>
            <a:spLocks noGrp="1"/>
          </p:cNvSpPr>
          <p:nvPr>
            <p:ph type="title"/>
          </p:nvPr>
        </p:nvSpPr>
        <p:spPr/>
        <p:txBody>
          <a:bodyPr/>
          <a:lstStyle/>
          <a:p>
            <a:r>
              <a:rPr lang="en-US" sz="3200" dirty="0">
                <a:cs typeface="Times New Roman" panose="02020603050405020304" pitchFamily="18" charset="0"/>
              </a:rPr>
              <a:t>Writing CSV Files </a:t>
            </a:r>
            <a:endParaRPr lang="en-US" dirty="0"/>
          </a:p>
        </p:txBody>
      </p:sp>
      <p:pic>
        <p:nvPicPr>
          <p:cNvPr id="6" name="Picture 5">
            <a:extLst>
              <a:ext uri="{FF2B5EF4-FFF2-40B4-BE49-F238E27FC236}">
                <a16:creationId xmlns:a16="http://schemas.microsoft.com/office/drawing/2014/main" id="{A01BEE57-78AB-1915-01A2-7D07167F92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8564" y="1747451"/>
            <a:ext cx="7335836" cy="4401502"/>
          </a:xfrm>
          <a:prstGeom prst="rect">
            <a:avLst/>
          </a:prstGeom>
        </p:spPr>
      </p:pic>
    </p:spTree>
    <p:extLst>
      <p:ext uri="{BB962C8B-B14F-4D97-AF65-F5344CB8AC3E}">
        <p14:creationId xmlns:p14="http://schemas.microsoft.com/office/powerpoint/2010/main" val="1060406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09220-AD1E-CBC8-47C2-3FE97FA80DF5}"/>
              </a:ext>
            </a:extLst>
          </p:cNvPr>
          <p:cNvSpPr>
            <a:spLocks noGrp="1"/>
          </p:cNvSpPr>
          <p:nvPr>
            <p:ph type="title"/>
          </p:nvPr>
        </p:nvSpPr>
        <p:spPr/>
        <p:txBody>
          <a:bodyPr/>
          <a:lstStyle/>
          <a:p>
            <a:r>
              <a:rPr lang="en-US" dirty="0"/>
              <a:t>Function used on data.frame can also be used on data.table</a:t>
            </a:r>
          </a:p>
        </p:txBody>
      </p:sp>
      <p:sp>
        <p:nvSpPr>
          <p:cNvPr id="3" name="Content Placeholder 2">
            <a:extLst>
              <a:ext uri="{FF2B5EF4-FFF2-40B4-BE49-F238E27FC236}">
                <a16:creationId xmlns:a16="http://schemas.microsoft.com/office/drawing/2014/main" id="{FAA7E34D-0A41-9539-43D9-0190C7E1EF85}"/>
              </a:ext>
            </a:extLst>
          </p:cNvPr>
          <p:cNvSpPr>
            <a:spLocks noGrp="1"/>
          </p:cNvSpPr>
          <p:nvPr>
            <p:ph idx="1"/>
          </p:nvPr>
        </p:nvSpPr>
        <p:spPr>
          <a:xfrm>
            <a:off x="565150" y="2039874"/>
            <a:ext cx="7335835" cy="3601212"/>
          </a:xfrm>
        </p:spPr>
        <p:txBody>
          <a:bodyPr>
            <a:normAutofit fontScale="92500" lnSpcReduction="20000"/>
          </a:bodyPr>
          <a:lstStyle/>
          <a:p>
            <a:pPr marL="0" marR="0" indent="0">
              <a:spcBef>
                <a:spcPts val="1320"/>
              </a:spcBef>
              <a:spcAft>
                <a:spcPts val="0"/>
              </a:spcAft>
              <a:buNone/>
            </a:pPr>
            <a:r>
              <a:rPr lang="en-US" sz="1700" b="1" dirty="0">
                <a:solidFill>
                  <a:srgbClr val="0C1826"/>
                </a:solidFill>
                <a:effectLst/>
              </a:rPr>
              <a:t>Functions</a:t>
            </a:r>
            <a:r>
              <a:rPr lang="en-US" sz="1700" b="1" spc="-10" dirty="0">
                <a:solidFill>
                  <a:srgbClr val="0C1826"/>
                </a:solidFill>
                <a:effectLst/>
              </a:rPr>
              <a:t> </a:t>
            </a:r>
            <a:r>
              <a:rPr lang="en-US" sz="1700" b="1" dirty="0">
                <a:solidFill>
                  <a:srgbClr val="0C1826"/>
                </a:solidFill>
                <a:effectLst/>
              </a:rPr>
              <a:t>used</a:t>
            </a:r>
            <a:r>
              <a:rPr lang="en-US" sz="1700" b="1" spc="-15" dirty="0">
                <a:solidFill>
                  <a:srgbClr val="0C1826"/>
                </a:solidFill>
                <a:effectLst/>
              </a:rPr>
              <a:t> </a:t>
            </a:r>
            <a:r>
              <a:rPr lang="en-US" sz="1700" b="1" dirty="0">
                <a:solidFill>
                  <a:srgbClr val="0C1826"/>
                </a:solidFill>
                <a:effectLst/>
              </a:rPr>
              <a:t>to</a:t>
            </a:r>
            <a:r>
              <a:rPr lang="en-US" sz="1700" b="1" spc="-40" dirty="0">
                <a:solidFill>
                  <a:srgbClr val="0C1826"/>
                </a:solidFill>
                <a:effectLst/>
              </a:rPr>
              <a:t> </a:t>
            </a:r>
            <a:r>
              <a:rPr lang="en-US" sz="1700" b="1" dirty="0">
                <a:solidFill>
                  <a:srgbClr val="0C1826"/>
                </a:solidFill>
                <a:effectLst/>
              </a:rPr>
              <a:t>query</a:t>
            </a:r>
            <a:r>
              <a:rPr lang="en-US" sz="1700" b="1" spc="65" dirty="0">
                <a:solidFill>
                  <a:srgbClr val="0C1826"/>
                </a:solidFill>
                <a:effectLst/>
              </a:rPr>
              <a:t> </a:t>
            </a:r>
            <a:r>
              <a:rPr lang="en-US" sz="1700" b="1" dirty="0">
                <a:solidFill>
                  <a:srgbClr val="0C1826"/>
                </a:solidFill>
                <a:effectLst/>
              </a:rPr>
              <a:t>data.frames</a:t>
            </a:r>
            <a:r>
              <a:rPr lang="en-US" sz="1700" b="1" spc="5" dirty="0">
                <a:solidFill>
                  <a:srgbClr val="0C1826"/>
                </a:solidFill>
                <a:effectLst/>
              </a:rPr>
              <a:t> </a:t>
            </a:r>
            <a:r>
              <a:rPr lang="en-US" sz="1700" b="1" dirty="0">
                <a:solidFill>
                  <a:srgbClr val="0C1826"/>
                </a:solidFill>
                <a:effectLst/>
              </a:rPr>
              <a:t>also</a:t>
            </a:r>
            <a:r>
              <a:rPr lang="en-US" sz="1700" b="1" spc="5" dirty="0">
                <a:solidFill>
                  <a:srgbClr val="0C1826"/>
                </a:solidFill>
                <a:effectLst/>
              </a:rPr>
              <a:t> </a:t>
            </a:r>
            <a:r>
              <a:rPr lang="en-US" sz="1700" b="1" dirty="0">
                <a:solidFill>
                  <a:srgbClr val="0C1826"/>
                </a:solidFill>
                <a:effectLst/>
              </a:rPr>
              <a:t>work</a:t>
            </a:r>
            <a:r>
              <a:rPr lang="en-US" sz="1700" b="1" spc="-5" dirty="0">
                <a:solidFill>
                  <a:srgbClr val="0C1826"/>
                </a:solidFill>
                <a:effectLst/>
              </a:rPr>
              <a:t> </a:t>
            </a:r>
            <a:r>
              <a:rPr lang="en-US" sz="1700" b="1" dirty="0">
                <a:solidFill>
                  <a:srgbClr val="0C1826"/>
                </a:solidFill>
                <a:effectLst/>
              </a:rPr>
              <a:t>on</a:t>
            </a:r>
            <a:r>
              <a:rPr lang="en-US" sz="1700" b="1" spc="-25" dirty="0">
                <a:solidFill>
                  <a:srgbClr val="0C1826"/>
                </a:solidFill>
                <a:effectLst/>
              </a:rPr>
              <a:t> </a:t>
            </a:r>
            <a:r>
              <a:rPr lang="en-US" sz="1700" b="1" spc="-10" dirty="0">
                <a:solidFill>
                  <a:srgbClr val="0C1826"/>
                </a:solidFill>
                <a:effectLst/>
              </a:rPr>
              <a:t>data.tables</a:t>
            </a:r>
            <a:endParaRPr lang="en-US" sz="1700" dirty="0"/>
          </a:p>
          <a:p>
            <a:r>
              <a:rPr lang="en-US" sz="1700" dirty="0"/>
              <a:t>nrow</a:t>
            </a:r>
          </a:p>
          <a:p>
            <a:r>
              <a:rPr lang="en-US" sz="1700" dirty="0"/>
              <a:t>ncol</a:t>
            </a:r>
          </a:p>
          <a:p>
            <a:r>
              <a:rPr lang="en-US" sz="1700" dirty="0"/>
              <a:t>dim</a:t>
            </a:r>
          </a:p>
          <a:p>
            <a:pPr marL="0" indent="0">
              <a:buNone/>
            </a:pPr>
            <a:r>
              <a:rPr lang="en-US" sz="1700" b="1" dirty="0">
                <a:solidFill>
                  <a:srgbClr val="0C1824"/>
                </a:solidFill>
                <a:effectLst/>
              </a:rPr>
              <a:t>A</a:t>
            </a:r>
            <a:r>
              <a:rPr lang="en-US" sz="1700" b="1" spc="110" dirty="0">
                <a:solidFill>
                  <a:srgbClr val="0C1824"/>
                </a:solidFill>
                <a:effectLst/>
              </a:rPr>
              <a:t> </a:t>
            </a:r>
            <a:r>
              <a:rPr lang="en-US" sz="1700" b="1" dirty="0">
                <a:solidFill>
                  <a:srgbClr val="0C1824"/>
                </a:solidFill>
                <a:effectLst/>
              </a:rPr>
              <a:t>data</a:t>
            </a:r>
            <a:r>
              <a:rPr lang="en-US" sz="1700" b="1" spc="210" dirty="0">
                <a:solidFill>
                  <a:srgbClr val="0C1824"/>
                </a:solidFill>
                <a:effectLst/>
              </a:rPr>
              <a:t> </a:t>
            </a:r>
            <a:r>
              <a:rPr lang="en-US" sz="1700" b="1" dirty="0">
                <a:solidFill>
                  <a:srgbClr val="0C1824"/>
                </a:solidFill>
                <a:effectLst/>
              </a:rPr>
              <a:t>table</a:t>
            </a:r>
            <a:r>
              <a:rPr lang="en-US" sz="1700" b="1" spc="130" dirty="0">
                <a:solidFill>
                  <a:srgbClr val="0C1824"/>
                </a:solidFill>
                <a:effectLst/>
              </a:rPr>
              <a:t> </a:t>
            </a:r>
            <a:r>
              <a:rPr lang="en-US" sz="1700" b="1" dirty="0">
                <a:solidFill>
                  <a:srgbClr val="0C1824"/>
                </a:solidFill>
                <a:effectLst/>
              </a:rPr>
              <a:t>never</a:t>
            </a:r>
            <a:r>
              <a:rPr lang="en-US" sz="1700" b="1" spc="160" dirty="0">
                <a:solidFill>
                  <a:srgbClr val="0C1824"/>
                </a:solidFill>
                <a:effectLst/>
              </a:rPr>
              <a:t> </a:t>
            </a:r>
            <a:r>
              <a:rPr lang="en-US" sz="1700" b="1" dirty="0">
                <a:solidFill>
                  <a:srgbClr val="0C1824"/>
                </a:solidFill>
                <a:effectLst/>
              </a:rPr>
              <a:t>automatically</a:t>
            </a:r>
            <a:r>
              <a:rPr lang="en-US" sz="1700" b="1" spc="355" dirty="0">
                <a:solidFill>
                  <a:srgbClr val="0C1824"/>
                </a:solidFill>
                <a:effectLst/>
              </a:rPr>
              <a:t> </a:t>
            </a:r>
            <a:r>
              <a:rPr lang="en-US" sz="1700" b="1" dirty="0">
                <a:solidFill>
                  <a:srgbClr val="0C1824"/>
                </a:solidFill>
                <a:effectLst/>
              </a:rPr>
              <a:t>converts</a:t>
            </a:r>
            <a:r>
              <a:rPr lang="en-US" sz="1700" b="1" spc="190" dirty="0">
                <a:solidFill>
                  <a:srgbClr val="0C1824"/>
                </a:solidFill>
                <a:effectLst/>
              </a:rPr>
              <a:t> </a:t>
            </a:r>
            <a:r>
              <a:rPr lang="en-US" sz="1700" b="1" dirty="0">
                <a:solidFill>
                  <a:srgbClr val="0C1824"/>
                </a:solidFill>
                <a:effectLst/>
              </a:rPr>
              <a:t>character</a:t>
            </a:r>
            <a:r>
              <a:rPr lang="en-US" sz="1700" b="1" spc="255" dirty="0">
                <a:solidFill>
                  <a:srgbClr val="0C1824"/>
                </a:solidFill>
                <a:effectLst/>
              </a:rPr>
              <a:t> </a:t>
            </a:r>
            <a:r>
              <a:rPr lang="en-US" sz="1700" b="1" dirty="0">
                <a:solidFill>
                  <a:srgbClr val="0C1824"/>
                </a:solidFill>
                <a:effectLst/>
              </a:rPr>
              <a:t>columns</a:t>
            </a:r>
            <a:r>
              <a:rPr lang="en-US" sz="1700" b="1" spc="155" dirty="0">
                <a:solidFill>
                  <a:srgbClr val="0C1824"/>
                </a:solidFill>
                <a:effectLst/>
              </a:rPr>
              <a:t> </a:t>
            </a:r>
            <a:r>
              <a:rPr lang="en-US" sz="1700" b="1" dirty="0">
                <a:solidFill>
                  <a:srgbClr val="0C1824"/>
                </a:solidFill>
                <a:effectLst/>
              </a:rPr>
              <a:t>to</a:t>
            </a:r>
            <a:r>
              <a:rPr lang="en-US" sz="1700" b="1" spc="110" dirty="0">
                <a:solidFill>
                  <a:srgbClr val="0C1824"/>
                </a:solidFill>
                <a:effectLst/>
              </a:rPr>
              <a:t> </a:t>
            </a:r>
            <a:r>
              <a:rPr lang="en-US" sz="1700" b="1" spc="-10" dirty="0">
                <a:solidFill>
                  <a:srgbClr val="0C1824"/>
                </a:solidFill>
                <a:effectLst/>
              </a:rPr>
              <a:t>factors</a:t>
            </a:r>
          </a:p>
          <a:p>
            <a:pPr marL="0" indent="0">
              <a:buNone/>
            </a:pPr>
            <a:r>
              <a:rPr lang="en-US" sz="1700" dirty="0"/>
              <a:t>x_df &lt;- data.frame(id = 1:2, name = c(“a,” “b”))</a:t>
            </a:r>
          </a:p>
          <a:p>
            <a:pPr marL="0" indent="0">
              <a:buNone/>
            </a:pPr>
            <a:r>
              <a:rPr lang="en-US" sz="1700" dirty="0"/>
              <a:t>x_df</a:t>
            </a:r>
          </a:p>
          <a:p>
            <a:pPr marL="0" indent="0">
              <a:buNone/>
            </a:pPr>
            <a:r>
              <a:rPr lang="en-US" sz="1700" dirty="0"/>
              <a:t>class(x_df$name) = “factor”</a:t>
            </a:r>
          </a:p>
          <a:p>
            <a:pPr marL="0" indent="0">
              <a:buNone/>
            </a:pPr>
            <a:r>
              <a:rPr lang="en-US" sz="1700" dirty="0"/>
              <a:t>x_dt &lt;- data.table(id = 1:2, name = c(“a,” “b”))</a:t>
            </a:r>
          </a:p>
          <a:p>
            <a:pPr marL="0" indent="0">
              <a:buNone/>
            </a:pPr>
            <a:r>
              <a:rPr lang="en-US" sz="1700" dirty="0"/>
              <a:t>x_dt</a:t>
            </a:r>
          </a:p>
          <a:p>
            <a:pPr marL="0" indent="0">
              <a:buNone/>
            </a:pPr>
            <a:r>
              <a:rPr lang="en-US" sz="1700" dirty="0"/>
              <a:t>class(x_dt$name) = “character”</a:t>
            </a:r>
          </a:p>
          <a:p>
            <a:pPr marL="0" indent="0">
              <a:buNone/>
            </a:pPr>
            <a:endParaRPr lang="en-US" sz="1600" dirty="0"/>
          </a:p>
          <a:p>
            <a:pPr marL="0" indent="0">
              <a:buNone/>
            </a:pPr>
            <a:endParaRPr lang="en-US" sz="1600" dirty="0"/>
          </a:p>
          <a:p>
            <a:pPr marL="0" indent="0">
              <a:buNone/>
            </a:pPr>
            <a:endParaRPr lang="en-US" sz="1600" b="1" spc="-10" dirty="0">
              <a:solidFill>
                <a:srgbClr val="0C1824"/>
              </a:solidFill>
              <a:effectLst/>
            </a:endParaRPr>
          </a:p>
          <a:p>
            <a:pPr marL="0" indent="0">
              <a:buNone/>
            </a:pPr>
            <a:endParaRPr lang="en-US" sz="1600" dirty="0"/>
          </a:p>
        </p:txBody>
      </p:sp>
    </p:spTree>
    <p:extLst>
      <p:ext uri="{BB962C8B-B14F-4D97-AF65-F5344CB8AC3E}">
        <p14:creationId xmlns:p14="http://schemas.microsoft.com/office/powerpoint/2010/main" val="1975239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A8A818-617F-2924-3BC9-E318CFCD6CAF}"/>
              </a:ext>
            </a:extLst>
          </p:cNvPr>
          <p:cNvSpPr>
            <a:spLocks noGrp="1"/>
          </p:cNvSpPr>
          <p:nvPr>
            <p:ph type="title"/>
          </p:nvPr>
        </p:nvSpPr>
        <p:spPr>
          <a:xfrm>
            <a:off x="565150" y="770889"/>
            <a:ext cx="4541445" cy="1587449"/>
          </a:xfrm>
        </p:spPr>
        <p:txBody>
          <a:bodyPr>
            <a:normAutofit/>
          </a:bodyPr>
          <a:lstStyle/>
          <a:p>
            <a:r>
              <a:rPr lang="en-US" dirty="0"/>
              <a:t>Filtering</a:t>
            </a:r>
          </a:p>
        </p:txBody>
      </p:sp>
      <p:sp>
        <p:nvSpPr>
          <p:cNvPr id="32" name="Content Placeholder 2">
            <a:extLst>
              <a:ext uri="{FF2B5EF4-FFF2-40B4-BE49-F238E27FC236}">
                <a16:creationId xmlns:a16="http://schemas.microsoft.com/office/drawing/2014/main" id="{A32E4A19-C040-559E-D053-2DE6A7ADC978}"/>
              </a:ext>
            </a:extLst>
          </p:cNvPr>
          <p:cNvSpPr>
            <a:spLocks noGrp="1"/>
          </p:cNvSpPr>
          <p:nvPr>
            <p:ph idx="1"/>
          </p:nvPr>
        </p:nvSpPr>
        <p:spPr>
          <a:xfrm>
            <a:off x="600820" y="1676334"/>
            <a:ext cx="10160965" cy="1541148"/>
          </a:xfrm>
        </p:spPr>
        <p:txBody>
          <a:bodyPr>
            <a:normAutofit/>
          </a:bodyPr>
          <a:lstStyle/>
          <a:p>
            <a:r>
              <a:rPr lang="en-US" sz="1600" dirty="0"/>
              <a:t>Subset by row: You can use the [ operator along with the i argument to filter rows based on a condition</a:t>
            </a:r>
          </a:p>
          <a:p>
            <a:r>
              <a:rPr lang="en-US" sz="1600" dirty="0"/>
              <a:t>Subset by row and column: You can use the [ operator with both i and j arguments to filter rows and select specific columns</a:t>
            </a:r>
          </a:p>
          <a:p>
            <a:pPr marL="0" indent="0">
              <a:buNone/>
            </a:pPr>
            <a:endParaRPr lang="en-US" dirty="0"/>
          </a:p>
          <a:p>
            <a:pPr marL="0" indent="0">
              <a:buNone/>
            </a:pPr>
            <a:endParaRPr lang="en-US" dirty="0"/>
          </a:p>
        </p:txBody>
      </p:sp>
      <p:grpSp>
        <p:nvGrpSpPr>
          <p:cNvPr id="63" name="Group 62">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7"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64" name="Straight Connector 63">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0793BD9C-6BE9-D2C0-5A07-1F433B7E8C38}"/>
              </a:ext>
            </a:extLst>
          </p:cNvPr>
          <p:cNvGraphicFramePr>
            <a:graphicFrameLocks noGrp="1"/>
          </p:cNvGraphicFramePr>
          <p:nvPr>
            <p:extLst>
              <p:ext uri="{D42A27DB-BD31-4B8C-83A1-F6EECF244321}">
                <p14:modId xmlns:p14="http://schemas.microsoft.com/office/powerpoint/2010/main" val="2102764475"/>
              </p:ext>
            </p:extLst>
          </p:nvPr>
        </p:nvGraphicFramePr>
        <p:xfrm>
          <a:off x="1699459" y="3038940"/>
          <a:ext cx="7541523" cy="2367568"/>
        </p:xfrm>
        <a:graphic>
          <a:graphicData uri="http://schemas.openxmlformats.org/drawingml/2006/table">
            <a:tbl>
              <a:tblPr firstRow="1" bandRow="1">
                <a:tableStyleId>{5C22544A-7EE6-4342-B048-85BDC9FD1C3A}</a:tableStyleId>
              </a:tblPr>
              <a:tblGrid>
                <a:gridCol w="4208211">
                  <a:extLst>
                    <a:ext uri="{9D8B030D-6E8A-4147-A177-3AD203B41FA5}">
                      <a16:colId xmlns:a16="http://schemas.microsoft.com/office/drawing/2014/main" val="2476891028"/>
                    </a:ext>
                  </a:extLst>
                </a:gridCol>
                <a:gridCol w="3333312">
                  <a:extLst>
                    <a:ext uri="{9D8B030D-6E8A-4147-A177-3AD203B41FA5}">
                      <a16:colId xmlns:a16="http://schemas.microsoft.com/office/drawing/2014/main" val="830556358"/>
                    </a:ext>
                  </a:extLst>
                </a:gridCol>
              </a:tblGrid>
              <a:tr h="621277">
                <a:tc>
                  <a:txBody>
                    <a:bodyPr/>
                    <a:lstStyle/>
                    <a:p>
                      <a:pPr algn="ctr"/>
                      <a:endParaRPr lang="en-US" sz="1600" dirty="0">
                        <a:latin typeface="Cambria" panose="02040503050406030204" pitchFamily="18" charset="0"/>
                        <a:ea typeface="Cambria" panose="02040503050406030204" pitchFamily="18" charset="0"/>
                      </a:endParaRPr>
                    </a:p>
                  </a:txBody>
                  <a:tcPr marL="72397" marR="72397" marT="36198" marB="36198"/>
                </a:tc>
                <a:tc>
                  <a:txBody>
                    <a:bodyPr/>
                    <a:lstStyle/>
                    <a:p>
                      <a:pPr algn="ctr"/>
                      <a:r>
                        <a:rPr lang="en-US" sz="1600" dirty="0">
                          <a:latin typeface="Cambria" panose="02040503050406030204" pitchFamily="18" charset="0"/>
                          <a:ea typeface="Cambria" panose="02040503050406030204" pitchFamily="18" charset="0"/>
                        </a:rPr>
                        <a:t>Data.table</a:t>
                      </a:r>
                    </a:p>
                    <a:p>
                      <a:pPr algn="ctr"/>
                      <a:endParaRPr lang="en-US" sz="1600" dirty="0">
                        <a:latin typeface="Cambria" panose="02040503050406030204" pitchFamily="18" charset="0"/>
                        <a:ea typeface="Cambria" panose="02040503050406030204" pitchFamily="18" charset="0"/>
                      </a:endParaRPr>
                    </a:p>
                  </a:txBody>
                  <a:tcPr marL="72397" marR="72397" marT="36198" marB="36198"/>
                </a:tc>
                <a:extLst>
                  <a:ext uri="{0D108BD9-81ED-4DB2-BD59-A6C34878D82A}">
                    <a16:rowId xmlns:a16="http://schemas.microsoft.com/office/drawing/2014/main" val="858804874"/>
                  </a:ext>
                </a:extLst>
              </a:tr>
              <a:tr h="11250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Cambria" panose="02040503050406030204" pitchFamily="18" charset="0"/>
                          <a:ea typeface="Cambria" panose="02040503050406030204" pitchFamily="18" charset="0"/>
                        </a:rPr>
                        <a:t>how to subset the 3rd and 4th rows from a dataset</a:t>
                      </a:r>
                    </a:p>
                    <a:p>
                      <a:pPr algn="ctr"/>
                      <a:endParaRPr lang="en-US" sz="1600" dirty="0">
                        <a:latin typeface="Cambria" panose="02040503050406030204" pitchFamily="18" charset="0"/>
                        <a:ea typeface="Cambria" panose="02040503050406030204" pitchFamily="18" charset="0"/>
                      </a:endParaRPr>
                    </a:p>
                  </a:txBody>
                  <a:tcPr marL="72397" marR="72397" marT="36198" marB="3619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Cambria" panose="02040503050406030204" pitchFamily="18" charset="0"/>
                          <a:ea typeface="Cambria" panose="02040503050406030204" pitchFamily="18" charset="0"/>
                        </a:rPr>
                        <a:t>dataset[3:4]</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Cambria" panose="02040503050406030204" pitchFamily="18" charset="0"/>
                          <a:ea typeface="Cambria" panose="02040503050406030204" pitchFamily="18" charset="0"/>
                        </a:rPr>
                        <a:t>dataset[3:4,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dirty="0">
                        <a:latin typeface="Cambria" panose="02040503050406030204" pitchFamily="18" charset="0"/>
                        <a:ea typeface="Cambria" panose="02040503050406030204" pitchFamily="18" charset="0"/>
                      </a:endParaRPr>
                    </a:p>
                    <a:p>
                      <a:pPr algn="ctr"/>
                      <a:endParaRPr lang="en-US" sz="1600" dirty="0">
                        <a:latin typeface="Cambria" panose="02040503050406030204" pitchFamily="18" charset="0"/>
                        <a:ea typeface="Cambria" panose="02040503050406030204" pitchFamily="18" charset="0"/>
                      </a:endParaRPr>
                    </a:p>
                  </a:txBody>
                  <a:tcPr marL="72397" marR="72397" marT="36198" marB="36198"/>
                </a:tc>
                <a:extLst>
                  <a:ext uri="{0D108BD9-81ED-4DB2-BD59-A6C34878D82A}">
                    <a16:rowId xmlns:a16="http://schemas.microsoft.com/office/drawing/2014/main" val="460616973"/>
                  </a:ext>
                </a:extLst>
              </a:tr>
              <a:tr h="621277">
                <a:tc>
                  <a:txBody>
                    <a:bodyPr/>
                    <a:lstStyle/>
                    <a:p>
                      <a:pPr algn="ctr"/>
                      <a:r>
                        <a:rPr lang="en-US" sz="1600">
                          <a:latin typeface="Cambria" panose="02040503050406030204" pitchFamily="18" charset="0"/>
                          <a:ea typeface="Cambria" panose="02040503050406030204" pitchFamily="18" charset="0"/>
                        </a:rPr>
                        <a:t>Subset everything except first five rows</a:t>
                      </a:r>
                    </a:p>
                  </a:txBody>
                  <a:tcPr marL="72397" marR="72397" marT="36198" marB="36198"/>
                </a:tc>
                <a:tc>
                  <a:txBody>
                    <a:bodyPr/>
                    <a:lstStyle/>
                    <a:p>
                      <a:pPr algn="ctr"/>
                      <a:r>
                        <a:rPr lang="en-US" sz="1600" dirty="0">
                          <a:latin typeface="Cambria" panose="02040503050406030204" pitchFamily="18" charset="0"/>
                          <a:ea typeface="Cambria" panose="02040503050406030204" pitchFamily="18" charset="0"/>
                        </a:rPr>
                        <a:t>dataset[-(1:5), ]</a:t>
                      </a:r>
                    </a:p>
                    <a:p>
                      <a:pPr algn="ctr"/>
                      <a:r>
                        <a:rPr lang="en-US" sz="1600" dirty="0">
                          <a:latin typeface="Cambria" panose="02040503050406030204" pitchFamily="18" charset="0"/>
                          <a:ea typeface="Cambria" panose="02040503050406030204" pitchFamily="18" charset="0"/>
                        </a:rPr>
                        <a:t>dataset[-(1:5), ]</a:t>
                      </a:r>
                    </a:p>
                  </a:txBody>
                  <a:tcPr marL="72397" marR="72397" marT="36198" marB="36198"/>
                </a:tc>
                <a:extLst>
                  <a:ext uri="{0D108BD9-81ED-4DB2-BD59-A6C34878D82A}">
                    <a16:rowId xmlns:a16="http://schemas.microsoft.com/office/drawing/2014/main" val="3424200100"/>
                  </a:ext>
                </a:extLst>
              </a:tr>
            </a:tbl>
          </a:graphicData>
        </a:graphic>
      </p:graphicFrame>
    </p:spTree>
    <p:extLst>
      <p:ext uri="{BB962C8B-B14F-4D97-AF65-F5344CB8AC3E}">
        <p14:creationId xmlns:p14="http://schemas.microsoft.com/office/powerpoint/2010/main" val="51481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A8A818-617F-2924-3BC9-E318CFCD6CAF}"/>
              </a:ext>
            </a:extLst>
          </p:cNvPr>
          <p:cNvSpPr>
            <a:spLocks noGrp="1"/>
          </p:cNvSpPr>
          <p:nvPr>
            <p:ph type="title"/>
          </p:nvPr>
        </p:nvSpPr>
        <p:spPr>
          <a:xfrm>
            <a:off x="565150" y="770890"/>
            <a:ext cx="5995137" cy="1268984"/>
          </a:xfrm>
        </p:spPr>
        <p:txBody>
          <a:bodyPr>
            <a:normAutofit/>
          </a:bodyPr>
          <a:lstStyle/>
          <a:p>
            <a:r>
              <a:rPr lang="en-US" dirty="0"/>
              <a:t>Helpers for Filtering</a:t>
            </a:r>
          </a:p>
        </p:txBody>
      </p:sp>
      <p:sp>
        <p:nvSpPr>
          <p:cNvPr id="3" name="Content Placeholder 2">
            <a:extLst>
              <a:ext uri="{FF2B5EF4-FFF2-40B4-BE49-F238E27FC236}">
                <a16:creationId xmlns:a16="http://schemas.microsoft.com/office/drawing/2014/main" id="{A32E4A19-C040-559E-D053-2DE6A7ADC978}"/>
              </a:ext>
            </a:extLst>
          </p:cNvPr>
          <p:cNvSpPr>
            <a:spLocks noGrp="1"/>
          </p:cNvSpPr>
          <p:nvPr>
            <p:ph idx="1"/>
          </p:nvPr>
        </p:nvSpPr>
        <p:spPr>
          <a:xfrm>
            <a:off x="565150" y="2160016"/>
            <a:ext cx="5995137" cy="3601212"/>
          </a:xfrm>
        </p:spPr>
        <p:txBody>
          <a:bodyPr>
            <a:normAutofit/>
          </a:bodyPr>
          <a:lstStyle/>
          <a:p>
            <a:pPr marL="0" indent="0">
              <a:buNone/>
            </a:pPr>
            <a:r>
              <a:rPr lang="en-US" sz="1600" b="1" dirty="0"/>
              <a:t>[] (subset operator): </a:t>
            </a:r>
            <a:r>
              <a:rPr lang="en-US" sz="1600" dirty="0"/>
              <a:t>The [] operator is used to subset or filter rows in a data.table based on specified conditions.</a:t>
            </a:r>
          </a:p>
          <a:p>
            <a:pPr marL="0" indent="0">
              <a:buNone/>
            </a:pPr>
            <a:r>
              <a:rPr lang="en-US" sz="1600" b="1" i="1" dirty="0"/>
              <a:t>Example</a:t>
            </a:r>
          </a:p>
          <a:p>
            <a:pPr marL="0" indent="0">
              <a:buNone/>
            </a:pPr>
            <a:r>
              <a:rPr lang="en-US" sz="1600" b="1" i="1" dirty="0"/>
              <a:t>library(data.table)</a:t>
            </a:r>
            <a:endParaRPr lang="en-US" sz="1600" i="1" dirty="0"/>
          </a:p>
          <a:p>
            <a:pPr marL="0" indent="0">
              <a:buNone/>
            </a:pPr>
            <a:r>
              <a:rPr lang="en-US" sz="1600" i="1" dirty="0"/>
              <a:t># Create a sample data.table</a:t>
            </a:r>
          </a:p>
          <a:p>
            <a:pPr marL="0" indent="0">
              <a:buNone/>
            </a:pPr>
            <a:r>
              <a:rPr lang="en-US" sz="1600" i="1" dirty="0"/>
              <a:t>dt &lt;- data.table(x = c(1, 2, 3, 4, 5))</a:t>
            </a:r>
          </a:p>
          <a:p>
            <a:pPr marL="0" indent="0">
              <a:buNone/>
            </a:pPr>
            <a:r>
              <a:rPr lang="en-US" sz="1600" i="1" dirty="0"/>
              <a:t># Filter rows where 'x' is greater than 2</a:t>
            </a:r>
          </a:p>
          <a:p>
            <a:pPr marL="0" indent="0">
              <a:buNone/>
            </a:pPr>
            <a:r>
              <a:rPr lang="en-US" sz="1600" i="1" dirty="0" err="1"/>
              <a:t>filtered_dt</a:t>
            </a:r>
            <a:r>
              <a:rPr lang="en-US" sz="1600" i="1" dirty="0"/>
              <a:t> &lt;- dt[x &gt; 2]</a:t>
            </a:r>
          </a:p>
          <a:p>
            <a:pPr marL="0" indent="0">
              <a:buNone/>
            </a:pPr>
            <a:r>
              <a:rPr lang="en-US" sz="1600" i="1" dirty="0"/>
              <a:t># Print the filtered data.table</a:t>
            </a:r>
          </a:p>
          <a:p>
            <a:pPr marL="0" indent="0">
              <a:buNone/>
            </a:pPr>
            <a:r>
              <a:rPr lang="en-US" sz="1600" i="1" dirty="0"/>
              <a:t>print(</a:t>
            </a:r>
            <a:r>
              <a:rPr lang="en-US" sz="1600" i="1" dirty="0" err="1"/>
              <a:t>filtered_dt</a:t>
            </a:r>
            <a:r>
              <a:rPr lang="en-US" sz="1600" i="1" dirty="0"/>
              <a:t>)</a:t>
            </a:r>
          </a:p>
        </p:txBody>
      </p:sp>
      <p:grpSp>
        <p:nvGrpSpPr>
          <p:cNvPr id="27" name="Group 26">
            <a:extLst>
              <a:ext uri="{FF2B5EF4-FFF2-40B4-BE49-F238E27FC236}">
                <a16:creationId xmlns:a16="http://schemas.microsoft.com/office/drawing/2014/main" id="{97620302-BEE8-1447-8324-5F4178AA16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8" name="Freeform 37">
              <a:extLst>
                <a:ext uri="{FF2B5EF4-FFF2-40B4-BE49-F238E27FC236}">
                  <a16:creationId xmlns:a16="http://schemas.microsoft.com/office/drawing/2014/main" id="{075332F5-EA0C-8B40-ADC9-D024EBD77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39">
              <a:extLst>
                <a:ext uri="{FF2B5EF4-FFF2-40B4-BE49-F238E27FC236}">
                  <a16:creationId xmlns:a16="http://schemas.microsoft.com/office/drawing/2014/main" id="{2619F114-DF39-F544-B487-5430D00E13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41">
              <a:extLst>
                <a:ext uri="{FF2B5EF4-FFF2-40B4-BE49-F238E27FC236}">
                  <a16:creationId xmlns:a16="http://schemas.microsoft.com/office/drawing/2014/main" id="{5CDF6368-32C4-A64F-8D2E-11DE400CD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2">
              <a:extLst>
                <a:ext uri="{FF2B5EF4-FFF2-40B4-BE49-F238E27FC236}">
                  <a16:creationId xmlns:a16="http://schemas.microsoft.com/office/drawing/2014/main" id="{148F19D8-49E5-0945-BC17-56044D43D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3" name="Straight Connector 32">
            <a:extLst>
              <a:ext uri="{FF2B5EF4-FFF2-40B4-BE49-F238E27FC236}">
                <a16:creationId xmlns:a16="http://schemas.microsoft.com/office/drawing/2014/main" id="{68C50EA3-7CF1-9542-A21D-5B3EBACC50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62AA95A5-C856-C223-4B19-C1FDE8535107}"/>
              </a:ext>
            </a:extLst>
          </p:cNvPr>
          <p:cNvGraphicFramePr>
            <a:graphicFrameLocks noGrp="1"/>
          </p:cNvGraphicFramePr>
          <p:nvPr>
            <p:extLst>
              <p:ext uri="{D42A27DB-BD31-4B8C-83A1-F6EECF244321}">
                <p14:modId xmlns:p14="http://schemas.microsoft.com/office/powerpoint/2010/main" val="2024543478"/>
              </p:ext>
            </p:extLst>
          </p:nvPr>
        </p:nvGraphicFramePr>
        <p:xfrm>
          <a:off x="8430859" y="2546349"/>
          <a:ext cx="822960" cy="2828544"/>
        </p:xfrm>
        <a:graphic>
          <a:graphicData uri="http://schemas.openxmlformats.org/drawingml/2006/table">
            <a:tbl>
              <a:tblPr firstRow="1" bandRow="1">
                <a:tableStyleId>{5C22544A-7EE6-4342-B048-85BDC9FD1C3A}</a:tableStyleId>
              </a:tblPr>
              <a:tblGrid>
                <a:gridCol w="822960">
                  <a:extLst>
                    <a:ext uri="{9D8B030D-6E8A-4147-A177-3AD203B41FA5}">
                      <a16:colId xmlns:a16="http://schemas.microsoft.com/office/drawing/2014/main" val="4206241052"/>
                    </a:ext>
                  </a:extLst>
                </a:gridCol>
              </a:tblGrid>
              <a:tr h="707136">
                <a:tc>
                  <a:txBody>
                    <a:bodyPr/>
                    <a:lstStyle/>
                    <a:p>
                      <a:r>
                        <a:rPr lang="en-US" sz="1600" dirty="0">
                          <a:latin typeface="Cambria" panose="02040503050406030204" pitchFamily="18" charset="0"/>
                          <a:ea typeface="Cambria" panose="02040503050406030204" pitchFamily="18" charset="0"/>
                        </a:rPr>
                        <a:t>x</a:t>
                      </a:r>
                    </a:p>
                  </a:txBody>
                  <a:tcPr marL="167640" marR="167640" marT="83820" marB="83820"/>
                </a:tc>
                <a:extLst>
                  <a:ext uri="{0D108BD9-81ED-4DB2-BD59-A6C34878D82A}">
                    <a16:rowId xmlns:a16="http://schemas.microsoft.com/office/drawing/2014/main" val="1569210551"/>
                  </a:ext>
                </a:extLst>
              </a:tr>
              <a:tr h="707136">
                <a:tc>
                  <a:txBody>
                    <a:bodyPr/>
                    <a:lstStyle/>
                    <a:p>
                      <a:r>
                        <a:rPr lang="en-US" sz="1600" dirty="0">
                          <a:latin typeface="Cambria" panose="02040503050406030204" pitchFamily="18" charset="0"/>
                          <a:ea typeface="Cambria" panose="02040503050406030204" pitchFamily="18" charset="0"/>
                        </a:rPr>
                        <a:t>3</a:t>
                      </a:r>
                    </a:p>
                  </a:txBody>
                  <a:tcPr marL="167640" marR="167640" marT="83820" marB="83820"/>
                </a:tc>
                <a:extLst>
                  <a:ext uri="{0D108BD9-81ED-4DB2-BD59-A6C34878D82A}">
                    <a16:rowId xmlns:a16="http://schemas.microsoft.com/office/drawing/2014/main" val="1261955102"/>
                  </a:ext>
                </a:extLst>
              </a:tr>
              <a:tr h="707136">
                <a:tc>
                  <a:txBody>
                    <a:bodyPr/>
                    <a:lstStyle/>
                    <a:p>
                      <a:r>
                        <a:rPr lang="en-US" sz="1600" dirty="0">
                          <a:latin typeface="Cambria" panose="02040503050406030204" pitchFamily="18" charset="0"/>
                          <a:ea typeface="Cambria" panose="02040503050406030204" pitchFamily="18" charset="0"/>
                        </a:rPr>
                        <a:t>4</a:t>
                      </a:r>
                    </a:p>
                  </a:txBody>
                  <a:tcPr marL="167640" marR="167640" marT="83820" marB="83820"/>
                </a:tc>
                <a:extLst>
                  <a:ext uri="{0D108BD9-81ED-4DB2-BD59-A6C34878D82A}">
                    <a16:rowId xmlns:a16="http://schemas.microsoft.com/office/drawing/2014/main" val="1414977189"/>
                  </a:ext>
                </a:extLst>
              </a:tr>
              <a:tr h="707136">
                <a:tc>
                  <a:txBody>
                    <a:bodyPr/>
                    <a:lstStyle/>
                    <a:p>
                      <a:r>
                        <a:rPr lang="en-US" sz="1600" dirty="0">
                          <a:latin typeface="Cambria" panose="02040503050406030204" pitchFamily="18" charset="0"/>
                          <a:ea typeface="Cambria" panose="02040503050406030204" pitchFamily="18" charset="0"/>
                        </a:rPr>
                        <a:t>5</a:t>
                      </a:r>
                    </a:p>
                  </a:txBody>
                  <a:tcPr marL="167640" marR="167640" marT="83820" marB="83820"/>
                </a:tc>
                <a:extLst>
                  <a:ext uri="{0D108BD9-81ED-4DB2-BD59-A6C34878D82A}">
                    <a16:rowId xmlns:a16="http://schemas.microsoft.com/office/drawing/2014/main" val="598073216"/>
                  </a:ext>
                </a:extLst>
              </a:tr>
            </a:tbl>
          </a:graphicData>
        </a:graphic>
      </p:graphicFrame>
    </p:spTree>
    <p:extLst>
      <p:ext uri="{BB962C8B-B14F-4D97-AF65-F5344CB8AC3E}">
        <p14:creationId xmlns:p14="http://schemas.microsoft.com/office/powerpoint/2010/main" val="3568522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A8A818-617F-2924-3BC9-E318CFCD6CAF}"/>
              </a:ext>
            </a:extLst>
          </p:cNvPr>
          <p:cNvSpPr>
            <a:spLocks noGrp="1"/>
          </p:cNvSpPr>
          <p:nvPr>
            <p:ph type="title"/>
          </p:nvPr>
        </p:nvSpPr>
        <p:spPr>
          <a:xfrm>
            <a:off x="565150" y="770890"/>
            <a:ext cx="5995137" cy="1268984"/>
          </a:xfrm>
        </p:spPr>
        <p:txBody>
          <a:bodyPr>
            <a:normAutofit/>
          </a:bodyPr>
          <a:lstStyle/>
          <a:p>
            <a:r>
              <a:rPr lang="en-US" dirty="0"/>
              <a:t>Helpers for Filtering</a:t>
            </a:r>
          </a:p>
        </p:txBody>
      </p:sp>
      <p:sp>
        <p:nvSpPr>
          <p:cNvPr id="3" name="Content Placeholder 2">
            <a:extLst>
              <a:ext uri="{FF2B5EF4-FFF2-40B4-BE49-F238E27FC236}">
                <a16:creationId xmlns:a16="http://schemas.microsoft.com/office/drawing/2014/main" id="{A32E4A19-C040-559E-D053-2DE6A7ADC978}"/>
              </a:ext>
            </a:extLst>
          </p:cNvPr>
          <p:cNvSpPr>
            <a:spLocks noGrp="1"/>
          </p:cNvSpPr>
          <p:nvPr>
            <p:ph idx="1"/>
          </p:nvPr>
        </p:nvSpPr>
        <p:spPr>
          <a:xfrm>
            <a:off x="763573" y="2129790"/>
            <a:ext cx="5995137" cy="3601212"/>
          </a:xfrm>
        </p:spPr>
        <p:txBody>
          <a:bodyPr>
            <a:normAutofit lnSpcReduction="10000"/>
          </a:bodyPr>
          <a:lstStyle/>
          <a:p>
            <a:pPr marL="0" indent="0">
              <a:buNone/>
            </a:pPr>
            <a:r>
              <a:rPr lang="en-US" sz="1600" b="1" dirty="0"/>
              <a:t>%in% (element matching operator): </a:t>
            </a:r>
            <a:r>
              <a:rPr lang="en-US" sz="1600" dirty="0"/>
              <a:t>This operator is used to filter rows where a column value matches any element in a specified vector.</a:t>
            </a:r>
          </a:p>
          <a:p>
            <a:pPr marL="0" indent="0">
              <a:buNone/>
            </a:pPr>
            <a:r>
              <a:rPr lang="en-US" sz="1600" b="1" i="1" dirty="0"/>
              <a:t>Example</a:t>
            </a:r>
          </a:p>
          <a:p>
            <a:pPr marL="0" indent="0">
              <a:buNone/>
            </a:pPr>
            <a:r>
              <a:rPr lang="en-US" sz="1600" b="1" i="1" dirty="0"/>
              <a:t>library(data.table)</a:t>
            </a:r>
            <a:endParaRPr lang="en-US" sz="1600" i="1" dirty="0"/>
          </a:p>
          <a:p>
            <a:pPr marL="0" indent="0">
              <a:buNone/>
            </a:pPr>
            <a:r>
              <a:rPr lang="en-US" sz="1600" i="1" dirty="0"/>
              <a:t># Create a sample data.table</a:t>
            </a:r>
          </a:p>
          <a:p>
            <a:pPr marL="0" indent="0">
              <a:buNone/>
            </a:pPr>
            <a:r>
              <a:rPr lang="en-US" sz="1600" i="1" dirty="0"/>
              <a:t>dt &lt;- data.table(x = c("A", "B", "C", "D"))</a:t>
            </a:r>
          </a:p>
          <a:p>
            <a:pPr marL="0" indent="0">
              <a:buNone/>
            </a:pPr>
            <a:r>
              <a:rPr lang="en-US" sz="1600" i="1" dirty="0"/>
              <a:t># Filter rows where 'x' matches elements in a vector</a:t>
            </a:r>
          </a:p>
          <a:p>
            <a:pPr marL="0" indent="0">
              <a:buNone/>
            </a:pPr>
            <a:r>
              <a:rPr lang="en-US" sz="1600" i="1" dirty="0"/>
              <a:t>filtered_dt &lt;- dt[x %in% c("B", "C")]</a:t>
            </a:r>
          </a:p>
          <a:p>
            <a:pPr marL="0" indent="0">
              <a:buNone/>
            </a:pPr>
            <a:r>
              <a:rPr lang="en-US" sz="1600" i="1" dirty="0"/>
              <a:t># Print the filtered data.table</a:t>
            </a:r>
          </a:p>
          <a:p>
            <a:pPr marL="0" indent="0">
              <a:buNone/>
            </a:pPr>
            <a:r>
              <a:rPr lang="en-US" sz="1600" i="1" dirty="0"/>
              <a:t>print(filtered_dt)</a:t>
            </a:r>
          </a:p>
        </p:txBody>
      </p:sp>
      <p:grpSp>
        <p:nvGrpSpPr>
          <p:cNvPr id="27" name="Group 26">
            <a:extLst>
              <a:ext uri="{FF2B5EF4-FFF2-40B4-BE49-F238E27FC236}">
                <a16:creationId xmlns:a16="http://schemas.microsoft.com/office/drawing/2014/main" id="{97620302-BEE8-1447-8324-5F4178AA16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8" name="Freeform 37">
              <a:extLst>
                <a:ext uri="{FF2B5EF4-FFF2-40B4-BE49-F238E27FC236}">
                  <a16:creationId xmlns:a16="http://schemas.microsoft.com/office/drawing/2014/main" id="{075332F5-EA0C-8B40-ADC9-D024EBD77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39">
              <a:extLst>
                <a:ext uri="{FF2B5EF4-FFF2-40B4-BE49-F238E27FC236}">
                  <a16:creationId xmlns:a16="http://schemas.microsoft.com/office/drawing/2014/main" id="{2619F114-DF39-F544-B487-5430D00E13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41">
              <a:extLst>
                <a:ext uri="{FF2B5EF4-FFF2-40B4-BE49-F238E27FC236}">
                  <a16:creationId xmlns:a16="http://schemas.microsoft.com/office/drawing/2014/main" id="{5CDF6368-32C4-A64F-8D2E-11DE400CD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2">
              <a:extLst>
                <a:ext uri="{FF2B5EF4-FFF2-40B4-BE49-F238E27FC236}">
                  <a16:creationId xmlns:a16="http://schemas.microsoft.com/office/drawing/2014/main" id="{148F19D8-49E5-0945-BC17-56044D43D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3" name="Straight Connector 32">
            <a:extLst>
              <a:ext uri="{FF2B5EF4-FFF2-40B4-BE49-F238E27FC236}">
                <a16:creationId xmlns:a16="http://schemas.microsoft.com/office/drawing/2014/main" id="{68C50EA3-7CF1-9542-A21D-5B3EBACC50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62AA95A5-C856-C223-4B19-C1FDE8535107}"/>
              </a:ext>
            </a:extLst>
          </p:cNvPr>
          <p:cNvGraphicFramePr>
            <a:graphicFrameLocks noGrp="1"/>
          </p:cNvGraphicFramePr>
          <p:nvPr>
            <p:extLst>
              <p:ext uri="{D42A27DB-BD31-4B8C-83A1-F6EECF244321}">
                <p14:modId xmlns:p14="http://schemas.microsoft.com/office/powerpoint/2010/main" val="2744489273"/>
              </p:ext>
            </p:extLst>
          </p:nvPr>
        </p:nvGraphicFramePr>
        <p:xfrm>
          <a:off x="8430859" y="2546349"/>
          <a:ext cx="822960" cy="2828544"/>
        </p:xfrm>
        <a:graphic>
          <a:graphicData uri="http://schemas.openxmlformats.org/drawingml/2006/table">
            <a:tbl>
              <a:tblPr firstRow="1" bandRow="1">
                <a:tableStyleId>{5C22544A-7EE6-4342-B048-85BDC9FD1C3A}</a:tableStyleId>
              </a:tblPr>
              <a:tblGrid>
                <a:gridCol w="822960">
                  <a:extLst>
                    <a:ext uri="{9D8B030D-6E8A-4147-A177-3AD203B41FA5}">
                      <a16:colId xmlns:a16="http://schemas.microsoft.com/office/drawing/2014/main" val="4206241052"/>
                    </a:ext>
                  </a:extLst>
                </a:gridCol>
              </a:tblGrid>
              <a:tr h="707136">
                <a:tc>
                  <a:txBody>
                    <a:bodyPr/>
                    <a:lstStyle/>
                    <a:p>
                      <a:r>
                        <a:rPr lang="en-US" sz="1600" dirty="0">
                          <a:latin typeface="Cambria" panose="02040503050406030204" pitchFamily="18" charset="0"/>
                          <a:ea typeface="Cambria" panose="02040503050406030204" pitchFamily="18" charset="0"/>
                        </a:rPr>
                        <a:t>x</a:t>
                      </a:r>
                    </a:p>
                  </a:txBody>
                  <a:tcPr marL="167640" marR="167640" marT="83820" marB="83820"/>
                </a:tc>
                <a:extLst>
                  <a:ext uri="{0D108BD9-81ED-4DB2-BD59-A6C34878D82A}">
                    <a16:rowId xmlns:a16="http://schemas.microsoft.com/office/drawing/2014/main" val="1569210551"/>
                  </a:ext>
                </a:extLst>
              </a:tr>
              <a:tr h="707136">
                <a:tc>
                  <a:txBody>
                    <a:bodyPr/>
                    <a:lstStyle/>
                    <a:p>
                      <a:r>
                        <a:rPr lang="en-US" sz="1600" dirty="0">
                          <a:latin typeface="Cambria" panose="02040503050406030204" pitchFamily="18" charset="0"/>
                          <a:ea typeface="Cambria" panose="02040503050406030204" pitchFamily="18" charset="0"/>
                        </a:rPr>
                        <a:t>B</a:t>
                      </a:r>
                    </a:p>
                  </a:txBody>
                  <a:tcPr marL="167640" marR="167640" marT="83820" marB="83820"/>
                </a:tc>
                <a:extLst>
                  <a:ext uri="{0D108BD9-81ED-4DB2-BD59-A6C34878D82A}">
                    <a16:rowId xmlns:a16="http://schemas.microsoft.com/office/drawing/2014/main" val="1261955102"/>
                  </a:ext>
                </a:extLst>
              </a:tr>
              <a:tr h="707136">
                <a:tc>
                  <a:txBody>
                    <a:bodyPr/>
                    <a:lstStyle/>
                    <a:p>
                      <a:r>
                        <a:rPr lang="en-US" sz="1600" dirty="0">
                          <a:latin typeface="Cambria" panose="02040503050406030204" pitchFamily="18" charset="0"/>
                          <a:ea typeface="Cambria" panose="02040503050406030204" pitchFamily="18" charset="0"/>
                        </a:rPr>
                        <a:t>C</a:t>
                      </a:r>
                    </a:p>
                  </a:txBody>
                  <a:tcPr marL="167640" marR="167640" marT="83820" marB="83820"/>
                </a:tc>
                <a:extLst>
                  <a:ext uri="{0D108BD9-81ED-4DB2-BD59-A6C34878D82A}">
                    <a16:rowId xmlns:a16="http://schemas.microsoft.com/office/drawing/2014/main" val="1414977189"/>
                  </a:ext>
                </a:extLst>
              </a:tr>
              <a:tr h="707136">
                <a:tc>
                  <a:txBody>
                    <a:bodyPr/>
                    <a:lstStyle/>
                    <a:p>
                      <a:endParaRPr lang="en-US" sz="1600" dirty="0">
                        <a:latin typeface="Cambria" panose="02040503050406030204" pitchFamily="18" charset="0"/>
                        <a:ea typeface="Cambria" panose="02040503050406030204" pitchFamily="18" charset="0"/>
                      </a:endParaRPr>
                    </a:p>
                  </a:txBody>
                  <a:tcPr marL="167640" marR="167640" marT="83820" marB="83820"/>
                </a:tc>
                <a:extLst>
                  <a:ext uri="{0D108BD9-81ED-4DB2-BD59-A6C34878D82A}">
                    <a16:rowId xmlns:a16="http://schemas.microsoft.com/office/drawing/2014/main" val="598073216"/>
                  </a:ext>
                </a:extLst>
              </a:tr>
            </a:tbl>
          </a:graphicData>
        </a:graphic>
      </p:graphicFrame>
    </p:spTree>
    <p:extLst>
      <p:ext uri="{BB962C8B-B14F-4D97-AF65-F5344CB8AC3E}">
        <p14:creationId xmlns:p14="http://schemas.microsoft.com/office/powerpoint/2010/main" val="2886319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A8A818-617F-2924-3BC9-E318CFCD6CAF}"/>
              </a:ext>
            </a:extLst>
          </p:cNvPr>
          <p:cNvSpPr>
            <a:spLocks noGrp="1"/>
          </p:cNvSpPr>
          <p:nvPr>
            <p:ph type="title"/>
          </p:nvPr>
        </p:nvSpPr>
        <p:spPr>
          <a:xfrm>
            <a:off x="565150" y="770890"/>
            <a:ext cx="5995137" cy="1268984"/>
          </a:xfrm>
        </p:spPr>
        <p:txBody>
          <a:bodyPr>
            <a:normAutofit/>
          </a:bodyPr>
          <a:lstStyle/>
          <a:p>
            <a:r>
              <a:rPr lang="en-US" dirty="0"/>
              <a:t>Helpers for Filtering</a:t>
            </a:r>
          </a:p>
        </p:txBody>
      </p:sp>
      <p:sp>
        <p:nvSpPr>
          <p:cNvPr id="3" name="Content Placeholder 2">
            <a:extLst>
              <a:ext uri="{FF2B5EF4-FFF2-40B4-BE49-F238E27FC236}">
                <a16:creationId xmlns:a16="http://schemas.microsoft.com/office/drawing/2014/main" id="{A32E4A19-C040-559E-D053-2DE6A7ADC978}"/>
              </a:ext>
            </a:extLst>
          </p:cNvPr>
          <p:cNvSpPr>
            <a:spLocks noGrp="1"/>
          </p:cNvSpPr>
          <p:nvPr>
            <p:ph idx="1"/>
          </p:nvPr>
        </p:nvSpPr>
        <p:spPr>
          <a:xfrm>
            <a:off x="565149" y="1579418"/>
            <a:ext cx="7525905" cy="4181810"/>
          </a:xfrm>
        </p:spPr>
        <p:txBody>
          <a:bodyPr>
            <a:normAutofit/>
          </a:bodyPr>
          <a:lstStyle/>
          <a:p>
            <a:pPr marL="0" indent="0">
              <a:buNone/>
            </a:pPr>
            <a:r>
              <a:rPr lang="en-US" sz="1600" b="1" dirty="0"/>
              <a:t>%Like%(pattern matching operator): </a:t>
            </a:r>
            <a:r>
              <a:rPr lang="en-US" sz="1600" dirty="0"/>
              <a:t>This function is used to filter rows where a column value matches a specified pattern using wildcard characters.(*,?,.)</a:t>
            </a:r>
          </a:p>
          <a:p>
            <a:pPr marL="0" indent="0">
              <a:buNone/>
            </a:pPr>
            <a:r>
              <a:rPr lang="en-US" sz="1600" b="1" i="1" dirty="0"/>
              <a:t>Example</a:t>
            </a:r>
          </a:p>
          <a:p>
            <a:pPr marL="0" indent="0">
              <a:buNone/>
            </a:pPr>
            <a:r>
              <a:rPr lang="en-US" sz="1600" b="1" i="1" dirty="0"/>
              <a:t>library(data.table)</a:t>
            </a:r>
            <a:endParaRPr lang="en-US" sz="1600" i="1" dirty="0"/>
          </a:p>
          <a:p>
            <a:pPr marL="0" indent="0">
              <a:buNone/>
            </a:pPr>
            <a:endParaRPr lang="en-US" sz="1600" i="1" dirty="0"/>
          </a:p>
          <a:p>
            <a:pPr marL="0" indent="0">
              <a:buNone/>
            </a:pPr>
            <a:r>
              <a:rPr lang="en-US" sz="1600" i="1" dirty="0"/>
              <a:t>dt &lt;- data.table(x = c("apple", "banana", "orange", "grape"))</a:t>
            </a:r>
          </a:p>
          <a:p>
            <a:pPr marL="0" indent="0">
              <a:buNone/>
            </a:pPr>
            <a:r>
              <a:rPr lang="en-US" sz="1600" i="1" dirty="0"/>
              <a:t># Filter rows where 'x' starts with 'a' and ends with 'e'</a:t>
            </a:r>
          </a:p>
          <a:p>
            <a:pPr marL="0" indent="0">
              <a:buNone/>
            </a:pPr>
            <a:r>
              <a:rPr lang="en-US" sz="1600" i="1" dirty="0"/>
              <a:t>filtered_dt &lt;- dt[x %like% "^a.*e$"]</a:t>
            </a:r>
          </a:p>
          <a:p>
            <a:pPr marL="0" indent="0">
              <a:buNone/>
            </a:pPr>
            <a:r>
              <a:rPr lang="en-US" sz="1600" i="1" dirty="0"/>
              <a:t># Print the filtered data.table</a:t>
            </a:r>
          </a:p>
          <a:p>
            <a:pPr marL="0" indent="0">
              <a:buNone/>
            </a:pPr>
            <a:r>
              <a:rPr lang="en-US" sz="1600" i="1" dirty="0"/>
              <a:t>print(filtered_dt)</a:t>
            </a:r>
          </a:p>
        </p:txBody>
      </p:sp>
      <p:grpSp>
        <p:nvGrpSpPr>
          <p:cNvPr id="27" name="Group 26">
            <a:extLst>
              <a:ext uri="{FF2B5EF4-FFF2-40B4-BE49-F238E27FC236}">
                <a16:creationId xmlns:a16="http://schemas.microsoft.com/office/drawing/2014/main" id="{97620302-BEE8-1447-8324-5F4178AA16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8" name="Freeform 37">
              <a:extLst>
                <a:ext uri="{FF2B5EF4-FFF2-40B4-BE49-F238E27FC236}">
                  <a16:creationId xmlns:a16="http://schemas.microsoft.com/office/drawing/2014/main" id="{075332F5-EA0C-8B40-ADC9-D024EBD77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39">
              <a:extLst>
                <a:ext uri="{FF2B5EF4-FFF2-40B4-BE49-F238E27FC236}">
                  <a16:creationId xmlns:a16="http://schemas.microsoft.com/office/drawing/2014/main" id="{2619F114-DF39-F544-B487-5430D00E13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41">
              <a:extLst>
                <a:ext uri="{FF2B5EF4-FFF2-40B4-BE49-F238E27FC236}">
                  <a16:creationId xmlns:a16="http://schemas.microsoft.com/office/drawing/2014/main" id="{5CDF6368-32C4-A64F-8D2E-11DE400CD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2">
              <a:extLst>
                <a:ext uri="{FF2B5EF4-FFF2-40B4-BE49-F238E27FC236}">
                  <a16:creationId xmlns:a16="http://schemas.microsoft.com/office/drawing/2014/main" id="{148F19D8-49E5-0945-BC17-56044D43D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3" name="Straight Connector 32">
            <a:extLst>
              <a:ext uri="{FF2B5EF4-FFF2-40B4-BE49-F238E27FC236}">
                <a16:creationId xmlns:a16="http://schemas.microsoft.com/office/drawing/2014/main" id="{68C50EA3-7CF1-9542-A21D-5B3EBACC50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62AA95A5-C856-C223-4B19-C1FDE8535107}"/>
              </a:ext>
            </a:extLst>
          </p:cNvPr>
          <p:cNvGraphicFramePr>
            <a:graphicFrameLocks noGrp="1"/>
          </p:cNvGraphicFramePr>
          <p:nvPr>
            <p:extLst>
              <p:ext uri="{D42A27DB-BD31-4B8C-83A1-F6EECF244321}">
                <p14:modId xmlns:p14="http://schemas.microsoft.com/office/powerpoint/2010/main" val="3277346816"/>
              </p:ext>
            </p:extLst>
          </p:nvPr>
        </p:nvGraphicFramePr>
        <p:xfrm>
          <a:off x="8430858" y="2546349"/>
          <a:ext cx="1281177" cy="1414272"/>
        </p:xfrm>
        <a:graphic>
          <a:graphicData uri="http://schemas.openxmlformats.org/drawingml/2006/table">
            <a:tbl>
              <a:tblPr firstRow="1" bandRow="1">
                <a:tableStyleId>{5C22544A-7EE6-4342-B048-85BDC9FD1C3A}</a:tableStyleId>
              </a:tblPr>
              <a:tblGrid>
                <a:gridCol w="1281177">
                  <a:extLst>
                    <a:ext uri="{9D8B030D-6E8A-4147-A177-3AD203B41FA5}">
                      <a16:colId xmlns:a16="http://schemas.microsoft.com/office/drawing/2014/main" val="4206241052"/>
                    </a:ext>
                  </a:extLst>
                </a:gridCol>
              </a:tblGrid>
              <a:tr h="707136">
                <a:tc>
                  <a:txBody>
                    <a:bodyPr/>
                    <a:lstStyle/>
                    <a:p>
                      <a:r>
                        <a:rPr lang="en-US" sz="1600" dirty="0">
                          <a:latin typeface="Cambria" panose="02040503050406030204" pitchFamily="18" charset="0"/>
                          <a:ea typeface="Cambria" panose="02040503050406030204" pitchFamily="18" charset="0"/>
                        </a:rPr>
                        <a:t>x</a:t>
                      </a:r>
                    </a:p>
                  </a:txBody>
                  <a:tcPr marL="167640" marR="167640" marT="83820" marB="83820"/>
                </a:tc>
                <a:extLst>
                  <a:ext uri="{0D108BD9-81ED-4DB2-BD59-A6C34878D82A}">
                    <a16:rowId xmlns:a16="http://schemas.microsoft.com/office/drawing/2014/main" val="1569210551"/>
                  </a:ext>
                </a:extLst>
              </a:tr>
              <a:tr h="707136">
                <a:tc>
                  <a:txBody>
                    <a:bodyPr/>
                    <a:lstStyle/>
                    <a:p>
                      <a:r>
                        <a:rPr lang="en-US" sz="1600" dirty="0">
                          <a:latin typeface="Cambria" panose="02040503050406030204" pitchFamily="18" charset="0"/>
                          <a:ea typeface="Cambria" panose="02040503050406030204" pitchFamily="18" charset="0"/>
                        </a:rPr>
                        <a:t>Apple</a:t>
                      </a:r>
                    </a:p>
                  </a:txBody>
                  <a:tcPr marL="167640" marR="167640" marT="83820" marB="83820"/>
                </a:tc>
                <a:extLst>
                  <a:ext uri="{0D108BD9-81ED-4DB2-BD59-A6C34878D82A}">
                    <a16:rowId xmlns:a16="http://schemas.microsoft.com/office/drawing/2014/main" val="1261955102"/>
                  </a:ext>
                </a:extLst>
              </a:tr>
            </a:tbl>
          </a:graphicData>
        </a:graphic>
      </p:graphicFrame>
      <p:sp>
        <p:nvSpPr>
          <p:cNvPr id="4" name="Rectangle 2">
            <a:extLst>
              <a:ext uri="{FF2B5EF4-FFF2-40B4-BE49-F238E27FC236}">
                <a16:creationId xmlns:a16="http://schemas.microsoft.com/office/drawing/2014/main" id="{5F6C4EE5-5EDA-A81F-2D48-F6828E9AD5E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Unicode MS"/>
              </a:rPr>
              <a:t>DT </a:t>
            </a:r>
            <a:r>
              <a:rPr kumimoji="0" lang="en-US" altLang="en-US" sz="1000" b="0" i="0" u="none" strike="noStrike" cap="none" normalizeH="0" baseline="0">
                <a:ln>
                  <a:noFill/>
                </a:ln>
                <a:solidFill>
                  <a:srgbClr val="9A6E3A"/>
                </a:solidFill>
                <a:effectLst/>
                <a:latin typeface="Arial Unicode MS"/>
              </a:rPr>
              <a:t>=</a:t>
            </a:r>
            <a:r>
              <a:rPr kumimoji="0" lang="en-US" altLang="en-US" sz="1000" b="0" i="0" u="none" strike="noStrike" cap="none" normalizeH="0" baseline="0">
                <a:ln>
                  <a:noFill/>
                </a:ln>
                <a:solidFill>
                  <a:srgbClr val="000000"/>
                </a:solidFill>
                <a:effectLst/>
                <a:latin typeface="Arial Unicode MS"/>
              </a:rPr>
              <a:t> data.table</a:t>
            </a:r>
            <a:r>
              <a:rPr kumimoji="0" lang="en-US" altLang="en-US" sz="1000" b="0" i="0" u="none" strike="noStrike" cap="none" normalizeH="0" baseline="0">
                <a:ln>
                  <a:noFill/>
                </a:ln>
                <a:solidFill>
                  <a:srgbClr val="999999"/>
                </a:solidFill>
                <a:effectLst/>
                <a:latin typeface="Arial Unicode MS"/>
              </a:rPr>
              <a:t>(</a:t>
            </a:r>
            <a:r>
              <a:rPr kumimoji="0" lang="en-US" altLang="en-US" sz="1000" b="0" i="0" u="none" strike="noStrike" cap="none" normalizeH="0" baseline="0">
                <a:ln>
                  <a:noFill/>
                </a:ln>
                <a:solidFill>
                  <a:srgbClr val="000000"/>
                </a:solidFill>
                <a:effectLst/>
                <a:latin typeface="Arial Unicode MS"/>
              </a:rPr>
              <a:t>Name</a:t>
            </a:r>
            <a:r>
              <a:rPr kumimoji="0" lang="en-US" altLang="en-US" sz="1000" b="0" i="0" u="none" strike="noStrike" cap="none" normalizeH="0" baseline="0">
                <a:ln>
                  <a:noFill/>
                </a:ln>
                <a:solidFill>
                  <a:srgbClr val="9A6E3A"/>
                </a:solidFill>
                <a:effectLst/>
                <a:latin typeface="Arial Unicode MS"/>
              </a:rPr>
              <a:t>=</a:t>
            </a:r>
            <a:r>
              <a:rPr kumimoji="0" lang="en-US" altLang="en-US" sz="1000" b="0" i="0" u="none" strike="noStrike" cap="none" normalizeH="0" baseline="0">
                <a:ln>
                  <a:noFill/>
                </a:ln>
                <a:solidFill>
                  <a:srgbClr val="000000"/>
                </a:solidFill>
                <a:effectLst/>
                <a:latin typeface="Arial Unicode MS"/>
              </a:rPr>
              <a:t>c</a:t>
            </a:r>
            <a:r>
              <a:rPr kumimoji="0" lang="en-US" altLang="en-US" sz="1000" b="0" i="0" u="none" strike="noStrike" cap="none" normalizeH="0" baseline="0">
                <a:ln>
                  <a:noFill/>
                </a:ln>
                <a:solidFill>
                  <a:srgbClr val="999999"/>
                </a:solidFill>
                <a:effectLst/>
                <a:latin typeface="Arial Unicode MS"/>
              </a:rPr>
              <a:t>(</a:t>
            </a:r>
            <a:r>
              <a:rPr kumimoji="0" lang="en-US" altLang="en-US" sz="1000" b="0" i="0" u="none" strike="noStrike" cap="none" normalizeH="0" baseline="0">
                <a:ln>
                  <a:noFill/>
                </a:ln>
                <a:solidFill>
                  <a:srgbClr val="669900"/>
                </a:solidFill>
                <a:effectLst/>
                <a:latin typeface="Arial Unicode MS"/>
              </a:rPr>
              <a:t>"Mary"</a:t>
            </a:r>
            <a:r>
              <a:rPr kumimoji="0" lang="en-US" altLang="en-US" sz="1000" b="0" i="0" u="none" strike="noStrike" cap="none" normalizeH="0" baseline="0">
                <a:ln>
                  <a:noFill/>
                </a:ln>
                <a:solidFill>
                  <a:srgbClr val="999999"/>
                </a:solidFill>
                <a:effectLst/>
                <a:latin typeface="Arial Unicode MS"/>
              </a:rPr>
              <a:t>,</a:t>
            </a:r>
            <a:r>
              <a:rPr kumimoji="0" lang="en-US" altLang="en-US" sz="1000" b="0" i="0" u="none" strike="noStrike" cap="none" normalizeH="0" baseline="0">
                <a:ln>
                  <a:noFill/>
                </a:ln>
                <a:solidFill>
                  <a:srgbClr val="669900"/>
                </a:solidFill>
                <a:effectLst/>
                <a:latin typeface="Arial Unicode MS"/>
              </a:rPr>
              <a:t>"George"</a:t>
            </a:r>
            <a:r>
              <a:rPr kumimoji="0" lang="en-US" altLang="en-US" sz="1000" b="0" i="0" u="none" strike="noStrike" cap="none" normalizeH="0" baseline="0">
                <a:ln>
                  <a:noFill/>
                </a:ln>
                <a:solidFill>
                  <a:srgbClr val="999999"/>
                </a:solidFill>
                <a:effectLst/>
                <a:latin typeface="Arial Unicode MS"/>
              </a:rPr>
              <a:t>,</a:t>
            </a:r>
            <a:r>
              <a:rPr kumimoji="0" lang="en-US" altLang="en-US" sz="1000" b="0" i="0" u="none" strike="noStrike" cap="none" normalizeH="0" baseline="0">
                <a:ln>
                  <a:noFill/>
                </a:ln>
                <a:solidFill>
                  <a:srgbClr val="669900"/>
                </a:solidFill>
                <a:effectLst/>
                <a:latin typeface="Arial Unicode MS"/>
              </a:rPr>
              <a:t>"Martha"</a:t>
            </a:r>
            <a:r>
              <a:rPr kumimoji="0" lang="en-US" altLang="en-US" sz="1000" b="0" i="0" u="none" strike="noStrike" cap="none" normalizeH="0" baseline="0">
                <a:ln>
                  <a:noFill/>
                </a:ln>
                <a:solidFill>
                  <a:srgbClr val="999999"/>
                </a:solidFill>
                <a:effectLst/>
                <a:latin typeface="Arial Unicode MS"/>
              </a:rPr>
              <a:t>),</a:t>
            </a:r>
            <a:r>
              <a:rPr kumimoji="0" lang="en-US" altLang="en-US" sz="1000" b="0" i="0" u="none" strike="noStrike" cap="none" normalizeH="0" baseline="0">
                <a:ln>
                  <a:noFill/>
                </a:ln>
                <a:solidFill>
                  <a:srgbClr val="000000"/>
                </a:solidFill>
                <a:effectLst/>
                <a:latin typeface="Arial Unicode MS"/>
              </a:rPr>
              <a:t> Salary</a:t>
            </a:r>
            <a:r>
              <a:rPr kumimoji="0" lang="en-US" altLang="en-US" sz="1000" b="0" i="0" u="none" strike="noStrike" cap="none" normalizeH="0" baseline="0">
                <a:ln>
                  <a:noFill/>
                </a:ln>
                <a:solidFill>
                  <a:srgbClr val="9A6E3A"/>
                </a:solidFill>
                <a:effectLst/>
                <a:latin typeface="Arial Unicode MS"/>
              </a:rPr>
              <a:t>=</a:t>
            </a:r>
            <a:r>
              <a:rPr kumimoji="0" lang="en-US" altLang="en-US" sz="1000" b="0" i="0" u="none" strike="noStrike" cap="none" normalizeH="0" baseline="0">
                <a:ln>
                  <a:noFill/>
                </a:ln>
                <a:solidFill>
                  <a:srgbClr val="000000"/>
                </a:solidFill>
                <a:effectLst/>
                <a:latin typeface="Arial Unicode MS"/>
              </a:rPr>
              <a:t>c</a:t>
            </a:r>
            <a:r>
              <a:rPr kumimoji="0" lang="en-US" altLang="en-US" sz="1000" b="0" i="0" u="none" strike="noStrike" cap="none" normalizeH="0" baseline="0">
                <a:ln>
                  <a:noFill/>
                </a:ln>
                <a:solidFill>
                  <a:srgbClr val="999999"/>
                </a:solidFill>
                <a:effectLst/>
                <a:latin typeface="Arial Unicode MS"/>
              </a:rPr>
              <a:t>(</a:t>
            </a:r>
            <a:r>
              <a:rPr kumimoji="0" lang="en-US" altLang="en-US" sz="1000" b="0" i="0" u="none" strike="noStrike" cap="none" normalizeH="0" baseline="0">
                <a:ln>
                  <a:noFill/>
                </a:ln>
                <a:solidFill>
                  <a:srgbClr val="990055"/>
                </a:solidFill>
                <a:effectLst/>
                <a:latin typeface="Arial Unicode MS"/>
              </a:rPr>
              <a:t>2</a:t>
            </a:r>
            <a:r>
              <a:rPr kumimoji="0" lang="en-US" altLang="en-US" sz="1000" b="0" i="0" u="none" strike="noStrike" cap="none" normalizeH="0" baseline="0">
                <a:ln>
                  <a:noFill/>
                </a:ln>
                <a:solidFill>
                  <a:srgbClr val="999999"/>
                </a:solidFill>
                <a:effectLst/>
                <a:latin typeface="Arial Unicode MS"/>
              </a:rPr>
              <a:t>,</a:t>
            </a:r>
            <a:r>
              <a:rPr kumimoji="0" lang="en-US" altLang="en-US" sz="1000" b="0" i="0" u="none" strike="noStrike" cap="none" normalizeH="0" baseline="0">
                <a:ln>
                  <a:noFill/>
                </a:ln>
                <a:solidFill>
                  <a:srgbClr val="990055"/>
                </a:solidFill>
                <a:effectLst/>
                <a:latin typeface="Arial Unicode MS"/>
              </a:rPr>
              <a:t>3</a:t>
            </a:r>
            <a:r>
              <a:rPr kumimoji="0" lang="en-US" altLang="en-US" sz="1000" b="0" i="0" u="none" strike="noStrike" cap="none" normalizeH="0" baseline="0">
                <a:ln>
                  <a:noFill/>
                </a:ln>
                <a:solidFill>
                  <a:srgbClr val="999999"/>
                </a:solidFill>
                <a:effectLst/>
                <a:latin typeface="Arial Unicode MS"/>
              </a:rPr>
              <a:t>,</a:t>
            </a:r>
            <a:r>
              <a:rPr kumimoji="0" lang="en-US" altLang="en-US" sz="1000" b="0" i="0" u="none" strike="noStrike" cap="none" normalizeH="0" baseline="0">
                <a:ln>
                  <a:noFill/>
                </a:ln>
                <a:solidFill>
                  <a:srgbClr val="990055"/>
                </a:solidFill>
                <a:effectLst/>
                <a:latin typeface="Arial Unicode MS"/>
              </a:rPr>
              <a:t>4</a:t>
            </a:r>
            <a:r>
              <a:rPr kumimoji="0" lang="en-US" altLang="en-US" sz="1000" b="0" i="0" u="none" strike="noStrike" cap="none" normalizeH="0" baseline="0">
                <a:ln>
                  <a:noFill/>
                </a:ln>
                <a:solidFill>
                  <a:srgbClr val="999999"/>
                </a:solidFill>
                <a:effectLst/>
                <a:latin typeface="Arial Unicode MS"/>
              </a:rPr>
              <a:t>))</a:t>
            </a:r>
            <a:r>
              <a:rPr kumimoji="0" lang="en-US" altLang="en-US" sz="1000" b="0" i="0" u="none" strike="noStrike" cap="none" normalizeH="0" baseline="0">
                <a:ln>
                  <a:noFill/>
                </a:ln>
                <a:solidFill>
                  <a:srgbClr val="000000"/>
                </a:solidFill>
                <a:effectLst/>
                <a:latin typeface="Arial Unicode MS"/>
              </a:rPr>
              <a:t> DT</a:t>
            </a:r>
            <a:r>
              <a:rPr kumimoji="0" lang="en-US" altLang="en-US" sz="1000" b="0" i="0" u="none" strike="noStrike" cap="none" normalizeH="0" baseline="0">
                <a:ln>
                  <a:noFill/>
                </a:ln>
                <a:solidFill>
                  <a:srgbClr val="999999"/>
                </a:solidFill>
                <a:effectLst/>
                <a:latin typeface="Arial Unicode MS"/>
              </a:rPr>
              <a:t>[</a:t>
            </a:r>
            <a:r>
              <a:rPr kumimoji="0" lang="en-US" altLang="en-US" sz="1000" b="0" i="0" u="none" strike="noStrike" cap="none" normalizeH="0" baseline="0">
                <a:ln>
                  <a:noFill/>
                </a:ln>
                <a:solidFill>
                  <a:srgbClr val="000000"/>
                </a:solidFill>
                <a:effectLst/>
                <a:latin typeface="Arial Unicode MS"/>
              </a:rPr>
              <a:t>Name </a:t>
            </a:r>
            <a:r>
              <a:rPr kumimoji="0" lang="en-US" altLang="en-US" sz="1000" b="0" i="0" u="none" strike="noStrike" cap="none" normalizeH="0" baseline="0">
                <a:ln>
                  <a:noFill/>
                </a:ln>
                <a:solidFill>
                  <a:srgbClr val="9A6E3A"/>
                </a:solidFill>
                <a:effectLst/>
                <a:latin typeface="Arial Unicode MS"/>
              </a:rPr>
              <a:t>%like%</a:t>
            </a:r>
            <a:r>
              <a:rPr kumimoji="0" lang="en-US" altLang="en-US" sz="1000" b="0" i="0" u="none" strike="noStrike" cap="none" normalizeH="0" baseline="0">
                <a:ln>
                  <a:noFill/>
                </a:ln>
                <a:solidFill>
                  <a:srgbClr val="000000"/>
                </a:solidFill>
                <a:effectLst/>
                <a:latin typeface="Arial Unicode MS"/>
              </a:rPr>
              <a:t> </a:t>
            </a:r>
            <a:r>
              <a:rPr kumimoji="0" lang="en-US" altLang="en-US" sz="1000" b="0" i="0" u="none" strike="noStrike" cap="none" normalizeH="0" baseline="0">
                <a:ln>
                  <a:noFill/>
                </a:ln>
                <a:solidFill>
                  <a:srgbClr val="669900"/>
                </a:solidFill>
                <a:effectLst/>
                <a:latin typeface="Arial Unicode MS"/>
              </a:rPr>
              <a:t>"^Mar"</a:t>
            </a:r>
            <a:r>
              <a:rPr kumimoji="0" lang="en-US" altLang="en-US" sz="1000" b="0" i="0" u="none" strike="noStrike" cap="none" normalizeH="0" baseline="0">
                <a:ln>
                  <a:noFill/>
                </a:ln>
                <a:solidFill>
                  <a:srgbClr val="999999"/>
                </a:solidFill>
                <a:effectLst/>
                <a:latin typeface="Arial Unicode MS"/>
              </a:rPr>
              <a:t>]</a:t>
            </a:r>
            <a:r>
              <a:rPr kumimoji="0" lang="en-US" altLang="en-US" sz="1000" b="0" i="0" u="none" strike="noStrike" cap="none" normalizeH="0" baseline="0">
                <a:ln>
                  <a:noFill/>
                </a:ln>
                <a:solidFill>
                  <a:srgbClr val="000000"/>
                </a:solidFill>
                <a:effectLst/>
                <a:latin typeface="Arial Unicode MS"/>
              </a:rPr>
              <a:t> DT</a:t>
            </a:r>
            <a:r>
              <a:rPr kumimoji="0" lang="en-US" altLang="en-US" sz="1000" b="0" i="0" u="none" strike="noStrike" cap="none" normalizeH="0" baseline="0">
                <a:ln>
                  <a:noFill/>
                </a:ln>
                <a:solidFill>
                  <a:srgbClr val="999999"/>
                </a:solidFill>
                <a:effectLst/>
                <a:latin typeface="Arial Unicode MS"/>
              </a:rPr>
              <a:t>[</a:t>
            </a:r>
            <a:r>
              <a:rPr kumimoji="0" lang="en-US" altLang="en-US" sz="1000" b="0" i="0" u="none" strike="noStrike" cap="none" normalizeH="0" baseline="0">
                <a:ln>
                  <a:noFill/>
                </a:ln>
                <a:solidFill>
                  <a:srgbClr val="000000"/>
                </a:solidFill>
                <a:effectLst/>
                <a:latin typeface="Arial Unicode MS"/>
              </a:rPr>
              <a:t>Name </a:t>
            </a:r>
            <a:r>
              <a:rPr kumimoji="0" lang="en-US" altLang="en-US" sz="1000" b="0" i="0" u="none" strike="noStrike" cap="none" normalizeH="0" baseline="0">
                <a:ln>
                  <a:noFill/>
                </a:ln>
                <a:solidFill>
                  <a:srgbClr val="9A6E3A"/>
                </a:solidFill>
                <a:effectLst/>
                <a:latin typeface="Arial Unicode MS"/>
              </a:rPr>
              <a:t>%ilike%</a:t>
            </a:r>
            <a:r>
              <a:rPr kumimoji="0" lang="en-US" altLang="en-US" sz="1000" b="0" i="0" u="none" strike="noStrike" cap="none" normalizeH="0" baseline="0">
                <a:ln>
                  <a:noFill/>
                </a:ln>
                <a:solidFill>
                  <a:srgbClr val="000000"/>
                </a:solidFill>
                <a:effectLst/>
                <a:latin typeface="Arial Unicode MS"/>
              </a:rPr>
              <a:t> </a:t>
            </a:r>
            <a:r>
              <a:rPr kumimoji="0" lang="en-US" altLang="en-US" sz="1000" b="0" i="0" u="none" strike="noStrike" cap="none" normalizeH="0" baseline="0">
                <a:ln>
                  <a:noFill/>
                </a:ln>
                <a:solidFill>
                  <a:srgbClr val="669900"/>
                </a:solidFill>
                <a:effectLst/>
                <a:latin typeface="Arial Unicode MS"/>
              </a:rPr>
              <a:t>"mar"</a:t>
            </a:r>
            <a:r>
              <a:rPr kumimoji="0" lang="en-US" altLang="en-US" sz="1000" b="0" i="0" u="none" strike="noStrike" cap="none" normalizeH="0" baseline="0">
                <a:ln>
                  <a:noFill/>
                </a:ln>
                <a:solidFill>
                  <a:srgbClr val="999999"/>
                </a:solidFill>
                <a:effectLst/>
                <a:latin typeface="Arial Unicode MS"/>
              </a:rPr>
              <a:t>]</a:t>
            </a:r>
            <a:r>
              <a:rPr kumimoji="0" lang="en-US" altLang="en-US" sz="1000" b="0" i="0" u="none" strike="noStrike" cap="none" normalizeH="0" baseline="0">
                <a:ln>
                  <a:noFill/>
                </a:ln>
                <a:solidFill>
                  <a:srgbClr val="000000"/>
                </a:solidFill>
                <a:effectLst/>
                <a:latin typeface="Arial Unicode MS"/>
              </a:rPr>
              <a:t> DT</a:t>
            </a:r>
            <a:r>
              <a:rPr kumimoji="0" lang="en-US" altLang="en-US" sz="1000" b="0" i="0" u="none" strike="noStrike" cap="none" normalizeH="0" baseline="0">
                <a:ln>
                  <a:noFill/>
                </a:ln>
                <a:solidFill>
                  <a:srgbClr val="999999"/>
                </a:solidFill>
                <a:effectLst/>
                <a:latin typeface="Arial Unicode MS"/>
              </a:rPr>
              <a:t>[</a:t>
            </a:r>
            <a:r>
              <a:rPr kumimoji="0" lang="en-US" altLang="en-US" sz="1000" b="0" i="0" u="none" strike="noStrike" cap="none" normalizeH="0" baseline="0">
                <a:ln>
                  <a:noFill/>
                </a:ln>
                <a:solidFill>
                  <a:srgbClr val="000000"/>
                </a:solidFill>
                <a:effectLst/>
                <a:latin typeface="Arial Unicode MS"/>
              </a:rPr>
              <a:t>Name </a:t>
            </a:r>
            <a:r>
              <a:rPr kumimoji="0" lang="en-US" altLang="en-US" sz="1000" b="0" i="0" u="none" strike="noStrike" cap="none" normalizeH="0" baseline="0">
                <a:ln>
                  <a:noFill/>
                </a:ln>
                <a:solidFill>
                  <a:srgbClr val="9A6E3A"/>
                </a:solidFill>
                <a:effectLst/>
                <a:latin typeface="Arial Unicode MS"/>
              </a:rPr>
              <a:t>%flike%</a:t>
            </a:r>
            <a:r>
              <a:rPr kumimoji="0" lang="en-US" altLang="en-US" sz="1000" b="0" i="0" u="none" strike="noStrike" cap="none" normalizeH="0" baseline="0">
                <a:ln>
                  <a:noFill/>
                </a:ln>
                <a:solidFill>
                  <a:srgbClr val="000000"/>
                </a:solidFill>
                <a:effectLst/>
                <a:latin typeface="Arial Unicode MS"/>
              </a:rPr>
              <a:t> </a:t>
            </a:r>
            <a:r>
              <a:rPr kumimoji="0" lang="en-US" altLang="en-US" sz="1000" b="0" i="0" u="none" strike="noStrike" cap="none" normalizeH="0" baseline="0">
                <a:ln>
                  <a:noFill/>
                </a:ln>
                <a:solidFill>
                  <a:srgbClr val="669900"/>
                </a:solidFill>
                <a:effectLst/>
                <a:latin typeface="Arial Unicode MS"/>
              </a:rPr>
              <a:t>"Mar"</a:t>
            </a:r>
            <a:r>
              <a:rPr kumimoji="0" lang="en-US" altLang="en-US" sz="1000" b="0" i="0" u="none" strike="noStrike" cap="none" normalizeH="0" baseline="0">
                <a:ln>
                  <a:noFill/>
                </a:ln>
                <a:solidFill>
                  <a:srgbClr val="999999"/>
                </a:solidFill>
                <a:effectLst/>
                <a:latin typeface="Arial Unicode MS"/>
              </a:rPr>
              <a:t>]</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9733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A8A818-617F-2924-3BC9-E318CFCD6CAF}"/>
              </a:ext>
            </a:extLst>
          </p:cNvPr>
          <p:cNvSpPr>
            <a:spLocks noGrp="1"/>
          </p:cNvSpPr>
          <p:nvPr>
            <p:ph type="title"/>
          </p:nvPr>
        </p:nvSpPr>
        <p:spPr>
          <a:xfrm>
            <a:off x="565150" y="770890"/>
            <a:ext cx="5995137" cy="1268984"/>
          </a:xfrm>
        </p:spPr>
        <p:txBody>
          <a:bodyPr>
            <a:normAutofit/>
          </a:bodyPr>
          <a:lstStyle/>
          <a:p>
            <a:r>
              <a:rPr lang="en-US" dirty="0"/>
              <a:t>Helpers for Filtering</a:t>
            </a:r>
          </a:p>
        </p:txBody>
      </p:sp>
      <p:sp>
        <p:nvSpPr>
          <p:cNvPr id="3" name="Content Placeholder 2">
            <a:extLst>
              <a:ext uri="{FF2B5EF4-FFF2-40B4-BE49-F238E27FC236}">
                <a16:creationId xmlns:a16="http://schemas.microsoft.com/office/drawing/2014/main" id="{A32E4A19-C040-559E-D053-2DE6A7ADC978}"/>
              </a:ext>
            </a:extLst>
          </p:cNvPr>
          <p:cNvSpPr>
            <a:spLocks noGrp="1"/>
          </p:cNvSpPr>
          <p:nvPr>
            <p:ph idx="1"/>
          </p:nvPr>
        </p:nvSpPr>
        <p:spPr>
          <a:xfrm>
            <a:off x="565150" y="1841626"/>
            <a:ext cx="7221105" cy="3797169"/>
          </a:xfrm>
        </p:spPr>
        <p:txBody>
          <a:bodyPr>
            <a:normAutofit lnSpcReduction="10000"/>
          </a:bodyPr>
          <a:lstStyle/>
          <a:p>
            <a:pPr marL="0" indent="0">
              <a:buNone/>
            </a:pPr>
            <a:r>
              <a:rPr lang="en-US" sz="1600" b="1" dirty="0"/>
              <a:t>%between% (range filtering): </a:t>
            </a:r>
            <a:r>
              <a:rPr lang="en-US" sz="1600" dirty="0"/>
              <a:t>This function is used to filter rows where a column value falls within a specified range.</a:t>
            </a:r>
          </a:p>
          <a:p>
            <a:pPr marL="0" indent="0">
              <a:buNone/>
            </a:pPr>
            <a:r>
              <a:rPr lang="en-US" sz="1600" b="1" i="1" dirty="0"/>
              <a:t>Example</a:t>
            </a:r>
          </a:p>
          <a:p>
            <a:pPr marL="0" indent="0">
              <a:buNone/>
            </a:pPr>
            <a:r>
              <a:rPr lang="en-US" sz="1600" b="1" i="1" dirty="0"/>
              <a:t>library(data.table)</a:t>
            </a:r>
          </a:p>
          <a:p>
            <a:pPr marL="0" indent="0">
              <a:buNone/>
            </a:pPr>
            <a:r>
              <a:rPr lang="en-US" sz="1600" i="1" dirty="0"/>
              <a:t># Create a sample data.table</a:t>
            </a:r>
          </a:p>
          <a:p>
            <a:pPr marL="0" indent="0">
              <a:buNone/>
            </a:pPr>
            <a:r>
              <a:rPr lang="en-US" sz="1600" i="1" dirty="0"/>
              <a:t>dt &lt;- data.table(x = c(10, 20, 30, 40))</a:t>
            </a:r>
          </a:p>
          <a:p>
            <a:pPr marL="0" indent="0">
              <a:buNone/>
            </a:pPr>
            <a:r>
              <a:rPr lang="en-US" sz="1600" i="1" dirty="0"/>
              <a:t># Filter rows where 'x' is between 15 and 35 (inclusive)</a:t>
            </a:r>
          </a:p>
          <a:p>
            <a:pPr marL="0" indent="0">
              <a:buNone/>
            </a:pPr>
            <a:r>
              <a:rPr lang="en-US" sz="1600" i="1" dirty="0" err="1"/>
              <a:t>Filtered_dt</a:t>
            </a:r>
            <a:r>
              <a:rPr lang="en-US" sz="1600" i="1" dirty="0"/>
              <a:t>&lt;-dt[x %between% c(15,35)]</a:t>
            </a:r>
          </a:p>
          <a:p>
            <a:pPr marL="0" indent="0">
              <a:buNone/>
            </a:pPr>
            <a:endParaRPr lang="en-US" sz="1600" i="1" dirty="0"/>
          </a:p>
          <a:p>
            <a:pPr marL="0" indent="0">
              <a:buNone/>
            </a:pPr>
            <a:r>
              <a:rPr lang="en-US" sz="1600" i="1" dirty="0"/>
              <a:t># Print the filtered data.table</a:t>
            </a:r>
          </a:p>
          <a:p>
            <a:pPr marL="0" indent="0">
              <a:buNone/>
            </a:pPr>
            <a:r>
              <a:rPr lang="en-US" sz="1600" i="1" dirty="0"/>
              <a:t>print(</a:t>
            </a:r>
            <a:r>
              <a:rPr lang="en-US" sz="1600" i="1" dirty="0" err="1"/>
              <a:t>filtered_dt</a:t>
            </a:r>
            <a:r>
              <a:rPr lang="en-US" sz="1600" i="1" dirty="0"/>
              <a:t>)</a:t>
            </a:r>
          </a:p>
        </p:txBody>
      </p:sp>
      <p:grpSp>
        <p:nvGrpSpPr>
          <p:cNvPr id="27" name="Group 26">
            <a:extLst>
              <a:ext uri="{FF2B5EF4-FFF2-40B4-BE49-F238E27FC236}">
                <a16:creationId xmlns:a16="http://schemas.microsoft.com/office/drawing/2014/main" id="{97620302-BEE8-1447-8324-5F4178AA16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8" name="Freeform 37">
              <a:extLst>
                <a:ext uri="{FF2B5EF4-FFF2-40B4-BE49-F238E27FC236}">
                  <a16:creationId xmlns:a16="http://schemas.microsoft.com/office/drawing/2014/main" id="{075332F5-EA0C-8B40-ADC9-D024EBD77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39">
              <a:extLst>
                <a:ext uri="{FF2B5EF4-FFF2-40B4-BE49-F238E27FC236}">
                  <a16:creationId xmlns:a16="http://schemas.microsoft.com/office/drawing/2014/main" id="{2619F114-DF39-F544-B487-5430D00E13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41">
              <a:extLst>
                <a:ext uri="{FF2B5EF4-FFF2-40B4-BE49-F238E27FC236}">
                  <a16:creationId xmlns:a16="http://schemas.microsoft.com/office/drawing/2014/main" id="{5CDF6368-32C4-A64F-8D2E-11DE400CD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2">
              <a:extLst>
                <a:ext uri="{FF2B5EF4-FFF2-40B4-BE49-F238E27FC236}">
                  <a16:creationId xmlns:a16="http://schemas.microsoft.com/office/drawing/2014/main" id="{148F19D8-49E5-0945-BC17-56044D43D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3" name="Straight Connector 32">
            <a:extLst>
              <a:ext uri="{FF2B5EF4-FFF2-40B4-BE49-F238E27FC236}">
                <a16:creationId xmlns:a16="http://schemas.microsoft.com/office/drawing/2014/main" id="{68C50EA3-7CF1-9542-A21D-5B3EBACC50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62AA95A5-C856-C223-4B19-C1FDE8535107}"/>
              </a:ext>
            </a:extLst>
          </p:cNvPr>
          <p:cNvGraphicFramePr>
            <a:graphicFrameLocks noGrp="1"/>
          </p:cNvGraphicFramePr>
          <p:nvPr>
            <p:extLst>
              <p:ext uri="{D42A27DB-BD31-4B8C-83A1-F6EECF244321}">
                <p14:modId xmlns:p14="http://schemas.microsoft.com/office/powerpoint/2010/main" val="563068720"/>
              </p:ext>
            </p:extLst>
          </p:nvPr>
        </p:nvGraphicFramePr>
        <p:xfrm>
          <a:off x="8430859" y="2546349"/>
          <a:ext cx="822960" cy="2828544"/>
        </p:xfrm>
        <a:graphic>
          <a:graphicData uri="http://schemas.openxmlformats.org/drawingml/2006/table">
            <a:tbl>
              <a:tblPr firstRow="1" bandRow="1">
                <a:tableStyleId>{5C22544A-7EE6-4342-B048-85BDC9FD1C3A}</a:tableStyleId>
              </a:tblPr>
              <a:tblGrid>
                <a:gridCol w="822960">
                  <a:extLst>
                    <a:ext uri="{9D8B030D-6E8A-4147-A177-3AD203B41FA5}">
                      <a16:colId xmlns:a16="http://schemas.microsoft.com/office/drawing/2014/main" val="4206241052"/>
                    </a:ext>
                  </a:extLst>
                </a:gridCol>
              </a:tblGrid>
              <a:tr h="707136">
                <a:tc>
                  <a:txBody>
                    <a:bodyPr/>
                    <a:lstStyle/>
                    <a:p>
                      <a:r>
                        <a:rPr lang="en-US" sz="1600" dirty="0">
                          <a:latin typeface="Cambria" panose="02040503050406030204" pitchFamily="18" charset="0"/>
                          <a:ea typeface="Cambria" panose="02040503050406030204" pitchFamily="18" charset="0"/>
                        </a:rPr>
                        <a:t>x</a:t>
                      </a:r>
                    </a:p>
                  </a:txBody>
                  <a:tcPr marL="167640" marR="167640" marT="83820" marB="83820"/>
                </a:tc>
                <a:extLst>
                  <a:ext uri="{0D108BD9-81ED-4DB2-BD59-A6C34878D82A}">
                    <a16:rowId xmlns:a16="http://schemas.microsoft.com/office/drawing/2014/main" val="1569210551"/>
                  </a:ext>
                </a:extLst>
              </a:tr>
              <a:tr h="707136">
                <a:tc>
                  <a:txBody>
                    <a:bodyPr/>
                    <a:lstStyle/>
                    <a:p>
                      <a:r>
                        <a:rPr lang="en-US" sz="1600" dirty="0">
                          <a:latin typeface="Cambria" panose="02040503050406030204" pitchFamily="18" charset="0"/>
                          <a:ea typeface="Cambria" panose="02040503050406030204" pitchFamily="18" charset="0"/>
                        </a:rPr>
                        <a:t>20</a:t>
                      </a:r>
                    </a:p>
                  </a:txBody>
                  <a:tcPr marL="167640" marR="167640" marT="83820" marB="83820"/>
                </a:tc>
                <a:extLst>
                  <a:ext uri="{0D108BD9-81ED-4DB2-BD59-A6C34878D82A}">
                    <a16:rowId xmlns:a16="http://schemas.microsoft.com/office/drawing/2014/main" val="1261955102"/>
                  </a:ext>
                </a:extLst>
              </a:tr>
              <a:tr h="707136">
                <a:tc>
                  <a:txBody>
                    <a:bodyPr/>
                    <a:lstStyle/>
                    <a:p>
                      <a:r>
                        <a:rPr lang="en-US" sz="1600" dirty="0">
                          <a:latin typeface="Cambria" panose="02040503050406030204" pitchFamily="18" charset="0"/>
                          <a:ea typeface="Cambria" panose="02040503050406030204" pitchFamily="18" charset="0"/>
                        </a:rPr>
                        <a:t>30</a:t>
                      </a:r>
                    </a:p>
                  </a:txBody>
                  <a:tcPr marL="167640" marR="167640" marT="83820" marB="83820"/>
                </a:tc>
                <a:extLst>
                  <a:ext uri="{0D108BD9-81ED-4DB2-BD59-A6C34878D82A}">
                    <a16:rowId xmlns:a16="http://schemas.microsoft.com/office/drawing/2014/main" val="1414977189"/>
                  </a:ext>
                </a:extLst>
              </a:tr>
              <a:tr h="707136">
                <a:tc>
                  <a:txBody>
                    <a:bodyPr/>
                    <a:lstStyle/>
                    <a:p>
                      <a:endParaRPr lang="en-US" sz="1800" dirty="0">
                        <a:latin typeface="Cambria" panose="02040503050406030204" pitchFamily="18" charset="0"/>
                        <a:ea typeface="Cambria" panose="02040503050406030204" pitchFamily="18" charset="0"/>
                      </a:endParaRPr>
                    </a:p>
                  </a:txBody>
                  <a:tcPr marL="167640" marR="167640" marT="83820" marB="83820"/>
                </a:tc>
                <a:extLst>
                  <a:ext uri="{0D108BD9-81ED-4DB2-BD59-A6C34878D82A}">
                    <a16:rowId xmlns:a16="http://schemas.microsoft.com/office/drawing/2014/main" val="598073216"/>
                  </a:ext>
                </a:extLst>
              </a:tr>
            </a:tbl>
          </a:graphicData>
        </a:graphic>
      </p:graphicFrame>
    </p:spTree>
    <p:extLst>
      <p:ext uri="{BB962C8B-B14F-4D97-AF65-F5344CB8AC3E}">
        <p14:creationId xmlns:p14="http://schemas.microsoft.com/office/powerpoint/2010/main" val="5490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A8A818-617F-2924-3BC9-E318CFCD6CAF}"/>
              </a:ext>
            </a:extLst>
          </p:cNvPr>
          <p:cNvSpPr>
            <a:spLocks noGrp="1"/>
          </p:cNvSpPr>
          <p:nvPr>
            <p:ph type="title"/>
          </p:nvPr>
        </p:nvSpPr>
        <p:spPr>
          <a:xfrm>
            <a:off x="565150" y="770890"/>
            <a:ext cx="5995137" cy="1268984"/>
          </a:xfrm>
        </p:spPr>
        <p:txBody>
          <a:bodyPr>
            <a:normAutofit/>
          </a:bodyPr>
          <a:lstStyle/>
          <a:p>
            <a:r>
              <a:rPr lang="en-US" dirty="0"/>
              <a:t>Helpers for Filtering</a:t>
            </a:r>
          </a:p>
        </p:txBody>
      </p:sp>
      <p:sp>
        <p:nvSpPr>
          <p:cNvPr id="3" name="Content Placeholder 2">
            <a:extLst>
              <a:ext uri="{FF2B5EF4-FFF2-40B4-BE49-F238E27FC236}">
                <a16:creationId xmlns:a16="http://schemas.microsoft.com/office/drawing/2014/main" id="{A32E4A19-C040-559E-D053-2DE6A7ADC978}"/>
              </a:ext>
            </a:extLst>
          </p:cNvPr>
          <p:cNvSpPr>
            <a:spLocks noGrp="1"/>
          </p:cNvSpPr>
          <p:nvPr>
            <p:ph idx="1"/>
          </p:nvPr>
        </p:nvSpPr>
        <p:spPr>
          <a:xfrm>
            <a:off x="747954" y="1330039"/>
            <a:ext cx="9326995" cy="4197922"/>
          </a:xfrm>
        </p:spPr>
        <p:txBody>
          <a:bodyPr>
            <a:noAutofit/>
          </a:bodyPr>
          <a:lstStyle/>
          <a:p>
            <a:pPr marL="0" indent="0">
              <a:buNone/>
            </a:pPr>
            <a:r>
              <a:rPr lang="en-US" sz="1600" b="1" dirty="0"/>
              <a:t>%chin% operator(fast membership testing): </a:t>
            </a:r>
            <a:r>
              <a:rPr lang="en-US" sz="1600" dirty="0"/>
              <a:t>It checks if elements in a vector are present in another vector. It is particularly useful when you want to check if multiple values in one vector are present in another vector efficiently</a:t>
            </a:r>
            <a:r>
              <a:rPr lang="en-US" sz="1600" b="1" dirty="0"/>
              <a:t>.</a:t>
            </a:r>
          </a:p>
          <a:p>
            <a:pPr marL="0" indent="0">
              <a:buNone/>
            </a:pPr>
            <a:r>
              <a:rPr lang="en-US" sz="1600" b="1" i="1" dirty="0"/>
              <a:t>Example</a:t>
            </a:r>
          </a:p>
          <a:p>
            <a:pPr marL="0" indent="0">
              <a:buNone/>
            </a:pPr>
            <a:r>
              <a:rPr lang="en-US" sz="1600" b="1" i="1" dirty="0"/>
              <a:t>library(data.table)</a:t>
            </a:r>
          </a:p>
          <a:p>
            <a:pPr marL="0" indent="0">
              <a:buNone/>
            </a:pPr>
            <a:r>
              <a:rPr lang="en-US" sz="1600" i="1" dirty="0"/>
              <a:t># Create two vectors</a:t>
            </a:r>
          </a:p>
          <a:p>
            <a:pPr marL="0" indent="0">
              <a:buNone/>
            </a:pPr>
            <a:r>
              <a:rPr lang="en-US" sz="1600" i="1" dirty="0"/>
              <a:t>vector1 &lt;- c("apple", "banana", "orange")</a:t>
            </a:r>
          </a:p>
          <a:p>
            <a:pPr marL="0" indent="0">
              <a:buNone/>
            </a:pPr>
            <a:r>
              <a:rPr lang="en-US" sz="1600" i="1" dirty="0"/>
              <a:t>vector2 &lt;- c("orange", "grape", "kiwi")</a:t>
            </a:r>
          </a:p>
          <a:p>
            <a:pPr marL="0" indent="0">
              <a:buNone/>
            </a:pPr>
            <a:r>
              <a:rPr lang="en-US" sz="1600" i="1" dirty="0"/>
              <a:t># Check membership using %chin%</a:t>
            </a:r>
          </a:p>
          <a:p>
            <a:pPr marL="0" indent="0">
              <a:buNone/>
            </a:pPr>
            <a:r>
              <a:rPr lang="en-US" sz="1600" i="1" dirty="0"/>
              <a:t>membership &lt;- vector1 %chin% vector2</a:t>
            </a:r>
          </a:p>
          <a:p>
            <a:pPr marL="0" indent="0">
              <a:buNone/>
            </a:pPr>
            <a:r>
              <a:rPr lang="en-US" sz="1600" i="1" dirty="0"/>
              <a:t># Print the result</a:t>
            </a:r>
          </a:p>
          <a:p>
            <a:pPr marL="0" indent="0">
              <a:buNone/>
            </a:pPr>
            <a:r>
              <a:rPr lang="en-US" sz="1600" i="1" dirty="0"/>
              <a:t>Membership</a:t>
            </a:r>
          </a:p>
          <a:p>
            <a:pPr marL="0" indent="0">
              <a:buNone/>
            </a:pPr>
            <a:r>
              <a:rPr lang="en-US" sz="1600" i="1" dirty="0"/>
              <a:t>[1] FALSE </a:t>
            </a:r>
            <a:r>
              <a:rPr lang="en-US" sz="1600" i="1" dirty="0" err="1"/>
              <a:t>FALSE</a:t>
            </a:r>
            <a:r>
              <a:rPr lang="en-US" sz="1600" i="1" dirty="0"/>
              <a:t> TRUE</a:t>
            </a:r>
          </a:p>
        </p:txBody>
      </p:sp>
      <p:grpSp>
        <p:nvGrpSpPr>
          <p:cNvPr id="27" name="Group 26">
            <a:extLst>
              <a:ext uri="{FF2B5EF4-FFF2-40B4-BE49-F238E27FC236}">
                <a16:creationId xmlns:a16="http://schemas.microsoft.com/office/drawing/2014/main" id="{97620302-BEE8-1447-8324-5F4178AA16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8" name="Freeform 37">
              <a:extLst>
                <a:ext uri="{FF2B5EF4-FFF2-40B4-BE49-F238E27FC236}">
                  <a16:creationId xmlns:a16="http://schemas.microsoft.com/office/drawing/2014/main" id="{075332F5-EA0C-8B40-ADC9-D024EBD77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39">
              <a:extLst>
                <a:ext uri="{FF2B5EF4-FFF2-40B4-BE49-F238E27FC236}">
                  <a16:creationId xmlns:a16="http://schemas.microsoft.com/office/drawing/2014/main" id="{2619F114-DF39-F544-B487-5430D00E13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41">
              <a:extLst>
                <a:ext uri="{FF2B5EF4-FFF2-40B4-BE49-F238E27FC236}">
                  <a16:creationId xmlns:a16="http://schemas.microsoft.com/office/drawing/2014/main" id="{5CDF6368-32C4-A64F-8D2E-11DE400CD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2">
              <a:extLst>
                <a:ext uri="{FF2B5EF4-FFF2-40B4-BE49-F238E27FC236}">
                  <a16:creationId xmlns:a16="http://schemas.microsoft.com/office/drawing/2014/main" id="{148F19D8-49E5-0945-BC17-56044D43D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3" name="Straight Connector 32">
            <a:extLst>
              <a:ext uri="{FF2B5EF4-FFF2-40B4-BE49-F238E27FC236}">
                <a16:creationId xmlns:a16="http://schemas.microsoft.com/office/drawing/2014/main" id="{68C50EA3-7CF1-9542-A21D-5B3EBACC50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788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A8A818-617F-2924-3BC9-E318CFCD6CAF}"/>
              </a:ext>
            </a:extLst>
          </p:cNvPr>
          <p:cNvSpPr>
            <a:spLocks noGrp="1"/>
          </p:cNvSpPr>
          <p:nvPr>
            <p:ph type="title"/>
          </p:nvPr>
        </p:nvSpPr>
        <p:spPr>
          <a:xfrm>
            <a:off x="565150" y="770890"/>
            <a:ext cx="5995137" cy="1268984"/>
          </a:xfrm>
        </p:spPr>
        <p:txBody>
          <a:bodyPr>
            <a:normAutofit/>
          </a:bodyPr>
          <a:lstStyle/>
          <a:p>
            <a:r>
              <a:rPr lang="en-US" dirty="0"/>
              <a:t>Symbols</a:t>
            </a:r>
          </a:p>
        </p:txBody>
      </p:sp>
      <p:sp>
        <p:nvSpPr>
          <p:cNvPr id="3" name="Content Placeholder 2">
            <a:extLst>
              <a:ext uri="{FF2B5EF4-FFF2-40B4-BE49-F238E27FC236}">
                <a16:creationId xmlns:a16="http://schemas.microsoft.com/office/drawing/2014/main" id="{A32E4A19-C040-559E-D053-2DE6A7ADC978}"/>
              </a:ext>
            </a:extLst>
          </p:cNvPr>
          <p:cNvSpPr>
            <a:spLocks noGrp="1"/>
          </p:cNvSpPr>
          <p:nvPr>
            <p:ph idx="1"/>
          </p:nvPr>
        </p:nvSpPr>
        <p:spPr>
          <a:xfrm>
            <a:off x="565150" y="2160016"/>
            <a:ext cx="5995137" cy="3601212"/>
          </a:xfrm>
        </p:spPr>
        <p:txBody>
          <a:bodyPr>
            <a:normAutofit/>
          </a:bodyPr>
          <a:lstStyle/>
          <a:p>
            <a:pPr marL="0" indent="0">
              <a:buNone/>
            </a:pPr>
            <a:r>
              <a:rPr lang="en-US" sz="1600" b="1" dirty="0"/>
              <a:t>".N" </a:t>
            </a:r>
            <a:r>
              <a:rPr lang="en-US" sz="1600" dirty="0"/>
              <a:t>is used to represent the total number of rows in a data.table.</a:t>
            </a:r>
          </a:p>
          <a:p>
            <a:pPr marL="0" indent="0">
              <a:buNone/>
            </a:pPr>
            <a:endParaRPr lang="en-US" sz="1600" b="1" dirty="0"/>
          </a:p>
          <a:p>
            <a:pPr marL="0" indent="0">
              <a:buNone/>
            </a:pPr>
            <a:r>
              <a:rPr lang="en-US" sz="1600" b="1" i="1" dirty="0"/>
              <a:t>Example</a:t>
            </a:r>
          </a:p>
          <a:p>
            <a:pPr marL="0" indent="0">
              <a:buNone/>
            </a:pPr>
            <a:r>
              <a:rPr lang="en-US" sz="1600" b="1" i="1" dirty="0"/>
              <a:t>library(data.table)</a:t>
            </a:r>
          </a:p>
          <a:p>
            <a:pPr marL="0" indent="0">
              <a:buNone/>
            </a:pPr>
            <a:r>
              <a:rPr lang="en-US" sz="1600" i="1" dirty="0"/>
              <a:t># Create a sample data.table</a:t>
            </a:r>
          </a:p>
          <a:p>
            <a:pPr marL="0" indent="0">
              <a:buNone/>
            </a:pPr>
            <a:r>
              <a:rPr lang="en-US" sz="1600" i="1" dirty="0"/>
              <a:t>dt &lt;- data.table(x = c("A", "B", "C", "A", "B"))</a:t>
            </a:r>
          </a:p>
          <a:p>
            <a:pPr marL="0" indent="0">
              <a:buNone/>
            </a:pPr>
            <a:r>
              <a:rPr lang="en-US" sz="1600" i="1" dirty="0"/>
              <a:t># Calculate the frequency of each value in the 'x' column</a:t>
            </a:r>
          </a:p>
          <a:p>
            <a:pPr marL="0" indent="0">
              <a:buNone/>
            </a:pPr>
            <a:r>
              <a:rPr lang="en-US" sz="1600" i="1" dirty="0"/>
              <a:t>dt[, .N, by = x]</a:t>
            </a:r>
          </a:p>
        </p:txBody>
      </p:sp>
      <p:grpSp>
        <p:nvGrpSpPr>
          <p:cNvPr id="27" name="Group 26">
            <a:extLst>
              <a:ext uri="{FF2B5EF4-FFF2-40B4-BE49-F238E27FC236}">
                <a16:creationId xmlns:a16="http://schemas.microsoft.com/office/drawing/2014/main" id="{97620302-BEE8-1447-8324-5F4178AA16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8" name="Freeform 37">
              <a:extLst>
                <a:ext uri="{FF2B5EF4-FFF2-40B4-BE49-F238E27FC236}">
                  <a16:creationId xmlns:a16="http://schemas.microsoft.com/office/drawing/2014/main" id="{075332F5-EA0C-8B40-ADC9-D024EBD77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39">
              <a:extLst>
                <a:ext uri="{FF2B5EF4-FFF2-40B4-BE49-F238E27FC236}">
                  <a16:creationId xmlns:a16="http://schemas.microsoft.com/office/drawing/2014/main" id="{2619F114-DF39-F544-B487-5430D00E13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41">
              <a:extLst>
                <a:ext uri="{FF2B5EF4-FFF2-40B4-BE49-F238E27FC236}">
                  <a16:creationId xmlns:a16="http://schemas.microsoft.com/office/drawing/2014/main" id="{5CDF6368-32C4-A64F-8D2E-11DE400CD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2">
              <a:extLst>
                <a:ext uri="{FF2B5EF4-FFF2-40B4-BE49-F238E27FC236}">
                  <a16:creationId xmlns:a16="http://schemas.microsoft.com/office/drawing/2014/main" id="{148F19D8-49E5-0945-BC17-56044D43D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3" name="Straight Connector 32">
            <a:extLst>
              <a:ext uri="{FF2B5EF4-FFF2-40B4-BE49-F238E27FC236}">
                <a16:creationId xmlns:a16="http://schemas.microsoft.com/office/drawing/2014/main" id="{68C50EA3-7CF1-9542-A21D-5B3EBACC50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62AA95A5-C856-C223-4B19-C1FDE8535107}"/>
              </a:ext>
            </a:extLst>
          </p:cNvPr>
          <p:cNvGraphicFramePr>
            <a:graphicFrameLocks noGrp="1"/>
          </p:cNvGraphicFramePr>
          <p:nvPr>
            <p:extLst>
              <p:ext uri="{D42A27DB-BD31-4B8C-83A1-F6EECF244321}">
                <p14:modId xmlns:p14="http://schemas.microsoft.com/office/powerpoint/2010/main" val="1213980062"/>
              </p:ext>
            </p:extLst>
          </p:nvPr>
        </p:nvGraphicFramePr>
        <p:xfrm>
          <a:off x="8430859" y="2546349"/>
          <a:ext cx="1645920" cy="2828544"/>
        </p:xfrm>
        <a:graphic>
          <a:graphicData uri="http://schemas.openxmlformats.org/drawingml/2006/table">
            <a:tbl>
              <a:tblPr firstRow="1" bandRow="1">
                <a:tableStyleId>{5C22544A-7EE6-4342-B048-85BDC9FD1C3A}</a:tableStyleId>
              </a:tblPr>
              <a:tblGrid>
                <a:gridCol w="822960">
                  <a:extLst>
                    <a:ext uri="{9D8B030D-6E8A-4147-A177-3AD203B41FA5}">
                      <a16:colId xmlns:a16="http://schemas.microsoft.com/office/drawing/2014/main" val="4206241052"/>
                    </a:ext>
                  </a:extLst>
                </a:gridCol>
                <a:gridCol w="822960">
                  <a:extLst>
                    <a:ext uri="{9D8B030D-6E8A-4147-A177-3AD203B41FA5}">
                      <a16:colId xmlns:a16="http://schemas.microsoft.com/office/drawing/2014/main" val="3554818771"/>
                    </a:ext>
                  </a:extLst>
                </a:gridCol>
              </a:tblGrid>
              <a:tr h="707136">
                <a:tc>
                  <a:txBody>
                    <a:bodyPr/>
                    <a:lstStyle/>
                    <a:p>
                      <a:r>
                        <a:rPr lang="en-US" sz="1600" dirty="0">
                          <a:latin typeface="Cambria" panose="02040503050406030204" pitchFamily="18" charset="0"/>
                          <a:ea typeface="Cambria" panose="02040503050406030204" pitchFamily="18" charset="0"/>
                        </a:rPr>
                        <a:t>x</a:t>
                      </a:r>
                    </a:p>
                  </a:txBody>
                  <a:tcPr marL="167640" marR="167640" marT="83820" marB="83820"/>
                </a:tc>
                <a:tc>
                  <a:txBody>
                    <a:bodyPr/>
                    <a:lstStyle/>
                    <a:p>
                      <a:r>
                        <a:rPr lang="en-US" sz="1600">
                          <a:latin typeface="Cambria" panose="02040503050406030204" pitchFamily="18" charset="0"/>
                          <a:ea typeface="Cambria" panose="02040503050406030204" pitchFamily="18" charset="0"/>
                        </a:rPr>
                        <a:t>N</a:t>
                      </a:r>
                    </a:p>
                  </a:txBody>
                  <a:tcPr marL="167640" marR="167640" marT="83820" marB="83820"/>
                </a:tc>
                <a:extLst>
                  <a:ext uri="{0D108BD9-81ED-4DB2-BD59-A6C34878D82A}">
                    <a16:rowId xmlns:a16="http://schemas.microsoft.com/office/drawing/2014/main" val="1569210551"/>
                  </a:ext>
                </a:extLst>
              </a:tr>
              <a:tr h="707136">
                <a:tc>
                  <a:txBody>
                    <a:bodyPr/>
                    <a:lstStyle/>
                    <a:p>
                      <a:r>
                        <a:rPr lang="en-US" sz="1600">
                          <a:latin typeface="Cambria" panose="02040503050406030204" pitchFamily="18" charset="0"/>
                          <a:ea typeface="Cambria" panose="02040503050406030204" pitchFamily="18" charset="0"/>
                        </a:rPr>
                        <a:t>A</a:t>
                      </a:r>
                    </a:p>
                  </a:txBody>
                  <a:tcPr marL="167640" marR="167640" marT="83820" marB="83820"/>
                </a:tc>
                <a:tc>
                  <a:txBody>
                    <a:bodyPr/>
                    <a:lstStyle/>
                    <a:p>
                      <a:r>
                        <a:rPr lang="en-US" sz="1600">
                          <a:latin typeface="Cambria" panose="02040503050406030204" pitchFamily="18" charset="0"/>
                          <a:ea typeface="Cambria" panose="02040503050406030204" pitchFamily="18" charset="0"/>
                        </a:rPr>
                        <a:t>2</a:t>
                      </a:r>
                    </a:p>
                  </a:txBody>
                  <a:tcPr marL="167640" marR="167640" marT="83820" marB="83820"/>
                </a:tc>
                <a:extLst>
                  <a:ext uri="{0D108BD9-81ED-4DB2-BD59-A6C34878D82A}">
                    <a16:rowId xmlns:a16="http://schemas.microsoft.com/office/drawing/2014/main" val="1261955102"/>
                  </a:ext>
                </a:extLst>
              </a:tr>
              <a:tr h="707136">
                <a:tc>
                  <a:txBody>
                    <a:bodyPr/>
                    <a:lstStyle/>
                    <a:p>
                      <a:r>
                        <a:rPr lang="en-US" sz="1600">
                          <a:latin typeface="Cambria" panose="02040503050406030204" pitchFamily="18" charset="0"/>
                          <a:ea typeface="Cambria" panose="02040503050406030204" pitchFamily="18" charset="0"/>
                        </a:rPr>
                        <a:t>B</a:t>
                      </a:r>
                    </a:p>
                  </a:txBody>
                  <a:tcPr marL="167640" marR="167640" marT="83820" marB="83820"/>
                </a:tc>
                <a:tc>
                  <a:txBody>
                    <a:bodyPr/>
                    <a:lstStyle/>
                    <a:p>
                      <a:r>
                        <a:rPr lang="en-US" sz="1600">
                          <a:latin typeface="Cambria" panose="02040503050406030204" pitchFamily="18" charset="0"/>
                          <a:ea typeface="Cambria" panose="02040503050406030204" pitchFamily="18" charset="0"/>
                        </a:rPr>
                        <a:t>2</a:t>
                      </a:r>
                    </a:p>
                  </a:txBody>
                  <a:tcPr marL="167640" marR="167640" marT="83820" marB="83820"/>
                </a:tc>
                <a:extLst>
                  <a:ext uri="{0D108BD9-81ED-4DB2-BD59-A6C34878D82A}">
                    <a16:rowId xmlns:a16="http://schemas.microsoft.com/office/drawing/2014/main" val="1414977189"/>
                  </a:ext>
                </a:extLst>
              </a:tr>
              <a:tr h="707136">
                <a:tc>
                  <a:txBody>
                    <a:bodyPr/>
                    <a:lstStyle/>
                    <a:p>
                      <a:r>
                        <a:rPr lang="en-US" sz="1600">
                          <a:latin typeface="Cambria" panose="02040503050406030204" pitchFamily="18" charset="0"/>
                          <a:ea typeface="Cambria" panose="02040503050406030204" pitchFamily="18" charset="0"/>
                        </a:rPr>
                        <a:t>C</a:t>
                      </a:r>
                    </a:p>
                  </a:txBody>
                  <a:tcPr marL="167640" marR="167640" marT="83820" marB="83820"/>
                </a:tc>
                <a:tc>
                  <a:txBody>
                    <a:bodyPr/>
                    <a:lstStyle/>
                    <a:p>
                      <a:r>
                        <a:rPr lang="en-US" sz="1600" dirty="0">
                          <a:latin typeface="Cambria" panose="02040503050406030204" pitchFamily="18" charset="0"/>
                          <a:ea typeface="Cambria" panose="02040503050406030204" pitchFamily="18" charset="0"/>
                        </a:rPr>
                        <a:t>1</a:t>
                      </a:r>
                    </a:p>
                  </a:txBody>
                  <a:tcPr marL="167640" marR="167640" marT="83820" marB="83820"/>
                </a:tc>
                <a:extLst>
                  <a:ext uri="{0D108BD9-81ED-4DB2-BD59-A6C34878D82A}">
                    <a16:rowId xmlns:a16="http://schemas.microsoft.com/office/drawing/2014/main" val="598073216"/>
                  </a:ext>
                </a:extLst>
              </a:tr>
            </a:tbl>
          </a:graphicData>
        </a:graphic>
      </p:graphicFrame>
    </p:spTree>
    <p:extLst>
      <p:ext uri="{BB962C8B-B14F-4D97-AF65-F5344CB8AC3E}">
        <p14:creationId xmlns:p14="http://schemas.microsoft.com/office/powerpoint/2010/main" val="28177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A8A818-617F-2924-3BC9-E318CFCD6CAF}"/>
              </a:ext>
            </a:extLst>
          </p:cNvPr>
          <p:cNvSpPr>
            <a:spLocks noGrp="1"/>
          </p:cNvSpPr>
          <p:nvPr>
            <p:ph type="title"/>
          </p:nvPr>
        </p:nvSpPr>
        <p:spPr>
          <a:xfrm>
            <a:off x="565150" y="770890"/>
            <a:ext cx="5995137" cy="1268984"/>
          </a:xfrm>
        </p:spPr>
        <p:txBody>
          <a:bodyPr>
            <a:normAutofit/>
          </a:bodyPr>
          <a:lstStyle/>
          <a:p>
            <a:r>
              <a:rPr lang="en-US" dirty="0"/>
              <a:t>Symbols</a:t>
            </a:r>
          </a:p>
        </p:txBody>
      </p:sp>
      <p:sp>
        <p:nvSpPr>
          <p:cNvPr id="3" name="Content Placeholder 2">
            <a:extLst>
              <a:ext uri="{FF2B5EF4-FFF2-40B4-BE49-F238E27FC236}">
                <a16:creationId xmlns:a16="http://schemas.microsoft.com/office/drawing/2014/main" id="{A32E4A19-C040-559E-D053-2DE6A7ADC978}"/>
              </a:ext>
            </a:extLst>
          </p:cNvPr>
          <p:cNvSpPr>
            <a:spLocks noGrp="1"/>
          </p:cNvSpPr>
          <p:nvPr>
            <p:ph idx="1"/>
          </p:nvPr>
        </p:nvSpPr>
        <p:spPr>
          <a:xfrm>
            <a:off x="565150" y="2160016"/>
            <a:ext cx="5995137" cy="3601212"/>
          </a:xfrm>
        </p:spPr>
        <p:txBody>
          <a:bodyPr>
            <a:noAutofit/>
          </a:bodyPr>
          <a:lstStyle/>
          <a:p>
            <a:pPr marL="0" indent="0">
              <a:buNone/>
            </a:pPr>
            <a:r>
              <a:rPr lang="en-US" sz="1600" b="1" dirty="0"/>
              <a:t> := (assignment by reference): </a:t>
            </a:r>
            <a:r>
              <a:rPr lang="en-US" sz="1600" dirty="0"/>
              <a:t>This operator is used to create or modify columns in a data.table without making a copy of the entire object.</a:t>
            </a:r>
          </a:p>
          <a:p>
            <a:pPr marL="0" indent="0">
              <a:buNone/>
            </a:pPr>
            <a:r>
              <a:rPr lang="en-US" sz="1600" b="1" i="1" dirty="0"/>
              <a:t>Example</a:t>
            </a:r>
          </a:p>
          <a:p>
            <a:pPr marL="0" indent="0">
              <a:buNone/>
            </a:pPr>
            <a:r>
              <a:rPr lang="en-US" sz="1600" b="1" i="1" dirty="0"/>
              <a:t>library(data.table)</a:t>
            </a:r>
          </a:p>
          <a:p>
            <a:pPr marL="0" indent="0">
              <a:buNone/>
            </a:pPr>
            <a:r>
              <a:rPr lang="en-US" sz="1600" i="1" dirty="0"/>
              <a:t># Create a sample data.table</a:t>
            </a:r>
          </a:p>
          <a:p>
            <a:pPr marL="0" indent="0">
              <a:buNone/>
            </a:pPr>
            <a:r>
              <a:rPr lang="en-US" sz="1600" i="1" dirty="0"/>
              <a:t>dt &lt;- data.table(x = c(1, 2, 3))</a:t>
            </a:r>
          </a:p>
          <a:p>
            <a:pPr marL="0" indent="0">
              <a:buNone/>
            </a:pPr>
            <a:r>
              <a:rPr lang="en-US" sz="1600" i="1" dirty="0"/>
              <a:t># Add a new column 'y' based on 'x'</a:t>
            </a:r>
          </a:p>
          <a:p>
            <a:pPr marL="0" indent="0">
              <a:buNone/>
            </a:pPr>
            <a:r>
              <a:rPr lang="en-US" sz="1600" i="1" dirty="0"/>
              <a:t>dt[, y := x * 2]</a:t>
            </a:r>
          </a:p>
          <a:p>
            <a:pPr marL="0" indent="0">
              <a:buNone/>
            </a:pPr>
            <a:r>
              <a:rPr lang="en-US" sz="1600" i="1" dirty="0"/>
              <a:t># Print the modified data.table</a:t>
            </a:r>
          </a:p>
          <a:p>
            <a:pPr marL="0" indent="0">
              <a:buNone/>
            </a:pPr>
            <a:r>
              <a:rPr lang="en-US" sz="1600" i="1" dirty="0"/>
              <a:t>print(dt)</a:t>
            </a:r>
          </a:p>
        </p:txBody>
      </p:sp>
      <p:grpSp>
        <p:nvGrpSpPr>
          <p:cNvPr id="27" name="Group 26">
            <a:extLst>
              <a:ext uri="{FF2B5EF4-FFF2-40B4-BE49-F238E27FC236}">
                <a16:creationId xmlns:a16="http://schemas.microsoft.com/office/drawing/2014/main" id="{97620302-BEE8-1447-8324-5F4178AA16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8" name="Freeform 37">
              <a:extLst>
                <a:ext uri="{FF2B5EF4-FFF2-40B4-BE49-F238E27FC236}">
                  <a16:creationId xmlns:a16="http://schemas.microsoft.com/office/drawing/2014/main" id="{075332F5-EA0C-8B40-ADC9-D024EBD77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39">
              <a:extLst>
                <a:ext uri="{FF2B5EF4-FFF2-40B4-BE49-F238E27FC236}">
                  <a16:creationId xmlns:a16="http://schemas.microsoft.com/office/drawing/2014/main" id="{2619F114-DF39-F544-B487-5430D00E13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41">
              <a:extLst>
                <a:ext uri="{FF2B5EF4-FFF2-40B4-BE49-F238E27FC236}">
                  <a16:creationId xmlns:a16="http://schemas.microsoft.com/office/drawing/2014/main" id="{5CDF6368-32C4-A64F-8D2E-11DE400CD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2">
              <a:extLst>
                <a:ext uri="{FF2B5EF4-FFF2-40B4-BE49-F238E27FC236}">
                  <a16:creationId xmlns:a16="http://schemas.microsoft.com/office/drawing/2014/main" id="{148F19D8-49E5-0945-BC17-56044D43D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3" name="Straight Connector 32">
            <a:extLst>
              <a:ext uri="{FF2B5EF4-FFF2-40B4-BE49-F238E27FC236}">
                <a16:creationId xmlns:a16="http://schemas.microsoft.com/office/drawing/2014/main" id="{68C50EA3-7CF1-9542-A21D-5B3EBACC50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62AA95A5-C856-C223-4B19-C1FDE8535107}"/>
              </a:ext>
            </a:extLst>
          </p:cNvPr>
          <p:cNvGraphicFramePr>
            <a:graphicFrameLocks noGrp="1"/>
          </p:cNvGraphicFramePr>
          <p:nvPr>
            <p:extLst>
              <p:ext uri="{D42A27DB-BD31-4B8C-83A1-F6EECF244321}">
                <p14:modId xmlns:p14="http://schemas.microsoft.com/office/powerpoint/2010/main" val="4140827939"/>
              </p:ext>
            </p:extLst>
          </p:nvPr>
        </p:nvGraphicFramePr>
        <p:xfrm>
          <a:off x="8430859" y="2546349"/>
          <a:ext cx="1645920" cy="2828544"/>
        </p:xfrm>
        <a:graphic>
          <a:graphicData uri="http://schemas.openxmlformats.org/drawingml/2006/table">
            <a:tbl>
              <a:tblPr firstRow="1" bandRow="1">
                <a:tableStyleId>{5C22544A-7EE6-4342-B048-85BDC9FD1C3A}</a:tableStyleId>
              </a:tblPr>
              <a:tblGrid>
                <a:gridCol w="822960">
                  <a:extLst>
                    <a:ext uri="{9D8B030D-6E8A-4147-A177-3AD203B41FA5}">
                      <a16:colId xmlns:a16="http://schemas.microsoft.com/office/drawing/2014/main" val="4206241052"/>
                    </a:ext>
                  </a:extLst>
                </a:gridCol>
                <a:gridCol w="822960">
                  <a:extLst>
                    <a:ext uri="{9D8B030D-6E8A-4147-A177-3AD203B41FA5}">
                      <a16:colId xmlns:a16="http://schemas.microsoft.com/office/drawing/2014/main" val="3554818771"/>
                    </a:ext>
                  </a:extLst>
                </a:gridCol>
              </a:tblGrid>
              <a:tr h="707136">
                <a:tc>
                  <a:txBody>
                    <a:bodyPr/>
                    <a:lstStyle/>
                    <a:p>
                      <a:r>
                        <a:rPr lang="en-US" sz="1600">
                          <a:latin typeface="Cambria" panose="02040503050406030204" pitchFamily="18" charset="0"/>
                          <a:ea typeface="Cambria" panose="02040503050406030204" pitchFamily="18" charset="0"/>
                        </a:rPr>
                        <a:t>x</a:t>
                      </a:r>
                    </a:p>
                  </a:txBody>
                  <a:tcPr marL="167640" marR="167640" marT="83820" marB="83820"/>
                </a:tc>
                <a:tc>
                  <a:txBody>
                    <a:bodyPr/>
                    <a:lstStyle/>
                    <a:p>
                      <a:r>
                        <a:rPr lang="en-US" sz="1600" dirty="0">
                          <a:latin typeface="Cambria" panose="02040503050406030204" pitchFamily="18" charset="0"/>
                          <a:ea typeface="Cambria" panose="02040503050406030204" pitchFamily="18" charset="0"/>
                        </a:rPr>
                        <a:t>y</a:t>
                      </a:r>
                    </a:p>
                  </a:txBody>
                  <a:tcPr marL="167640" marR="167640" marT="83820" marB="83820"/>
                </a:tc>
                <a:extLst>
                  <a:ext uri="{0D108BD9-81ED-4DB2-BD59-A6C34878D82A}">
                    <a16:rowId xmlns:a16="http://schemas.microsoft.com/office/drawing/2014/main" val="1569210551"/>
                  </a:ext>
                </a:extLst>
              </a:tr>
              <a:tr h="707136">
                <a:tc>
                  <a:txBody>
                    <a:bodyPr/>
                    <a:lstStyle/>
                    <a:p>
                      <a:r>
                        <a:rPr lang="en-US" sz="1600" dirty="0">
                          <a:latin typeface="Cambria" panose="02040503050406030204" pitchFamily="18" charset="0"/>
                          <a:ea typeface="Cambria" panose="02040503050406030204" pitchFamily="18" charset="0"/>
                        </a:rPr>
                        <a:t>1</a:t>
                      </a:r>
                    </a:p>
                  </a:txBody>
                  <a:tcPr marL="167640" marR="167640" marT="83820" marB="83820"/>
                </a:tc>
                <a:tc>
                  <a:txBody>
                    <a:bodyPr/>
                    <a:lstStyle/>
                    <a:p>
                      <a:r>
                        <a:rPr lang="en-US" sz="1600" dirty="0">
                          <a:latin typeface="Cambria" panose="02040503050406030204" pitchFamily="18" charset="0"/>
                          <a:ea typeface="Cambria" panose="02040503050406030204" pitchFamily="18" charset="0"/>
                        </a:rPr>
                        <a:t>2</a:t>
                      </a:r>
                    </a:p>
                  </a:txBody>
                  <a:tcPr marL="167640" marR="167640" marT="83820" marB="83820"/>
                </a:tc>
                <a:extLst>
                  <a:ext uri="{0D108BD9-81ED-4DB2-BD59-A6C34878D82A}">
                    <a16:rowId xmlns:a16="http://schemas.microsoft.com/office/drawing/2014/main" val="1261955102"/>
                  </a:ext>
                </a:extLst>
              </a:tr>
              <a:tr h="707136">
                <a:tc>
                  <a:txBody>
                    <a:bodyPr/>
                    <a:lstStyle/>
                    <a:p>
                      <a:r>
                        <a:rPr lang="en-US" sz="1600" dirty="0">
                          <a:latin typeface="Cambria" panose="02040503050406030204" pitchFamily="18" charset="0"/>
                          <a:ea typeface="Cambria" panose="02040503050406030204" pitchFamily="18" charset="0"/>
                        </a:rPr>
                        <a:t>2</a:t>
                      </a:r>
                    </a:p>
                  </a:txBody>
                  <a:tcPr marL="167640" marR="167640" marT="83820" marB="83820"/>
                </a:tc>
                <a:tc>
                  <a:txBody>
                    <a:bodyPr/>
                    <a:lstStyle/>
                    <a:p>
                      <a:r>
                        <a:rPr lang="en-US" sz="1600" dirty="0">
                          <a:latin typeface="Cambria" panose="02040503050406030204" pitchFamily="18" charset="0"/>
                          <a:ea typeface="Cambria" panose="02040503050406030204" pitchFamily="18" charset="0"/>
                        </a:rPr>
                        <a:t>4</a:t>
                      </a:r>
                    </a:p>
                  </a:txBody>
                  <a:tcPr marL="167640" marR="167640" marT="83820" marB="83820"/>
                </a:tc>
                <a:extLst>
                  <a:ext uri="{0D108BD9-81ED-4DB2-BD59-A6C34878D82A}">
                    <a16:rowId xmlns:a16="http://schemas.microsoft.com/office/drawing/2014/main" val="1414977189"/>
                  </a:ext>
                </a:extLst>
              </a:tr>
              <a:tr h="707136">
                <a:tc>
                  <a:txBody>
                    <a:bodyPr/>
                    <a:lstStyle/>
                    <a:p>
                      <a:r>
                        <a:rPr lang="en-US" sz="1600" dirty="0">
                          <a:latin typeface="Cambria" panose="02040503050406030204" pitchFamily="18" charset="0"/>
                          <a:ea typeface="Cambria" panose="02040503050406030204" pitchFamily="18" charset="0"/>
                        </a:rPr>
                        <a:t>3</a:t>
                      </a:r>
                    </a:p>
                  </a:txBody>
                  <a:tcPr marL="167640" marR="167640" marT="83820" marB="83820"/>
                </a:tc>
                <a:tc>
                  <a:txBody>
                    <a:bodyPr/>
                    <a:lstStyle/>
                    <a:p>
                      <a:r>
                        <a:rPr lang="en-US" sz="1600" dirty="0">
                          <a:latin typeface="Cambria" panose="02040503050406030204" pitchFamily="18" charset="0"/>
                          <a:ea typeface="Cambria" panose="02040503050406030204" pitchFamily="18" charset="0"/>
                        </a:rPr>
                        <a:t>6</a:t>
                      </a:r>
                    </a:p>
                  </a:txBody>
                  <a:tcPr marL="167640" marR="167640" marT="83820" marB="83820"/>
                </a:tc>
                <a:extLst>
                  <a:ext uri="{0D108BD9-81ED-4DB2-BD59-A6C34878D82A}">
                    <a16:rowId xmlns:a16="http://schemas.microsoft.com/office/drawing/2014/main" val="598073216"/>
                  </a:ext>
                </a:extLst>
              </a:tr>
            </a:tbl>
          </a:graphicData>
        </a:graphic>
      </p:graphicFrame>
    </p:spTree>
    <p:extLst>
      <p:ext uri="{BB962C8B-B14F-4D97-AF65-F5344CB8AC3E}">
        <p14:creationId xmlns:p14="http://schemas.microsoft.com/office/powerpoint/2010/main" val="573172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820906-378F-A153-D84E-05ABA3D9CF3F}"/>
              </a:ext>
            </a:extLst>
          </p:cNvPr>
          <p:cNvSpPr>
            <a:spLocks noGrp="1"/>
          </p:cNvSpPr>
          <p:nvPr>
            <p:ph type="title"/>
          </p:nvPr>
        </p:nvSpPr>
        <p:spPr>
          <a:xfrm>
            <a:off x="565150" y="770890"/>
            <a:ext cx="7335835" cy="1268984"/>
          </a:xfrm>
        </p:spPr>
        <p:txBody>
          <a:bodyPr>
            <a:normAutofit/>
          </a:bodyPr>
          <a:lstStyle/>
          <a:p>
            <a:r>
              <a:rPr lang="en-US" dirty="0"/>
              <a:t>What is data.table</a:t>
            </a:r>
          </a:p>
        </p:txBody>
      </p:sp>
      <p:cxnSp>
        <p:nvCxnSpPr>
          <p:cNvPr id="79" name="Straight Connector 78">
            <a:extLst>
              <a:ext uri="{FF2B5EF4-FFF2-40B4-BE49-F238E27FC236}">
                <a16:creationId xmlns:a16="http://schemas.microsoft.com/office/drawing/2014/main" id="{65824CF1-E973-7D48-9ECB-68CF79EC0D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7ABB7CB6-C95D-74EF-FCC9-826585702AE9}"/>
              </a:ext>
            </a:extLst>
          </p:cNvPr>
          <p:cNvGrpSpPr/>
          <p:nvPr/>
        </p:nvGrpSpPr>
        <p:grpSpPr>
          <a:xfrm>
            <a:off x="970564" y="3335162"/>
            <a:ext cx="2382275" cy="1587786"/>
            <a:chOff x="970564" y="3335162"/>
            <a:chExt cx="2382275" cy="1587786"/>
          </a:xfrm>
        </p:grpSpPr>
        <p:sp>
          <p:nvSpPr>
            <p:cNvPr id="6" name="Rectangle: Rounded Corners 5">
              <a:extLst>
                <a:ext uri="{FF2B5EF4-FFF2-40B4-BE49-F238E27FC236}">
                  <a16:creationId xmlns:a16="http://schemas.microsoft.com/office/drawing/2014/main" id="{1C2B3973-8B77-1BED-11C9-140B24EA8378}"/>
                </a:ext>
              </a:extLst>
            </p:cNvPr>
            <p:cNvSpPr/>
            <p:nvPr/>
          </p:nvSpPr>
          <p:spPr>
            <a:xfrm>
              <a:off x="970564" y="3335162"/>
              <a:ext cx="2144047" cy="1361469"/>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7" name="Freeform: Shape 6">
              <a:extLst>
                <a:ext uri="{FF2B5EF4-FFF2-40B4-BE49-F238E27FC236}">
                  <a16:creationId xmlns:a16="http://schemas.microsoft.com/office/drawing/2014/main" id="{309842F4-4BA8-C8F9-12EF-A516A8EDBD73}"/>
                </a:ext>
              </a:extLst>
            </p:cNvPr>
            <p:cNvSpPr/>
            <p:nvPr/>
          </p:nvSpPr>
          <p:spPr>
            <a:xfrm>
              <a:off x="1208792" y="3561479"/>
              <a:ext cx="2144047" cy="1361469"/>
            </a:xfrm>
            <a:custGeom>
              <a:avLst/>
              <a:gdLst>
                <a:gd name="connsiteX0" fmla="*/ 0 w 2144047"/>
                <a:gd name="connsiteY0" fmla="*/ 136147 h 1361469"/>
                <a:gd name="connsiteX1" fmla="*/ 136147 w 2144047"/>
                <a:gd name="connsiteY1" fmla="*/ 0 h 1361469"/>
                <a:gd name="connsiteX2" fmla="*/ 2007900 w 2144047"/>
                <a:gd name="connsiteY2" fmla="*/ 0 h 1361469"/>
                <a:gd name="connsiteX3" fmla="*/ 2144047 w 2144047"/>
                <a:gd name="connsiteY3" fmla="*/ 136147 h 1361469"/>
                <a:gd name="connsiteX4" fmla="*/ 2144047 w 2144047"/>
                <a:gd name="connsiteY4" fmla="*/ 1225322 h 1361469"/>
                <a:gd name="connsiteX5" fmla="*/ 2007900 w 2144047"/>
                <a:gd name="connsiteY5" fmla="*/ 1361469 h 1361469"/>
                <a:gd name="connsiteX6" fmla="*/ 136147 w 2144047"/>
                <a:gd name="connsiteY6" fmla="*/ 1361469 h 1361469"/>
                <a:gd name="connsiteX7" fmla="*/ 0 w 2144047"/>
                <a:gd name="connsiteY7" fmla="*/ 1225322 h 1361469"/>
                <a:gd name="connsiteX8" fmla="*/ 0 w 2144047"/>
                <a:gd name="connsiteY8" fmla="*/ 136147 h 1361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4047" h="1361469">
                  <a:moveTo>
                    <a:pt x="0" y="136147"/>
                  </a:moveTo>
                  <a:cubicBezTo>
                    <a:pt x="0" y="60955"/>
                    <a:pt x="60955" y="0"/>
                    <a:pt x="136147" y="0"/>
                  </a:cubicBezTo>
                  <a:lnTo>
                    <a:pt x="2007900" y="0"/>
                  </a:lnTo>
                  <a:cubicBezTo>
                    <a:pt x="2083092" y="0"/>
                    <a:pt x="2144047" y="60955"/>
                    <a:pt x="2144047" y="136147"/>
                  </a:cubicBezTo>
                  <a:lnTo>
                    <a:pt x="2144047" y="1225322"/>
                  </a:lnTo>
                  <a:cubicBezTo>
                    <a:pt x="2144047" y="1300514"/>
                    <a:pt x="2083092" y="1361469"/>
                    <a:pt x="2007900" y="1361469"/>
                  </a:cubicBezTo>
                  <a:lnTo>
                    <a:pt x="136147" y="1361469"/>
                  </a:lnTo>
                  <a:cubicBezTo>
                    <a:pt x="60955" y="1361469"/>
                    <a:pt x="0" y="1300514"/>
                    <a:pt x="0" y="1225322"/>
                  </a:cubicBezTo>
                  <a:lnTo>
                    <a:pt x="0" y="136147"/>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0836" tIns="100836" rIns="100836" bIns="100836"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ambria" panose="02040503050406030204" pitchFamily="18" charset="0"/>
                  <a:ea typeface="Cambria" panose="02040503050406030204" pitchFamily="18" charset="0"/>
                </a:rPr>
                <a:t>Enhanced data.frame, inherits from and extends data.frame</a:t>
              </a:r>
              <a:endParaRPr lang="en-US" sz="1600" kern="1200" dirty="0">
                <a:latin typeface="Cambria" panose="02040503050406030204" pitchFamily="18" charset="0"/>
                <a:ea typeface="Cambria" panose="02040503050406030204" pitchFamily="18" charset="0"/>
              </a:endParaRPr>
            </a:p>
          </p:txBody>
        </p:sp>
      </p:grpSp>
      <p:grpSp>
        <p:nvGrpSpPr>
          <p:cNvPr id="15" name="Group 14">
            <a:extLst>
              <a:ext uri="{FF2B5EF4-FFF2-40B4-BE49-F238E27FC236}">
                <a16:creationId xmlns:a16="http://schemas.microsoft.com/office/drawing/2014/main" id="{057DB0CA-534C-7551-E23C-C0B37D097267}"/>
              </a:ext>
            </a:extLst>
          </p:cNvPr>
          <p:cNvGrpSpPr/>
          <p:nvPr/>
        </p:nvGrpSpPr>
        <p:grpSpPr>
          <a:xfrm>
            <a:off x="3591067" y="3335162"/>
            <a:ext cx="2382274" cy="1587786"/>
            <a:chOff x="3591067" y="3335162"/>
            <a:chExt cx="2382274" cy="1587786"/>
          </a:xfrm>
        </p:grpSpPr>
        <p:sp>
          <p:nvSpPr>
            <p:cNvPr id="8" name="Rectangle: Rounded Corners 7">
              <a:extLst>
                <a:ext uri="{FF2B5EF4-FFF2-40B4-BE49-F238E27FC236}">
                  <a16:creationId xmlns:a16="http://schemas.microsoft.com/office/drawing/2014/main" id="{0B9557B9-742D-CE6B-1D2E-1E20CA318967}"/>
                </a:ext>
              </a:extLst>
            </p:cNvPr>
            <p:cNvSpPr/>
            <p:nvPr/>
          </p:nvSpPr>
          <p:spPr>
            <a:xfrm>
              <a:off x="3591067" y="3335162"/>
              <a:ext cx="2144047" cy="1361469"/>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9" name="Freeform: Shape 8">
              <a:extLst>
                <a:ext uri="{FF2B5EF4-FFF2-40B4-BE49-F238E27FC236}">
                  <a16:creationId xmlns:a16="http://schemas.microsoft.com/office/drawing/2014/main" id="{BB21AFB3-6717-D548-B7BB-A6939845FD06}"/>
                </a:ext>
              </a:extLst>
            </p:cNvPr>
            <p:cNvSpPr/>
            <p:nvPr/>
          </p:nvSpPr>
          <p:spPr>
            <a:xfrm>
              <a:off x="3829294" y="3561479"/>
              <a:ext cx="2144047" cy="1361469"/>
            </a:xfrm>
            <a:custGeom>
              <a:avLst/>
              <a:gdLst>
                <a:gd name="connsiteX0" fmla="*/ 0 w 2144047"/>
                <a:gd name="connsiteY0" fmla="*/ 136147 h 1361469"/>
                <a:gd name="connsiteX1" fmla="*/ 136147 w 2144047"/>
                <a:gd name="connsiteY1" fmla="*/ 0 h 1361469"/>
                <a:gd name="connsiteX2" fmla="*/ 2007900 w 2144047"/>
                <a:gd name="connsiteY2" fmla="*/ 0 h 1361469"/>
                <a:gd name="connsiteX3" fmla="*/ 2144047 w 2144047"/>
                <a:gd name="connsiteY3" fmla="*/ 136147 h 1361469"/>
                <a:gd name="connsiteX4" fmla="*/ 2144047 w 2144047"/>
                <a:gd name="connsiteY4" fmla="*/ 1225322 h 1361469"/>
                <a:gd name="connsiteX5" fmla="*/ 2007900 w 2144047"/>
                <a:gd name="connsiteY5" fmla="*/ 1361469 h 1361469"/>
                <a:gd name="connsiteX6" fmla="*/ 136147 w 2144047"/>
                <a:gd name="connsiteY6" fmla="*/ 1361469 h 1361469"/>
                <a:gd name="connsiteX7" fmla="*/ 0 w 2144047"/>
                <a:gd name="connsiteY7" fmla="*/ 1225322 h 1361469"/>
                <a:gd name="connsiteX8" fmla="*/ 0 w 2144047"/>
                <a:gd name="connsiteY8" fmla="*/ 136147 h 1361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4047" h="1361469">
                  <a:moveTo>
                    <a:pt x="0" y="136147"/>
                  </a:moveTo>
                  <a:cubicBezTo>
                    <a:pt x="0" y="60955"/>
                    <a:pt x="60955" y="0"/>
                    <a:pt x="136147" y="0"/>
                  </a:cubicBezTo>
                  <a:lnTo>
                    <a:pt x="2007900" y="0"/>
                  </a:lnTo>
                  <a:cubicBezTo>
                    <a:pt x="2083092" y="0"/>
                    <a:pt x="2144047" y="60955"/>
                    <a:pt x="2144047" y="136147"/>
                  </a:cubicBezTo>
                  <a:lnTo>
                    <a:pt x="2144047" y="1225322"/>
                  </a:lnTo>
                  <a:cubicBezTo>
                    <a:pt x="2144047" y="1300514"/>
                    <a:pt x="2083092" y="1361469"/>
                    <a:pt x="2007900" y="1361469"/>
                  </a:cubicBezTo>
                  <a:lnTo>
                    <a:pt x="136147" y="1361469"/>
                  </a:lnTo>
                  <a:cubicBezTo>
                    <a:pt x="60955" y="1361469"/>
                    <a:pt x="0" y="1300514"/>
                    <a:pt x="0" y="1225322"/>
                  </a:cubicBezTo>
                  <a:lnTo>
                    <a:pt x="0" y="136147"/>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0836" tIns="100836" rIns="100836" bIns="100836"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ambria" panose="02040503050406030204" pitchFamily="18" charset="0"/>
                  <a:ea typeface="Cambria" panose="02040503050406030204" pitchFamily="18" charset="0"/>
                </a:rPr>
                <a:t>Columnar data structure</a:t>
              </a:r>
              <a:endParaRPr lang="en-US" sz="1600" kern="1200" dirty="0">
                <a:latin typeface="Cambria" panose="02040503050406030204" pitchFamily="18" charset="0"/>
                <a:ea typeface="Cambria" panose="02040503050406030204" pitchFamily="18" charset="0"/>
              </a:endParaRPr>
            </a:p>
          </p:txBody>
        </p:sp>
      </p:grpSp>
      <p:grpSp>
        <p:nvGrpSpPr>
          <p:cNvPr id="16" name="Group 15">
            <a:extLst>
              <a:ext uri="{FF2B5EF4-FFF2-40B4-BE49-F238E27FC236}">
                <a16:creationId xmlns:a16="http://schemas.microsoft.com/office/drawing/2014/main" id="{3548A4A4-91C7-C9C0-F269-1D3C015BE977}"/>
              </a:ext>
            </a:extLst>
          </p:cNvPr>
          <p:cNvGrpSpPr/>
          <p:nvPr/>
        </p:nvGrpSpPr>
        <p:grpSpPr>
          <a:xfrm>
            <a:off x="6211569" y="3335162"/>
            <a:ext cx="2382274" cy="1587786"/>
            <a:chOff x="6211569" y="3335162"/>
            <a:chExt cx="2382274" cy="1587786"/>
          </a:xfrm>
        </p:grpSpPr>
        <p:sp>
          <p:nvSpPr>
            <p:cNvPr id="10" name="Rectangle: Rounded Corners 9">
              <a:extLst>
                <a:ext uri="{FF2B5EF4-FFF2-40B4-BE49-F238E27FC236}">
                  <a16:creationId xmlns:a16="http://schemas.microsoft.com/office/drawing/2014/main" id="{E574AE46-54AD-FC33-8068-69778725D585}"/>
                </a:ext>
              </a:extLst>
            </p:cNvPr>
            <p:cNvSpPr/>
            <p:nvPr/>
          </p:nvSpPr>
          <p:spPr>
            <a:xfrm>
              <a:off x="6211569" y="3335162"/>
              <a:ext cx="2144047" cy="1361469"/>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1" name="Freeform: Shape 10">
              <a:extLst>
                <a:ext uri="{FF2B5EF4-FFF2-40B4-BE49-F238E27FC236}">
                  <a16:creationId xmlns:a16="http://schemas.microsoft.com/office/drawing/2014/main" id="{E51C1239-3102-D6D4-87F5-12731488A90B}"/>
                </a:ext>
              </a:extLst>
            </p:cNvPr>
            <p:cNvSpPr/>
            <p:nvPr/>
          </p:nvSpPr>
          <p:spPr>
            <a:xfrm>
              <a:off x="6449796" y="3561479"/>
              <a:ext cx="2144047" cy="1361469"/>
            </a:xfrm>
            <a:custGeom>
              <a:avLst/>
              <a:gdLst>
                <a:gd name="connsiteX0" fmla="*/ 0 w 2144047"/>
                <a:gd name="connsiteY0" fmla="*/ 136147 h 1361469"/>
                <a:gd name="connsiteX1" fmla="*/ 136147 w 2144047"/>
                <a:gd name="connsiteY1" fmla="*/ 0 h 1361469"/>
                <a:gd name="connsiteX2" fmla="*/ 2007900 w 2144047"/>
                <a:gd name="connsiteY2" fmla="*/ 0 h 1361469"/>
                <a:gd name="connsiteX3" fmla="*/ 2144047 w 2144047"/>
                <a:gd name="connsiteY3" fmla="*/ 136147 h 1361469"/>
                <a:gd name="connsiteX4" fmla="*/ 2144047 w 2144047"/>
                <a:gd name="connsiteY4" fmla="*/ 1225322 h 1361469"/>
                <a:gd name="connsiteX5" fmla="*/ 2007900 w 2144047"/>
                <a:gd name="connsiteY5" fmla="*/ 1361469 h 1361469"/>
                <a:gd name="connsiteX6" fmla="*/ 136147 w 2144047"/>
                <a:gd name="connsiteY6" fmla="*/ 1361469 h 1361469"/>
                <a:gd name="connsiteX7" fmla="*/ 0 w 2144047"/>
                <a:gd name="connsiteY7" fmla="*/ 1225322 h 1361469"/>
                <a:gd name="connsiteX8" fmla="*/ 0 w 2144047"/>
                <a:gd name="connsiteY8" fmla="*/ 136147 h 1361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4047" h="1361469">
                  <a:moveTo>
                    <a:pt x="0" y="136147"/>
                  </a:moveTo>
                  <a:cubicBezTo>
                    <a:pt x="0" y="60955"/>
                    <a:pt x="60955" y="0"/>
                    <a:pt x="136147" y="0"/>
                  </a:cubicBezTo>
                  <a:lnTo>
                    <a:pt x="2007900" y="0"/>
                  </a:lnTo>
                  <a:cubicBezTo>
                    <a:pt x="2083092" y="0"/>
                    <a:pt x="2144047" y="60955"/>
                    <a:pt x="2144047" y="136147"/>
                  </a:cubicBezTo>
                  <a:lnTo>
                    <a:pt x="2144047" y="1225322"/>
                  </a:lnTo>
                  <a:cubicBezTo>
                    <a:pt x="2144047" y="1300514"/>
                    <a:pt x="2083092" y="1361469"/>
                    <a:pt x="2007900" y="1361469"/>
                  </a:cubicBezTo>
                  <a:lnTo>
                    <a:pt x="136147" y="1361469"/>
                  </a:lnTo>
                  <a:cubicBezTo>
                    <a:pt x="60955" y="1361469"/>
                    <a:pt x="0" y="1300514"/>
                    <a:pt x="0" y="1225322"/>
                  </a:cubicBezTo>
                  <a:lnTo>
                    <a:pt x="0" y="136147"/>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0836" tIns="100836" rIns="100836" bIns="100836"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ambria" panose="02040503050406030204" pitchFamily="18" charset="0"/>
                  <a:ea typeface="Cambria" panose="02040503050406030204" pitchFamily="18" charset="0"/>
                </a:rPr>
                <a:t>Every column must be of the same length but can be  of different type</a:t>
              </a:r>
              <a:endParaRPr lang="en-US" sz="1600" kern="1200" dirty="0">
                <a:latin typeface="Cambria" panose="02040503050406030204" pitchFamily="18" charset="0"/>
                <a:ea typeface="Cambria" panose="02040503050406030204" pitchFamily="18" charset="0"/>
              </a:endParaRPr>
            </a:p>
          </p:txBody>
        </p:sp>
      </p:grpSp>
      <p:grpSp>
        <p:nvGrpSpPr>
          <p:cNvPr id="17" name="Group 16">
            <a:extLst>
              <a:ext uri="{FF2B5EF4-FFF2-40B4-BE49-F238E27FC236}">
                <a16:creationId xmlns:a16="http://schemas.microsoft.com/office/drawing/2014/main" id="{48FCD8DA-865D-0C08-5349-F65C145FB8DC}"/>
              </a:ext>
            </a:extLst>
          </p:cNvPr>
          <p:cNvGrpSpPr/>
          <p:nvPr/>
        </p:nvGrpSpPr>
        <p:grpSpPr>
          <a:xfrm>
            <a:off x="8832071" y="3335162"/>
            <a:ext cx="2382274" cy="1587786"/>
            <a:chOff x="8832071" y="3335162"/>
            <a:chExt cx="2382274" cy="1587786"/>
          </a:xfrm>
        </p:grpSpPr>
        <p:sp>
          <p:nvSpPr>
            <p:cNvPr id="12" name="Rectangle: Rounded Corners 11">
              <a:extLst>
                <a:ext uri="{FF2B5EF4-FFF2-40B4-BE49-F238E27FC236}">
                  <a16:creationId xmlns:a16="http://schemas.microsoft.com/office/drawing/2014/main" id="{0A873861-42B2-CDCD-4B4A-B8E1F3BD5C3F}"/>
                </a:ext>
              </a:extLst>
            </p:cNvPr>
            <p:cNvSpPr/>
            <p:nvPr/>
          </p:nvSpPr>
          <p:spPr>
            <a:xfrm>
              <a:off x="8832071" y="3335162"/>
              <a:ext cx="2144047" cy="1361469"/>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3" name="Freeform: Shape 12">
              <a:extLst>
                <a:ext uri="{FF2B5EF4-FFF2-40B4-BE49-F238E27FC236}">
                  <a16:creationId xmlns:a16="http://schemas.microsoft.com/office/drawing/2014/main" id="{D564C09A-1742-EE5F-17F4-B7608DEA9761}"/>
                </a:ext>
              </a:extLst>
            </p:cNvPr>
            <p:cNvSpPr/>
            <p:nvPr/>
          </p:nvSpPr>
          <p:spPr>
            <a:xfrm>
              <a:off x="9070298" y="3561479"/>
              <a:ext cx="2144047" cy="1361469"/>
            </a:xfrm>
            <a:custGeom>
              <a:avLst/>
              <a:gdLst>
                <a:gd name="connsiteX0" fmla="*/ 0 w 2144047"/>
                <a:gd name="connsiteY0" fmla="*/ 136147 h 1361469"/>
                <a:gd name="connsiteX1" fmla="*/ 136147 w 2144047"/>
                <a:gd name="connsiteY1" fmla="*/ 0 h 1361469"/>
                <a:gd name="connsiteX2" fmla="*/ 2007900 w 2144047"/>
                <a:gd name="connsiteY2" fmla="*/ 0 h 1361469"/>
                <a:gd name="connsiteX3" fmla="*/ 2144047 w 2144047"/>
                <a:gd name="connsiteY3" fmla="*/ 136147 h 1361469"/>
                <a:gd name="connsiteX4" fmla="*/ 2144047 w 2144047"/>
                <a:gd name="connsiteY4" fmla="*/ 1225322 h 1361469"/>
                <a:gd name="connsiteX5" fmla="*/ 2007900 w 2144047"/>
                <a:gd name="connsiteY5" fmla="*/ 1361469 h 1361469"/>
                <a:gd name="connsiteX6" fmla="*/ 136147 w 2144047"/>
                <a:gd name="connsiteY6" fmla="*/ 1361469 h 1361469"/>
                <a:gd name="connsiteX7" fmla="*/ 0 w 2144047"/>
                <a:gd name="connsiteY7" fmla="*/ 1225322 h 1361469"/>
                <a:gd name="connsiteX8" fmla="*/ 0 w 2144047"/>
                <a:gd name="connsiteY8" fmla="*/ 136147 h 1361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4047" h="1361469">
                  <a:moveTo>
                    <a:pt x="0" y="136147"/>
                  </a:moveTo>
                  <a:cubicBezTo>
                    <a:pt x="0" y="60955"/>
                    <a:pt x="60955" y="0"/>
                    <a:pt x="136147" y="0"/>
                  </a:cubicBezTo>
                  <a:lnTo>
                    <a:pt x="2007900" y="0"/>
                  </a:lnTo>
                  <a:cubicBezTo>
                    <a:pt x="2083092" y="0"/>
                    <a:pt x="2144047" y="60955"/>
                    <a:pt x="2144047" y="136147"/>
                  </a:cubicBezTo>
                  <a:lnTo>
                    <a:pt x="2144047" y="1225322"/>
                  </a:lnTo>
                  <a:cubicBezTo>
                    <a:pt x="2144047" y="1300514"/>
                    <a:pt x="2083092" y="1361469"/>
                    <a:pt x="2007900" y="1361469"/>
                  </a:cubicBezTo>
                  <a:lnTo>
                    <a:pt x="136147" y="1361469"/>
                  </a:lnTo>
                  <a:cubicBezTo>
                    <a:pt x="60955" y="1361469"/>
                    <a:pt x="0" y="1300514"/>
                    <a:pt x="0" y="1225322"/>
                  </a:cubicBezTo>
                  <a:lnTo>
                    <a:pt x="0" y="136147"/>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0836" tIns="100836" rIns="100836" bIns="100836"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ambria" panose="02040503050406030204" pitchFamily="18" charset="0"/>
                  <a:ea typeface="Cambria" panose="02040503050406030204" pitchFamily="18" charset="0"/>
                </a:rPr>
                <a:t>Concise and consistent syntax , in terms of rows, columns, and groups</a:t>
              </a:r>
            </a:p>
            <a:p>
              <a:pPr marL="0" lvl="0" indent="0" algn="ctr" defTabSz="711200">
                <a:lnSpc>
                  <a:spcPct val="90000"/>
                </a:lnSpc>
                <a:spcBef>
                  <a:spcPct val="0"/>
                </a:spcBef>
                <a:spcAft>
                  <a:spcPct val="35000"/>
                </a:spcAft>
                <a:buNone/>
              </a:pPr>
              <a:endParaRPr lang="en-US" sz="1600" kern="1200" dirty="0">
                <a:latin typeface="Cambria" panose="02040503050406030204" pitchFamily="18" charset="0"/>
                <a:ea typeface="Cambria" panose="02040503050406030204" pitchFamily="18" charset="0"/>
              </a:endParaRPr>
            </a:p>
          </p:txBody>
        </p:sp>
      </p:grpSp>
    </p:spTree>
    <p:extLst>
      <p:ext uri="{BB962C8B-B14F-4D97-AF65-F5344CB8AC3E}">
        <p14:creationId xmlns:p14="http://schemas.microsoft.com/office/powerpoint/2010/main" val="2696606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1000"/>
                                        <p:tgtEl>
                                          <p:spTgt spid="17"/>
                                        </p:tgtEl>
                                      </p:cBhvr>
                                    </p:animEffect>
                                    <p:anim calcmode="lin" valueType="num">
                                      <p:cBhvr>
                                        <p:cTn id="29" dur="1000" fill="hold"/>
                                        <p:tgtEl>
                                          <p:spTgt spid="17"/>
                                        </p:tgtEl>
                                        <p:attrNameLst>
                                          <p:attrName>ppt_x</p:attrName>
                                        </p:attrNameLst>
                                      </p:cBhvr>
                                      <p:tavLst>
                                        <p:tav tm="0">
                                          <p:val>
                                            <p:strVal val="#ppt_x"/>
                                          </p:val>
                                        </p:tav>
                                        <p:tav tm="100000">
                                          <p:val>
                                            <p:strVal val="#ppt_x"/>
                                          </p:val>
                                        </p:tav>
                                      </p:tavLst>
                                    </p:anim>
                                    <p:anim calcmode="lin" valueType="num">
                                      <p:cBhvr>
                                        <p:cTn id="3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A8A818-617F-2924-3BC9-E318CFCD6CAF}"/>
              </a:ext>
            </a:extLst>
          </p:cNvPr>
          <p:cNvSpPr>
            <a:spLocks noGrp="1"/>
          </p:cNvSpPr>
          <p:nvPr>
            <p:ph type="title"/>
          </p:nvPr>
        </p:nvSpPr>
        <p:spPr>
          <a:xfrm>
            <a:off x="565150" y="770890"/>
            <a:ext cx="5995137" cy="1268984"/>
          </a:xfrm>
        </p:spPr>
        <p:txBody>
          <a:bodyPr>
            <a:normAutofit/>
          </a:bodyPr>
          <a:lstStyle/>
          <a:p>
            <a:r>
              <a:rPr lang="en-US" dirty="0"/>
              <a:t>Symbols</a:t>
            </a:r>
          </a:p>
        </p:txBody>
      </p:sp>
      <p:sp>
        <p:nvSpPr>
          <p:cNvPr id="3" name="Content Placeholder 2">
            <a:extLst>
              <a:ext uri="{FF2B5EF4-FFF2-40B4-BE49-F238E27FC236}">
                <a16:creationId xmlns:a16="http://schemas.microsoft.com/office/drawing/2014/main" id="{A32E4A19-C040-559E-D053-2DE6A7ADC978}"/>
              </a:ext>
            </a:extLst>
          </p:cNvPr>
          <p:cNvSpPr>
            <a:spLocks noGrp="1"/>
          </p:cNvSpPr>
          <p:nvPr>
            <p:ph idx="1"/>
          </p:nvPr>
        </p:nvSpPr>
        <p:spPr>
          <a:xfrm>
            <a:off x="565150" y="2160016"/>
            <a:ext cx="6819323" cy="3601212"/>
          </a:xfrm>
        </p:spPr>
        <p:txBody>
          <a:bodyPr>
            <a:normAutofit/>
          </a:bodyPr>
          <a:lstStyle/>
          <a:p>
            <a:pPr marL="0" indent="0">
              <a:buNone/>
            </a:pPr>
            <a:r>
              <a:rPr lang="en-US" b="1" dirty="0"/>
              <a:t> </a:t>
            </a:r>
            <a:r>
              <a:rPr lang="en-US" sz="1600" b="1" dirty="0"/>
              <a:t>.SD (Subset of Data): </a:t>
            </a:r>
            <a:r>
              <a:rPr lang="en-US" sz="1600" dirty="0"/>
              <a:t>This special symbol is used to refer to the subset of data for each group in a grouped operation.</a:t>
            </a:r>
          </a:p>
          <a:p>
            <a:pPr marL="0" indent="0">
              <a:buNone/>
            </a:pPr>
            <a:r>
              <a:rPr lang="en-US" sz="1600" i="1" dirty="0"/>
              <a:t>Example</a:t>
            </a:r>
          </a:p>
          <a:p>
            <a:pPr marL="0" indent="0">
              <a:buNone/>
            </a:pPr>
            <a:r>
              <a:rPr lang="en-US" sz="1600" b="1" i="1" dirty="0"/>
              <a:t>library(data.table)</a:t>
            </a:r>
            <a:endParaRPr lang="en-US" sz="1600" i="1" dirty="0"/>
          </a:p>
          <a:p>
            <a:pPr marL="0" indent="0">
              <a:buNone/>
            </a:pPr>
            <a:r>
              <a:rPr lang="en-US" sz="1600" i="1" dirty="0"/>
              <a:t># Create a sample data.table</a:t>
            </a:r>
          </a:p>
          <a:p>
            <a:pPr marL="0" indent="0">
              <a:buNone/>
            </a:pPr>
            <a:r>
              <a:rPr lang="en-US" sz="1600" i="1" dirty="0"/>
              <a:t>dt &lt;- data.table(x = c(1, 2, 3), y = c("A", "B", "C"))</a:t>
            </a:r>
          </a:p>
          <a:p>
            <a:pPr marL="0" indent="0">
              <a:buNone/>
            </a:pPr>
            <a:r>
              <a:rPr lang="en-US" sz="1600" i="1" dirty="0"/>
              <a:t># Group by 'y' and calculate the mean of 'x' for each group</a:t>
            </a:r>
          </a:p>
          <a:p>
            <a:pPr marL="0" indent="0">
              <a:buNone/>
            </a:pPr>
            <a:r>
              <a:rPr lang="en-US" sz="1600" i="1" dirty="0"/>
              <a:t>dt[, .(</a:t>
            </a:r>
            <a:r>
              <a:rPr lang="en-US" sz="1600" i="1" dirty="0" err="1"/>
              <a:t>mean_x</a:t>
            </a:r>
            <a:r>
              <a:rPr lang="en-US" sz="1600" i="1" dirty="0"/>
              <a:t> = mean(x)), by = y]</a:t>
            </a:r>
          </a:p>
        </p:txBody>
      </p:sp>
      <p:grpSp>
        <p:nvGrpSpPr>
          <p:cNvPr id="27" name="Group 26">
            <a:extLst>
              <a:ext uri="{FF2B5EF4-FFF2-40B4-BE49-F238E27FC236}">
                <a16:creationId xmlns:a16="http://schemas.microsoft.com/office/drawing/2014/main" id="{97620302-BEE8-1447-8324-5F4178AA16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8" name="Freeform 37">
              <a:extLst>
                <a:ext uri="{FF2B5EF4-FFF2-40B4-BE49-F238E27FC236}">
                  <a16:creationId xmlns:a16="http://schemas.microsoft.com/office/drawing/2014/main" id="{075332F5-EA0C-8B40-ADC9-D024EBD77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39">
              <a:extLst>
                <a:ext uri="{FF2B5EF4-FFF2-40B4-BE49-F238E27FC236}">
                  <a16:creationId xmlns:a16="http://schemas.microsoft.com/office/drawing/2014/main" id="{2619F114-DF39-F544-B487-5430D00E13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41">
              <a:extLst>
                <a:ext uri="{FF2B5EF4-FFF2-40B4-BE49-F238E27FC236}">
                  <a16:creationId xmlns:a16="http://schemas.microsoft.com/office/drawing/2014/main" id="{5CDF6368-32C4-A64F-8D2E-11DE400CD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2">
              <a:extLst>
                <a:ext uri="{FF2B5EF4-FFF2-40B4-BE49-F238E27FC236}">
                  <a16:creationId xmlns:a16="http://schemas.microsoft.com/office/drawing/2014/main" id="{148F19D8-49E5-0945-BC17-56044D43D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3" name="Straight Connector 32">
            <a:extLst>
              <a:ext uri="{FF2B5EF4-FFF2-40B4-BE49-F238E27FC236}">
                <a16:creationId xmlns:a16="http://schemas.microsoft.com/office/drawing/2014/main" id="{68C50EA3-7CF1-9542-A21D-5B3EBACC50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62AA95A5-C856-C223-4B19-C1FDE8535107}"/>
              </a:ext>
            </a:extLst>
          </p:cNvPr>
          <p:cNvGraphicFramePr>
            <a:graphicFrameLocks noGrp="1"/>
          </p:cNvGraphicFramePr>
          <p:nvPr>
            <p:extLst>
              <p:ext uri="{D42A27DB-BD31-4B8C-83A1-F6EECF244321}">
                <p14:modId xmlns:p14="http://schemas.microsoft.com/office/powerpoint/2010/main" val="3445498380"/>
              </p:ext>
            </p:extLst>
          </p:nvPr>
        </p:nvGraphicFramePr>
        <p:xfrm>
          <a:off x="8132618" y="2546349"/>
          <a:ext cx="2157698" cy="2828544"/>
        </p:xfrm>
        <a:graphic>
          <a:graphicData uri="http://schemas.openxmlformats.org/drawingml/2006/table">
            <a:tbl>
              <a:tblPr firstRow="1" bandRow="1">
                <a:tableStyleId>{5C22544A-7EE6-4342-B048-85BDC9FD1C3A}</a:tableStyleId>
              </a:tblPr>
              <a:tblGrid>
                <a:gridCol w="1078849">
                  <a:extLst>
                    <a:ext uri="{9D8B030D-6E8A-4147-A177-3AD203B41FA5}">
                      <a16:colId xmlns:a16="http://schemas.microsoft.com/office/drawing/2014/main" val="4206241052"/>
                    </a:ext>
                  </a:extLst>
                </a:gridCol>
                <a:gridCol w="1078849">
                  <a:extLst>
                    <a:ext uri="{9D8B030D-6E8A-4147-A177-3AD203B41FA5}">
                      <a16:colId xmlns:a16="http://schemas.microsoft.com/office/drawing/2014/main" val="3554818771"/>
                    </a:ext>
                  </a:extLst>
                </a:gridCol>
              </a:tblGrid>
              <a:tr h="707136">
                <a:tc>
                  <a:txBody>
                    <a:bodyPr/>
                    <a:lstStyle/>
                    <a:p>
                      <a:r>
                        <a:rPr lang="en-US" sz="1600" dirty="0">
                          <a:latin typeface="Cambria" panose="02040503050406030204" pitchFamily="18" charset="0"/>
                          <a:ea typeface="Cambria" panose="02040503050406030204" pitchFamily="18" charset="0"/>
                        </a:rPr>
                        <a:t>y</a:t>
                      </a:r>
                    </a:p>
                  </a:txBody>
                  <a:tcPr marL="167640" marR="167640" marT="83820" marB="83820"/>
                </a:tc>
                <a:tc>
                  <a:txBody>
                    <a:bodyPr/>
                    <a:lstStyle/>
                    <a:p>
                      <a:r>
                        <a:rPr lang="en-US" sz="1600" dirty="0" err="1">
                          <a:latin typeface="Cambria" panose="02040503050406030204" pitchFamily="18" charset="0"/>
                          <a:ea typeface="Cambria" panose="02040503050406030204" pitchFamily="18" charset="0"/>
                        </a:rPr>
                        <a:t>Mean_x</a:t>
                      </a:r>
                      <a:endParaRPr lang="en-US" sz="1600" dirty="0">
                        <a:latin typeface="Cambria" panose="02040503050406030204" pitchFamily="18" charset="0"/>
                        <a:ea typeface="Cambria" panose="02040503050406030204" pitchFamily="18" charset="0"/>
                      </a:endParaRPr>
                    </a:p>
                  </a:txBody>
                  <a:tcPr marL="167640" marR="167640" marT="83820" marB="83820"/>
                </a:tc>
                <a:extLst>
                  <a:ext uri="{0D108BD9-81ED-4DB2-BD59-A6C34878D82A}">
                    <a16:rowId xmlns:a16="http://schemas.microsoft.com/office/drawing/2014/main" val="1569210551"/>
                  </a:ext>
                </a:extLst>
              </a:tr>
              <a:tr h="707136">
                <a:tc>
                  <a:txBody>
                    <a:bodyPr/>
                    <a:lstStyle/>
                    <a:p>
                      <a:r>
                        <a:rPr lang="en-US" sz="1600" dirty="0">
                          <a:latin typeface="Cambria" panose="02040503050406030204" pitchFamily="18" charset="0"/>
                          <a:ea typeface="Cambria" panose="02040503050406030204" pitchFamily="18" charset="0"/>
                        </a:rPr>
                        <a:t>A</a:t>
                      </a:r>
                    </a:p>
                  </a:txBody>
                  <a:tcPr marL="167640" marR="167640" marT="83820" marB="83820"/>
                </a:tc>
                <a:tc>
                  <a:txBody>
                    <a:bodyPr/>
                    <a:lstStyle/>
                    <a:p>
                      <a:r>
                        <a:rPr lang="en-US" sz="1600" dirty="0">
                          <a:latin typeface="Cambria" panose="02040503050406030204" pitchFamily="18" charset="0"/>
                          <a:ea typeface="Cambria" panose="02040503050406030204" pitchFamily="18" charset="0"/>
                        </a:rPr>
                        <a:t>1</a:t>
                      </a:r>
                    </a:p>
                  </a:txBody>
                  <a:tcPr marL="167640" marR="167640" marT="83820" marB="83820"/>
                </a:tc>
                <a:extLst>
                  <a:ext uri="{0D108BD9-81ED-4DB2-BD59-A6C34878D82A}">
                    <a16:rowId xmlns:a16="http://schemas.microsoft.com/office/drawing/2014/main" val="1261955102"/>
                  </a:ext>
                </a:extLst>
              </a:tr>
              <a:tr h="707136">
                <a:tc>
                  <a:txBody>
                    <a:bodyPr/>
                    <a:lstStyle/>
                    <a:p>
                      <a:r>
                        <a:rPr lang="en-US" sz="1600" dirty="0">
                          <a:latin typeface="Cambria" panose="02040503050406030204" pitchFamily="18" charset="0"/>
                          <a:ea typeface="Cambria" panose="02040503050406030204" pitchFamily="18" charset="0"/>
                        </a:rPr>
                        <a:t>B</a:t>
                      </a:r>
                    </a:p>
                  </a:txBody>
                  <a:tcPr marL="167640" marR="167640" marT="83820" marB="83820"/>
                </a:tc>
                <a:tc>
                  <a:txBody>
                    <a:bodyPr/>
                    <a:lstStyle/>
                    <a:p>
                      <a:r>
                        <a:rPr lang="en-US" sz="1600" dirty="0">
                          <a:latin typeface="Cambria" panose="02040503050406030204" pitchFamily="18" charset="0"/>
                          <a:ea typeface="Cambria" panose="02040503050406030204" pitchFamily="18" charset="0"/>
                        </a:rPr>
                        <a:t>2</a:t>
                      </a:r>
                    </a:p>
                  </a:txBody>
                  <a:tcPr marL="167640" marR="167640" marT="83820" marB="83820"/>
                </a:tc>
                <a:extLst>
                  <a:ext uri="{0D108BD9-81ED-4DB2-BD59-A6C34878D82A}">
                    <a16:rowId xmlns:a16="http://schemas.microsoft.com/office/drawing/2014/main" val="1414977189"/>
                  </a:ext>
                </a:extLst>
              </a:tr>
              <a:tr h="707136">
                <a:tc>
                  <a:txBody>
                    <a:bodyPr/>
                    <a:lstStyle/>
                    <a:p>
                      <a:r>
                        <a:rPr lang="en-US" sz="1600" dirty="0">
                          <a:latin typeface="Cambria" panose="02040503050406030204" pitchFamily="18" charset="0"/>
                          <a:ea typeface="Cambria" panose="02040503050406030204" pitchFamily="18" charset="0"/>
                        </a:rPr>
                        <a:t>C</a:t>
                      </a:r>
                    </a:p>
                  </a:txBody>
                  <a:tcPr marL="167640" marR="167640" marT="83820" marB="83820"/>
                </a:tc>
                <a:tc>
                  <a:txBody>
                    <a:bodyPr/>
                    <a:lstStyle/>
                    <a:p>
                      <a:r>
                        <a:rPr lang="en-US" sz="1600" dirty="0">
                          <a:latin typeface="Cambria" panose="02040503050406030204" pitchFamily="18" charset="0"/>
                          <a:ea typeface="Cambria" panose="02040503050406030204" pitchFamily="18" charset="0"/>
                        </a:rPr>
                        <a:t>3</a:t>
                      </a:r>
                    </a:p>
                  </a:txBody>
                  <a:tcPr marL="167640" marR="167640" marT="83820" marB="83820"/>
                </a:tc>
                <a:extLst>
                  <a:ext uri="{0D108BD9-81ED-4DB2-BD59-A6C34878D82A}">
                    <a16:rowId xmlns:a16="http://schemas.microsoft.com/office/drawing/2014/main" val="598073216"/>
                  </a:ext>
                </a:extLst>
              </a:tr>
            </a:tbl>
          </a:graphicData>
        </a:graphic>
      </p:graphicFrame>
    </p:spTree>
    <p:extLst>
      <p:ext uri="{BB962C8B-B14F-4D97-AF65-F5344CB8AC3E}">
        <p14:creationId xmlns:p14="http://schemas.microsoft.com/office/powerpoint/2010/main" val="227063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A8A818-617F-2924-3BC9-E318CFCD6CAF}"/>
              </a:ext>
            </a:extLst>
          </p:cNvPr>
          <p:cNvSpPr>
            <a:spLocks noGrp="1"/>
          </p:cNvSpPr>
          <p:nvPr>
            <p:ph type="title"/>
          </p:nvPr>
        </p:nvSpPr>
        <p:spPr>
          <a:xfrm>
            <a:off x="565150" y="770890"/>
            <a:ext cx="5995137" cy="1268984"/>
          </a:xfrm>
        </p:spPr>
        <p:txBody>
          <a:bodyPr>
            <a:normAutofit/>
          </a:bodyPr>
          <a:lstStyle/>
          <a:p>
            <a:r>
              <a:rPr lang="en-US" dirty="0"/>
              <a:t>Symbols</a:t>
            </a:r>
          </a:p>
        </p:txBody>
      </p:sp>
      <p:sp>
        <p:nvSpPr>
          <p:cNvPr id="3" name="Content Placeholder 2">
            <a:extLst>
              <a:ext uri="{FF2B5EF4-FFF2-40B4-BE49-F238E27FC236}">
                <a16:creationId xmlns:a16="http://schemas.microsoft.com/office/drawing/2014/main" id="{A32E4A19-C040-559E-D053-2DE6A7ADC978}"/>
              </a:ext>
            </a:extLst>
          </p:cNvPr>
          <p:cNvSpPr>
            <a:spLocks noGrp="1"/>
          </p:cNvSpPr>
          <p:nvPr>
            <p:ph idx="1"/>
          </p:nvPr>
        </p:nvSpPr>
        <p:spPr>
          <a:xfrm>
            <a:off x="565150" y="1690256"/>
            <a:ext cx="7221105" cy="4070972"/>
          </a:xfrm>
        </p:spPr>
        <p:txBody>
          <a:bodyPr>
            <a:noAutofit/>
          </a:bodyPr>
          <a:lstStyle/>
          <a:p>
            <a:pPr marL="0" indent="0">
              <a:buNone/>
            </a:pPr>
            <a:r>
              <a:rPr lang="en-US" sz="1600" b="1" dirty="0"/>
              <a:t> setkey() (set keys for fast indexing): </a:t>
            </a:r>
            <a:r>
              <a:rPr lang="en-US" sz="1600" dirty="0"/>
              <a:t>This function is used to set keys on one or more columns in a data.table, enabling faster indexing and sorting operations</a:t>
            </a:r>
          </a:p>
          <a:p>
            <a:pPr marL="0" indent="0">
              <a:buNone/>
            </a:pPr>
            <a:r>
              <a:rPr lang="en-US" sz="1600" i="1" dirty="0"/>
              <a:t>Example</a:t>
            </a:r>
          </a:p>
          <a:p>
            <a:pPr marL="0" indent="0">
              <a:buNone/>
            </a:pPr>
            <a:r>
              <a:rPr lang="en-US" sz="1600" b="1" i="1" dirty="0"/>
              <a:t>library(data.table)</a:t>
            </a:r>
            <a:endParaRPr lang="en-US" sz="1600" i="1" dirty="0"/>
          </a:p>
          <a:p>
            <a:pPr marL="0" indent="0">
              <a:buNone/>
            </a:pPr>
            <a:r>
              <a:rPr lang="en-US" sz="1600" i="1" dirty="0"/>
              <a:t># Create a sample data.table</a:t>
            </a:r>
          </a:p>
          <a:p>
            <a:pPr marL="0" indent="0">
              <a:buNone/>
            </a:pPr>
            <a:r>
              <a:rPr lang="en-US" sz="1600" i="1" dirty="0"/>
              <a:t>dt &lt;- data.table(x = c(3, 1, 2), y = c("Z", "X", "Y"))</a:t>
            </a:r>
          </a:p>
          <a:p>
            <a:pPr marL="0" indent="0">
              <a:buNone/>
            </a:pPr>
            <a:r>
              <a:rPr lang="en-US" sz="1600" i="1" dirty="0"/>
              <a:t># Set 'x' as the key column</a:t>
            </a:r>
          </a:p>
          <a:p>
            <a:pPr marL="0" indent="0">
              <a:buNone/>
            </a:pPr>
            <a:r>
              <a:rPr lang="en-US" sz="1600" i="1" dirty="0"/>
              <a:t>setkey(dt, x)</a:t>
            </a:r>
          </a:p>
          <a:p>
            <a:pPr marL="0" indent="0">
              <a:buNone/>
            </a:pPr>
            <a:r>
              <a:rPr lang="en-US" sz="1600" i="1" dirty="0"/>
              <a:t># Sort the data.table by the key column</a:t>
            </a:r>
          </a:p>
          <a:p>
            <a:pPr marL="0" indent="0">
              <a:buNone/>
            </a:pPr>
            <a:r>
              <a:rPr lang="en-US" sz="1600" i="1" dirty="0"/>
              <a:t>dt &lt;- dt[]</a:t>
            </a:r>
          </a:p>
          <a:p>
            <a:pPr marL="0" indent="0">
              <a:buNone/>
            </a:pPr>
            <a:r>
              <a:rPr lang="en-US" sz="1600" i="1" dirty="0"/>
              <a:t># Print the sorted data.table</a:t>
            </a:r>
          </a:p>
          <a:p>
            <a:pPr marL="0" indent="0">
              <a:buNone/>
            </a:pPr>
            <a:r>
              <a:rPr lang="en-US" sz="1600" i="1" dirty="0"/>
              <a:t>print(dt)</a:t>
            </a:r>
          </a:p>
        </p:txBody>
      </p:sp>
      <p:grpSp>
        <p:nvGrpSpPr>
          <p:cNvPr id="27" name="Group 26">
            <a:extLst>
              <a:ext uri="{FF2B5EF4-FFF2-40B4-BE49-F238E27FC236}">
                <a16:creationId xmlns:a16="http://schemas.microsoft.com/office/drawing/2014/main" id="{97620302-BEE8-1447-8324-5F4178AA16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8" name="Freeform 37">
              <a:extLst>
                <a:ext uri="{FF2B5EF4-FFF2-40B4-BE49-F238E27FC236}">
                  <a16:creationId xmlns:a16="http://schemas.microsoft.com/office/drawing/2014/main" id="{075332F5-EA0C-8B40-ADC9-D024EBD77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39">
              <a:extLst>
                <a:ext uri="{FF2B5EF4-FFF2-40B4-BE49-F238E27FC236}">
                  <a16:creationId xmlns:a16="http://schemas.microsoft.com/office/drawing/2014/main" id="{2619F114-DF39-F544-B487-5430D00E13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41">
              <a:extLst>
                <a:ext uri="{FF2B5EF4-FFF2-40B4-BE49-F238E27FC236}">
                  <a16:creationId xmlns:a16="http://schemas.microsoft.com/office/drawing/2014/main" id="{5CDF6368-32C4-A64F-8D2E-11DE400CD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2">
              <a:extLst>
                <a:ext uri="{FF2B5EF4-FFF2-40B4-BE49-F238E27FC236}">
                  <a16:creationId xmlns:a16="http://schemas.microsoft.com/office/drawing/2014/main" id="{148F19D8-49E5-0945-BC17-56044D43D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3" name="Straight Connector 32">
            <a:extLst>
              <a:ext uri="{FF2B5EF4-FFF2-40B4-BE49-F238E27FC236}">
                <a16:creationId xmlns:a16="http://schemas.microsoft.com/office/drawing/2014/main" id="{68C50EA3-7CF1-9542-A21D-5B3EBACC50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62AA95A5-C856-C223-4B19-C1FDE8535107}"/>
              </a:ext>
            </a:extLst>
          </p:cNvPr>
          <p:cNvGraphicFramePr>
            <a:graphicFrameLocks noGrp="1"/>
          </p:cNvGraphicFramePr>
          <p:nvPr>
            <p:extLst>
              <p:ext uri="{D42A27DB-BD31-4B8C-83A1-F6EECF244321}">
                <p14:modId xmlns:p14="http://schemas.microsoft.com/office/powerpoint/2010/main" val="106954119"/>
              </p:ext>
            </p:extLst>
          </p:nvPr>
        </p:nvGraphicFramePr>
        <p:xfrm>
          <a:off x="8430859" y="2546349"/>
          <a:ext cx="1645920" cy="2828544"/>
        </p:xfrm>
        <a:graphic>
          <a:graphicData uri="http://schemas.openxmlformats.org/drawingml/2006/table">
            <a:tbl>
              <a:tblPr firstRow="1" bandRow="1">
                <a:tableStyleId>{5C22544A-7EE6-4342-B048-85BDC9FD1C3A}</a:tableStyleId>
              </a:tblPr>
              <a:tblGrid>
                <a:gridCol w="822960">
                  <a:extLst>
                    <a:ext uri="{9D8B030D-6E8A-4147-A177-3AD203B41FA5}">
                      <a16:colId xmlns:a16="http://schemas.microsoft.com/office/drawing/2014/main" val="4206241052"/>
                    </a:ext>
                  </a:extLst>
                </a:gridCol>
                <a:gridCol w="822960">
                  <a:extLst>
                    <a:ext uri="{9D8B030D-6E8A-4147-A177-3AD203B41FA5}">
                      <a16:colId xmlns:a16="http://schemas.microsoft.com/office/drawing/2014/main" val="3554818771"/>
                    </a:ext>
                  </a:extLst>
                </a:gridCol>
              </a:tblGrid>
              <a:tr h="707136">
                <a:tc>
                  <a:txBody>
                    <a:bodyPr/>
                    <a:lstStyle/>
                    <a:p>
                      <a:r>
                        <a:rPr lang="en-US" sz="1600" dirty="0">
                          <a:latin typeface="Cambria" panose="02040503050406030204" pitchFamily="18" charset="0"/>
                          <a:ea typeface="Cambria" panose="02040503050406030204" pitchFamily="18" charset="0"/>
                        </a:rPr>
                        <a:t>x</a:t>
                      </a:r>
                    </a:p>
                  </a:txBody>
                  <a:tcPr marL="167640" marR="167640" marT="83820" marB="83820"/>
                </a:tc>
                <a:tc>
                  <a:txBody>
                    <a:bodyPr/>
                    <a:lstStyle/>
                    <a:p>
                      <a:r>
                        <a:rPr lang="en-US" sz="1600" dirty="0">
                          <a:latin typeface="Cambria" panose="02040503050406030204" pitchFamily="18" charset="0"/>
                          <a:ea typeface="Cambria" panose="02040503050406030204" pitchFamily="18" charset="0"/>
                        </a:rPr>
                        <a:t>y</a:t>
                      </a:r>
                    </a:p>
                  </a:txBody>
                  <a:tcPr marL="167640" marR="167640" marT="83820" marB="83820"/>
                </a:tc>
                <a:extLst>
                  <a:ext uri="{0D108BD9-81ED-4DB2-BD59-A6C34878D82A}">
                    <a16:rowId xmlns:a16="http://schemas.microsoft.com/office/drawing/2014/main" val="1569210551"/>
                  </a:ext>
                </a:extLst>
              </a:tr>
              <a:tr h="707136">
                <a:tc>
                  <a:txBody>
                    <a:bodyPr/>
                    <a:lstStyle/>
                    <a:p>
                      <a:r>
                        <a:rPr lang="en-US" sz="1600" dirty="0">
                          <a:latin typeface="Cambria" panose="02040503050406030204" pitchFamily="18" charset="0"/>
                          <a:ea typeface="Cambria" panose="02040503050406030204" pitchFamily="18" charset="0"/>
                        </a:rPr>
                        <a:t>1</a:t>
                      </a:r>
                    </a:p>
                  </a:txBody>
                  <a:tcPr marL="167640" marR="167640" marT="83820" marB="83820"/>
                </a:tc>
                <a:tc>
                  <a:txBody>
                    <a:bodyPr/>
                    <a:lstStyle/>
                    <a:p>
                      <a:r>
                        <a:rPr lang="en-US" sz="1600" dirty="0">
                          <a:latin typeface="Cambria" panose="02040503050406030204" pitchFamily="18" charset="0"/>
                          <a:ea typeface="Cambria" panose="02040503050406030204" pitchFamily="18" charset="0"/>
                        </a:rPr>
                        <a:t>X</a:t>
                      </a:r>
                    </a:p>
                  </a:txBody>
                  <a:tcPr marL="167640" marR="167640" marT="83820" marB="83820"/>
                </a:tc>
                <a:extLst>
                  <a:ext uri="{0D108BD9-81ED-4DB2-BD59-A6C34878D82A}">
                    <a16:rowId xmlns:a16="http://schemas.microsoft.com/office/drawing/2014/main" val="1261955102"/>
                  </a:ext>
                </a:extLst>
              </a:tr>
              <a:tr h="707136">
                <a:tc>
                  <a:txBody>
                    <a:bodyPr/>
                    <a:lstStyle/>
                    <a:p>
                      <a:r>
                        <a:rPr lang="en-US" sz="1600" dirty="0">
                          <a:latin typeface="Cambria" panose="02040503050406030204" pitchFamily="18" charset="0"/>
                          <a:ea typeface="Cambria" panose="02040503050406030204" pitchFamily="18" charset="0"/>
                        </a:rPr>
                        <a:t>2</a:t>
                      </a:r>
                    </a:p>
                  </a:txBody>
                  <a:tcPr marL="167640" marR="167640" marT="83820" marB="83820"/>
                </a:tc>
                <a:tc>
                  <a:txBody>
                    <a:bodyPr/>
                    <a:lstStyle/>
                    <a:p>
                      <a:r>
                        <a:rPr lang="en-US" sz="1600" dirty="0">
                          <a:latin typeface="Cambria" panose="02040503050406030204" pitchFamily="18" charset="0"/>
                          <a:ea typeface="Cambria" panose="02040503050406030204" pitchFamily="18" charset="0"/>
                        </a:rPr>
                        <a:t>Y</a:t>
                      </a:r>
                    </a:p>
                  </a:txBody>
                  <a:tcPr marL="167640" marR="167640" marT="83820" marB="83820"/>
                </a:tc>
                <a:extLst>
                  <a:ext uri="{0D108BD9-81ED-4DB2-BD59-A6C34878D82A}">
                    <a16:rowId xmlns:a16="http://schemas.microsoft.com/office/drawing/2014/main" val="1414977189"/>
                  </a:ext>
                </a:extLst>
              </a:tr>
              <a:tr h="707136">
                <a:tc>
                  <a:txBody>
                    <a:bodyPr/>
                    <a:lstStyle/>
                    <a:p>
                      <a:r>
                        <a:rPr lang="en-US" sz="1600" dirty="0">
                          <a:latin typeface="Cambria" panose="02040503050406030204" pitchFamily="18" charset="0"/>
                          <a:ea typeface="Cambria" panose="02040503050406030204" pitchFamily="18" charset="0"/>
                        </a:rPr>
                        <a:t>3</a:t>
                      </a:r>
                    </a:p>
                  </a:txBody>
                  <a:tcPr marL="167640" marR="167640" marT="83820" marB="83820"/>
                </a:tc>
                <a:tc>
                  <a:txBody>
                    <a:bodyPr/>
                    <a:lstStyle/>
                    <a:p>
                      <a:r>
                        <a:rPr lang="en-US" sz="1600" dirty="0">
                          <a:latin typeface="Cambria" panose="02040503050406030204" pitchFamily="18" charset="0"/>
                          <a:ea typeface="Cambria" panose="02040503050406030204" pitchFamily="18" charset="0"/>
                        </a:rPr>
                        <a:t>Z</a:t>
                      </a:r>
                    </a:p>
                  </a:txBody>
                  <a:tcPr marL="167640" marR="167640" marT="83820" marB="83820"/>
                </a:tc>
                <a:extLst>
                  <a:ext uri="{0D108BD9-81ED-4DB2-BD59-A6C34878D82A}">
                    <a16:rowId xmlns:a16="http://schemas.microsoft.com/office/drawing/2014/main" val="598073216"/>
                  </a:ext>
                </a:extLst>
              </a:tr>
            </a:tbl>
          </a:graphicData>
        </a:graphic>
      </p:graphicFrame>
    </p:spTree>
    <p:extLst>
      <p:ext uri="{BB962C8B-B14F-4D97-AF65-F5344CB8AC3E}">
        <p14:creationId xmlns:p14="http://schemas.microsoft.com/office/powerpoint/2010/main" val="673916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8A818-617F-2924-3BC9-E318CFCD6CAF}"/>
              </a:ext>
            </a:extLst>
          </p:cNvPr>
          <p:cNvSpPr>
            <a:spLocks noGrp="1"/>
          </p:cNvSpPr>
          <p:nvPr>
            <p:ph type="title"/>
          </p:nvPr>
        </p:nvSpPr>
        <p:spPr/>
        <p:txBody>
          <a:bodyPr/>
          <a:lstStyle/>
          <a:p>
            <a:r>
              <a:rPr lang="en-US" dirty="0"/>
              <a:t>Aggregating</a:t>
            </a:r>
          </a:p>
        </p:txBody>
      </p:sp>
      <p:sp>
        <p:nvSpPr>
          <p:cNvPr id="3" name="Content Placeholder 2">
            <a:extLst>
              <a:ext uri="{FF2B5EF4-FFF2-40B4-BE49-F238E27FC236}">
                <a16:creationId xmlns:a16="http://schemas.microsoft.com/office/drawing/2014/main" id="{A32E4A19-C040-559E-D053-2DE6A7ADC978}"/>
              </a:ext>
            </a:extLst>
          </p:cNvPr>
          <p:cNvSpPr>
            <a:spLocks noGrp="1"/>
          </p:cNvSpPr>
          <p:nvPr>
            <p:ph idx="1"/>
          </p:nvPr>
        </p:nvSpPr>
        <p:spPr/>
        <p:txBody>
          <a:bodyPr/>
          <a:lstStyle/>
          <a:p>
            <a:r>
              <a:rPr lang="en-US" sz="1600" dirty="0"/>
              <a:t> The data.table package provides efficient aggregation functions to summarize data. </a:t>
            </a:r>
          </a:p>
          <a:p>
            <a:r>
              <a:rPr lang="en-US" sz="1600" dirty="0"/>
              <a:t>You can calculate various summary statistics such as mean, sum, count, and more using functions like sum(), mean(), count(), etc. </a:t>
            </a:r>
          </a:p>
          <a:p>
            <a:pPr marL="0" indent="0">
              <a:buNone/>
            </a:pPr>
            <a:endParaRPr lang="en-US" dirty="0"/>
          </a:p>
        </p:txBody>
      </p:sp>
    </p:spTree>
    <p:extLst>
      <p:ext uri="{BB962C8B-B14F-4D97-AF65-F5344CB8AC3E}">
        <p14:creationId xmlns:p14="http://schemas.microsoft.com/office/powerpoint/2010/main" val="2018862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9D94D-4222-E147-A548-D4E7AC57FEDB}"/>
              </a:ext>
            </a:extLst>
          </p:cNvPr>
          <p:cNvSpPr>
            <a:spLocks noGrp="1"/>
          </p:cNvSpPr>
          <p:nvPr>
            <p:ph type="title"/>
          </p:nvPr>
        </p:nvSpPr>
        <p:spPr/>
        <p:txBody>
          <a:bodyPr/>
          <a:lstStyle/>
          <a:p>
            <a:r>
              <a:rPr lang="en-US" sz="3200" dirty="0">
                <a:latin typeface="Cambria" panose="02040503050406030204" pitchFamily="18" charset="0"/>
                <a:cs typeface="Times New Roman" panose="02020603050405020304" pitchFamily="18" charset="0"/>
              </a:rPr>
              <a:t>Creatin</a:t>
            </a:r>
            <a:r>
              <a:rPr lang="en-US" sz="3200" dirty="0">
                <a:cs typeface="Times New Roman" panose="02020603050405020304" pitchFamily="18" charset="0"/>
              </a:rPr>
              <a:t>g an Expanded Data summary </a:t>
            </a:r>
            <a:endParaRPr lang="en-US" dirty="0"/>
          </a:p>
        </p:txBody>
      </p:sp>
      <p:pic>
        <p:nvPicPr>
          <p:cNvPr id="3" name="Picture 2">
            <a:extLst>
              <a:ext uri="{FF2B5EF4-FFF2-40B4-BE49-F238E27FC236}">
                <a16:creationId xmlns:a16="http://schemas.microsoft.com/office/drawing/2014/main" id="{1B88D6D2-FAA8-4B4C-956E-154766404E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241" y="1997952"/>
            <a:ext cx="7058744" cy="3925339"/>
          </a:xfrm>
          <a:prstGeom prst="rect">
            <a:avLst/>
          </a:prstGeom>
        </p:spPr>
      </p:pic>
    </p:spTree>
    <p:extLst>
      <p:ext uri="{BB962C8B-B14F-4D97-AF65-F5344CB8AC3E}">
        <p14:creationId xmlns:p14="http://schemas.microsoft.com/office/powerpoint/2010/main" val="518884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8A818-617F-2924-3BC9-E318CFCD6CAF}"/>
              </a:ext>
            </a:extLst>
          </p:cNvPr>
          <p:cNvSpPr>
            <a:spLocks noGrp="1"/>
          </p:cNvSpPr>
          <p:nvPr>
            <p:ph type="title"/>
          </p:nvPr>
        </p:nvSpPr>
        <p:spPr/>
        <p:txBody>
          <a:bodyPr/>
          <a:lstStyle/>
          <a:p>
            <a:r>
              <a:rPr lang="en-US" dirty="0"/>
              <a:t>Sorting</a:t>
            </a:r>
          </a:p>
        </p:txBody>
      </p:sp>
      <p:sp>
        <p:nvSpPr>
          <p:cNvPr id="3" name="Content Placeholder 2">
            <a:extLst>
              <a:ext uri="{FF2B5EF4-FFF2-40B4-BE49-F238E27FC236}">
                <a16:creationId xmlns:a16="http://schemas.microsoft.com/office/drawing/2014/main" id="{A32E4A19-C040-559E-D053-2DE6A7ADC978}"/>
              </a:ext>
            </a:extLst>
          </p:cNvPr>
          <p:cNvSpPr>
            <a:spLocks noGrp="1"/>
          </p:cNvSpPr>
          <p:nvPr>
            <p:ph idx="1"/>
          </p:nvPr>
        </p:nvSpPr>
        <p:spPr/>
        <p:txBody>
          <a:bodyPr/>
          <a:lstStyle/>
          <a:p>
            <a:r>
              <a:rPr lang="en-US" sz="1600" dirty="0"/>
              <a:t>With data.table, you can sort data by one or more columns using the order() function or the setorder() function. </a:t>
            </a:r>
          </a:p>
          <a:p>
            <a:r>
              <a:rPr lang="en-US" sz="1600" dirty="0"/>
              <a:t>Sorting can be performed in ascending or descending order. </a:t>
            </a:r>
          </a:p>
          <a:p>
            <a:r>
              <a:rPr lang="en-US" sz="1600" dirty="0"/>
              <a:t>Sorting can also be done while creating an index using the setkey() function.</a:t>
            </a:r>
            <a:endParaRPr lang="en-US" dirty="0"/>
          </a:p>
        </p:txBody>
      </p:sp>
    </p:spTree>
    <p:extLst>
      <p:ext uri="{BB962C8B-B14F-4D97-AF65-F5344CB8AC3E}">
        <p14:creationId xmlns:p14="http://schemas.microsoft.com/office/powerpoint/2010/main" val="4093105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51" name="Oval 50">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Oval 58">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Oval 64">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75" name="Straight Connector 7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76" name="Rectangle 75">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A8A818-617F-2924-3BC9-E318CFCD6CAF}"/>
              </a:ext>
            </a:extLst>
          </p:cNvPr>
          <p:cNvSpPr>
            <a:spLocks noGrp="1"/>
          </p:cNvSpPr>
          <p:nvPr>
            <p:ph type="title"/>
          </p:nvPr>
        </p:nvSpPr>
        <p:spPr>
          <a:xfrm>
            <a:off x="566924" y="765768"/>
            <a:ext cx="6402597" cy="1063244"/>
          </a:xfrm>
        </p:spPr>
        <p:txBody>
          <a:bodyPr vert="horz" lIns="91440" tIns="45720" rIns="91440" bIns="45720" rtlCol="0" anchor="t">
            <a:normAutofit/>
          </a:bodyPr>
          <a:lstStyle/>
          <a:p>
            <a:r>
              <a:rPr lang="en-US" sz="4800" dirty="0">
                <a:latin typeface="+mj-lt"/>
                <a:ea typeface="+mj-ea"/>
              </a:rPr>
              <a:t>THANK YOU ???</a:t>
            </a:r>
          </a:p>
        </p:txBody>
      </p:sp>
      <p:grpSp>
        <p:nvGrpSpPr>
          <p:cNvPr id="77" name="Group 76">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78"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82" name="Graphic 81" descr="Handshake">
            <a:extLst>
              <a:ext uri="{FF2B5EF4-FFF2-40B4-BE49-F238E27FC236}">
                <a16:creationId xmlns:a16="http://schemas.microsoft.com/office/drawing/2014/main" id="{4FBC7128-B8BD-C3C5-C7C3-00ED7D3C4F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38232" y="2169236"/>
            <a:ext cx="3712134" cy="3712134"/>
          </a:xfrm>
          <a:prstGeom prst="rect">
            <a:avLst/>
          </a:prstGeom>
        </p:spPr>
      </p:pic>
      <p:cxnSp>
        <p:nvCxnSpPr>
          <p:cNvPr id="83" name="Straight Connector 82">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6925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E543E6-9A16-5DF5-0EBD-BE5BB25001AE}"/>
              </a:ext>
            </a:extLst>
          </p:cNvPr>
          <p:cNvSpPr>
            <a:spLocks noGrp="1"/>
          </p:cNvSpPr>
          <p:nvPr>
            <p:ph type="title"/>
          </p:nvPr>
        </p:nvSpPr>
        <p:spPr>
          <a:xfrm>
            <a:off x="565150" y="770890"/>
            <a:ext cx="7335835" cy="1268984"/>
          </a:xfrm>
        </p:spPr>
        <p:txBody>
          <a:bodyPr>
            <a:normAutofit/>
          </a:bodyPr>
          <a:lstStyle/>
          <a:p>
            <a:r>
              <a:rPr lang="en-US" dirty="0"/>
              <a:t>Data.table Syntax</a:t>
            </a:r>
          </a:p>
        </p:txBody>
      </p:sp>
      <p:cxnSp>
        <p:nvCxnSpPr>
          <p:cNvPr id="28" name="Straight Connector 27">
            <a:extLst>
              <a:ext uri="{FF2B5EF4-FFF2-40B4-BE49-F238E27FC236}">
                <a16:creationId xmlns:a16="http://schemas.microsoft.com/office/drawing/2014/main" id="{65824CF1-E973-7D48-9ECB-68CF79EC0D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6" name="Freeform: Shape 25">
            <a:extLst>
              <a:ext uri="{FF2B5EF4-FFF2-40B4-BE49-F238E27FC236}">
                <a16:creationId xmlns:a16="http://schemas.microsoft.com/office/drawing/2014/main" id="{D96669C8-D6A6-1031-41DF-D4BC95082CD4}"/>
              </a:ext>
            </a:extLst>
          </p:cNvPr>
          <p:cNvSpPr/>
          <p:nvPr/>
        </p:nvSpPr>
        <p:spPr>
          <a:xfrm>
            <a:off x="932174" y="4103445"/>
            <a:ext cx="2382274" cy="1429364"/>
          </a:xfrm>
          <a:custGeom>
            <a:avLst/>
            <a:gdLst>
              <a:gd name="connsiteX0" fmla="*/ 0 w 2382274"/>
              <a:gd name="connsiteY0" fmla="*/ 0 h 1429364"/>
              <a:gd name="connsiteX1" fmla="*/ 2382274 w 2382274"/>
              <a:gd name="connsiteY1" fmla="*/ 0 h 1429364"/>
              <a:gd name="connsiteX2" fmla="*/ 2382274 w 2382274"/>
              <a:gd name="connsiteY2" fmla="*/ 1429364 h 1429364"/>
              <a:gd name="connsiteX3" fmla="*/ 0 w 2382274"/>
              <a:gd name="connsiteY3" fmla="*/ 1429364 h 1429364"/>
              <a:gd name="connsiteX4" fmla="*/ 0 w 2382274"/>
              <a:gd name="connsiteY4" fmla="*/ 0 h 1429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2274" h="1429364">
                <a:moveTo>
                  <a:pt x="0" y="0"/>
                </a:moveTo>
                <a:lnTo>
                  <a:pt x="2382274" y="0"/>
                </a:lnTo>
                <a:lnTo>
                  <a:pt x="2382274" y="1429364"/>
                </a:lnTo>
                <a:lnTo>
                  <a:pt x="0" y="1429364"/>
                </a:lnTo>
                <a:lnTo>
                  <a:pt x="0" y="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dirty="0"/>
              <a:t>i</a:t>
            </a:r>
            <a:r>
              <a:rPr lang="en-US" sz="1700" b="0" i="0" kern="1200" dirty="0"/>
              <a:t> = on </a:t>
            </a:r>
            <a:r>
              <a:rPr lang="en-US" sz="1600" b="0" i="0" kern="1200" dirty="0">
                <a:latin typeface="Cambria" panose="02040503050406030204" pitchFamily="18" charset="0"/>
                <a:ea typeface="Cambria" panose="02040503050406030204" pitchFamily="18" charset="0"/>
              </a:rPr>
              <a:t>which</a:t>
            </a:r>
            <a:r>
              <a:rPr lang="en-US" sz="1700" b="0" i="0" kern="1200" dirty="0"/>
              <a:t> rows</a:t>
            </a:r>
            <a:endParaRPr lang="en-US" sz="1700" kern="1200" dirty="0"/>
          </a:p>
        </p:txBody>
      </p:sp>
      <p:sp>
        <p:nvSpPr>
          <p:cNvPr id="30" name="Freeform: Shape 29">
            <a:extLst>
              <a:ext uri="{FF2B5EF4-FFF2-40B4-BE49-F238E27FC236}">
                <a16:creationId xmlns:a16="http://schemas.microsoft.com/office/drawing/2014/main" id="{9E6D2426-7597-6ED5-D9EC-CCF2A6F3CA7D}"/>
              </a:ext>
            </a:extLst>
          </p:cNvPr>
          <p:cNvSpPr/>
          <p:nvPr/>
        </p:nvSpPr>
        <p:spPr>
          <a:xfrm>
            <a:off x="4233067" y="4103445"/>
            <a:ext cx="2382274" cy="1429364"/>
          </a:xfrm>
          <a:custGeom>
            <a:avLst/>
            <a:gdLst>
              <a:gd name="connsiteX0" fmla="*/ 0 w 2382274"/>
              <a:gd name="connsiteY0" fmla="*/ 0 h 1429364"/>
              <a:gd name="connsiteX1" fmla="*/ 2382274 w 2382274"/>
              <a:gd name="connsiteY1" fmla="*/ 0 h 1429364"/>
              <a:gd name="connsiteX2" fmla="*/ 2382274 w 2382274"/>
              <a:gd name="connsiteY2" fmla="*/ 1429364 h 1429364"/>
              <a:gd name="connsiteX3" fmla="*/ 0 w 2382274"/>
              <a:gd name="connsiteY3" fmla="*/ 1429364 h 1429364"/>
              <a:gd name="connsiteX4" fmla="*/ 0 w 2382274"/>
              <a:gd name="connsiteY4" fmla="*/ 0 h 1429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2274" h="1429364">
                <a:moveTo>
                  <a:pt x="0" y="0"/>
                </a:moveTo>
                <a:lnTo>
                  <a:pt x="2382274" y="0"/>
                </a:lnTo>
                <a:lnTo>
                  <a:pt x="2382274" y="1429364"/>
                </a:lnTo>
                <a:lnTo>
                  <a:pt x="0" y="1429364"/>
                </a:lnTo>
                <a:lnTo>
                  <a:pt x="0" y="0"/>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600" b="0" i="0" kern="1200" dirty="0">
                <a:latin typeface="Cambria" panose="02040503050406030204" pitchFamily="18" charset="0"/>
                <a:ea typeface="Cambria" panose="02040503050406030204" pitchFamily="18" charset="0"/>
              </a:rPr>
              <a:t>j= what to do </a:t>
            </a:r>
            <a:endParaRPr lang="en-US" sz="1600" kern="1200" dirty="0">
              <a:latin typeface="Cambria" panose="02040503050406030204" pitchFamily="18" charset="0"/>
              <a:ea typeface="Cambria" panose="02040503050406030204" pitchFamily="18" charset="0"/>
            </a:endParaRPr>
          </a:p>
        </p:txBody>
      </p:sp>
      <p:sp>
        <p:nvSpPr>
          <p:cNvPr id="31" name="Freeform: Shape 30">
            <a:extLst>
              <a:ext uri="{FF2B5EF4-FFF2-40B4-BE49-F238E27FC236}">
                <a16:creationId xmlns:a16="http://schemas.microsoft.com/office/drawing/2014/main" id="{4A354939-4B8B-984F-6E7D-C981F5337D1F}"/>
              </a:ext>
            </a:extLst>
          </p:cNvPr>
          <p:cNvSpPr/>
          <p:nvPr/>
        </p:nvSpPr>
        <p:spPr>
          <a:xfrm>
            <a:off x="7396297" y="4103445"/>
            <a:ext cx="2382274" cy="1429364"/>
          </a:xfrm>
          <a:custGeom>
            <a:avLst/>
            <a:gdLst>
              <a:gd name="connsiteX0" fmla="*/ 0 w 2382274"/>
              <a:gd name="connsiteY0" fmla="*/ 0 h 1429364"/>
              <a:gd name="connsiteX1" fmla="*/ 2382274 w 2382274"/>
              <a:gd name="connsiteY1" fmla="*/ 0 h 1429364"/>
              <a:gd name="connsiteX2" fmla="*/ 2382274 w 2382274"/>
              <a:gd name="connsiteY2" fmla="*/ 1429364 h 1429364"/>
              <a:gd name="connsiteX3" fmla="*/ 0 w 2382274"/>
              <a:gd name="connsiteY3" fmla="*/ 1429364 h 1429364"/>
              <a:gd name="connsiteX4" fmla="*/ 0 w 2382274"/>
              <a:gd name="connsiteY4" fmla="*/ 0 h 1429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2274" h="1429364">
                <a:moveTo>
                  <a:pt x="0" y="0"/>
                </a:moveTo>
                <a:lnTo>
                  <a:pt x="2382274" y="0"/>
                </a:lnTo>
                <a:lnTo>
                  <a:pt x="2382274" y="1429364"/>
                </a:lnTo>
                <a:lnTo>
                  <a:pt x="0" y="1429364"/>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600" b="0" i="0" kern="1200" dirty="0">
                <a:latin typeface="Cambria" panose="02040503050406030204" pitchFamily="18" charset="0"/>
                <a:ea typeface="Cambria" panose="02040503050406030204" pitchFamily="18" charset="0"/>
              </a:rPr>
              <a:t>By = what should be grouped by</a:t>
            </a:r>
            <a:endParaRPr lang="en-US" sz="1600" kern="1200" dirty="0">
              <a:latin typeface="Cambria" panose="02040503050406030204" pitchFamily="18" charset="0"/>
              <a:ea typeface="Cambria" panose="02040503050406030204" pitchFamily="18" charset="0"/>
            </a:endParaRPr>
          </a:p>
        </p:txBody>
      </p:sp>
      <p:sp>
        <p:nvSpPr>
          <p:cNvPr id="35" name="Freeform: Shape 34">
            <a:extLst>
              <a:ext uri="{FF2B5EF4-FFF2-40B4-BE49-F238E27FC236}">
                <a16:creationId xmlns:a16="http://schemas.microsoft.com/office/drawing/2014/main" id="{31B43DD3-0C25-D34F-5AFB-0CAF00A64062}"/>
              </a:ext>
            </a:extLst>
          </p:cNvPr>
          <p:cNvSpPr/>
          <p:nvPr/>
        </p:nvSpPr>
        <p:spPr>
          <a:xfrm>
            <a:off x="4131355" y="1999636"/>
            <a:ext cx="2382274" cy="1429364"/>
          </a:xfrm>
          <a:custGeom>
            <a:avLst/>
            <a:gdLst>
              <a:gd name="connsiteX0" fmla="*/ 0 w 2382274"/>
              <a:gd name="connsiteY0" fmla="*/ 0 h 1429364"/>
              <a:gd name="connsiteX1" fmla="*/ 2382274 w 2382274"/>
              <a:gd name="connsiteY1" fmla="*/ 0 h 1429364"/>
              <a:gd name="connsiteX2" fmla="*/ 2382274 w 2382274"/>
              <a:gd name="connsiteY2" fmla="*/ 1429364 h 1429364"/>
              <a:gd name="connsiteX3" fmla="*/ 0 w 2382274"/>
              <a:gd name="connsiteY3" fmla="*/ 1429364 h 1429364"/>
              <a:gd name="connsiteX4" fmla="*/ 0 w 2382274"/>
              <a:gd name="connsiteY4" fmla="*/ 0 h 1429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2274" h="1429364">
                <a:moveTo>
                  <a:pt x="0" y="0"/>
                </a:moveTo>
                <a:lnTo>
                  <a:pt x="2382274" y="0"/>
                </a:lnTo>
                <a:lnTo>
                  <a:pt x="2382274" y="1429364"/>
                </a:lnTo>
                <a:lnTo>
                  <a:pt x="0" y="1429364"/>
                </a:lnTo>
                <a:lnTo>
                  <a:pt x="0" y="0"/>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600" b="0" i="0" kern="1200" dirty="0">
                <a:latin typeface="Cambria" panose="02040503050406030204" pitchFamily="18" charset="0"/>
                <a:ea typeface="Cambria" panose="02040503050406030204" pitchFamily="18" charset="0"/>
              </a:rPr>
              <a:t>DT[ </a:t>
            </a:r>
            <a:r>
              <a:rPr lang="en-US" sz="1600" dirty="0">
                <a:latin typeface="Cambria" panose="02040503050406030204" pitchFamily="18" charset="0"/>
                <a:ea typeface="Cambria" panose="02040503050406030204" pitchFamily="18" charset="0"/>
              </a:rPr>
              <a:t>i</a:t>
            </a:r>
            <a:r>
              <a:rPr lang="en-US" sz="1600" b="0" i="0" kern="1200" dirty="0">
                <a:latin typeface="Cambria" panose="02040503050406030204" pitchFamily="18" charset="0"/>
                <a:ea typeface="Cambria" panose="02040503050406030204" pitchFamily="18" charset="0"/>
              </a:rPr>
              <a:t>, j, by]</a:t>
            </a:r>
            <a:endParaRPr lang="en-US" sz="1600" kern="1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3922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ppt_x"/>
                                          </p:val>
                                        </p:tav>
                                        <p:tav tm="100000">
                                          <p:val>
                                            <p:strVal val="#ppt_x"/>
                                          </p:val>
                                        </p:tav>
                                      </p:tavLst>
                                    </p:anim>
                                    <p:anim calcmode="lin" valueType="num">
                                      <p:cBhvr additive="base">
                                        <p:cTn id="2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0" grpId="0" animBg="1"/>
      <p:bldP spid="31" grpId="0" animBg="1"/>
      <p:bldP spid="3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A8A818-617F-2924-3BC9-E318CFCD6CAF}"/>
              </a:ext>
            </a:extLst>
          </p:cNvPr>
          <p:cNvSpPr>
            <a:spLocks noGrp="1"/>
          </p:cNvSpPr>
          <p:nvPr>
            <p:ph type="title"/>
          </p:nvPr>
        </p:nvSpPr>
        <p:spPr>
          <a:xfrm>
            <a:off x="565151" y="770889"/>
            <a:ext cx="4133560" cy="3395469"/>
          </a:xfrm>
        </p:spPr>
        <p:txBody>
          <a:bodyPr>
            <a:normAutofit/>
          </a:bodyPr>
          <a:lstStyle/>
          <a:p>
            <a:r>
              <a:rPr lang="en-US" dirty="0"/>
              <a:t>Creating a data.table and data.frames</a:t>
            </a:r>
          </a:p>
        </p:txBody>
      </p:sp>
      <p:cxnSp>
        <p:nvCxnSpPr>
          <p:cNvPr id="29" name="Straight Connector 28">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935BF862-9B6B-7B40-9440-DC2932E8CD0F}"/>
              </a:ext>
            </a:extLst>
          </p:cNvPr>
          <p:cNvGrpSpPr/>
          <p:nvPr/>
        </p:nvGrpSpPr>
        <p:grpSpPr>
          <a:xfrm>
            <a:off x="5316278" y="814372"/>
            <a:ext cx="6104761" cy="1583275"/>
            <a:chOff x="5316278" y="814372"/>
            <a:chExt cx="6104761" cy="1583275"/>
          </a:xfrm>
        </p:grpSpPr>
        <p:sp>
          <p:nvSpPr>
            <p:cNvPr id="4" name="Rectangle: Rounded Corners 3">
              <a:extLst>
                <a:ext uri="{FF2B5EF4-FFF2-40B4-BE49-F238E27FC236}">
                  <a16:creationId xmlns:a16="http://schemas.microsoft.com/office/drawing/2014/main" id="{B6E3916A-F6AD-028F-73A9-B9D228107BC4}"/>
                </a:ext>
              </a:extLst>
            </p:cNvPr>
            <p:cNvSpPr/>
            <p:nvPr/>
          </p:nvSpPr>
          <p:spPr>
            <a:xfrm>
              <a:off x="5316278" y="814372"/>
              <a:ext cx="6104761" cy="1581728"/>
            </a:xfrm>
            <a:prstGeom prst="roundRect">
              <a:avLst>
                <a:gd name="adj" fmla="val 10000"/>
              </a:avLst>
            </a:prstGeom>
          </p:spPr>
          <p:style>
            <a:lnRef idx="0">
              <a:schemeClr val="accent5">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5" name="Rectangle 4" descr="Database">
              <a:extLst>
                <a:ext uri="{FF2B5EF4-FFF2-40B4-BE49-F238E27FC236}">
                  <a16:creationId xmlns:a16="http://schemas.microsoft.com/office/drawing/2014/main" id="{8CC7A6E8-DB1C-2957-8E38-9D802DA621F6}"/>
                </a:ext>
              </a:extLst>
            </p:cNvPr>
            <p:cNvSpPr/>
            <p:nvPr/>
          </p:nvSpPr>
          <p:spPr>
            <a:xfrm>
              <a:off x="5794750" y="1170261"/>
              <a:ext cx="870801" cy="86995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a:lstStyle/>
            <a:p>
              <a:endParaRPr lang="en-US"/>
            </a:p>
          </p:txBody>
        </p:sp>
        <p:sp>
          <p:nvSpPr>
            <p:cNvPr id="6" name="Freeform: Shape 5">
              <a:extLst>
                <a:ext uri="{FF2B5EF4-FFF2-40B4-BE49-F238E27FC236}">
                  <a16:creationId xmlns:a16="http://schemas.microsoft.com/office/drawing/2014/main" id="{5A600DBA-8522-366E-AEEE-050320A9C854}"/>
                </a:ext>
              </a:extLst>
            </p:cNvPr>
            <p:cNvSpPr/>
            <p:nvPr/>
          </p:nvSpPr>
          <p:spPr>
            <a:xfrm>
              <a:off x="7144025" y="814372"/>
              <a:ext cx="4131656" cy="1583275"/>
            </a:xfrm>
            <a:custGeom>
              <a:avLst/>
              <a:gdLst>
                <a:gd name="connsiteX0" fmla="*/ 0 w 4131656"/>
                <a:gd name="connsiteY0" fmla="*/ 0 h 1583275"/>
                <a:gd name="connsiteX1" fmla="*/ 4131656 w 4131656"/>
                <a:gd name="connsiteY1" fmla="*/ 0 h 1583275"/>
                <a:gd name="connsiteX2" fmla="*/ 4131656 w 4131656"/>
                <a:gd name="connsiteY2" fmla="*/ 1583275 h 1583275"/>
                <a:gd name="connsiteX3" fmla="*/ 0 w 4131656"/>
                <a:gd name="connsiteY3" fmla="*/ 1583275 h 1583275"/>
                <a:gd name="connsiteX4" fmla="*/ 0 w 4131656"/>
                <a:gd name="connsiteY4" fmla="*/ 0 h 1583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1656" h="1583275">
                  <a:moveTo>
                    <a:pt x="0" y="0"/>
                  </a:moveTo>
                  <a:lnTo>
                    <a:pt x="4131656" y="0"/>
                  </a:lnTo>
                  <a:lnTo>
                    <a:pt x="4131656" y="1583275"/>
                  </a:lnTo>
                  <a:lnTo>
                    <a:pt x="0" y="158327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7563" tIns="167563" rIns="167563" bIns="167563" numCol="1" spcCol="1270" anchor="ctr" anchorCtr="0">
              <a:noAutofit/>
            </a:bodyPr>
            <a:lstStyle/>
            <a:p>
              <a:pPr marL="0" lvl="0" indent="0" algn="l" defTabSz="711200">
                <a:lnSpc>
                  <a:spcPct val="100000"/>
                </a:lnSpc>
                <a:spcBef>
                  <a:spcPct val="0"/>
                </a:spcBef>
                <a:spcAft>
                  <a:spcPct val="35000"/>
                </a:spcAft>
                <a:buNone/>
              </a:pPr>
              <a:r>
                <a:rPr lang="en-US" sz="1600" b="0" i="0" kern="1200" dirty="0"/>
                <a:t>Syntax: The syntax is slightly different between data.table and data.frame</a:t>
              </a:r>
              <a:r>
                <a:rPr lang="en-US" sz="1600" dirty="0"/>
                <a:t>.</a:t>
              </a:r>
              <a:endParaRPr lang="en-US" sz="1600" kern="1200" dirty="0"/>
            </a:p>
          </p:txBody>
        </p:sp>
      </p:grpSp>
      <p:grpSp>
        <p:nvGrpSpPr>
          <p:cNvPr id="14" name="Group 13">
            <a:extLst>
              <a:ext uri="{FF2B5EF4-FFF2-40B4-BE49-F238E27FC236}">
                <a16:creationId xmlns:a16="http://schemas.microsoft.com/office/drawing/2014/main" id="{8A0AB9DF-FEBB-013E-2ACD-E1D34352E9CC}"/>
              </a:ext>
            </a:extLst>
          </p:cNvPr>
          <p:cNvGrpSpPr/>
          <p:nvPr/>
        </p:nvGrpSpPr>
        <p:grpSpPr>
          <a:xfrm>
            <a:off x="5316278" y="2749486"/>
            <a:ext cx="6104761" cy="1583275"/>
            <a:chOff x="5316278" y="2749486"/>
            <a:chExt cx="6104761" cy="1583275"/>
          </a:xfrm>
        </p:grpSpPr>
        <p:sp>
          <p:nvSpPr>
            <p:cNvPr id="7" name="Rectangle: Rounded Corners 6">
              <a:extLst>
                <a:ext uri="{FF2B5EF4-FFF2-40B4-BE49-F238E27FC236}">
                  <a16:creationId xmlns:a16="http://schemas.microsoft.com/office/drawing/2014/main" id="{98639BDC-6620-8CEB-23BB-3BB90BA97AFC}"/>
                </a:ext>
              </a:extLst>
            </p:cNvPr>
            <p:cNvSpPr/>
            <p:nvPr/>
          </p:nvSpPr>
          <p:spPr>
            <a:xfrm>
              <a:off x="5316278" y="2749486"/>
              <a:ext cx="6104761" cy="1581728"/>
            </a:xfrm>
            <a:prstGeom prst="roundRect">
              <a:avLst>
                <a:gd name="adj" fmla="val 10000"/>
              </a:avLst>
            </a:prstGeom>
          </p:spPr>
          <p:style>
            <a:lnRef idx="0">
              <a:schemeClr val="accent5">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8" name="Rectangle 7" descr="Processor">
              <a:extLst>
                <a:ext uri="{FF2B5EF4-FFF2-40B4-BE49-F238E27FC236}">
                  <a16:creationId xmlns:a16="http://schemas.microsoft.com/office/drawing/2014/main" id="{84F16ED1-56D6-A1FD-5DE8-67793FF9D1FA}"/>
                </a:ext>
              </a:extLst>
            </p:cNvPr>
            <p:cNvSpPr/>
            <p:nvPr/>
          </p:nvSpPr>
          <p:spPr>
            <a:xfrm>
              <a:off x="5794750" y="3105375"/>
              <a:ext cx="870801" cy="869950"/>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a:lstStyle/>
            <a:p>
              <a:endParaRPr lang="en-US"/>
            </a:p>
          </p:txBody>
        </p:sp>
        <p:sp>
          <p:nvSpPr>
            <p:cNvPr id="9" name="Freeform: Shape 8">
              <a:extLst>
                <a:ext uri="{FF2B5EF4-FFF2-40B4-BE49-F238E27FC236}">
                  <a16:creationId xmlns:a16="http://schemas.microsoft.com/office/drawing/2014/main" id="{BE8A25D8-A5F1-EE8F-F1DF-85ACF5E2DA35}"/>
                </a:ext>
              </a:extLst>
            </p:cNvPr>
            <p:cNvSpPr/>
            <p:nvPr/>
          </p:nvSpPr>
          <p:spPr>
            <a:xfrm>
              <a:off x="7144025" y="2749486"/>
              <a:ext cx="4131656" cy="1583275"/>
            </a:xfrm>
            <a:custGeom>
              <a:avLst/>
              <a:gdLst>
                <a:gd name="connsiteX0" fmla="*/ 0 w 4131656"/>
                <a:gd name="connsiteY0" fmla="*/ 0 h 1583275"/>
                <a:gd name="connsiteX1" fmla="*/ 4131656 w 4131656"/>
                <a:gd name="connsiteY1" fmla="*/ 0 h 1583275"/>
                <a:gd name="connsiteX2" fmla="*/ 4131656 w 4131656"/>
                <a:gd name="connsiteY2" fmla="*/ 1583275 h 1583275"/>
                <a:gd name="connsiteX3" fmla="*/ 0 w 4131656"/>
                <a:gd name="connsiteY3" fmla="*/ 1583275 h 1583275"/>
                <a:gd name="connsiteX4" fmla="*/ 0 w 4131656"/>
                <a:gd name="connsiteY4" fmla="*/ 0 h 1583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1656" h="1583275">
                  <a:moveTo>
                    <a:pt x="0" y="0"/>
                  </a:moveTo>
                  <a:lnTo>
                    <a:pt x="4131656" y="0"/>
                  </a:lnTo>
                  <a:lnTo>
                    <a:pt x="4131656" y="1583275"/>
                  </a:lnTo>
                  <a:lnTo>
                    <a:pt x="0" y="158327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7563" tIns="167563" rIns="167563" bIns="167563" numCol="1" spcCol="1270" anchor="ctr" anchorCtr="0">
              <a:noAutofit/>
            </a:bodyPr>
            <a:lstStyle/>
            <a:p>
              <a:pPr marL="0" lvl="0" indent="0" algn="l" defTabSz="711200">
                <a:lnSpc>
                  <a:spcPct val="100000"/>
                </a:lnSpc>
                <a:spcBef>
                  <a:spcPct val="0"/>
                </a:spcBef>
                <a:spcAft>
                  <a:spcPct val="35000"/>
                </a:spcAft>
                <a:buNone/>
              </a:pPr>
              <a:r>
                <a:rPr lang="en-US" sz="1600" b="0" i="0" kern="1200" dirty="0">
                  <a:latin typeface="Cambria" panose="02040503050406030204" pitchFamily="18" charset="0"/>
                  <a:ea typeface="Cambria" panose="02040503050406030204" pitchFamily="18" charset="0"/>
                </a:rPr>
                <a:t>Efficiency: data.table is known for its efficient and fast performance, especially with large datasets. It uses optimized algorithms and data structures, which can result in faster filtering compared to data.frame for certain operations.</a:t>
              </a:r>
              <a:endParaRPr lang="en-US" sz="1600" kern="1200" dirty="0">
                <a:latin typeface="Cambria" panose="02040503050406030204" pitchFamily="18" charset="0"/>
                <a:ea typeface="Cambria" panose="02040503050406030204" pitchFamily="18" charset="0"/>
              </a:endParaRPr>
            </a:p>
          </p:txBody>
        </p:sp>
      </p:grpSp>
      <p:grpSp>
        <p:nvGrpSpPr>
          <p:cNvPr id="15" name="Group 14">
            <a:extLst>
              <a:ext uri="{FF2B5EF4-FFF2-40B4-BE49-F238E27FC236}">
                <a16:creationId xmlns:a16="http://schemas.microsoft.com/office/drawing/2014/main" id="{4699F83D-B9CB-ADB8-F90B-ECE293FBD3BC}"/>
              </a:ext>
            </a:extLst>
          </p:cNvPr>
          <p:cNvGrpSpPr/>
          <p:nvPr/>
        </p:nvGrpSpPr>
        <p:grpSpPr>
          <a:xfrm>
            <a:off x="5316278" y="4684600"/>
            <a:ext cx="6104761" cy="1583275"/>
            <a:chOff x="5316278" y="4684600"/>
            <a:chExt cx="6104761" cy="1583275"/>
          </a:xfrm>
        </p:grpSpPr>
        <p:sp>
          <p:nvSpPr>
            <p:cNvPr id="10" name="Rectangle: Rounded Corners 9">
              <a:extLst>
                <a:ext uri="{FF2B5EF4-FFF2-40B4-BE49-F238E27FC236}">
                  <a16:creationId xmlns:a16="http://schemas.microsoft.com/office/drawing/2014/main" id="{C2C5495F-5C43-F2AE-617D-38DDFB80A512}"/>
                </a:ext>
              </a:extLst>
            </p:cNvPr>
            <p:cNvSpPr/>
            <p:nvPr/>
          </p:nvSpPr>
          <p:spPr>
            <a:xfrm>
              <a:off x="5316278" y="4684600"/>
              <a:ext cx="6104761" cy="1581728"/>
            </a:xfrm>
            <a:prstGeom prst="roundRect">
              <a:avLst>
                <a:gd name="adj" fmla="val 10000"/>
              </a:avLst>
            </a:prstGeom>
          </p:spPr>
          <p:style>
            <a:lnRef idx="0">
              <a:schemeClr val="accent5">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1" name="Rectangle 10" descr="Key">
              <a:extLst>
                <a:ext uri="{FF2B5EF4-FFF2-40B4-BE49-F238E27FC236}">
                  <a16:creationId xmlns:a16="http://schemas.microsoft.com/office/drawing/2014/main" id="{D154E1FE-FF90-F168-54C1-3340D6B2D7EF}"/>
                </a:ext>
              </a:extLst>
            </p:cNvPr>
            <p:cNvSpPr/>
            <p:nvPr/>
          </p:nvSpPr>
          <p:spPr>
            <a:xfrm>
              <a:off x="5794750" y="5040489"/>
              <a:ext cx="870801" cy="869950"/>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a:lstStyle/>
            <a:p>
              <a:endParaRPr lang="en-US"/>
            </a:p>
          </p:txBody>
        </p:sp>
        <p:sp>
          <p:nvSpPr>
            <p:cNvPr id="12" name="Freeform: Shape 11">
              <a:extLst>
                <a:ext uri="{FF2B5EF4-FFF2-40B4-BE49-F238E27FC236}">
                  <a16:creationId xmlns:a16="http://schemas.microsoft.com/office/drawing/2014/main" id="{48EB237D-E087-6B5D-21B6-70C6D9157229}"/>
                </a:ext>
              </a:extLst>
            </p:cNvPr>
            <p:cNvSpPr/>
            <p:nvPr/>
          </p:nvSpPr>
          <p:spPr>
            <a:xfrm>
              <a:off x="7144025" y="4684600"/>
              <a:ext cx="4131656" cy="1583275"/>
            </a:xfrm>
            <a:custGeom>
              <a:avLst/>
              <a:gdLst>
                <a:gd name="connsiteX0" fmla="*/ 0 w 4131656"/>
                <a:gd name="connsiteY0" fmla="*/ 0 h 1583275"/>
                <a:gd name="connsiteX1" fmla="*/ 4131656 w 4131656"/>
                <a:gd name="connsiteY1" fmla="*/ 0 h 1583275"/>
                <a:gd name="connsiteX2" fmla="*/ 4131656 w 4131656"/>
                <a:gd name="connsiteY2" fmla="*/ 1583275 h 1583275"/>
                <a:gd name="connsiteX3" fmla="*/ 0 w 4131656"/>
                <a:gd name="connsiteY3" fmla="*/ 1583275 h 1583275"/>
                <a:gd name="connsiteX4" fmla="*/ 0 w 4131656"/>
                <a:gd name="connsiteY4" fmla="*/ 0 h 1583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1656" h="1583275">
                  <a:moveTo>
                    <a:pt x="0" y="0"/>
                  </a:moveTo>
                  <a:lnTo>
                    <a:pt x="4131656" y="0"/>
                  </a:lnTo>
                  <a:lnTo>
                    <a:pt x="4131656" y="1583275"/>
                  </a:lnTo>
                  <a:lnTo>
                    <a:pt x="0" y="158327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7563" tIns="167563" rIns="167563" bIns="167563" numCol="1" spcCol="1270" anchor="ctr" anchorCtr="0">
              <a:noAutofit/>
            </a:bodyPr>
            <a:lstStyle/>
            <a:p>
              <a:pPr marL="0" lvl="0" indent="0" algn="l" defTabSz="711200">
                <a:lnSpc>
                  <a:spcPct val="100000"/>
                </a:lnSpc>
                <a:spcBef>
                  <a:spcPct val="0"/>
                </a:spcBef>
                <a:spcAft>
                  <a:spcPct val="35000"/>
                </a:spcAft>
                <a:buNone/>
              </a:pPr>
              <a:r>
                <a:rPr lang="en-US" sz="1600" b="0" i="0" kern="1200" dirty="0">
                  <a:latin typeface="Cambria" panose="02040503050406030204" pitchFamily="18" charset="0"/>
                  <a:ea typeface="Cambria" panose="02040503050406030204" pitchFamily="18" charset="0"/>
                </a:rPr>
                <a:t>Additional features: data.table provides additional features like the ability to modify data in-place, perform joins, and set keys for faster indexing. These features can be advantageous for complex data manipulation tasks.</a:t>
              </a:r>
              <a:endParaRPr lang="en-US" sz="1600" kern="1200" dirty="0">
                <a:latin typeface="Cambria" panose="02040503050406030204" pitchFamily="18" charset="0"/>
                <a:ea typeface="Cambria" panose="02040503050406030204" pitchFamily="18" charset="0"/>
              </a:endParaRPr>
            </a:p>
          </p:txBody>
        </p:sp>
      </p:grpSp>
    </p:spTree>
    <p:extLst>
      <p:ext uri="{BB962C8B-B14F-4D97-AF65-F5344CB8AC3E}">
        <p14:creationId xmlns:p14="http://schemas.microsoft.com/office/powerpoint/2010/main" val="258773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A8A818-617F-2924-3BC9-E318CFCD6CAF}"/>
              </a:ext>
            </a:extLst>
          </p:cNvPr>
          <p:cNvSpPr>
            <a:spLocks noGrp="1"/>
          </p:cNvSpPr>
          <p:nvPr>
            <p:ph type="title"/>
          </p:nvPr>
        </p:nvSpPr>
        <p:spPr>
          <a:xfrm>
            <a:off x="565151" y="770890"/>
            <a:ext cx="4133559" cy="1268984"/>
          </a:xfrm>
        </p:spPr>
        <p:txBody>
          <a:bodyPr>
            <a:normAutofit/>
          </a:bodyPr>
          <a:lstStyle/>
          <a:p>
            <a:r>
              <a:rPr lang="en-US" dirty="0"/>
              <a:t>Creating a data.table and data.frames</a:t>
            </a:r>
          </a:p>
        </p:txBody>
      </p:sp>
      <p:sp>
        <p:nvSpPr>
          <p:cNvPr id="56" name="Content Placeholder 2">
            <a:extLst>
              <a:ext uri="{FF2B5EF4-FFF2-40B4-BE49-F238E27FC236}">
                <a16:creationId xmlns:a16="http://schemas.microsoft.com/office/drawing/2014/main" id="{A32E4A19-C040-559E-D053-2DE6A7ADC978}"/>
              </a:ext>
            </a:extLst>
          </p:cNvPr>
          <p:cNvSpPr>
            <a:spLocks noGrp="1"/>
          </p:cNvSpPr>
          <p:nvPr>
            <p:ph idx="1"/>
          </p:nvPr>
        </p:nvSpPr>
        <p:spPr>
          <a:xfrm>
            <a:off x="565151" y="2160016"/>
            <a:ext cx="4133559" cy="3601212"/>
          </a:xfrm>
        </p:spPr>
        <p:txBody>
          <a:bodyPr>
            <a:normAutofit/>
          </a:bodyPr>
          <a:lstStyle/>
          <a:p>
            <a:pPr marL="0" indent="0">
              <a:buNone/>
            </a:pPr>
            <a:r>
              <a:rPr lang="en-US" sz="1600" dirty="0"/>
              <a:t>There are three ways of creating a data.table</a:t>
            </a:r>
          </a:p>
          <a:p>
            <a:r>
              <a:rPr lang="en-US" sz="1600" dirty="0"/>
              <a:t>data.table()</a:t>
            </a:r>
          </a:p>
          <a:p>
            <a:r>
              <a:rPr lang="en-US" sz="1600" dirty="0"/>
              <a:t>as.data.table()</a:t>
            </a:r>
          </a:p>
          <a:p>
            <a:r>
              <a:rPr lang="en-US" sz="1600" dirty="0"/>
              <a:t>Fread()</a:t>
            </a:r>
          </a:p>
          <a:p>
            <a:endParaRPr lang="en-US" sz="1600" dirty="0"/>
          </a:p>
          <a:p>
            <a:pPr marL="0" indent="0">
              <a:buNone/>
            </a:pPr>
            <a:r>
              <a:rPr lang="en-US" sz="1600" dirty="0"/>
              <a:t>Creating a data.frames</a:t>
            </a:r>
          </a:p>
          <a:p>
            <a:r>
              <a:rPr lang="en-US" sz="1600" dirty="0"/>
              <a:t>data.frame()</a:t>
            </a:r>
          </a:p>
          <a:p>
            <a:r>
              <a:rPr lang="en-US" sz="1600" dirty="0" err="1"/>
              <a:t>as.data.frames</a:t>
            </a:r>
            <a:endParaRPr lang="en-US" sz="1600" dirty="0"/>
          </a:p>
          <a:p>
            <a:endParaRPr lang="en-US" dirty="0"/>
          </a:p>
        </p:txBody>
      </p:sp>
      <p:pic>
        <p:nvPicPr>
          <p:cNvPr id="57" name="Graphic 56" descr="Table">
            <a:extLst>
              <a:ext uri="{FF2B5EF4-FFF2-40B4-BE49-F238E27FC236}">
                <a16:creationId xmlns:a16="http://schemas.microsoft.com/office/drawing/2014/main" id="{0D8BFCBC-CF20-A55F-52D3-EBAB0265BE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78823" y="681645"/>
            <a:ext cx="5486059" cy="5486059"/>
          </a:xfrm>
          <a:prstGeom prst="rect">
            <a:avLst/>
          </a:prstGeom>
        </p:spPr>
      </p:pic>
      <p:grpSp>
        <p:nvGrpSpPr>
          <p:cNvPr id="58" name="Group 57">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3"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59" name="Straight Connector 58">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02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8A818-617F-2924-3BC9-E318CFCD6CAF}"/>
              </a:ext>
            </a:extLst>
          </p:cNvPr>
          <p:cNvSpPr>
            <a:spLocks noGrp="1"/>
          </p:cNvSpPr>
          <p:nvPr>
            <p:ph type="title"/>
          </p:nvPr>
        </p:nvSpPr>
        <p:spPr>
          <a:xfrm>
            <a:off x="565150" y="770890"/>
            <a:ext cx="7678305" cy="1268984"/>
          </a:xfrm>
        </p:spPr>
        <p:txBody>
          <a:bodyPr/>
          <a:lstStyle/>
          <a:p>
            <a:r>
              <a:rPr lang="en-US" dirty="0"/>
              <a:t>Creating a data.table using  data.table()</a:t>
            </a:r>
          </a:p>
        </p:txBody>
      </p:sp>
      <p:sp>
        <p:nvSpPr>
          <p:cNvPr id="3" name="Content Placeholder 2">
            <a:extLst>
              <a:ext uri="{FF2B5EF4-FFF2-40B4-BE49-F238E27FC236}">
                <a16:creationId xmlns:a16="http://schemas.microsoft.com/office/drawing/2014/main" id="{A32E4A19-C040-559E-D053-2DE6A7ADC978}"/>
              </a:ext>
            </a:extLst>
          </p:cNvPr>
          <p:cNvSpPr>
            <a:spLocks noGrp="1"/>
          </p:cNvSpPr>
          <p:nvPr>
            <p:ph idx="1"/>
          </p:nvPr>
        </p:nvSpPr>
        <p:spPr/>
        <p:txBody>
          <a:bodyPr>
            <a:normAutofit/>
          </a:bodyPr>
          <a:lstStyle/>
          <a:p>
            <a:r>
              <a:rPr lang="en-US" sz="1600" dirty="0"/>
              <a:t>Data.frame</a:t>
            </a:r>
          </a:p>
          <a:p>
            <a:pPr marL="0" indent="0">
              <a:buNone/>
            </a:pPr>
            <a:r>
              <a:rPr lang="en-US" sz="1600" dirty="0"/>
              <a:t>x_df &lt;- data.frame(id = 1:2, name = c(“a,” “b”))</a:t>
            </a:r>
          </a:p>
          <a:p>
            <a:pPr marL="0" indent="0">
              <a:buNone/>
            </a:pPr>
            <a:r>
              <a:rPr lang="en-US" sz="1600" dirty="0"/>
              <a:t>x_df</a:t>
            </a:r>
          </a:p>
          <a:p>
            <a:endParaRPr lang="en-US" sz="1600" dirty="0"/>
          </a:p>
          <a:p>
            <a:r>
              <a:rPr lang="en-US" sz="1600" dirty="0"/>
              <a:t>Data.table</a:t>
            </a:r>
          </a:p>
          <a:p>
            <a:pPr marL="0" indent="0">
              <a:buNone/>
            </a:pPr>
            <a:r>
              <a:rPr lang="en-US" sz="1600" spc="-10" dirty="0">
                <a:solidFill>
                  <a:srgbClr val="111A23"/>
                </a:solidFill>
                <a:effectLst/>
                <a:cs typeface="Arial" panose="020B0604020202020204" pitchFamily="34" charset="0"/>
              </a:rPr>
              <a:t>library(data.table)</a:t>
            </a:r>
            <a:endParaRPr lang="en-US" sz="1600" dirty="0"/>
          </a:p>
          <a:p>
            <a:pPr marL="0" indent="0">
              <a:buNone/>
            </a:pPr>
            <a:r>
              <a:rPr lang="en-US" sz="1600" dirty="0"/>
              <a:t>x_dt &lt;- data.table(id = 1:2, name = c(“a, ”b”))</a:t>
            </a:r>
          </a:p>
          <a:p>
            <a:pPr marL="0" indent="0">
              <a:buNone/>
            </a:pPr>
            <a:r>
              <a:rPr lang="en-US" sz="1600" dirty="0"/>
              <a:t>x_dt</a:t>
            </a:r>
          </a:p>
        </p:txBody>
      </p:sp>
      <p:graphicFrame>
        <p:nvGraphicFramePr>
          <p:cNvPr id="5" name="Table 4">
            <a:extLst>
              <a:ext uri="{FF2B5EF4-FFF2-40B4-BE49-F238E27FC236}">
                <a16:creationId xmlns:a16="http://schemas.microsoft.com/office/drawing/2014/main" id="{994AED3B-B078-B291-E082-AB49F17F605C}"/>
              </a:ext>
            </a:extLst>
          </p:cNvPr>
          <p:cNvGraphicFramePr>
            <a:graphicFrameLocks noGrp="1"/>
          </p:cNvGraphicFramePr>
          <p:nvPr>
            <p:extLst>
              <p:ext uri="{D42A27DB-BD31-4B8C-83A1-F6EECF244321}">
                <p14:modId xmlns:p14="http://schemas.microsoft.com/office/powerpoint/2010/main" val="2575151273"/>
              </p:ext>
            </p:extLst>
          </p:nvPr>
        </p:nvGraphicFramePr>
        <p:xfrm>
          <a:off x="5126181" y="2195385"/>
          <a:ext cx="1648692" cy="1097280"/>
        </p:xfrm>
        <a:graphic>
          <a:graphicData uri="http://schemas.openxmlformats.org/drawingml/2006/table">
            <a:tbl>
              <a:tblPr firstRow="1" bandRow="1">
                <a:tableStyleId>{5C22544A-7EE6-4342-B048-85BDC9FD1C3A}</a:tableStyleId>
              </a:tblPr>
              <a:tblGrid>
                <a:gridCol w="824346">
                  <a:extLst>
                    <a:ext uri="{9D8B030D-6E8A-4147-A177-3AD203B41FA5}">
                      <a16:colId xmlns:a16="http://schemas.microsoft.com/office/drawing/2014/main" val="1391503398"/>
                    </a:ext>
                  </a:extLst>
                </a:gridCol>
                <a:gridCol w="824346">
                  <a:extLst>
                    <a:ext uri="{9D8B030D-6E8A-4147-A177-3AD203B41FA5}">
                      <a16:colId xmlns:a16="http://schemas.microsoft.com/office/drawing/2014/main" val="3397941738"/>
                    </a:ext>
                  </a:extLst>
                </a:gridCol>
              </a:tblGrid>
              <a:tr h="255128">
                <a:tc>
                  <a:txBody>
                    <a:bodyPr/>
                    <a:lstStyle/>
                    <a:p>
                      <a:r>
                        <a:rPr lang="en-US" dirty="0"/>
                        <a:t>Id</a:t>
                      </a:r>
                    </a:p>
                  </a:txBody>
                  <a:tcPr/>
                </a:tc>
                <a:tc>
                  <a:txBody>
                    <a:bodyPr/>
                    <a:lstStyle/>
                    <a:p>
                      <a:r>
                        <a:rPr lang="en-US" dirty="0"/>
                        <a:t>name</a:t>
                      </a:r>
                    </a:p>
                  </a:txBody>
                  <a:tcPr/>
                </a:tc>
                <a:extLst>
                  <a:ext uri="{0D108BD9-81ED-4DB2-BD59-A6C34878D82A}">
                    <a16:rowId xmlns:a16="http://schemas.microsoft.com/office/drawing/2014/main" val="4066442057"/>
                  </a:ext>
                </a:extLst>
              </a:tr>
              <a:tr h="255128">
                <a:tc>
                  <a:txBody>
                    <a:bodyPr/>
                    <a:lstStyle/>
                    <a:p>
                      <a:r>
                        <a:rPr lang="en-US" dirty="0"/>
                        <a:t>1</a:t>
                      </a:r>
                    </a:p>
                  </a:txBody>
                  <a:tcPr/>
                </a:tc>
                <a:tc>
                  <a:txBody>
                    <a:bodyPr/>
                    <a:lstStyle/>
                    <a:p>
                      <a:r>
                        <a:rPr lang="en-US" dirty="0"/>
                        <a:t>A</a:t>
                      </a:r>
                    </a:p>
                  </a:txBody>
                  <a:tcPr/>
                </a:tc>
                <a:extLst>
                  <a:ext uri="{0D108BD9-81ED-4DB2-BD59-A6C34878D82A}">
                    <a16:rowId xmlns:a16="http://schemas.microsoft.com/office/drawing/2014/main" val="3516933262"/>
                  </a:ext>
                </a:extLst>
              </a:tr>
              <a:tr h="255128">
                <a:tc>
                  <a:txBody>
                    <a:bodyPr/>
                    <a:lstStyle/>
                    <a:p>
                      <a:r>
                        <a:rPr lang="en-US" dirty="0"/>
                        <a:t>2</a:t>
                      </a:r>
                    </a:p>
                  </a:txBody>
                  <a:tcPr/>
                </a:tc>
                <a:tc>
                  <a:txBody>
                    <a:bodyPr/>
                    <a:lstStyle/>
                    <a:p>
                      <a:r>
                        <a:rPr lang="en-US" dirty="0"/>
                        <a:t>B</a:t>
                      </a:r>
                    </a:p>
                  </a:txBody>
                  <a:tcPr/>
                </a:tc>
                <a:extLst>
                  <a:ext uri="{0D108BD9-81ED-4DB2-BD59-A6C34878D82A}">
                    <a16:rowId xmlns:a16="http://schemas.microsoft.com/office/drawing/2014/main" val="4088516984"/>
                  </a:ext>
                </a:extLst>
              </a:tr>
            </a:tbl>
          </a:graphicData>
        </a:graphic>
      </p:graphicFrame>
      <p:graphicFrame>
        <p:nvGraphicFramePr>
          <p:cNvPr id="7" name="Table 6">
            <a:extLst>
              <a:ext uri="{FF2B5EF4-FFF2-40B4-BE49-F238E27FC236}">
                <a16:creationId xmlns:a16="http://schemas.microsoft.com/office/drawing/2014/main" id="{4D7B48EB-B42E-EF54-B337-F03842E50D07}"/>
              </a:ext>
            </a:extLst>
          </p:cNvPr>
          <p:cNvGraphicFramePr>
            <a:graphicFrameLocks noGrp="1"/>
          </p:cNvGraphicFramePr>
          <p:nvPr>
            <p:extLst>
              <p:ext uri="{D42A27DB-BD31-4B8C-83A1-F6EECF244321}">
                <p14:modId xmlns:p14="http://schemas.microsoft.com/office/powerpoint/2010/main" val="2757085228"/>
              </p:ext>
            </p:extLst>
          </p:nvPr>
        </p:nvGraphicFramePr>
        <p:xfrm>
          <a:off x="5126181" y="4113975"/>
          <a:ext cx="1648692" cy="1097280"/>
        </p:xfrm>
        <a:graphic>
          <a:graphicData uri="http://schemas.openxmlformats.org/drawingml/2006/table">
            <a:tbl>
              <a:tblPr firstRow="1" bandRow="1">
                <a:tableStyleId>{5C22544A-7EE6-4342-B048-85BDC9FD1C3A}</a:tableStyleId>
              </a:tblPr>
              <a:tblGrid>
                <a:gridCol w="824346">
                  <a:extLst>
                    <a:ext uri="{9D8B030D-6E8A-4147-A177-3AD203B41FA5}">
                      <a16:colId xmlns:a16="http://schemas.microsoft.com/office/drawing/2014/main" val="1391503398"/>
                    </a:ext>
                  </a:extLst>
                </a:gridCol>
                <a:gridCol w="824346">
                  <a:extLst>
                    <a:ext uri="{9D8B030D-6E8A-4147-A177-3AD203B41FA5}">
                      <a16:colId xmlns:a16="http://schemas.microsoft.com/office/drawing/2014/main" val="3397941738"/>
                    </a:ext>
                  </a:extLst>
                </a:gridCol>
              </a:tblGrid>
              <a:tr h="255128">
                <a:tc>
                  <a:txBody>
                    <a:bodyPr/>
                    <a:lstStyle/>
                    <a:p>
                      <a:r>
                        <a:rPr lang="en-US" dirty="0"/>
                        <a:t>Id</a:t>
                      </a:r>
                    </a:p>
                  </a:txBody>
                  <a:tcPr/>
                </a:tc>
                <a:tc>
                  <a:txBody>
                    <a:bodyPr/>
                    <a:lstStyle/>
                    <a:p>
                      <a:r>
                        <a:rPr lang="en-US" dirty="0"/>
                        <a:t>name</a:t>
                      </a:r>
                    </a:p>
                  </a:txBody>
                  <a:tcPr/>
                </a:tc>
                <a:extLst>
                  <a:ext uri="{0D108BD9-81ED-4DB2-BD59-A6C34878D82A}">
                    <a16:rowId xmlns:a16="http://schemas.microsoft.com/office/drawing/2014/main" val="4066442057"/>
                  </a:ext>
                </a:extLst>
              </a:tr>
              <a:tr h="255128">
                <a:tc>
                  <a:txBody>
                    <a:bodyPr/>
                    <a:lstStyle/>
                    <a:p>
                      <a:r>
                        <a:rPr lang="en-US" dirty="0"/>
                        <a:t>1</a:t>
                      </a:r>
                    </a:p>
                  </a:txBody>
                  <a:tcPr/>
                </a:tc>
                <a:tc>
                  <a:txBody>
                    <a:bodyPr/>
                    <a:lstStyle/>
                    <a:p>
                      <a:r>
                        <a:rPr lang="en-US" dirty="0"/>
                        <a:t>A</a:t>
                      </a:r>
                    </a:p>
                  </a:txBody>
                  <a:tcPr/>
                </a:tc>
                <a:extLst>
                  <a:ext uri="{0D108BD9-81ED-4DB2-BD59-A6C34878D82A}">
                    <a16:rowId xmlns:a16="http://schemas.microsoft.com/office/drawing/2014/main" val="3516933262"/>
                  </a:ext>
                </a:extLst>
              </a:tr>
              <a:tr h="255128">
                <a:tc>
                  <a:txBody>
                    <a:bodyPr/>
                    <a:lstStyle/>
                    <a:p>
                      <a:r>
                        <a:rPr lang="en-US" dirty="0"/>
                        <a:t>2</a:t>
                      </a:r>
                    </a:p>
                  </a:txBody>
                  <a:tcPr/>
                </a:tc>
                <a:tc>
                  <a:txBody>
                    <a:bodyPr/>
                    <a:lstStyle/>
                    <a:p>
                      <a:r>
                        <a:rPr lang="en-US" dirty="0"/>
                        <a:t>B</a:t>
                      </a:r>
                    </a:p>
                  </a:txBody>
                  <a:tcPr/>
                </a:tc>
                <a:extLst>
                  <a:ext uri="{0D108BD9-81ED-4DB2-BD59-A6C34878D82A}">
                    <a16:rowId xmlns:a16="http://schemas.microsoft.com/office/drawing/2014/main" val="4088516984"/>
                  </a:ext>
                </a:extLst>
              </a:tr>
            </a:tbl>
          </a:graphicData>
        </a:graphic>
      </p:graphicFrame>
    </p:spTree>
    <p:extLst>
      <p:ext uri="{BB962C8B-B14F-4D97-AF65-F5344CB8AC3E}">
        <p14:creationId xmlns:p14="http://schemas.microsoft.com/office/powerpoint/2010/main" val="1205730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8A818-617F-2924-3BC9-E318CFCD6CAF}"/>
              </a:ext>
            </a:extLst>
          </p:cNvPr>
          <p:cNvSpPr>
            <a:spLocks noGrp="1"/>
          </p:cNvSpPr>
          <p:nvPr>
            <p:ph type="title"/>
          </p:nvPr>
        </p:nvSpPr>
        <p:spPr>
          <a:xfrm>
            <a:off x="565150" y="770890"/>
            <a:ext cx="7678305" cy="1268984"/>
          </a:xfrm>
        </p:spPr>
        <p:txBody>
          <a:bodyPr/>
          <a:lstStyle/>
          <a:p>
            <a:r>
              <a:rPr lang="en-US" dirty="0"/>
              <a:t>Creating a data.table using as.data.table</a:t>
            </a:r>
          </a:p>
        </p:txBody>
      </p:sp>
      <p:sp>
        <p:nvSpPr>
          <p:cNvPr id="3" name="Content Placeholder 2">
            <a:extLst>
              <a:ext uri="{FF2B5EF4-FFF2-40B4-BE49-F238E27FC236}">
                <a16:creationId xmlns:a16="http://schemas.microsoft.com/office/drawing/2014/main" id="{A32E4A19-C040-559E-D053-2DE6A7ADC978}"/>
              </a:ext>
            </a:extLst>
          </p:cNvPr>
          <p:cNvSpPr>
            <a:spLocks noGrp="1"/>
          </p:cNvSpPr>
          <p:nvPr>
            <p:ph idx="1"/>
          </p:nvPr>
        </p:nvSpPr>
        <p:spPr/>
        <p:txBody>
          <a:bodyPr>
            <a:normAutofit fontScale="92500" lnSpcReduction="10000"/>
          </a:bodyPr>
          <a:lstStyle/>
          <a:p>
            <a:r>
              <a:rPr lang="en-US" sz="1600" dirty="0"/>
              <a:t>Making a list  a data.table</a:t>
            </a:r>
          </a:p>
          <a:p>
            <a:pPr marL="0" indent="0">
              <a:buNone/>
            </a:pPr>
            <a:r>
              <a:rPr lang="en-US" sz="1600" dirty="0"/>
              <a:t>y &lt;- list(id = 1:2, name = c(“a, ”b”))</a:t>
            </a:r>
          </a:p>
          <a:p>
            <a:pPr marL="0" indent="0">
              <a:buNone/>
            </a:pPr>
            <a:r>
              <a:rPr lang="en-US" sz="1600" dirty="0"/>
              <a:t>y</a:t>
            </a:r>
          </a:p>
          <a:p>
            <a:r>
              <a:rPr lang="en-US" sz="1600" dirty="0"/>
              <a:t>Data.frame</a:t>
            </a:r>
          </a:p>
          <a:p>
            <a:pPr marL="0" indent="0">
              <a:buNone/>
            </a:pPr>
            <a:r>
              <a:rPr lang="en-US" sz="1600" dirty="0"/>
              <a:t>y.df = as.data.frame(y)</a:t>
            </a:r>
          </a:p>
          <a:p>
            <a:pPr marL="0" indent="0">
              <a:buNone/>
            </a:pPr>
            <a:r>
              <a:rPr lang="en-US" sz="1600" dirty="0"/>
              <a:t>y.df</a:t>
            </a:r>
          </a:p>
          <a:p>
            <a:pPr marL="0" indent="0">
              <a:buNone/>
            </a:pPr>
            <a:endParaRPr lang="en-US" sz="1600" dirty="0"/>
          </a:p>
          <a:p>
            <a:r>
              <a:rPr lang="en-US" sz="1600" dirty="0"/>
              <a:t>Data.table</a:t>
            </a:r>
          </a:p>
          <a:p>
            <a:pPr marL="0" indent="0">
              <a:buNone/>
            </a:pPr>
            <a:r>
              <a:rPr lang="en-US" sz="1600" spc="-10" dirty="0">
                <a:solidFill>
                  <a:srgbClr val="111A23"/>
                </a:solidFill>
                <a:effectLst/>
                <a:cs typeface="Arial" panose="020B0604020202020204" pitchFamily="34" charset="0"/>
              </a:rPr>
              <a:t>library(data.table)</a:t>
            </a:r>
            <a:endParaRPr lang="en-US" sz="1600" dirty="0"/>
          </a:p>
          <a:p>
            <a:pPr marL="0" indent="0">
              <a:buNone/>
            </a:pPr>
            <a:r>
              <a:rPr lang="en-US" sz="1600" dirty="0"/>
              <a:t>y.dt &lt;- as.data.table(y)</a:t>
            </a:r>
          </a:p>
          <a:p>
            <a:pPr marL="0" indent="0">
              <a:buNone/>
            </a:pPr>
            <a:r>
              <a:rPr lang="en-US" sz="1600" dirty="0"/>
              <a:t>y.dt</a:t>
            </a:r>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989429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8A818-617F-2924-3BC9-E318CFCD6CAF}"/>
              </a:ext>
            </a:extLst>
          </p:cNvPr>
          <p:cNvSpPr>
            <a:spLocks noGrp="1"/>
          </p:cNvSpPr>
          <p:nvPr>
            <p:ph type="title"/>
          </p:nvPr>
        </p:nvSpPr>
        <p:spPr/>
        <p:txBody>
          <a:bodyPr/>
          <a:lstStyle/>
          <a:p>
            <a:r>
              <a:rPr lang="en-US" dirty="0"/>
              <a:t>Creating a data.table Using Fread</a:t>
            </a:r>
          </a:p>
        </p:txBody>
      </p:sp>
      <p:sp>
        <p:nvSpPr>
          <p:cNvPr id="3" name="Content Placeholder 2">
            <a:extLst>
              <a:ext uri="{FF2B5EF4-FFF2-40B4-BE49-F238E27FC236}">
                <a16:creationId xmlns:a16="http://schemas.microsoft.com/office/drawing/2014/main" id="{A32E4A19-C040-559E-D053-2DE6A7ADC978}"/>
              </a:ext>
            </a:extLst>
          </p:cNvPr>
          <p:cNvSpPr>
            <a:spLocks noGrp="1"/>
          </p:cNvSpPr>
          <p:nvPr>
            <p:ph idx="1"/>
          </p:nvPr>
        </p:nvSpPr>
        <p:spPr>
          <a:xfrm>
            <a:off x="565150" y="1870364"/>
            <a:ext cx="9146886" cy="3920836"/>
          </a:xfrm>
        </p:spPr>
        <p:txBody>
          <a:bodyPr>
            <a:normAutofit fontScale="85000" lnSpcReduction="20000"/>
          </a:bodyPr>
          <a:lstStyle/>
          <a:p>
            <a:pPr marL="0" indent="0">
              <a:buNone/>
            </a:pPr>
            <a:r>
              <a:rPr lang="en-US" sz="1900" dirty="0"/>
              <a:t># Create a CSV file with some sample data</a:t>
            </a:r>
          </a:p>
          <a:p>
            <a:pPr marL="0" indent="0">
              <a:buNone/>
            </a:pPr>
            <a:r>
              <a:rPr lang="en-US" sz="1900" dirty="0"/>
              <a:t>data &lt;- "Name, Age, Salary</a:t>
            </a:r>
          </a:p>
          <a:p>
            <a:pPr marL="0" indent="0">
              <a:buNone/>
            </a:pPr>
            <a:r>
              <a:rPr lang="en-US" sz="1900" dirty="0"/>
              <a:t>John,25,50000</a:t>
            </a:r>
          </a:p>
          <a:p>
            <a:pPr marL="0" indent="0">
              <a:buNone/>
            </a:pPr>
            <a:r>
              <a:rPr lang="en-US" sz="1900" dirty="0"/>
              <a:t>Alice,30,60000</a:t>
            </a:r>
          </a:p>
          <a:p>
            <a:pPr marL="0" indent="0">
              <a:buNone/>
            </a:pPr>
            <a:r>
              <a:rPr lang="en-US" sz="1900" dirty="0"/>
              <a:t>Bob,35,70000“</a:t>
            </a:r>
          </a:p>
          <a:p>
            <a:pPr marL="0" indent="0">
              <a:buNone/>
            </a:pPr>
            <a:endParaRPr lang="en-US" sz="1900" dirty="0"/>
          </a:p>
          <a:p>
            <a:pPr marL="0" indent="0">
              <a:buNone/>
            </a:pPr>
            <a:r>
              <a:rPr lang="en-US" sz="1900" dirty="0"/>
              <a:t># Save the data to a CSV file</a:t>
            </a:r>
          </a:p>
          <a:p>
            <a:r>
              <a:rPr lang="en-US" sz="1900" dirty="0"/>
              <a:t>fwrite(data, "sample_data.csv")</a:t>
            </a:r>
          </a:p>
          <a:p>
            <a:endParaRPr lang="en-US" sz="1900" dirty="0"/>
          </a:p>
          <a:p>
            <a:r>
              <a:rPr lang="en-US" sz="1900" dirty="0"/>
              <a:t># Read the CSV file into a data.table using fread</a:t>
            </a:r>
          </a:p>
          <a:p>
            <a:r>
              <a:rPr lang="en-US" sz="1900" dirty="0"/>
              <a:t>dt &lt;- fread("sample_data.csv")</a:t>
            </a:r>
          </a:p>
          <a:p>
            <a:r>
              <a:rPr lang="en-US" sz="1900" dirty="0"/>
              <a:t>print(dt)</a:t>
            </a:r>
          </a:p>
          <a:p>
            <a:pPr marL="0" indent="0">
              <a:buNone/>
            </a:pPr>
            <a:endParaRPr lang="en-US" sz="1600" dirty="0"/>
          </a:p>
        </p:txBody>
      </p:sp>
    </p:spTree>
    <p:extLst>
      <p:ext uri="{BB962C8B-B14F-4D97-AF65-F5344CB8AC3E}">
        <p14:creationId xmlns:p14="http://schemas.microsoft.com/office/powerpoint/2010/main" val="116327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9D94D-4222-E147-A548-D4E7AC57FEDB}"/>
              </a:ext>
            </a:extLst>
          </p:cNvPr>
          <p:cNvSpPr>
            <a:spLocks noGrp="1"/>
          </p:cNvSpPr>
          <p:nvPr>
            <p:ph type="title"/>
          </p:nvPr>
        </p:nvSpPr>
        <p:spPr/>
        <p:txBody>
          <a:bodyPr/>
          <a:lstStyle/>
          <a:p>
            <a:r>
              <a:rPr lang="en-US" dirty="0"/>
              <a:t>Reading CSV Files</a:t>
            </a:r>
          </a:p>
        </p:txBody>
      </p:sp>
      <p:pic>
        <p:nvPicPr>
          <p:cNvPr id="4" name="Content Placeholder 3">
            <a:extLst>
              <a:ext uri="{FF2B5EF4-FFF2-40B4-BE49-F238E27FC236}">
                <a16:creationId xmlns:a16="http://schemas.microsoft.com/office/drawing/2014/main" id="{8BF0690C-A574-938A-4015-CAF59FD1E84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65150" y="2190293"/>
            <a:ext cx="7335838" cy="3541040"/>
          </a:xfrm>
          <a:prstGeom prst="rect">
            <a:avLst/>
          </a:prstGeom>
        </p:spPr>
      </p:pic>
    </p:spTree>
    <p:extLst>
      <p:ext uri="{BB962C8B-B14F-4D97-AF65-F5344CB8AC3E}">
        <p14:creationId xmlns:p14="http://schemas.microsoft.com/office/powerpoint/2010/main" val="271189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unchcardVTI">
  <a:themeElements>
    <a:clrScheme name="AnalogousFromLightSeedRightStep">
      <a:dk1>
        <a:srgbClr val="000000"/>
      </a:dk1>
      <a:lt1>
        <a:srgbClr val="FFFFFF"/>
      </a:lt1>
      <a:dk2>
        <a:srgbClr val="41243E"/>
      </a:dk2>
      <a:lt2>
        <a:srgbClr val="E2E8E2"/>
      </a:lt2>
      <a:accent1>
        <a:srgbClr val="C492C0"/>
      </a:accent1>
      <a:accent2>
        <a:srgbClr val="BA7F9C"/>
      </a:accent2>
      <a:accent3>
        <a:srgbClr val="C6969A"/>
      </a:accent3>
      <a:accent4>
        <a:srgbClr val="BA927F"/>
      </a:accent4>
      <a:accent5>
        <a:srgbClr val="ADA383"/>
      </a:accent5>
      <a:accent6>
        <a:srgbClr val="A0A873"/>
      </a:accent6>
      <a:hlink>
        <a:srgbClr val="568F5B"/>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437</TotalTime>
  <Words>1781</Words>
  <Application>Microsoft Office PowerPoint</Application>
  <PresentationFormat>Widescreen</PresentationFormat>
  <Paragraphs>244</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Arial Unicode MS</vt:lpstr>
      <vt:lpstr>Cambria</vt:lpstr>
      <vt:lpstr>Neue Haas Grotesk Text Pro</vt:lpstr>
      <vt:lpstr>PunchcardVTI</vt:lpstr>
      <vt:lpstr>Data Manipulation with Data.Table.</vt:lpstr>
      <vt:lpstr>What is data.table</vt:lpstr>
      <vt:lpstr>Data.table Syntax</vt:lpstr>
      <vt:lpstr>Creating a data.table and data.frames</vt:lpstr>
      <vt:lpstr>Creating a data.table and data.frames</vt:lpstr>
      <vt:lpstr>Creating a data.table using  data.table()</vt:lpstr>
      <vt:lpstr>Creating a data.table using as.data.table</vt:lpstr>
      <vt:lpstr>Creating a data.table Using Fread</vt:lpstr>
      <vt:lpstr>Reading CSV Files</vt:lpstr>
      <vt:lpstr>Writing CSV Files </vt:lpstr>
      <vt:lpstr>Function used on data.frame can also be used on data.table</vt:lpstr>
      <vt:lpstr>Filtering</vt:lpstr>
      <vt:lpstr>Helpers for Filtering</vt:lpstr>
      <vt:lpstr>Helpers for Filtering</vt:lpstr>
      <vt:lpstr>Helpers for Filtering</vt:lpstr>
      <vt:lpstr>Helpers for Filtering</vt:lpstr>
      <vt:lpstr>Helpers for Filtering</vt:lpstr>
      <vt:lpstr>Symbols</vt:lpstr>
      <vt:lpstr>Symbols</vt:lpstr>
      <vt:lpstr>Symbols</vt:lpstr>
      <vt:lpstr>Symbols</vt:lpstr>
      <vt:lpstr>Aggregating</vt:lpstr>
      <vt:lpstr>Creating an Expanded Data summary </vt:lpstr>
      <vt:lpstr>Sorting</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Table and Data Frame</dc:title>
  <dc:creator>Doris Afriyie Amoakohene</dc:creator>
  <cp:lastModifiedBy>Doris Afriyie Amoakohene</cp:lastModifiedBy>
  <cp:revision>27</cp:revision>
  <dcterms:created xsi:type="dcterms:W3CDTF">2024-01-09T23:24:54Z</dcterms:created>
  <dcterms:modified xsi:type="dcterms:W3CDTF">2024-01-30T18:07:52Z</dcterms:modified>
</cp:coreProperties>
</file>