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4"/>
  </p:sldMasterIdLst>
  <p:sldIdLst>
    <p:sldId id="256" r:id="rId5"/>
    <p:sldId id="257" r:id="rId6"/>
    <p:sldId id="279" r:id="rId7"/>
    <p:sldId id="292" r:id="rId8"/>
    <p:sldId id="291" r:id="rId9"/>
    <p:sldId id="293" r:id="rId10"/>
    <p:sldId id="280" r:id="rId11"/>
    <p:sldId id="294" r:id="rId12"/>
    <p:sldId id="295" r:id="rId13"/>
    <p:sldId id="296" r:id="rId14"/>
    <p:sldId id="281" r:id="rId15"/>
    <p:sldId id="264" r:id="rId16"/>
    <p:sldId id="263" r:id="rId17"/>
    <p:sldId id="262" r:id="rId18"/>
    <p:sldId id="265" r:id="rId19"/>
    <p:sldId id="283" r:id="rId20"/>
    <p:sldId id="300" r:id="rId21"/>
    <p:sldId id="270" r:id="rId22"/>
    <p:sldId id="297" r:id="rId23"/>
    <p:sldId id="298" r:id="rId24"/>
    <p:sldId id="299" r:id="rId25"/>
    <p:sldId id="284" r:id="rId26"/>
    <p:sldId id="290"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875A40-FFA0-4585-AA5E-6EA20A00D00B}" v="308" dt="2024-03-30T00:57:56.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41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3/29/2024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4512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3/29/2024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721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3/29/2024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96538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normAutofit/>
          </a:bodyPr>
          <a:lstStyle>
            <a:lvl1pPr>
              <a:defRPr sz="3200">
                <a:latin typeface="Calibri" panose="020F0502020204030204" pitchFamily="34" charset="0"/>
                <a:ea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normAutofit/>
          </a:bodyPr>
          <a:lstStyle>
            <a:lvl1pPr>
              <a:defRPr sz="1200">
                <a:latin typeface="Calibri" panose="020F0502020204030204" pitchFamily="34" charset="0"/>
                <a:ea typeface="Calibri" panose="020F0502020204030204" pitchFamily="34" charset="0"/>
                <a:cs typeface="Calibri" panose="020F0502020204030204" pitchFamily="34" charset="0"/>
              </a:defRPr>
            </a:lvl1pPr>
            <a:lvl2pPr>
              <a:defRPr sz="1200">
                <a:latin typeface="Calibri" panose="020F0502020204030204" pitchFamily="34" charset="0"/>
                <a:ea typeface="Calibri" panose="020F0502020204030204" pitchFamily="34" charset="0"/>
                <a:cs typeface="Calibri" panose="020F0502020204030204" pitchFamily="34" charset="0"/>
              </a:defRPr>
            </a:lvl2pPr>
            <a:lvl3pPr>
              <a:defRPr sz="1200">
                <a:latin typeface="Calibri" panose="020F0502020204030204" pitchFamily="34" charset="0"/>
                <a:ea typeface="Calibri" panose="020F0502020204030204" pitchFamily="34" charset="0"/>
                <a:cs typeface="Calibri" panose="020F0502020204030204" pitchFamily="34" charset="0"/>
              </a:defRPr>
            </a:lvl3pPr>
            <a:lvl4pPr>
              <a:defRPr sz="1200">
                <a:latin typeface="Calibri" panose="020F0502020204030204" pitchFamily="34" charset="0"/>
                <a:ea typeface="Calibri" panose="020F0502020204030204" pitchFamily="34" charset="0"/>
                <a:cs typeface="Calibri" panose="020F0502020204030204" pitchFamily="34" charset="0"/>
              </a:defRPr>
            </a:lvl4pPr>
            <a:lvl5pPr>
              <a:defRPr sz="1200">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3/29/2024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2017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3/29/2024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221913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3/29/2024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64057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3/29/2024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13870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3/29/2024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5155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3/29/2024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6966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3/29/2024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05952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3/29/2024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83543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0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fld id="{19590046-DA73-4BBF-84B5-C08E6F75191A}" type="slidenum">
              <a:rPr lang="en-US" smtClean="0"/>
              <a:pPr/>
              <a:t>‹#›</a:t>
            </a:fld>
            <a:endParaRPr lang="en-US" dirty="0"/>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0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fld id="{C485584D-7D79-4248-9986-4CA35242F944}" type="datetimeFigureOut">
              <a:rPr lang="en-US" smtClean="0"/>
              <a:pPr/>
              <a:t>3/29/2024</a:t>
            </a:fld>
            <a:endParaRPr lang="en-US" dirty="0"/>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r>
              <a:rPr lang="en-US" dirty="0">
                <a:latin typeface="Calibri" panose="020F0502020204030204" pitchFamily="34" charset="0"/>
                <a:ea typeface="Calibri" panose="020F0502020204030204" pitchFamily="34" charset="0"/>
                <a:cs typeface="Calibri" panose="020F0502020204030204" pitchFamily="34" charset="0"/>
              </a:rPr>
              <a:t>Spring Lab Presentation (685</a:t>
            </a:r>
            <a:r>
              <a:rPr lang="en-US" dirty="0"/>
              <a:t>)</a:t>
            </a:r>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670608"/>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0" r:id="rId6"/>
    <p:sldLayoutId id="2147483736" r:id="rId7"/>
    <p:sldLayoutId id="2147483737" r:id="rId8"/>
    <p:sldLayoutId id="2147483738" r:id="rId9"/>
    <p:sldLayoutId id="2147483739" r:id="rId10"/>
    <p:sldLayoutId id="2147483741"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Calibri" panose="020F0502020204030204" pitchFamily="34" charset="0"/>
          <a:ea typeface="Calibri" panose="020F0502020204030204" pitchFamily="34" charset="0"/>
          <a:cs typeface="Calibri" panose="020F0502020204030204" pitchFamily="34" charset="0"/>
        </a:defRPr>
      </a:lvl1pPr>
    </p:titleStyle>
    <p:bodyStyle>
      <a:lvl1pPr marL="0" indent="0" algn="l" defTabSz="914400" rtl="0" eaLnBrk="1" latinLnBrk="0" hangingPunct="1">
        <a:lnSpc>
          <a:spcPct val="110000"/>
        </a:lnSpc>
        <a:spcBef>
          <a:spcPts val="1000"/>
        </a:spcBef>
        <a:buFontTx/>
        <a:buNone/>
        <a:defRPr sz="1200" kern="1200">
          <a:solidFill>
            <a:schemeClr val="tx2"/>
          </a:solidFill>
          <a:latin typeface="Calibri" panose="020F0502020204030204" pitchFamily="34" charset="0"/>
          <a:ea typeface="Calibri" panose="020F0502020204030204" pitchFamily="34" charset="0"/>
          <a:cs typeface="Calibri" panose="020F0502020204030204" pitchFamily="34" charset="0"/>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200" kern="1200">
          <a:solidFill>
            <a:schemeClr val="tx2"/>
          </a:solidFill>
          <a:latin typeface="Calibri" panose="020F0502020204030204" pitchFamily="34" charset="0"/>
          <a:ea typeface="Calibri" panose="020F0502020204030204" pitchFamily="34" charset="0"/>
          <a:cs typeface="Calibri" panose="020F0502020204030204" pitchFamily="34" charset="0"/>
        </a:defRPr>
      </a:lvl2pPr>
      <a:lvl3pPr marL="274320" indent="0" algn="l" defTabSz="914400" rtl="0" eaLnBrk="1" latinLnBrk="0" hangingPunct="1">
        <a:lnSpc>
          <a:spcPct val="110000"/>
        </a:lnSpc>
        <a:spcBef>
          <a:spcPts val="500"/>
        </a:spcBef>
        <a:buFontTx/>
        <a:buNone/>
        <a:defRPr sz="1200" kern="1200">
          <a:solidFill>
            <a:schemeClr val="tx2"/>
          </a:solidFill>
          <a:latin typeface="Calibri" panose="020F0502020204030204" pitchFamily="34" charset="0"/>
          <a:ea typeface="Calibri" panose="020F0502020204030204" pitchFamily="34" charset="0"/>
          <a:cs typeface="Calibri" panose="020F0502020204030204" pitchFamily="34" charset="0"/>
        </a:defRPr>
      </a:lvl3pPr>
      <a:lvl4pPr marL="548640" indent="-228600" algn="l" defTabSz="914400" rtl="0" eaLnBrk="1" latinLnBrk="0" hangingPunct="1">
        <a:lnSpc>
          <a:spcPct val="110000"/>
        </a:lnSpc>
        <a:spcBef>
          <a:spcPts val="500"/>
        </a:spcBef>
        <a:buFont typeface="Arial" panose="020B0604020202020204" pitchFamily="34" charset="0"/>
        <a:buChar char="•"/>
        <a:defRPr sz="1200" kern="1200">
          <a:solidFill>
            <a:schemeClr val="tx2"/>
          </a:solidFill>
          <a:latin typeface="Calibri" panose="020F0502020204030204" pitchFamily="34" charset="0"/>
          <a:ea typeface="Calibri" panose="020F0502020204030204" pitchFamily="34" charset="0"/>
          <a:cs typeface="Calibri" panose="020F0502020204030204" pitchFamily="34" charset="0"/>
        </a:defRPr>
      </a:lvl4pPr>
      <a:lvl5pPr marL="548640" indent="0" algn="l" defTabSz="914400" rtl="0" eaLnBrk="1" latinLnBrk="0" hangingPunct="1">
        <a:lnSpc>
          <a:spcPct val="110000"/>
        </a:lnSpc>
        <a:spcBef>
          <a:spcPts val="500"/>
        </a:spcBef>
        <a:buFontTx/>
        <a:buNone/>
        <a:defRPr sz="1200" kern="1200">
          <a:solidFill>
            <a:schemeClr val="tx2"/>
          </a:soli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7.svg"/><Relationship Id="rId5" Type="http://schemas.openxmlformats.org/officeDocument/2006/relationships/image" Target="../media/image23.svg"/><Relationship Id="rId10" Type="http://schemas.openxmlformats.org/officeDocument/2006/relationships/image" Target="../media/image26.png"/><Relationship Id="rId4" Type="http://schemas.openxmlformats.org/officeDocument/2006/relationships/image" Target="../media/image22.png"/><Relationship Id="rId9"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2897257"/>
            <a:ext cx="11887200" cy="38045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81DE5-DDCE-5034-A008-717265488DB9}"/>
              </a:ext>
            </a:extLst>
          </p:cNvPr>
          <p:cNvSpPr>
            <a:spLocks noGrp="1"/>
          </p:cNvSpPr>
          <p:nvPr>
            <p:ph type="ctrTitle"/>
          </p:nvPr>
        </p:nvSpPr>
        <p:spPr>
          <a:xfrm>
            <a:off x="815695" y="3416501"/>
            <a:ext cx="10579070" cy="1080329"/>
          </a:xfrm>
        </p:spPr>
        <p:txBody>
          <a:bodyPr>
            <a:normAutofit/>
          </a:bodyPr>
          <a:lstStyle/>
          <a:p>
            <a:pPr>
              <a:lnSpc>
                <a:spcPct val="100000"/>
              </a:lnSpc>
            </a:pPr>
            <a:r>
              <a:rPr lang="en-US" sz="2000" dirty="0"/>
              <a:t>Doris Afriyie Amoakohene</a:t>
            </a:r>
            <a:br>
              <a:rPr lang="en-US" sz="2000" dirty="0"/>
            </a:br>
            <a:br>
              <a:rPr lang="en-US" sz="2000" dirty="0"/>
            </a:br>
            <a:r>
              <a:rPr lang="en-US" sz="2000" dirty="0" err="1"/>
              <a:t>Msc</a:t>
            </a:r>
            <a:r>
              <a:rPr lang="en-US" sz="2000" dirty="0"/>
              <a:t>, Informatics</a:t>
            </a:r>
          </a:p>
        </p:txBody>
      </p:sp>
      <p:sp>
        <p:nvSpPr>
          <p:cNvPr id="3" name="Subtitle 2">
            <a:extLst>
              <a:ext uri="{FF2B5EF4-FFF2-40B4-BE49-F238E27FC236}">
                <a16:creationId xmlns:a16="http://schemas.microsoft.com/office/drawing/2014/main" id="{1662018D-6A6E-F971-331B-C80119B689D9}"/>
              </a:ext>
            </a:extLst>
          </p:cNvPr>
          <p:cNvSpPr>
            <a:spLocks noGrp="1"/>
          </p:cNvSpPr>
          <p:nvPr>
            <p:ph type="subTitle" idx="1"/>
          </p:nvPr>
        </p:nvSpPr>
        <p:spPr>
          <a:xfrm>
            <a:off x="1021025" y="5494318"/>
            <a:ext cx="10168411" cy="594528"/>
          </a:xfrm>
        </p:spPr>
        <p:txBody>
          <a:bodyPr anchor="t">
            <a:normAutofit/>
          </a:bodyPr>
          <a:lstStyle/>
          <a:p>
            <a:r>
              <a:rPr lang="en-US" dirty="0"/>
              <a:t>Benchmarking Performance in the data.table Package</a:t>
            </a:r>
          </a:p>
        </p:txBody>
      </p:sp>
      <p:pic>
        <p:nvPicPr>
          <p:cNvPr id="6" name="Picture 5" descr="A blue and grey logo&#10;&#10;Description automatically generated">
            <a:extLst>
              <a:ext uri="{FF2B5EF4-FFF2-40B4-BE49-F238E27FC236}">
                <a16:creationId xmlns:a16="http://schemas.microsoft.com/office/drawing/2014/main" id="{86D0050C-7CEF-0F17-1F6C-44CC92D19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323" y="322686"/>
            <a:ext cx="2910072" cy="2255306"/>
          </a:xfrm>
          <a:prstGeom prst="rect">
            <a:avLst/>
          </a:prstGeom>
        </p:spPr>
      </p:pic>
      <p:pic>
        <p:nvPicPr>
          <p:cNvPr id="8" name="Picture 7" descr="A yellow seal on a table&#10;&#10;Description automatically generated">
            <a:extLst>
              <a:ext uri="{FF2B5EF4-FFF2-40B4-BE49-F238E27FC236}">
                <a16:creationId xmlns:a16="http://schemas.microsoft.com/office/drawing/2014/main" id="{24E2D609-B5B5-1D86-7948-EB1ADFAB8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2544" y="322572"/>
            <a:ext cx="2255410" cy="2255410"/>
          </a:xfrm>
          <a:prstGeom prst="rect">
            <a:avLst/>
          </a:prstGeom>
        </p:spPr>
      </p:pic>
      <p:grpSp>
        <p:nvGrpSpPr>
          <p:cNvPr id="38" name="Group 3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71488" y="4942824"/>
            <a:ext cx="867485" cy="115439"/>
            <a:chOff x="8910933" y="1861308"/>
            <a:chExt cx="867485" cy="115439"/>
          </a:xfrm>
        </p:grpSpPr>
        <p:sp>
          <p:nvSpPr>
            <p:cNvPr id="51" name="Rectangle 50">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0" name="Straight Connector 3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4556865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D3D98-EBB3-3589-CFFF-B2E82BFB71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C29F58-E310-BAF8-EF91-E45D906C1D37}"/>
              </a:ext>
            </a:extLst>
          </p:cNvPr>
          <p:cNvSpPr>
            <a:spLocks noGrp="1"/>
          </p:cNvSpPr>
          <p:nvPr>
            <p:ph type="title"/>
          </p:nvPr>
        </p:nvSpPr>
        <p:spPr>
          <a:xfrm>
            <a:off x="547444" y="71776"/>
            <a:ext cx="10134600" cy="715364"/>
          </a:xfrm>
        </p:spPr>
        <p:txBody>
          <a:bodyPr/>
          <a:lstStyle/>
          <a:p>
            <a:r>
              <a:rPr lang="en-US" dirty="0"/>
              <a:t>Example of code</a:t>
            </a:r>
          </a:p>
        </p:txBody>
      </p:sp>
      <p:sp>
        <p:nvSpPr>
          <p:cNvPr id="6" name="Content Placeholder 5">
            <a:extLst>
              <a:ext uri="{FF2B5EF4-FFF2-40B4-BE49-F238E27FC236}">
                <a16:creationId xmlns:a16="http://schemas.microsoft.com/office/drawing/2014/main" id="{0CCB397F-5DC8-6F41-B066-3E1C91CBEE7C}"/>
              </a:ext>
            </a:extLst>
          </p:cNvPr>
          <p:cNvSpPr>
            <a:spLocks noGrp="1"/>
          </p:cNvSpPr>
          <p:nvPr>
            <p:ph idx="1"/>
          </p:nvPr>
        </p:nvSpPr>
        <p:spPr>
          <a:xfrm>
            <a:off x="547444" y="1617423"/>
            <a:ext cx="9415044" cy="4935777"/>
          </a:xfrm>
        </p:spPr>
        <p:txBody>
          <a:bodyPr>
            <a:normAutofit fontScale="32500" lnSpcReduction="20000"/>
          </a:bodyPr>
          <a:lstStyle/>
          <a:p>
            <a:r>
              <a:rPr lang="en-US" sz="6200" dirty="0"/>
              <a:t>atime::atime_versions( </a:t>
            </a:r>
          </a:p>
          <a:p>
            <a:r>
              <a:rPr lang="en-US" sz="6200" dirty="0"/>
              <a:t>pkg.path=</a:t>
            </a:r>
            <a:r>
              <a:rPr lang="en-US" sz="6200" dirty="0" err="1"/>
              <a:t>tdir</a:t>
            </a:r>
            <a:r>
              <a:rPr lang="en-US" sz="6200" dirty="0"/>
              <a:t>, </a:t>
            </a:r>
          </a:p>
          <a:p>
            <a:r>
              <a:rPr lang="en-US" sz="6200" dirty="0" err="1"/>
              <a:t>pkg.edit.fun</a:t>
            </a:r>
            <a:r>
              <a:rPr lang="en-US" sz="6200" dirty="0"/>
              <a:t>= </a:t>
            </a:r>
            <a:r>
              <a:rPr lang="en-US" sz="6200" dirty="0" err="1"/>
              <a:t>pkg.edit.fun</a:t>
            </a:r>
            <a:r>
              <a:rPr lang="en-US" sz="6200" dirty="0"/>
              <a:t>, </a:t>
            </a:r>
          </a:p>
          <a:p>
            <a:r>
              <a:rPr lang="en-US" sz="6200" dirty="0"/>
              <a:t>N=10ˆseq(1,20), </a:t>
            </a:r>
          </a:p>
          <a:p>
            <a:r>
              <a:rPr lang="en-US" sz="6200" dirty="0"/>
              <a:t>setup={ </a:t>
            </a:r>
            <a:r>
              <a:rPr lang="en-US" sz="6200" dirty="0" err="1"/>
              <a:t>set.seed</a:t>
            </a:r>
            <a:r>
              <a:rPr lang="en-US" sz="6200" dirty="0"/>
              <a:t>(108) d &lt;- data.table( id3 = sample(c(seq.int(N*0.9), sample(N*0.9, N*0.1, TRUE))), </a:t>
            </a:r>
          </a:p>
          <a:p>
            <a:r>
              <a:rPr lang="en-US" sz="6200" dirty="0"/>
              <a:t>v1 = sample(5L, N, TRUE), v2 = sample(5L, N, TRUE)) </a:t>
            </a:r>
          </a:p>
          <a:p>
            <a:r>
              <a:rPr lang="en-US" sz="6200" dirty="0"/>
              <a:t>}, </a:t>
            </a:r>
          </a:p>
          <a:p>
            <a:r>
              <a:rPr lang="en-US" sz="6200" dirty="0"/>
              <a:t>expr=data.table:::`[.data.table`(d, , (max(v1)-min(v2)), by = id3),</a:t>
            </a:r>
          </a:p>
          <a:p>
            <a:r>
              <a:rPr lang="en-US" sz="6200" dirty="0"/>
              <a:t> "Before"="15f0598b9828d3af2eb8ddc9b38e0356f42afe4f",</a:t>
            </a:r>
          </a:p>
          <a:p>
            <a:r>
              <a:rPr lang="en-US" sz="6200" dirty="0"/>
              <a:t> "Regression"="6f360be0b2a6cf425f6df751ca9a99ec5d35ed93",</a:t>
            </a:r>
          </a:p>
          <a:p>
            <a:r>
              <a:rPr lang="en-US" sz="6200" dirty="0"/>
              <a:t> "Fixed"="ba32f3cba38ec270587e395f6e6c26a80be36be6“</a:t>
            </a:r>
          </a:p>
          <a:p>
            <a:endParaRPr lang="en-US" sz="3200" dirty="0"/>
          </a:p>
        </p:txBody>
      </p:sp>
    </p:spTree>
    <p:extLst>
      <p:ext uri="{BB962C8B-B14F-4D97-AF65-F5344CB8AC3E}">
        <p14:creationId xmlns:p14="http://schemas.microsoft.com/office/powerpoint/2010/main" val="23689312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 calcmode="lin" valueType="num">
                                      <p:cBhvr additive="base">
                                        <p:cTn id="3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 calcmode="lin" valueType="num">
                                      <p:cBhvr additive="base">
                                        <p:cTn id="3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 calcmode="lin" valueType="num">
                                      <p:cBhvr additive="base">
                                        <p:cTn id="4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anim calcmode="lin" valueType="num">
                                      <p:cBhvr additive="base">
                                        <p:cTn id="4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5CB2FE-CAB2-66F1-584C-BB63672047CA}"/>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 name="Rectangle 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1" name="Straight Connector 1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4" name="Rectangle 13">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3EF446-5B23-F60D-E469-2367DB47BF66}"/>
              </a:ext>
            </a:extLst>
          </p:cNvPr>
          <p:cNvSpPr>
            <a:spLocks noGrp="1"/>
          </p:cNvSpPr>
          <p:nvPr>
            <p:ph type="title"/>
          </p:nvPr>
        </p:nvSpPr>
        <p:spPr>
          <a:xfrm>
            <a:off x="2258313" y="1995543"/>
            <a:ext cx="7512147" cy="1955405"/>
          </a:xfrm>
        </p:spPr>
        <p:txBody>
          <a:bodyPr vert="horz" lIns="91440" tIns="45720" rIns="91440" bIns="45720" rtlCol="0" anchor="b">
            <a:normAutofit/>
          </a:bodyPr>
          <a:lstStyle/>
          <a:p>
            <a:pPr algn="ctr"/>
            <a:r>
              <a:rPr lang="en-US" sz="2800" kern="1200" cap="all" spc="390" baseline="0" dirty="0">
                <a:solidFill>
                  <a:schemeClr val="tx2"/>
                </a:solidFill>
              </a:rPr>
              <a:t>Creating Relevant Performance Tests</a:t>
            </a:r>
            <a:br>
              <a:rPr lang="en-US" sz="2800" kern="1200" cap="all" spc="390" baseline="0" dirty="0">
                <a:solidFill>
                  <a:schemeClr val="tx2"/>
                </a:solidFill>
              </a:rPr>
            </a:br>
            <a:endParaRPr lang="en-US" sz="2800" kern="1200" cap="all" spc="390" baseline="0" dirty="0">
              <a:solidFill>
                <a:schemeClr val="tx2"/>
              </a:solidFill>
            </a:endParaRPr>
          </a:p>
        </p:txBody>
      </p:sp>
      <p:grpSp>
        <p:nvGrpSpPr>
          <p:cNvPr id="18" name="Group 1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1463"/>
            <a:ext cx="867485" cy="115439"/>
            <a:chOff x="8910933" y="1861308"/>
            <a:chExt cx="867485" cy="115439"/>
          </a:xfrm>
        </p:grpSpPr>
        <p:sp>
          <p:nvSpPr>
            <p:cNvPr id="19" name="Rectangle 1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 name="Straight Connector 1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68803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8C14C2-AA7D-B890-E8C1-656F5C41937A}"/>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8" name="Rectangle 27">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29" name="Rectangle 28">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59026"/>
            <a:ext cx="5938866"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3D31D-A91F-8A38-74AC-F88DD6DBAEE0}"/>
              </a:ext>
            </a:extLst>
          </p:cNvPr>
          <p:cNvSpPr>
            <a:spLocks noGrp="1"/>
          </p:cNvSpPr>
          <p:nvPr>
            <p:ph type="title"/>
          </p:nvPr>
        </p:nvSpPr>
        <p:spPr>
          <a:xfrm>
            <a:off x="6612646" y="324930"/>
            <a:ext cx="4612277" cy="412136"/>
          </a:xfrm>
        </p:spPr>
        <p:txBody>
          <a:bodyPr vert="horz" lIns="91440" tIns="45720" rIns="91440" bIns="45720" rtlCol="0" anchor="b">
            <a:normAutofit fontScale="90000"/>
          </a:bodyPr>
          <a:lstStyle/>
          <a:p>
            <a:pPr algn="ctr"/>
            <a:r>
              <a:rPr lang="en-US" sz="3100" kern="1200" cap="all" spc="390" baseline="0" dirty="0">
                <a:solidFill>
                  <a:schemeClr val="tx2"/>
                </a:solidFill>
                <a:latin typeface="+mj-lt"/>
                <a:ea typeface="+mj-ea"/>
                <a:cs typeface="+mj-cs"/>
              </a:rPr>
              <a:t>Issue</a:t>
            </a:r>
            <a:r>
              <a:rPr lang="en-US" sz="2800" kern="1200" cap="all" spc="390" baseline="0" dirty="0">
                <a:solidFill>
                  <a:schemeClr val="tx2"/>
                </a:solidFill>
                <a:latin typeface="+mj-lt"/>
                <a:ea typeface="+mj-ea"/>
                <a:cs typeface="+mj-cs"/>
              </a:rPr>
              <a:t> 1</a:t>
            </a:r>
          </a:p>
        </p:txBody>
      </p:sp>
      <p:pic>
        <p:nvPicPr>
          <p:cNvPr id="5" name="Content Placeholder 4" descr="A graph with different colored lines&#10;&#10;Description automatically generated">
            <a:extLst>
              <a:ext uri="{FF2B5EF4-FFF2-40B4-BE49-F238E27FC236}">
                <a16:creationId xmlns:a16="http://schemas.microsoft.com/office/drawing/2014/main" id="{52906F75-3976-6E6E-CD11-3517D25770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814" y="392149"/>
            <a:ext cx="6201929" cy="6386338"/>
          </a:xfrm>
          <a:prstGeom prst="rect">
            <a:avLst/>
          </a:prstGeom>
        </p:spPr>
      </p:pic>
      <p:grpSp>
        <p:nvGrpSpPr>
          <p:cNvPr id="31" name="Group 30">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31691" y="4237480"/>
            <a:ext cx="867485" cy="115439"/>
            <a:chOff x="8910933" y="1861308"/>
            <a:chExt cx="867485" cy="115439"/>
          </a:xfrm>
        </p:grpSpPr>
        <p:sp>
          <p:nvSpPr>
            <p:cNvPr id="32" name="Rectangle 31">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3" name="Straight Connector 22">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itle 1">
            <a:extLst>
              <a:ext uri="{FF2B5EF4-FFF2-40B4-BE49-F238E27FC236}">
                <a16:creationId xmlns:a16="http://schemas.microsoft.com/office/drawing/2014/main" id="{2203F0FB-911D-576D-E970-F30C1DFF3767}"/>
              </a:ext>
            </a:extLst>
          </p:cNvPr>
          <p:cNvSpPr txBox="1">
            <a:spLocks/>
          </p:cNvSpPr>
          <p:nvPr/>
        </p:nvSpPr>
        <p:spPr>
          <a:xfrm>
            <a:off x="6501616" y="1138401"/>
            <a:ext cx="4612277" cy="2077328"/>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pPr algn="ctr"/>
            <a:endParaRPr lang="en-US" sz="2800" cap="all" spc="390" dirty="0"/>
          </a:p>
        </p:txBody>
      </p:sp>
      <p:sp>
        <p:nvSpPr>
          <p:cNvPr id="6" name="TextBox 5">
            <a:extLst>
              <a:ext uri="{FF2B5EF4-FFF2-40B4-BE49-F238E27FC236}">
                <a16:creationId xmlns:a16="http://schemas.microsoft.com/office/drawing/2014/main" id="{C9DE8392-D97C-7097-2189-12FF32716CA6}"/>
              </a:ext>
            </a:extLst>
          </p:cNvPr>
          <p:cNvSpPr txBox="1"/>
          <p:nvPr/>
        </p:nvSpPr>
        <p:spPr>
          <a:xfrm>
            <a:off x="7146703" y="999692"/>
            <a:ext cx="4000688" cy="2554545"/>
          </a:xfrm>
          <a:prstGeom prst="rect">
            <a:avLst/>
          </a:prstGeom>
          <a:noFill/>
        </p:spPr>
        <p:txBody>
          <a:bodyPr wrap="square">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A. The user mentions that the shift() function in data.table version 1.9.6 is slow when applied to many groups.</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B. The exact cause or specific use case is not elaborated upon in the issue.</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C. The pull request address the issue by allowing GForce optimization for lapply even without using .SD1.</a:t>
            </a:r>
          </a:p>
        </p:txBody>
      </p:sp>
    </p:spTree>
    <p:extLst>
      <p:ext uri="{BB962C8B-B14F-4D97-AF65-F5344CB8AC3E}">
        <p14:creationId xmlns:p14="http://schemas.microsoft.com/office/powerpoint/2010/main" val="128381485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58BE0B-A22C-C596-708C-09387CA6A0B8}"/>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2" name="Rectangle 3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3" name="Straight Connector 3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6" name="Rectangle 35">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59026"/>
            <a:ext cx="5938866"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7D2970-F4B7-9DE1-A9FF-85B8E3C7074A}"/>
              </a:ext>
            </a:extLst>
          </p:cNvPr>
          <p:cNvSpPr>
            <a:spLocks noGrp="1"/>
          </p:cNvSpPr>
          <p:nvPr>
            <p:ph type="title"/>
          </p:nvPr>
        </p:nvSpPr>
        <p:spPr>
          <a:xfrm>
            <a:off x="6677681" y="213022"/>
            <a:ext cx="4612277" cy="503207"/>
          </a:xfrm>
        </p:spPr>
        <p:txBody>
          <a:bodyPr vert="horz" lIns="91440" tIns="45720" rIns="91440" bIns="45720" rtlCol="0" anchor="b">
            <a:normAutofit fontScale="90000"/>
          </a:bodyPr>
          <a:lstStyle/>
          <a:p>
            <a:pPr algn="ctr"/>
            <a:r>
              <a:rPr lang="en-US" sz="3100" kern="1200" cap="all" spc="390" baseline="0" dirty="0">
                <a:solidFill>
                  <a:schemeClr val="tx2"/>
                </a:solidFill>
              </a:rPr>
              <a:t>Issue</a:t>
            </a:r>
            <a:r>
              <a:rPr lang="en-US" sz="2800" kern="1200" cap="all" spc="390" baseline="0" dirty="0">
                <a:solidFill>
                  <a:schemeClr val="tx2"/>
                </a:solidFill>
                <a:latin typeface="+mj-lt"/>
                <a:ea typeface="+mj-ea"/>
                <a:cs typeface="+mj-cs"/>
              </a:rPr>
              <a:t> 2</a:t>
            </a:r>
          </a:p>
        </p:txBody>
      </p:sp>
      <p:pic>
        <p:nvPicPr>
          <p:cNvPr id="5" name="Content Placeholder 4" descr="A graph of a graph with a line graph&#10;&#10;Description automatically generated with medium confidence">
            <a:extLst>
              <a:ext uri="{FF2B5EF4-FFF2-40B4-BE49-F238E27FC236}">
                <a16:creationId xmlns:a16="http://schemas.microsoft.com/office/drawing/2014/main" id="{109F24F8-3E17-084D-B675-1D48C8E9A1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054" y="464624"/>
            <a:ext cx="6289761" cy="6289761"/>
          </a:xfrm>
          <a:prstGeom prst="rect">
            <a:avLst/>
          </a:prstGeom>
        </p:spPr>
      </p:pic>
      <p:grpSp>
        <p:nvGrpSpPr>
          <p:cNvPr id="40" name="Group 39">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31691" y="4237480"/>
            <a:ext cx="867485" cy="115439"/>
            <a:chOff x="8910933" y="1861308"/>
            <a:chExt cx="867485" cy="115439"/>
          </a:xfrm>
        </p:grpSpPr>
        <p:sp>
          <p:nvSpPr>
            <p:cNvPr id="41" name="Rectangle 40">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2" name="Straight Connector 41">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itle 1">
            <a:extLst>
              <a:ext uri="{FF2B5EF4-FFF2-40B4-BE49-F238E27FC236}">
                <a16:creationId xmlns:a16="http://schemas.microsoft.com/office/drawing/2014/main" id="{43F1569F-A946-077B-A677-C9F30B9591AD}"/>
              </a:ext>
            </a:extLst>
          </p:cNvPr>
          <p:cNvSpPr txBox="1">
            <a:spLocks/>
          </p:cNvSpPr>
          <p:nvPr/>
        </p:nvSpPr>
        <p:spPr>
          <a:xfrm>
            <a:off x="6840908" y="1145634"/>
            <a:ext cx="5190172" cy="2910341"/>
          </a:xfrm>
          <a:prstGeom prst="rect">
            <a:avLst/>
          </a:prstGeom>
        </p:spPr>
        <p:txBody>
          <a:bodyPr vert="horz" lIns="91440" tIns="45720" rIns="91440" bIns="45720" rtlCol="0" anchor="b">
            <a:normAutofit fontScale="32500" lnSpcReduction="20000"/>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pPr algn="l"/>
            <a:r>
              <a:rPr lang="en-US" sz="4900" dirty="0">
                <a:solidFill>
                  <a:srgbClr val="1F2328"/>
                </a:solidFill>
                <a:latin typeface="Calibri" panose="020F0502020204030204" pitchFamily="34" charset="0"/>
                <a:ea typeface="Calibri" panose="020F0502020204030204" pitchFamily="34" charset="0"/>
                <a:cs typeface="Calibri" panose="020F0502020204030204" pitchFamily="34" charset="0"/>
              </a:rPr>
              <a:t>A. </a:t>
            </a:r>
            <a:r>
              <a:rPr lang="en-US" sz="49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This issue reported that when using the dt[selector, foo := bar] syntax with an index defined, the performance of that operation can be significantly slower compared to when there is no index.</a:t>
            </a:r>
          </a:p>
          <a:p>
            <a:pPr algn="l"/>
            <a:endParaRPr lang="en-US" sz="49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49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B. The regression was caused by utilizing the ":=" operator with an index present while modifying data by reference.</a:t>
            </a:r>
          </a:p>
          <a:p>
            <a:pPr algn="l"/>
            <a:endParaRPr lang="en-US" sz="49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49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C. Fixes Regression by passing shallow(dt.s4) to the isS4() function.</a:t>
            </a:r>
          </a:p>
          <a:p>
            <a:pPr algn="ctr"/>
            <a:endParaRPr lang="en-US" sz="1600" cap="all" spc="39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563894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B0C9B9-7BCD-931E-A722-BFA563479B49}"/>
            </a:ext>
          </a:extLst>
        </p:cNvPr>
        <p:cNvGrpSpPr/>
        <p:nvPr/>
      </p:nvGrpSpPr>
      <p:grpSpPr>
        <a:xfrm>
          <a:off x="0" y="0"/>
          <a:ext cx="0" cy="0"/>
          <a:chOff x="0" y="0"/>
          <a:chExt cx="0" cy="0"/>
        </a:xfrm>
      </p:grpSpPr>
      <p:sp>
        <p:nvSpPr>
          <p:cNvPr id="54" name="Rectangle 53">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57" name="Rectangle 56">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58" name="Straight Connector 57">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61" name="Rectangle 60">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59026"/>
            <a:ext cx="5938866"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BE70D1-BE1B-EBE6-9611-00BB642EDEA8}"/>
              </a:ext>
            </a:extLst>
          </p:cNvPr>
          <p:cNvSpPr>
            <a:spLocks noGrp="1"/>
          </p:cNvSpPr>
          <p:nvPr>
            <p:ph type="title"/>
          </p:nvPr>
        </p:nvSpPr>
        <p:spPr>
          <a:xfrm>
            <a:off x="6759295" y="1066801"/>
            <a:ext cx="4612277" cy="2077328"/>
          </a:xfrm>
        </p:spPr>
        <p:txBody>
          <a:bodyPr vert="horz" lIns="91440" tIns="45720" rIns="91440" bIns="45720" rtlCol="0" anchor="b">
            <a:normAutofit/>
          </a:bodyPr>
          <a:lstStyle/>
          <a:p>
            <a:pPr algn="ctr"/>
            <a:r>
              <a:rPr lang="en-US" sz="1600" cap="all" spc="390" dirty="0"/>
              <a:t>xxx</a:t>
            </a:r>
            <a:endParaRPr lang="en-US" sz="1600" kern="1200" cap="all" spc="390" baseline="0" dirty="0">
              <a:solidFill>
                <a:schemeClr val="tx2"/>
              </a:solidFill>
              <a:latin typeface="+mj-lt"/>
              <a:ea typeface="+mj-ea"/>
              <a:cs typeface="+mj-cs"/>
            </a:endParaRPr>
          </a:p>
        </p:txBody>
      </p:sp>
      <p:pic>
        <p:nvPicPr>
          <p:cNvPr id="9" name="Content Placeholder 8" descr="A graph of a line with different colored lines&#10;&#10;Description automatically generated with medium confidence">
            <a:extLst>
              <a:ext uri="{FF2B5EF4-FFF2-40B4-BE49-F238E27FC236}">
                <a16:creationId xmlns:a16="http://schemas.microsoft.com/office/drawing/2014/main" id="{4234A638-0177-58F1-F238-4E6E55F710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061" y="306446"/>
            <a:ext cx="6074682" cy="6465288"/>
          </a:xfrm>
          <a:prstGeom prst="rect">
            <a:avLst/>
          </a:prstGeom>
        </p:spPr>
      </p:pic>
      <p:grpSp>
        <p:nvGrpSpPr>
          <p:cNvPr id="65" name="Group 64">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31691" y="4237480"/>
            <a:ext cx="867485" cy="115439"/>
            <a:chOff x="8910933" y="1861308"/>
            <a:chExt cx="867485" cy="115439"/>
          </a:xfrm>
        </p:grpSpPr>
        <p:sp>
          <p:nvSpPr>
            <p:cNvPr id="66" name="Rectangle 65">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67" name="Straight Connector 66">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itle 1">
            <a:extLst>
              <a:ext uri="{FF2B5EF4-FFF2-40B4-BE49-F238E27FC236}">
                <a16:creationId xmlns:a16="http://schemas.microsoft.com/office/drawing/2014/main" id="{8184E35F-F04E-2CC5-FCC6-3603290470FC}"/>
              </a:ext>
            </a:extLst>
          </p:cNvPr>
          <p:cNvSpPr txBox="1">
            <a:spLocks/>
          </p:cNvSpPr>
          <p:nvPr/>
        </p:nvSpPr>
        <p:spPr>
          <a:xfrm>
            <a:off x="6677681" y="213022"/>
            <a:ext cx="4612277" cy="503207"/>
          </a:xfrm>
          <a:prstGeom prst="rect">
            <a:avLst/>
          </a:prstGeom>
        </p:spPr>
        <p:txBody>
          <a:bodyPr vert="horz" lIns="91440" tIns="45720" rIns="91440" bIns="45720" rtlCol="0" anchor="b">
            <a:normAutofit fontScale="90000"/>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pPr algn="ctr"/>
            <a:r>
              <a:rPr lang="en-US" sz="2900" cap="all" spc="390" dirty="0"/>
              <a:t>Issue</a:t>
            </a:r>
            <a:r>
              <a:rPr lang="en-US" sz="2800" cap="all" spc="390" dirty="0"/>
              <a:t> 3</a:t>
            </a:r>
          </a:p>
        </p:txBody>
      </p:sp>
    </p:spTree>
    <p:extLst>
      <p:ext uri="{BB962C8B-B14F-4D97-AF65-F5344CB8AC3E}">
        <p14:creationId xmlns:p14="http://schemas.microsoft.com/office/powerpoint/2010/main" val="289667579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310AE-D114-CC26-461F-F3060A415B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1DDC90-7C82-E962-69B2-DF0F5457C834}"/>
              </a:ext>
            </a:extLst>
          </p:cNvPr>
          <p:cNvSpPr>
            <a:spLocks noGrp="1"/>
          </p:cNvSpPr>
          <p:nvPr>
            <p:ph type="title"/>
          </p:nvPr>
        </p:nvSpPr>
        <p:spPr/>
        <p:txBody>
          <a:bodyPr/>
          <a:lstStyle/>
          <a:p>
            <a:r>
              <a:rPr lang="en-US" dirty="0"/>
              <a:t>Issue 4</a:t>
            </a:r>
          </a:p>
        </p:txBody>
      </p:sp>
      <p:sp>
        <p:nvSpPr>
          <p:cNvPr id="3" name="Content Placeholder 2">
            <a:extLst>
              <a:ext uri="{FF2B5EF4-FFF2-40B4-BE49-F238E27FC236}">
                <a16:creationId xmlns:a16="http://schemas.microsoft.com/office/drawing/2014/main" id="{3B556C55-2CCC-5F07-14F1-3798BBC167A4}"/>
              </a:ext>
            </a:extLst>
          </p:cNvPr>
          <p:cNvSpPr>
            <a:spLocks noGrp="1"/>
          </p:cNvSpPr>
          <p:nvPr>
            <p:ph idx="1"/>
          </p:nvPr>
        </p:nvSpPr>
        <p:spPr/>
        <p:txBody>
          <a:bodyPr/>
          <a:lstStyle/>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264840751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7680FA-DE0E-BD22-3C0D-181797173D1C}"/>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 name="Rectangle 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1" name="Straight Connector 1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4" name="Rectangle 13">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DDCEFF-88B7-43CC-41DA-DE598CBC24F5}"/>
              </a:ext>
            </a:extLst>
          </p:cNvPr>
          <p:cNvSpPr>
            <a:spLocks noGrp="1"/>
          </p:cNvSpPr>
          <p:nvPr>
            <p:ph type="title"/>
          </p:nvPr>
        </p:nvSpPr>
        <p:spPr>
          <a:xfrm>
            <a:off x="2342270" y="1188720"/>
            <a:ext cx="7512147" cy="1955405"/>
          </a:xfrm>
        </p:spPr>
        <p:txBody>
          <a:bodyPr vert="horz" lIns="91440" tIns="45720" rIns="91440" bIns="45720" rtlCol="0" anchor="b">
            <a:normAutofit/>
          </a:bodyPr>
          <a:lstStyle/>
          <a:p>
            <a:pPr algn="ctr"/>
            <a:r>
              <a:rPr lang="en-US" sz="2800" kern="1200" cap="all" spc="390" baseline="0" dirty="0">
                <a:solidFill>
                  <a:schemeClr val="tx2"/>
                </a:solidFill>
              </a:rPr>
              <a:t>Comparing</a:t>
            </a:r>
            <a:r>
              <a:rPr lang="en-US" sz="2800" kern="1200" cap="all" spc="390" baseline="0" dirty="0">
                <a:solidFill>
                  <a:schemeClr val="tx2"/>
                </a:solidFill>
                <a:latin typeface="+mj-lt"/>
                <a:ea typeface="+mj-ea"/>
                <a:cs typeface="+mj-cs"/>
              </a:rPr>
              <a:t> data.table with Python Packages (pandas)</a:t>
            </a:r>
            <a:br>
              <a:rPr lang="en-US" sz="2800" kern="1200" cap="all" spc="390" baseline="0" dirty="0">
                <a:solidFill>
                  <a:schemeClr val="tx2"/>
                </a:solidFill>
                <a:latin typeface="+mj-lt"/>
                <a:ea typeface="+mj-ea"/>
                <a:cs typeface="+mj-cs"/>
              </a:rPr>
            </a:br>
            <a:endParaRPr lang="en-US" sz="2800" kern="1200" cap="all" spc="390" baseline="0" dirty="0">
              <a:solidFill>
                <a:schemeClr val="tx2"/>
              </a:solidFill>
              <a:latin typeface="+mj-lt"/>
              <a:ea typeface="+mj-ea"/>
              <a:cs typeface="+mj-cs"/>
            </a:endParaRPr>
          </a:p>
        </p:txBody>
      </p:sp>
      <p:grpSp>
        <p:nvGrpSpPr>
          <p:cNvPr id="18" name="Group 1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1463"/>
            <a:ext cx="867485" cy="115439"/>
            <a:chOff x="8910933" y="1861308"/>
            <a:chExt cx="867485" cy="115439"/>
          </a:xfrm>
        </p:grpSpPr>
        <p:sp>
          <p:nvSpPr>
            <p:cNvPr id="19" name="Rectangle 1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 name="Straight Connector 1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85673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BB20B6-6109-74F8-38BA-12C61B214932}"/>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F8158-3BF0-7A98-31EB-9CB62B71683D}"/>
              </a:ext>
            </a:extLst>
          </p:cNvPr>
          <p:cNvSpPr>
            <a:spLocks noGrp="1"/>
          </p:cNvSpPr>
          <p:nvPr>
            <p:ph type="title"/>
          </p:nvPr>
        </p:nvSpPr>
        <p:spPr>
          <a:xfrm>
            <a:off x="-654367" y="-243269"/>
            <a:ext cx="10134600" cy="1036994"/>
          </a:xfrm>
        </p:spPr>
        <p:txBody>
          <a:bodyPr anchor="b">
            <a:normAutofit/>
          </a:bodyPr>
          <a:lstStyle/>
          <a:p>
            <a:pPr algn="ctr"/>
            <a:r>
              <a:rPr lang="en-US" dirty="0"/>
              <a:t>atime function for comparative benchmarking</a:t>
            </a:r>
          </a:p>
        </p:txBody>
      </p:sp>
      <p:grpSp>
        <p:nvGrpSpPr>
          <p:cNvPr id="24" name="Group 23">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25" name="Rectangle 24">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cxnSp>
          <p:nvCxnSpPr>
            <p:cNvPr id="26" name="Straight Connector 25">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BE498006-0889-9296-51A8-04D10918C659}"/>
              </a:ext>
            </a:extLst>
          </p:cNvPr>
          <p:cNvGrpSpPr/>
          <p:nvPr/>
        </p:nvGrpSpPr>
        <p:grpSpPr>
          <a:xfrm>
            <a:off x="684265" y="1624130"/>
            <a:ext cx="4981421" cy="4692313"/>
            <a:chOff x="684265" y="1624130"/>
            <a:chExt cx="4981421" cy="4692313"/>
          </a:xfrm>
        </p:grpSpPr>
        <p:sp>
          <p:nvSpPr>
            <p:cNvPr id="4" name="Freeform: Shape 3">
              <a:extLst>
                <a:ext uri="{FF2B5EF4-FFF2-40B4-BE49-F238E27FC236}">
                  <a16:creationId xmlns:a16="http://schemas.microsoft.com/office/drawing/2014/main" id="{E7D3D787-0975-8707-0AEF-490DF734FB31}"/>
                </a:ext>
              </a:extLst>
            </p:cNvPr>
            <p:cNvSpPr/>
            <p:nvPr/>
          </p:nvSpPr>
          <p:spPr>
            <a:xfrm>
              <a:off x="684265" y="1624130"/>
              <a:ext cx="4981421" cy="1301552"/>
            </a:xfrm>
            <a:custGeom>
              <a:avLst/>
              <a:gdLst>
                <a:gd name="connsiteX0" fmla="*/ 0 w 4981421"/>
                <a:gd name="connsiteY0" fmla="*/ 0 h 1301552"/>
                <a:gd name="connsiteX1" fmla="*/ 4981421 w 4981421"/>
                <a:gd name="connsiteY1" fmla="*/ 0 h 1301552"/>
                <a:gd name="connsiteX2" fmla="*/ 4981421 w 4981421"/>
                <a:gd name="connsiteY2" fmla="*/ 1301552 h 1301552"/>
                <a:gd name="connsiteX3" fmla="*/ 0 w 4981421"/>
                <a:gd name="connsiteY3" fmla="*/ 1301552 h 1301552"/>
                <a:gd name="connsiteX4" fmla="*/ 0 w 4981421"/>
                <a:gd name="connsiteY4" fmla="*/ 0 h 1301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1421" h="1301552">
                  <a:moveTo>
                    <a:pt x="0" y="0"/>
                  </a:moveTo>
                  <a:lnTo>
                    <a:pt x="4981421" y="0"/>
                  </a:lnTo>
                  <a:lnTo>
                    <a:pt x="4981421" y="1301552"/>
                  </a:lnTo>
                  <a:lnTo>
                    <a:pt x="0" y="1301552"/>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We will use atime package to compare and visualize the asymptotic performance (time and memory usage) of the different functions </a:t>
              </a:r>
              <a:r>
                <a:rPr lang="en-US" sz="2000" kern="1200" dirty="0"/>
                <a:t>.</a:t>
              </a:r>
            </a:p>
          </p:txBody>
        </p:sp>
        <p:sp>
          <p:nvSpPr>
            <p:cNvPr id="5" name="Freeform: Shape 4">
              <a:extLst>
                <a:ext uri="{FF2B5EF4-FFF2-40B4-BE49-F238E27FC236}">
                  <a16:creationId xmlns:a16="http://schemas.microsoft.com/office/drawing/2014/main" id="{8E92BE34-156D-DCDB-9B3E-6C66061461DD}"/>
                </a:ext>
              </a:extLst>
            </p:cNvPr>
            <p:cNvSpPr/>
            <p:nvPr/>
          </p:nvSpPr>
          <p:spPr>
            <a:xfrm>
              <a:off x="684265" y="2925682"/>
              <a:ext cx="4981421" cy="3390761"/>
            </a:xfrm>
            <a:custGeom>
              <a:avLst/>
              <a:gdLst>
                <a:gd name="connsiteX0" fmla="*/ 0 w 4981421"/>
                <a:gd name="connsiteY0" fmla="*/ 0 h 3390761"/>
                <a:gd name="connsiteX1" fmla="*/ 4981421 w 4981421"/>
                <a:gd name="connsiteY1" fmla="*/ 0 h 3390761"/>
                <a:gd name="connsiteX2" fmla="*/ 4981421 w 4981421"/>
                <a:gd name="connsiteY2" fmla="*/ 3390761 h 3390761"/>
                <a:gd name="connsiteX3" fmla="*/ 0 w 4981421"/>
                <a:gd name="connsiteY3" fmla="*/ 3390761 h 3390761"/>
                <a:gd name="connsiteX4" fmla="*/ 0 w 4981421"/>
                <a:gd name="connsiteY4" fmla="*/ 0 h 3390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1421" h="3390761">
                  <a:moveTo>
                    <a:pt x="0" y="0"/>
                  </a:moveTo>
                  <a:lnTo>
                    <a:pt x="4981421" y="0"/>
                  </a:lnTo>
                  <a:lnTo>
                    <a:pt x="4981421" y="3390761"/>
                  </a:lnTo>
                  <a:lnTo>
                    <a:pt x="0" y="3390761"/>
                  </a:lnTo>
                  <a:lnTo>
                    <a:pt x="0" y="0"/>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Ø"/>
              </a:pPr>
              <a:r>
                <a:rPr lang="en-US" sz="1800" kern="1200" dirty="0">
                  <a:latin typeface="Calibri" panose="020F0502020204030204" pitchFamily="34" charset="0"/>
                  <a:ea typeface="Calibri" panose="020F0502020204030204" pitchFamily="34" charset="0"/>
                  <a:cs typeface="Calibri" panose="020F0502020204030204" pitchFamily="34" charset="0"/>
                </a:rPr>
                <a:t>By comparing the asymptotic performance of these packages in these programming languages, we aim to provide insights into their usage and help data scientists make informed choices when it comes to data manipulation and analysis.</a:t>
              </a:r>
            </a:p>
          </p:txBody>
        </p:sp>
      </p:grpSp>
      <p:grpSp>
        <p:nvGrpSpPr>
          <p:cNvPr id="10" name="Group 9">
            <a:extLst>
              <a:ext uri="{FF2B5EF4-FFF2-40B4-BE49-F238E27FC236}">
                <a16:creationId xmlns:a16="http://schemas.microsoft.com/office/drawing/2014/main" id="{EB9F4B79-9C98-0B5A-A57F-57731457D194}"/>
              </a:ext>
            </a:extLst>
          </p:cNvPr>
          <p:cNvGrpSpPr/>
          <p:nvPr/>
        </p:nvGrpSpPr>
        <p:grpSpPr>
          <a:xfrm>
            <a:off x="6363085" y="1624130"/>
            <a:ext cx="4981421" cy="4692313"/>
            <a:chOff x="6363085" y="1624130"/>
            <a:chExt cx="4981421" cy="4692313"/>
          </a:xfrm>
        </p:grpSpPr>
        <p:sp>
          <p:nvSpPr>
            <p:cNvPr id="7" name="Freeform: Shape 6">
              <a:extLst>
                <a:ext uri="{FF2B5EF4-FFF2-40B4-BE49-F238E27FC236}">
                  <a16:creationId xmlns:a16="http://schemas.microsoft.com/office/drawing/2014/main" id="{4C7A9E9F-95BE-D01E-2CA8-5D3C7671AF85}"/>
                </a:ext>
              </a:extLst>
            </p:cNvPr>
            <p:cNvSpPr/>
            <p:nvPr/>
          </p:nvSpPr>
          <p:spPr>
            <a:xfrm>
              <a:off x="6363085" y="1624130"/>
              <a:ext cx="4981421" cy="1301552"/>
            </a:xfrm>
            <a:custGeom>
              <a:avLst/>
              <a:gdLst>
                <a:gd name="connsiteX0" fmla="*/ 0 w 4981421"/>
                <a:gd name="connsiteY0" fmla="*/ 0 h 1301552"/>
                <a:gd name="connsiteX1" fmla="*/ 4981421 w 4981421"/>
                <a:gd name="connsiteY1" fmla="*/ 0 h 1301552"/>
                <a:gd name="connsiteX2" fmla="*/ 4981421 w 4981421"/>
                <a:gd name="connsiteY2" fmla="*/ 1301552 h 1301552"/>
                <a:gd name="connsiteX3" fmla="*/ 0 w 4981421"/>
                <a:gd name="connsiteY3" fmla="*/ 1301552 h 1301552"/>
                <a:gd name="connsiteX4" fmla="*/ 0 w 4981421"/>
                <a:gd name="connsiteY4" fmla="*/ 0 h 1301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1421" h="1301552">
                  <a:moveTo>
                    <a:pt x="0" y="0"/>
                  </a:moveTo>
                  <a:lnTo>
                    <a:pt x="4981421" y="0"/>
                  </a:lnTo>
                  <a:lnTo>
                    <a:pt x="4981421" y="1301552"/>
                  </a:lnTo>
                  <a:lnTo>
                    <a:pt x="0" y="1301552"/>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Calibri" panose="020F0502020204030204" pitchFamily="34" charset="0"/>
                  <a:ea typeface="Calibri" panose="020F0502020204030204" pitchFamily="34" charset="0"/>
                  <a:cs typeface="Calibri" panose="020F0502020204030204" pitchFamily="34" charset="0"/>
                </a:rPr>
                <a:t>In the atime::atime() we define the following arguments,</a:t>
              </a:r>
              <a:endParaRPr lang="en-US" sz="2000" kern="1200" dirty="0">
                <a:latin typeface="Calibri" panose="020F0502020204030204" pitchFamily="34" charset="0"/>
                <a:ea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09573AFF-AABE-416C-12A1-188E356FAA75}"/>
                </a:ext>
              </a:extLst>
            </p:cNvPr>
            <p:cNvSpPr/>
            <p:nvPr/>
          </p:nvSpPr>
          <p:spPr>
            <a:xfrm>
              <a:off x="6363085" y="2925682"/>
              <a:ext cx="4981421" cy="3390761"/>
            </a:xfrm>
            <a:custGeom>
              <a:avLst/>
              <a:gdLst>
                <a:gd name="connsiteX0" fmla="*/ 0 w 4981421"/>
                <a:gd name="connsiteY0" fmla="*/ 0 h 3390761"/>
                <a:gd name="connsiteX1" fmla="*/ 4981421 w 4981421"/>
                <a:gd name="connsiteY1" fmla="*/ 0 h 3390761"/>
                <a:gd name="connsiteX2" fmla="*/ 4981421 w 4981421"/>
                <a:gd name="connsiteY2" fmla="*/ 3390761 h 3390761"/>
                <a:gd name="connsiteX3" fmla="*/ 0 w 4981421"/>
                <a:gd name="connsiteY3" fmla="*/ 3390761 h 3390761"/>
                <a:gd name="connsiteX4" fmla="*/ 0 w 4981421"/>
                <a:gd name="connsiteY4" fmla="*/ 0 h 3390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1421" h="3390761">
                  <a:moveTo>
                    <a:pt x="0" y="0"/>
                  </a:moveTo>
                  <a:lnTo>
                    <a:pt x="4981421" y="0"/>
                  </a:lnTo>
                  <a:lnTo>
                    <a:pt x="4981421" y="3390761"/>
                  </a:lnTo>
                  <a:lnTo>
                    <a:pt x="0" y="3390761"/>
                  </a:lnTo>
                  <a:lnTo>
                    <a:pt x="0" y="0"/>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Ø"/>
              </a:pPr>
              <a:r>
                <a:rPr lang="en-US" sz="1800" kern="1200" dirty="0">
                  <a:latin typeface="Calibri" panose="020F0502020204030204" pitchFamily="34" charset="0"/>
                  <a:ea typeface="Calibri" panose="020F0502020204030204" pitchFamily="34" charset="0"/>
                  <a:cs typeface="Calibri" panose="020F0502020204030204" pitchFamily="34" charset="0"/>
                </a:rPr>
                <a:t>The first argument </a:t>
              </a:r>
              <a:r>
                <a:rPr lang="en-US" sz="1800" b="1" kern="1200" dirty="0">
                  <a:latin typeface="Calibri" panose="020F0502020204030204" pitchFamily="34" charset="0"/>
                  <a:ea typeface="Calibri" panose="020F0502020204030204" pitchFamily="34" charset="0"/>
                  <a:cs typeface="Calibri" panose="020F0502020204030204" pitchFamily="34" charset="0"/>
                </a:rPr>
                <a:t>N </a:t>
              </a:r>
              <a:r>
                <a:rPr lang="en-US" sz="1800" kern="1200" dirty="0">
                  <a:latin typeface="Calibri" panose="020F0502020204030204" pitchFamily="34" charset="0"/>
                  <a:ea typeface="Calibri" panose="020F0502020204030204" pitchFamily="34" charset="0"/>
                  <a:cs typeface="Calibri" panose="020F0502020204030204" pitchFamily="34" charset="0"/>
                </a:rPr>
                <a:t>is a sequence of data sizes. This explores computational efficiency, which will compute time/memory usage for different data sizes(N).</a:t>
              </a:r>
            </a:p>
            <a:p>
              <a:pPr marL="171450" lvl="1" indent="-171450" algn="l" defTabSz="800100">
                <a:lnSpc>
                  <a:spcPct val="90000"/>
                </a:lnSpc>
                <a:spcBef>
                  <a:spcPct val="0"/>
                </a:spcBef>
                <a:spcAft>
                  <a:spcPct val="15000"/>
                </a:spcAft>
                <a:buFont typeface="Wingdings" panose="05000000000000000000" pitchFamily="2" charset="2"/>
                <a:buChar char="Ø"/>
              </a:pPr>
              <a:r>
                <a:rPr lang="en-US" sz="1800" kern="1200" dirty="0">
                  <a:latin typeface="Calibri" panose="020F0502020204030204" pitchFamily="34" charset="0"/>
                  <a:ea typeface="Calibri" panose="020F0502020204030204" pitchFamily="34" charset="0"/>
                  <a:cs typeface="Calibri" panose="020F0502020204030204" pitchFamily="34" charset="0"/>
                </a:rPr>
                <a:t>The second argument</a:t>
              </a:r>
              <a:r>
                <a:rPr lang="en-US" sz="1800" b="1" kern="1200" dirty="0">
                  <a:latin typeface="Calibri" panose="020F0502020204030204" pitchFamily="34" charset="0"/>
                  <a:ea typeface="Calibri" panose="020F0502020204030204" pitchFamily="34" charset="0"/>
                  <a:cs typeface="Calibri" panose="020F0502020204030204" pitchFamily="34" charset="0"/>
                </a:rPr>
                <a:t> setup </a:t>
              </a:r>
              <a:r>
                <a:rPr lang="en-US" sz="1800" kern="1200" dirty="0">
                  <a:latin typeface="Calibri" panose="020F0502020204030204" pitchFamily="34" charset="0"/>
                  <a:ea typeface="Calibri" panose="020F0502020204030204" pitchFamily="34" charset="0"/>
                  <a:cs typeface="Calibri" panose="020F0502020204030204" pitchFamily="34" charset="0"/>
                </a:rPr>
                <a:t>is an expression that will be evaluated for each value in </a:t>
              </a:r>
              <a:r>
                <a:rPr lang="en-US" sz="1800" b="1" kern="1200" dirty="0">
                  <a:latin typeface="Calibri" panose="020F0502020204030204" pitchFamily="34" charset="0"/>
                  <a:ea typeface="Calibri" panose="020F0502020204030204" pitchFamily="34" charset="0"/>
                  <a:cs typeface="Calibri" panose="020F0502020204030204" pitchFamily="34" charset="0"/>
                </a:rPr>
                <a:t>N</a:t>
              </a:r>
              <a:r>
                <a:rPr lang="en-US" sz="1800" kern="1200" dirty="0">
                  <a:latin typeface="Calibri" panose="020F0502020204030204" pitchFamily="34" charset="0"/>
                  <a:ea typeface="Calibri" panose="020F0502020204030204" pitchFamily="34" charset="0"/>
                  <a:cs typeface="Calibri" panose="020F0502020204030204" pitchFamily="34" charset="0"/>
                </a:rPr>
                <a:t>, to create data of a given size.</a:t>
              </a:r>
            </a:p>
            <a:p>
              <a:pPr marL="171450" lvl="1" indent="-171450" algn="l" defTabSz="800100">
                <a:lnSpc>
                  <a:spcPct val="90000"/>
                </a:lnSpc>
                <a:spcBef>
                  <a:spcPct val="0"/>
                </a:spcBef>
                <a:spcAft>
                  <a:spcPct val="15000"/>
                </a:spcAft>
                <a:buFont typeface="Wingdings" panose="05000000000000000000" pitchFamily="2" charset="2"/>
                <a:buChar char="Ø"/>
              </a:pPr>
              <a:r>
                <a:rPr lang="en-US" sz="1800" b="1" kern="1200" dirty="0">
                  <a:latin typeface="Calibri" panose="020F0502020204030204" pitchFamily="34" charset="0"/>
                  <a:ea typeface="Calibri" panose="020F0502020204030204" pitchFamily="34" charset="0"/>
                  <a:cs typeface="Calibri" panose="020F0502020204030204" pitchFamily="34" charset="0"/>
                </a:rPr>
                <a:t>seconds.limit </a:t>
              </a:r>
              <a:r>
                <a:rPr lang="en-US" sz="1800" kern="1200" dirty="0">
                  <a:latin typeface="Calibri" panose="020F0502020204030204" pitchFamily="34" charset="0"/>
                  <a:ea typeface="Calibri" panose="020F0502020204030204" pitchFamily="34" charset="0"/>
                  <a:cs typeface="Calibri" panose="020F0502020204030204" pitchFamily="34" charset="0"/>
                </a:rPr>
                <a:t>may optionally be specified. If an expression is slower than this limit for any data size, then a larger data sizes will be measured.</a:t>
              </a:r>
            </a:p>
            <a:p>
              <a:pPr marL="171450" lvl="1" indent="-171450" algn="l" defTabSz="800100">
                <a:lnSpc>
                  <a:spcPct val="90000"/>
                </a:lnSpc>
                <a:spcBef>
                  <a:spcPct val="0"/>
                </a:spcBef>
                <a:spcAft>
                  <a:spcPct val="15000"/>
                </a:spcAft>
                <a:buFont typeface="Wingdings" panose="05000000000000000000" pitchFamily="2" charset="2"/>
                <a:buChar char="Ø"/>
              </a:pPr>
              <a:r>
                <a:rPr lang="en-US" sz="1800" kern="1200" dirty="0">
                  <a:latin typeface="Calibri" panose="020F0502020204030204" pitchFamily="34" charset="0"/>
                  <a:ea typeface="Calibri" panose="020F0502020204030204" pitchFamily="34" charset="0"/>
                  <a:cs typeface="Calibri" panose="020F0502020204030204" pitchFamily="34" charset="0"/>
                </a:rPr>
                <a:t>Lastly, </a:t>
              </a:r>
              <a:r>
                <a:rPr lang="en-US" sz="1800" b="1" kern="1200" dirty="0">
                  <a:latin typeface="Calibri" panose="020F0502020204030204" pitchFamily="34" charset="0"/>
                  <a:ea typeface="Calibri" panose="020F0502020204030204" pitchFamily="34" charset="0"/>
                  <a:cs typeface="Calibri" panose="020F0502020204030204" pitchFamily="34" charset="0"/>
                </a:rPr>
                <a:t>expr.list, </a:t>
              </a:r>
              <a:r>
                <a:rPr lang="en-US" sz="1800" kern="1200" dirty="0">
                  <a:latin typeface="Calibri" panose="020F0502020204030204" pitchFamily="34" charset="0"/>
                  <a:ea typeface="Calibri" panose="020F0502020204030204" pitchFamily="34" charset="0"/>
                  <a:cs typeface="Calibri" panose="020F0502020204030204" pitchFamily="34" charset="0"/>
                </a:rPr>
                <a:t>which is the list of expressions for which time/memory usage will be measured.</a:t>
              </a:r>
            </a:p>
          </p:txBody>
        </p:sp>
      </p:grpSp>
    </p:spTree>
    <p:extLst>
      <p:ext uri="{BB962C8B-B14F-4D97-AF65-F5344CB8AC3E}">
        <p14:creationId xmlns:p14="http://schemas.microsoft.com/office/powerpoint/2010/main" val="957061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DE7B2D-E440-8DFB-3EAA-4FFFA6601E63}"/>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2" name="Rectangle 3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3" name="Straight Connector 3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6" name="Rectangle 35">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59026"/>
            <a:ext cx="5938866"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69C791-533E-8E59-B54E-C1F19811A571}"/>
              </a:ext>
            </a:extLst>
          </p:cNvPr>
          <p:cNvSpPr>
            <a:spLocks noGrp="1"/>
          </p:cNvSpPr>
          <p:nvPr>
            <p:ph type="title"/>
          </p:nvPr>
        </p:nvSpPr>
        <p:spPr>
          <a:xfrm>
            <a:off x="7193037" y="119444"/>
            <a:ext cx="4612277" cy="717988"/>
          </a:xfrm>
        </p:spPr>
        <p:txBody>
          <a:bodyPr vert="horz" lIns="91440" tIns="45720" rIns="91440" bIns="45720" rtlCol="0" anchor="b">
            <a:normAutofit/>
          </a:bodyPr>
          <a:lstStyle/>
          <a:p>
            <a:pPr algn="ctr"/>
            <a:r>
              <a:rPr lang="en-US" sz="2400" kern="1200" cap="all" spc="390" baseline="0" dirty="0">
                <a:solidFill>
                  <a:schemeClr val="tx2"/>
                </a:solidFill>
              </a:rPr>
              <a:t>Writing CSV</a:t>
            </a:r>
          </a:p>
        </p:txBody>
      </p:sp>
      <p:grpSp>
        <p:nvGrpSpPr>
          <p:cNvPr id="40" name="Group 39">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31691" y="4237480"/>
            <a:ext cx="867485" cy="115439"/>
            <a:chOff x="8910933" y="1861308"/>
            <a:chExt cx="867485" cy="115439"/>
          </a:xfrm>
        </p:grpSpPr>
        <p:sp>
          <p:nvSpPr>
            <p:cNvPr id="41" name="Rectangle 40">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2" name="Straight Connector 41">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7" name="Content Placeholder 6" descr="A graph of a graph&#10;&#10;Description automatically generated">
            <a:extLst>
              <a:ext uri="{FF2B5EF4-FFF2-40B4-BE49-F238E27FC236}">
                <a16:creationId xmlns:a16="http://schemas.microsoft.com/office/drawing/2014/main" id="{D2172CBF-06F7-ABC5-32B9-0D6A8B5E03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944" y="818940"/>
            <a:ext cx="9762496" cy="5880034"/>
          </a:xfrm>
        </p:spPr>
      </p:pic>
    </p:spTree>
    <p:extLst>
      <p:ext uri="{BB962C8B-B14F-4D97-AF65-F5344CB8AC3E}">
        <p14:creationId xmlns:p14="http://schemas.microsoft.com/office/powerpoint/2010/main" val="73853156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DBC1F1-50EC-A1F1-6289-E500214342D6}"/>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2C9FE316-C8F8-BEAC-5407-C51BD2600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BADE1E0C-D922-8A3F-6E8E-87B20A883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2" name="Rectangle 31">
              <a:extLst>
                <a:ext uri="{FF2B5EF4-FFF2-40B4-BE49-F238E27FC236}">
                  <a16:creationId xmlns:a16="http://schemas.microsoft.com/office/drawing/2014/main" id="{14BF92DF-B370-911D-4524-D438A5EC3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3" name="Straight Connector 32">
              <a:extLst>
                <a:ext uri="{FF2B5EF4-FFF2-40B4-BE49-F238E27FC236}">
                  <a16:creationId xmlns:a16="http://schemas.microsoft.com/office/drawing/2014/main" id="{0F5580D7-96C7-EE02-3F40-872FE5E771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4B72BB2-5BE8-9D3E-C1D5-D819F26F68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6" name="Rectangle 35">
            <a:extLst>
              <a:ext uri="{FF2B5EF4-FFF2-40B4-BE49-F238E27FC236}">
                <a16:creationId xmlns:a16="http://schemas.microsoft.com/office/drawing/2014/main" id="{08847FAC-33D5-3020-BE7B-94B5B9E7F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242D7D9-0C68-334A-E117-A9D50054E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59026"/>
            <a:ext cx="5938866"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3B056D-C872-EEAA-4CC2-19E1E9541DB9}"/>
              </a:ext>
            </a:extLst>
          </p:cNvPr>
          <p:cNvSpPr>
            <a:spLocks noGrp="1"/>
          </p:cNvSpPr>
          <p:nvPr>
            <p:ph type="title"/>
          </p:nvPr>
        </p:nvSpPr>
        <p:spPr>
          <a:xfrm>
            <a:off x="7193037" y="119444"/>
            <a:ext cx="4612277" cy="717988"/>
          </a:xfrm>
        </p:spPr>
        <p:txBody>
          <a:bodyPr vert="horz" lIns="91440" tIns="45720" rIns="91440" bIns="45720" rtlCol="0" anchor="b">
            <a:normAutofit/>
          </a:bodyPr>
          <a:lstStyle/>
          <a:p>
            <a:pPr algn="ctr"/>
            <a:r>
              <a:rPr lang="en-US" sz="2400" kern="1200" cap="all" spc="390" baseline="0" dirty="0">
                <a:solidFill>
                  <a:schemeClr val="tx2"/>
                </a:solidFill>
              </a:rPr>
              <a:t>Reading  CSV</a:t>
            </a:r>
          </a:p>
        </p:txBody>
      </p:sp>
      <p:grpSp>
        <p:nvGrpSpPr>
          <p:cNvPr id="40" name="Group 39">
            <a:extLst>
              <a:ext uri="{FF2B5EF4-FFF2-40B4-BE49-F238E27FC236}">
                <a16:creationId xmlns:a16="http://schemas.microsoft.com/office/drawing/2014/main" id="{3D287C67-6BB9-0E6D-2E40-5CFBAF8A80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31691" y="4237480"/>
            <a:ext cx="867485" cy="115439"/>
            <a:chOff x="8910933" y="1861308"/>
            <a:chExt cx="867485" cy="115439"/>
          </a:xfrm>
        </p:grpSpPr>
        <p:sp>
          <p:nvSpPr>
            <p:cNvPr id="41" name="Rectangle 40">
              <a:extLst>
                <a:ext uri="{FF2B5EF4-FFF2-40B4-BE49-F238E27FC236}">
                  <a16:creationId xmlns:a16="http://schemas.microsoft.com/office/drawing/2014/main" id="{F8E666B7-506B-5E30-D5E5-FE25D2821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2" name="Straight Connector 41">
              <a:extLst>
                <a:ext uri="{FF2B5EF4-FFF2-40B4-BE49-F238E27FC236}">
                  <a16:creationId xmlns:a16="http://schemas.microsoft.com/office/drawing/2014/main" id="{7C7E0BAA-9978-2A2C-3E5D-E75BB4BCDF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B0F77E2-F5CF-538B-10A7-9DB5552811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4" name="Picture 3" descr="A graph with red lines and numbers&#10;&#10;Description automatically generated">
            <a:extLst>
              <a:ext uri="{FF2B5EF4-FFF2-40B4-BE49-F238E27FC236}">
                <a16:creationId xmlns:a16="http://schemas.microsoft.com/office/drawing/2014/main" id="{19903429-7039-7C36-03EC-DE17EE499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479" y="1052968"/>
            <a:ext cx="9514601" cy="5692583"/>
          </a:xfrm>
          <a:prstGeom prst="rect">
            <a:avLst/>
          </a:prstGeom>
        </p:spPr>
      </p:pic>
    </p:spTree>
    <p:extLst>
      <p:ext uri="{BB962C8B-B14F-4D97-AF65-F5344CB8AC3E}">
        <p14:creationId xmlns:p14="http://schemas.microsoft.com/office/powerpoint/2010/main" val="56031243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215B5-3383-FC9E-130D-01FD1E129100}"/>
              </a:ext>
            </a:extLst>
          </p:cNvPr>
          <p:cNvSpPr>
            <a:spLocks noGrp="1"/>
          </p:cNvSpPr>
          <p:nvPr>
            <p:ph type="title"/>
          </p:nvPr>
        </p:nvSpPr>
        <p:spPr>
          <a:xfrm>
            <a:off x="565374" y="98014"/>
            <a:ext cx="10134600" cy="715364"/>
          </a:xfrm>
        </p:spPr>
        <p:txBody>
          <a:bodyPr/>
          <a:lstStyle/>
          <a:p>
            <a:r>
              <a:rPr lang="en-US" dirty="0"/>
              <a:t>Outline of Presentation </a:t>
            </a:r>
          </a:p>
        </p:txBody>
      </p:sp>
      <p:sp>
        <p:nvSpPr>
          <p:cNvPr id="6" name="Content Placeholder 5">
            <a:extLst>
              <a:ext uri="{FF2B5EF4-FFF2-40B4-BE49-F238E27FC236}">
                <a16:creationId xmlns:a16="http://schemas.microsoft.com/office/drawing/2014/main" id="{2A79D590-446D-2C17-F469-DCB939014834}"/>
              </a:ext>
            </a:extLst>
          </p:cNvPr>
          <p:cNvSpPr>
            <a:spLocks noGrp="1"/>
          </p:cNvSpPr>
          <p:nvPr>
            <p:ph idx="1"/>
          </p:nvPr>
        </p:nvSpPr>
        <p:spPr>
          <a:xfrm>
            <a:off x="594509" y="1640540"/>
            <a:ext cx="10134600" cy="4463810"/>
          </a:xfrm>
        </p:spPr>
        <p:txBody>
          <a:bodyPr/>
          <a:lstStyle/>
          <a:p>
            <a:pPr marL="342900" indent="-342900">
              <a:buFont typeface="Wingdings" panose="05000000000000000000" pitchFamily="2" charset="2"/>
              <a:buChar char="Ø"/>
            </a:pPr>
            <a:r>
              <a:rPr lang="en-US" sz="2000" dirty="0"/>
              <a:t>Introduction</a:t>
            </a:r>
          </a:p>
          <a:p>
            <a:pPr marL="342900" indent="-342900">
              <a:buFont typeface="Wingdings" panose="05000000000000000000" pitchFamily="2" charset="2"/>
              <a:buChar char="Ø"/>
            </a:pPr>
            <a:r>
              <a:rPr lang="en-US" sz="2000" dirty="0"/>
              <a:t>Understanding Performance Regressions in data.table</a:t>
            </a:r>
          </a:p>
          <a:p>
            <a:pPr marL="342900" indent="-342900">
              <a:buFont typeface="Wingdings" panose="05000000000000000000" pitchFamily="2" charset="2"/>
              <a:buChar char="Ø"/>
            </a:pPr>
            <a:r>
              <a:rPr lang="en-US" sz="2000" dirty="0"/>
              <a:t>Introduction to the atime package for performance analysis</a:t>
            </a:r>
          </a:p>
          <a:p>
            <a:pPr marL="342900" indent="-342900">
              <a:buFont typeface="Wingdings" panose="05000000000000000000" pitchFamily="2" charset="2"/>
              <a:buChar char="Ø"/>
            </a:pPr>
            <a:r>
              <a:rPr lang="en-US" sz="2000" dirty="0"/>
              <a:t>Creating Relevant Performance Tests</a:t>
            </a:r>
          </a:p>
          <a:p>
            <a:pPr marL="342900" indent="-342900">
              <a:buFont typeface="Wingdings" panose="05000000000000000000" pitchFamily="2" charset="2"/>
              <a:buChar char="Ø"/>
            </a:pPr>
            <a:r>
              <a:rPr lang="en-US" sz="2000" dirty="0"/>
              <a:t>Analyzing Code Branches using atime</a:t>
            </a:r>
          </a:p>
          <a:p>
            <a:pPr marL="342900" indent="-342900">
              <a:buFont typeface="Wingdings" panose="05000000000000000000" pitchFamily="2" charset="2"/>
              <a:buChar char="Ø"/>
            </a:pPr>
            <a:r>
              <a:rPr lang="en-US" sz="2000" dirty="0"/>
              <a:t>Comparing data.table with Python Packages</a:t>
            </a:r>
          </a:p>
          <a:p>
            <a:pPr marL="342900" indent="-342900">
              <a:buFont typeface="Wingdings" panose="05000000000000000000" pitchFamily="2" charset="2"/>
              <a:buChar char="Ø"/>
            </a:pPr>
            <a:r>
              <a:rPr lang="en-US" sz="2000" dirty="0"/>
              <a:t>Enhancing data.table: Educational Resources</a:t>
            </a:r>
          </a:p>
          <a:p>
            <a:pPr marL="342900" indent="-342900">
              <a:buFont typeface="Wingdings" panose="05000000000000000000" pitchFamily="2" charset="2"/>
              <a:buChar char="Ø"/>
            </a:pPr>
            <a:r>
              <a:rPr lang="en-US" sz="2000" b="0" i="0" u="none" strike="noStrike" dirty="0">
                <a:solidFill>
                  <a:srgbClr val="000000"/>
                </a:solidFill>
                <a:effectLst/>
              </a:rPr>
              <a:t> Conclusion</a:t>
            </a:r>
            <a:endParaRPr lang="en-US" sz="2000" dirty="0"/>
          </a:p>
          <a:p>
            <a:endParaRPr lang="en-US" dirty="0"/>
          </a:p>
        </p:txBody>
      </p:sp>
    </p:spTree>
    <p:extLst>
      <p:ext uri="{BB962C8B-B14F-4D97-AF65-F5344CB8AC3E}">
        <p14:creationId xmlns:p14="http://schemas.microsoft.com/office/powerpoint/2010/main" val="15646371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 calcmode="lin" valueType="num">
                                      <p:cBhvr additive="base">
                                        <p:cTn id="3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BB9A5D-53B9-82C2-EF33-6B59AE9688F2}"/>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A3F31736-0EBF-848A-0CED-92CDA6A602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339FBAA-8E60-C14B-2FAF-518F3C0778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2" name="Rectangle 31">
              <a:extLst>
                <a:ext uri="{FF2B5EF4-FFF2-40B4-BE49-F238E27FC236}">
                  <a16:creationId xmlns:a16="http://schemas.microsoft.com/office/drawing/2014/main" id="{BA02D31F-C7CF-023A-1A84-AED2E5C58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3" name="Straight Connector 32">
              <a:extLst>
                <a:ext uri="{FF2B5EF4-FFF2-40B4-BE49-F238E27FC236}">
                  <a16:creationId xmlns:a16="http://schemas.microsoft.com/office/drawing/2014/main" id="{71D6B40B-EC14-8F5D-DE12-5B8E1426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16EF7FF-43F8-61D4-8CFD-BE22647B1F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6" name="Rectangle 35">
            <a:extLst>
              <a:ext uri="{FF2B5EF4-FFF2-40B4-BE49-F238E27FC236}">
                <a16:creationId xmlns:a16="http://schemas.microsoft.com/office/drawing/2014/main" id="{408070A2-D8E8-E7E1-4EB2-8B6CEA955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BE0E82B-222C-052B-E1C1-4E988075C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59026"/>
            <a:ext cx="5938866"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6B8FB-E8C5-58C3-4458-D04E7D433337}"/>
              </a:ext>
            </a:extLst>
          </p:cNvPr>
          <p:cNvSpPr>
            <a:spLocks noGrp="1"/>
          </p:cNvSpPr>
          <p:nvPr>
            <p:ph type="title"/>
          </p:nvPr>
        </p:nvSpPr>
        <p:spPr>
          <a:xfrm>
            <a:off x="5719353" y="222530"/>
            <a:ext cx="6692159" cy="717988"/>
          </a:xfrm>
        </p:spPr>
        <p:txBody>
          <a:bodyPr vert="horz" lIns="91440" tIns="45720" rIns="91440" bIns="45720" rtlCol="0" anchor="b">
            <a:noAutofit/>
          </a:bodyPr>
          <a:lstStyle/>
          <a:p>
            <a:pPr algn="ctr"/>
            <a:r>
              <a:rPr lang="en-US" sz="2400" kern="1200" cap="all" spc="390" baseline="0" dirty="0">
                <a:solidFill>
                  <a:schemeClr val="tx2"/>
                </a:solidFill>
              </a:rPr>
              <a:t>Wide to long</a:t>
            </a:r>
            <a:br>
              <a:rPr lang="en-US" sz="2400" kern="1200" cap="all" spc="390" baseline="0" dirty="0">
                <a:solidFill>
                  <a:schemeClr val="tx2"/>
                </a:solidFill>
              </a:rPr>
            </a:br>
            <a:r>
              <a:rPr lang="en-US" sz="2400" spc="390" dirty="0"/>
              <a:t>pandas::</a:t>
            </a:r>
            <a:r>
              <a:rPr lang="en-US" sz="2400" kern="1200" spc="390" baseline="0" dirty="0">
                <a:solidFill>
                  <a:schemeClr val="tx2"/>
                </a:solidFill>
              </a:rPr>
              <a:t>pd.melt &amp; data.table::melt</a:t>
            </a:r>
            <a:endParaRPr lang="en-US" sz="2400" kern="1200" cap="all" spc="390" baseline="0" dirty="0">
              <a:solidFill>
                <a:schemeClr val="tx2"/>
              </a:solidFill>
            </a:endParaRPr>
          </a:p>
        </p:txBody>
      </p:sp>
      <p:grpSp>
        <p:nvGrpSpPr>
          <p:cNvPr id="40" name="Group 39">
            <a:extLst>
              <a:ext uri="{FF2B5EF4-FFF2-40B4-BE49-F238E27FC236}">
                <a16:creationId xmlns:a16="http://schemas.microsoft.com/office/drawing/2014/main" id="{37AE618E-91B7-DB87-51A2-3DB10AE9D4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31691" y="4237480"/>
            <a:ext cx="867485" cy="115439"/>
            <a:chOff x="8910933" y="1861308"/>
            <a:chExt cx="867485" cy="115439"/>
          </a:xfrm>
        </p:grpSpPr>
        <p:sp>
          <p:nvSpPr>
            <p:cNvPr id="41" name="Rectangle 40">
              <a:extLst>
                <a:ext uri="{FF2B5EF4-FFF2-40B4-BE49-F238E27FC236}">
                  <a16:creationId xmlns:a16="http://schemas.microsoft.com/office/drawing/2014/main" id="{2E27EA5C-5ED9-AD89-43C0-7AFF2CF76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2" name="Straight Connector 41">
              <a:extLst>
                <a:ext uri="{FF2B5EF4-FFF2-40B4-BE49-F238E27FC236}">
                  <a16:creationId xmlns:a16="http://schemas.microsoft.com/office/drawing/2014/main" id="{F035B21C-318A-E38C-17CD-1F7FACA2A0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3850CDF-C5A3-13DF-1B34-B905C706C4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7" name="Picture 6" descr="A graph of a graph&#10;&#10;Description automatically generated">
            <a:extLst>
              <a:ext uri="{FF2B5EF4-FFF2-40B4-BE49-F238E27FC236}">
                <a16:creationId xmlns:a16="http://schemas.microsoft.com/office/drawing/2014/main" id="{D47B9A65-9843-820E-9953-1B4629749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66" y="1098124"/>
            <a:ext cx="9379394" cy="5602127"/>
          </a:xfrm>
          <a:prstGeom prst="rect">
            <a:avLst/>
          </a:prstGeom>
        </p:spPr>
      </p:pic>
    </p:spTree>
    <p:extLst>
      <p:ext uri="{BB962C8B-B14F-4D97-AF65-F5344CB8AC3E}">
        <p14:creationId xmlns:p14="http://schemas.microsoft.com/office/powerpoint/2010/main" val="93743894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6D050E-4E15-6E34-98A8-A146257A7753}"/>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AD5E433D-19BF-F72B-D4E2-6542B143B3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0632C75-3ABF-7BDE-FAA7-506AE1FFB8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2" name="Rectangle 31">
              <a:extLst>
                <a:ext uri="{FF2B5EF4-FFF2-40B4-BE49-F238E27FC236}">
                  <a16:creationId xmlns:a16="http://schemas.microsoft.com/office/drawing/2014/main" id="{A1FB8D92-C43A-7CDD-563F-B455FB4A8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3" name="Straight Connector 32">
              <a:extLst>
                <a:ext uri="{FF2B5EF4-FFF2-40B4-BE49-F238E27FC236}">
                  <a16:creationId xmlns:a16="http://schemas.microsoft.com/office/drawing/2014/main" id="{D1914667-E6E0-7656-96D7-1E36464187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EB4B478-308E-31D0-143D-D2C8DCDD94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6" name="Rectangle 35">
            <a:extLst>
              <a:ext uri="{FF2B5EF4-FFF2-40B4-BE49-F238E27FC236}">
                <a16:creationId xmlns:a16="http://schemas.microsoft.com/office/drawing/2014/main" id="{EDAA8A61-3648-BB40-3481-F7F781A24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48EAB2F-7C1D-587F-F980-F0E6BAC35E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59026"/>
            <a:ext cx="5938866"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6079D8-B88C-BAE6-0098-ED1E9DB2B39E}"/>
              </a:ext>
            </a:extLst>
          </p:cNvPr>
          <p:cNvSpPr>
            <a:spLocks noGrp="1"/>
          </p:cNvSpPr>
          <p:nvPr>
            <p:ph type="title"/>
          </p:nvPr>
        </p:nvSpPr>
        <p:spPr>
          <a:xfrm>
            <a:off x="5030926" y="245229"/>
            <a:ext cx="7313261" cy="717988"/>
          </a:xfrm>
        </p:spPr>
        <p:txBody>
          <a:bodyPr vert="horz" lIns="91440" tIns="45720" rIns="91440" bIns="45720" rtlCol="0" anchor="b">
            <a:noAutofit/>
          </a:bodyPr>
          <a:lstStyle/>
          <a:p>
            <a:pPr algn="ctr"/>
            <a:r>
              <a:rPr lang="en-US" sz="2400" kern="1200" cap="all" spc="390" baseline="0" dirty="0">
                <a:solidFill>
                  <a:schemeClr val="tx2"/>
                </a:solidFill>
              </a:rPr>
              <a:t>Long to </a:t>
            </a:r>
            <a:r>
              <a:rPr lang="en-US" sz="2400" cap="all" spc="390" dirty="0"/>
              <a:t>wide </a:t>
            </a:r>
            <a:br>
              <a:rPr lang="en-US" sz="2400" cap="all" spc="390" dirty="0"/>
            </a:br>
            <a:r>
              <a:rPr lang="en-US" sz="2400" spc="390" dirty="0"/>
              <a:t>pandas::pivot_table</a:t>
            </a:r>
            <a:r>
              <a:rPr lang="en-US" sz="2400" kern="1200" spc="390" baseline="0" dirty="0">
                <a:solidFill>
                  <a:schemeClr val="tx2"/>
                </a:solidFill>
              </a:rPr>
              <a:t>&amp; data.table::dcast</a:t>
            </a:r>
            <a:endParaRPr lang="en-US" sz="2400" kern="1200" cap="all" spc="390" baseline="0" dirty="0">
              <a:solidFill>
                <a:schemeClr val="tx2"/>
              </a:solidFill>
            </a:endParaRPr>
          </a:p>
        </p:txBody>
      </p:sp>
      <p:grpSp>
        <p:nvGrpSpPr>
          <p:cNvPr id="40" name="Group 39">
            <a:extLst>
              <a:ext uri="{FF2B5EF4-FFF2-40B4-BE49-F238E27FC236}">
                <a16:creationId xmlns:a16="http://schemas.microsoft.com/office/drawing/2014/main" id="{870428B3-8292-BDB9-4F4E-47E1C145F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31691" y="4237480"/>
            <a:ext cx="867485" cy="115439"/>
            <a:chOff x="8910933" y="1861308"/>
            <a:chExt cx="867485" cy="115439"/>
          </a:xfrm>
        </p:grpSpPr>
        <p:sp>
          <p:nvSpPr>
            <p:cNvPr id="41" name="Rectangle 40">
              <a:extLst>
                <a:ext uri="{FF2B5EF4-FFF2-40B4-BE49-F238E27FC236}">
                  <a16:creationId xmlns:a16="http://schemas.microsoft.com/office/drawing/2014/main" id="{F7584B0A-A92C-24CE-722A-DB9B42FCB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2" name="Straight Connector 41">
              <a:extLst>
                <a:ext uri="{FF2B5EF4-FFF2-40B4-BE49-F238E27FC236}">
                  <a16:creationId xmlns:a16="http://schemas.microsoft.com/office/drawing/2014/main" id="{9FB01FA8-6536-2D82-E9ED-5582D2747B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34A2138-7794-88D2-17BC-F7DB74020F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 name="Picture 4" descr="A graph of a graph showing the number of numbers&#10;&#10;Description automatically generated with medium confidence">
            <a:extLst>
              <a:ext uri="{FF2B5EF4-FFF2-40B4-BE49-F238E27FC236}">
                <a16:creationId xmlns:a16="http://schemas.microsoft.com/office/drawing/2014/main" id="{7670A33A-B344-EC6B-90EB-C7620B56D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48" y="1004023"/>
            <a:ext cx="9435452" cy="5629387"/>
          </a:xfrm>
          <a:prstGeom prst="rect">
            <a:avLst/>
          </a:prstGeom>
        </p:spPr>
      </p:pic>
    </p:spTree>
    <p:extLst>
      <p:ext uri="{BB962C8B-B14F-4D97-AF65-F5344CB8AC3E}">
        <p14:creationId xmlns:p14="http://schemas.microsoft.com/office/powerpoint/2010/main" val="221599813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D736AE-160D-3B2D-02CC-386541DA98C8}"/>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 name="Rectangle 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1" name="Straight Connector 1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4" name="Rectangle 13">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DA695D-FFE3-1AEB-67DD-B56E9DB0A6C4}"/>
              </a:ext>
            </a:extLst>
          </p:cNvPr>
          <p:cNvSpPr>
            <a:spLocks noGrp="1"/>
          </p:cNvSpPr>
          <p:nvPr>
            <p:ph type="title"/>
          </p:nvPr>
        </p:nvSpPr>
        <p:spPr>
          <a:xfrm>
            <a:off x="2342270" y="1188720"/>
            <a:ext cx="7512147" cy="1955405"/>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Enhancing data.table with Educational Resources</a:t>
            </a:r>
            <a:br>
              <a:rPr lang="en-US" sz="2800" kern="1200" cap="all" spc="390" baseline="0" dirty="0">
                <a:solidFill>
                  <a:schemeClr val="tx2"/>
                </a:solidFill>
                <a:latin typeface="+mj-lt"/>
                <a:ea typeface="+mj-ea"/>
                <a:cs typeface="+mj-cs"/>
              </a:rPr>
            </a:br>
            <a:br>
              <a:rPr lang="en-US" sz="2800" kern="1200" cap="all" spc="390" baseline="0" dirty="0">
                <a:solidFill>
                  <a:schemeClr val="tx2"/>
                </a:solidFill>
                <a:latin typeface="+mj-lt"/>
                <a:ea typeface="+mj-ea"/>
                <a:cs typeface="+mj-cs"/>
              </a:rPr>
            </a:br>
            <a:endParaRPr lang="en-US" sz="2800" kern="1200" cap="all" spc="390" baseline="0" dirty="0">
              <a:solidFill>
                <a:schemeClr val="tx2"/>
              </a:solidFill>
              <a:latin typeface="+mj-lt"/>
              <a:ea typeface="+mj-ea"/>
              <a:cs typeface="+mj-cs"/>
            </a:endParaRPr>
          </a:p>
        </p:txBody>
      </p:sp>
      <p:grpSp>
        <p:nvGrpSpPr>
          <p:cNvPr id="18" name="Group 1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1463"/>
            <a:ext cx="867485" cy="115439"/>
            <a:chOff x="8910933" y="1861308"/>
            <a:chExt cx="867485" cy="115439"/>
          </a:xfrm>
        </p:grpSpPr>
        <p:sp>
          <p:nvSpPr>
            <p:cNvPr id="19" name="Rectangle 1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 name="Straight Connector 1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29905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E0A5B4-AF92-2852-E369-03F05CCD15DA}"/>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D316435-227D-0422-D799-17B3736839D8}"/>
              </a:ext>
            </a:extLst>
          </p:cNvPr>
          <p:cNvGrpSpPr/>
          <p:nvPr/>
        </p:nvGrpSpPr>
        <p:grpSpPr>
          <a:xfrm>
            <a:off x="6095999" y="868822"/>
            <a:ext cx="5343082" cy="1462958"/>
            <a:chOff x="6095999" y="868822"/>
            <a:chExt cx="5343082" cy="1462958"/>
          </a:xfrm>
        </p:grpSpPr>
        <p:sp>
          <p:nvSpPr>
            <p:cNvPr id="5" name="Rectangle: Rounded Corners 4">
              <a:extLst>
                <a:ext uri="{FF2B5EF4-FFF2-40B4-BE49-F238E27FC236}">
                  <a16:creationId xmlns:a16="http://schemas.microsoft.com/office/drawing/2014/main" id="{995EB81F-8C18-AB9A-A45E-32A4713D2BD7}"/>
                </a:ext>
              </a:extLst>
            </p:cNvPr>
            <p:cNvSpPr/>
            <p:nvPr/>
          </p:nvSpPr>
          <p:spPr>
            <a:xfrm>
              <a:off x="6095999" y="868822"/>
              <a:ext cx="5343082" cy="146295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6" name="Rectangle 5" descr="Illustrator with solid fill">
              <a:extLst>
                <a:ext uri="{FF2B5EF4-FFF2-40B4-BE49-F238E27FC236}">
                  <a16:creationId xmlns:a16="http://schemas.microsoft.com/office/drawing/2014/main" id="{5A204A41-EE35-B8D6-D038-CA3F646EC853}"/>
                </a:ext>
              </a:extLst>
            </p:cNvPr>
            <p:cNvSpPr/>
            <p:nvPr/>
          </p:nvSpPr>
          <p:spPr>
            <a:xfrm>
              <a:off x="6538544" y="1197987"/>
              <a:ext cx="804627" cy="804627"/>
            </a:xfrm>
            <a:prstGeom prst="rect">
              <a:avLst/>
            </a:prstGeom>
            <a:blipFill>
              <a:blip r:embed="rId2">
                <a:extLs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7" name="Freeform: Shape 6">
              <a:extLst>
                <a:ext uri="{FF2B5EF4-FFF2-40B4-BE49-F238E27FC236}">
                  <a16:creationId xmlns:a16="http://schemas.microsoft.com/office/drawing/2014/main" id="{0CA5272D-D697-AC19-B785-6F200C74536D}"/>
                </a:ext>
              </a:extLst>
            </p:cNvPr>
            <p:cNvSpPr/>
            <p:nvPr/>
          </p:nvSpPr>
          <p:spPr>
            <a:xfrm>
              <a:off x="7785716" y="868822"/>
              <a:ext cx="3653365" cy="1462958"/>
            </a:xfrm>
            <a:custGeom>
              <a:avLst/>
              <a:gdLst>
                <a:gd name="connsiteX0" fmla="*/ 0 w 3653365"/>
                <a:gd name="connsiteY0" fmla="*/ 0 h 1462958"/>
                <a:gd name="connsiteX1" fmla="*/ 3653365 w 3653365"/>
                <a:gd name="connsiteY1" fmla="*/ 0 h 1462958"/>
                <a:gd name="connsiteX2" fmla="*/ 3653365 w 3653365"/>
                <a:gd name="connsiteY2" fmla="*/ 1462958 h 1462958"/>
                <a:gd name="connsiteX3" fmla="*/ 0 w 3653365"/>
                <a:gd name="connsiteY3" fmla="*/ 1462958 h 1462958"/>
                <a:gd name="connsiteX4" fmla="*/ 0 w 3653365"/>
                <a:gd name="connsiteY4" fmla="*/ 0 h 1462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365" h="1462958">
                  <a:moveTo>
                    <a:pt x="0" y="0"/>
                  </a:moveTo>
                  <a:lnTo>
                    <a:pt x="3653365" y="0"/>
                  </a:lnTo>
                  <a:lnTo>
                    <a:pt x="3653365" y="1462958"/>
                  </a:lnTo>
                  <a:lnTo>
                    <a:pt x="0" y="146295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4830" tIns="154830" rIns="154830" bIns="154830" numCol="1" spcCol="1270" anchor="ctr" anchorCtr="0">
              <a:noAutofit/>
            </a:bodyPr>
            <a:lstStyle/>
            <a:p>
              <a:pPr marL="0" lvl="0" indent="0" algn="l" defTabSz="1022350">
                <a:lnSpc>
                  <a:spcPct val="100000"/>
                </a:lnSpc>
                <a:spcBef>
                  <a:spcPct val="0"/>
                </a:spcBef>
                <a:spcAft>
                  <a:spcPct val="35000"/>
                </a:spcAft>
                <a:buNone/>
              </a:pPr>
              <a:r>
                <a:rPr lang="en-US" sz="2300" kern="1200" dirty="0">
                  <a:latin typeface="Calibri" panose="020F0502020204030204" pitchFamily="34" charset="0"/>
                  <a:ea typeface="Calibri" panose="020F0502020204030204" pitchFamily="34" charset="0"/>
                  <a:cs typeface="Calibri" panose="020F0502020204030204" pitchFamily="34" charset="0"/>
                </a:rPr>
                <a:t>Visualizing Performance Regression of data.table with Atime</a:t>
              </a:r>
            </a:p>
          </p:txBody>
        </p:sp>
      </p:grpSp>
      <p:grpSp>
        <p:nvGrpSpPr>
          <p:cNvPr id="16" name="Group 15">
            <a:extLst>
              <a:ext uri="{FF2B5EF4-FFF2-40B4-BE49-F238E27FC236}">
                <a16:creationId xmlns:a16="http://schemas.microsoft.com/office/drawing/2014/main" id="{717568A3-7BE5-0AA9-1202-3FE0AED145A2}"/>
              </a:ext>
            </a:extLst>
          </p:cNvPr>
          <p:cNvGrpSpPr/>
          <p:nvPr/>
        </p:nvGrpSpPr>
        <p:grpSpPr>
          <a:xfrm>
            <a:off x="6095999" y="2697520"/>
            <a:ext cx="5343082" cy="1462958"/>
            <a:chOff x="6095999" y="2697520"/>
            <a:chExt cx="5343082" cy="1462958"/>
          </a:xfrm>
        </p:grpSpPr>
        <p:sp>
          <p:nvSpPr>
            <p:cNvPr id="8" name="Rectangle: Rounded Corners 7">
              <a:extLst>
                <a:ext uri="{FF2B5EF4-FFF2-40B4-BE49-F238E27FC236}">
                  <a16:creationId xmlns:a16="http://schemas.microsoft.com/office/drawing/2014/main" id="{66E0269C-A36B-C9C8-4151-0C81A529D920}"/>
                </a:ext>
              </a:extLst>
            </p:cNvPr>
            <p:cNvSpPr/>
            <p:nvPr/>
          </p:nvSpPr>
          <p:spPr>
            <a:xfrm>
              <a:off x="6095999" y="2697520"/>
              <a:ext cx="5343082" cy="146295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9" name="Rectangle 8" descr="Programmer female with solid fill">
              <a:extLst>
                <a:ext uri="{FF2B5EF4-FFF2-40B4-BE49-F238E27FC236}">
                  <a16:creationId xmlns:a16="http://schemas.microsoft.com/office/drawing/2014/main" id="{112DF871-6030-EE7D-534B-0D645FA6C917}"/>
                </a:ext>
              </a:extLst>
            </p:cNvPr>
            <p:cNvSpPr/>
            <p:nvPr/>
          </p:nvSpPr>
          <p:spPr>
            <a:xfrm>
              <a:off x="6538544" y="3026686"/>
              <a:ext cx="804627" cy="804627"/>
            </a:xfrm>
            <a:prstGeom prst="rect">
              <a:avLst/>
            </a:prstGeom>
            <a:blipFill>
              <a:blip r:embed="rId4">
                <a:extLs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US"/>
            </a:p>
          </p:txBody>
        </p:sp>
        <p:sp>
          <p:nvSpPr>
            <p:cNvPr id="11" name="Freeform: Shape 10">
              <a:extLst>
                <a:ext uri="{FF2B5EF4-FFF2-40B4-BE49-F238E27FC236}">
                  <a16:creationId xmlns:a16="http://schemas.microsoft.com/office/drawing/2014/main" id="{D4BB3367-2D39-AE46-374E-4F1FB4765D50}"/>
                </a:ext>
              </a:extLst>
            </p:cNvPr>
            <p:cNvSpPr/>
            <p:nvPr/>
          </p:nvSpPr>
          <p:spPr>
            <a:xfrm>
              <a:off x="7785716" y="2697520"/>
              <a:ext cx="3653365" cy="1462958"/>
            </a:xfrm>
            <a:custGeom>
              <a:avLst/>
              <a:gdLst>
                <a:gd name="connsiteX0" fmla="*/ 0 w 3653365"/>
                <a:gd name="connsiteY0" fmla="*/ 0 h 1462958"/>
                <a:gd name="connsiteX1" fmla="*/ 3653365 w 3653365"/>
                <a:gd name="connsiteY1" fmla="*/ 0 h 1462958"/>
                <a:gd name="connsiteX2" fmla="*/ 3653365 w 3653365"/>
                <a:gd name="connsiteY2" fmla="*/ 1462958 h 1462958"/>
                <a:gd name="connsiteX3" fmla="*/ 0 w 3653365"/>
                <a:gd name="connsiteY3" fmla="*/ 1462958 h 1462958"/>
                <a:gd name="connsiteX4" fmla="*/ 0 w 3653365"/>
                <a:gd name="connsiteY4" fmla="*/ 0 h 1462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365" h="1462958">
                  <a:moveTo>
                    <a:pt x="0" y="0"/>
                  </a:moveTo>
                  <a:lnTo>
                    <a:pt x="3653365" y="0"/>
                  </a:lnTo>
                  <a:lnTo>
                    <a:pt x="3653365" y="1462958"/>
                  </a:lnTo>
                  <a:lnTo>
                    <a:pt x="0" y="146295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4830" tIns="154830" rIns="154830" bIns="154830" numCol="1" spcCol="1270" anchor="ctr" anchorCtr="0">
              <a:noAutofit/>
            </a:bodyPr>
            <a:lstStyle/>
            <a:p>
              <a:pPr marL="0" lvl="0" indent="0" algn="l" defTabSz="1022350">
                <a:lnSpc>
                  <a:spcPct val="100000"/>
                </a:lnSpc>
                <a:spcBef>
                  <a:spcPct val="0"/>
                </a:spcBef>
                <a:spcAft>
                  <a:spcPct val="35000"/>
                </a:spcAft>
                <a:buNone/>
              </a:pPr>
              <a:r>
                <a:rPr lang="en-US" sz="2300" kern="1200" dirty="0">
                  <a:latin typeface="Calibri" panose="020F0502020204030204" pitchFamily="34" charset="0"/>
                  <a:ea typeface="Calibri" panose="020F0502020204030204" pitchFamily="34" charset="0"/>
                  <a:cs typeface="Calibri" panose="020F0502020204030204" pitchFamily="34" charset="0"/>
                </a:rPr>
                <a:t>Performance Comparison: Data.table in R and Pandas in Python</a:t>
              </a:r>
            </a:p>
          </p:txBody>
        </p:sp>
      </p:grpSp>
      <p:sp>
        <p:nvSpPr>
          <p:cNvPr id="13" name="Frame 12" descr="Link with solid fill">
            <a:extLst>
              <a:ext uri="{FF2B5EF4-FFF2-40B4-BE49-F238E27FC236}">
                <a16:creationId xmlns:a16="http://schemas.microsoft.com/office/drawing/2014/main" id="{D62C6D00-6519-9DC3-CEC8-9745034467FC}"/>
              </a:ext>
            </a:extLst>
          </p:cNvPr>
          <p:cNvSpPr/>
          <p:nvPr/>
        </p:nvSpPr>
        <p:spPr>
          <a:xfrm>
            <a:off x="6639460" y="4753856"/>
            <a:ext cx="804627" cy="804627"/>
          </a:xfrm>
          <a:prstGeom prst="frame">
            <a:avLst/>
          </a:prstGeom>
          <a:blipFill>
            <a:blip r:embed="rId6">
              <a:extLst>
                <a:ext uri="{96DAC541-7B7A-43D3-8B79-37D633B846F1}">
                  <asvg:svgBlip xmlns:asvg="http://schemas.microsoft.com/office/drawing/2016/SVG/main" r:embed="rId7"/>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endParaRPr lang="en-US"/>
          </a:p>
        </p:txBody>
      </p:sp>
      <p:pic>
        <p:nvPicPr>
          <p:cNvPr id="2" name="Picture 1" descr="A blue and grey logo&#10;&#10;Description automatically generated">
            <a:extLst>
              <a:ext uri="{FF2B5EF4-FFF2-40B4-BE49-F238E27FC236}">
                <a16:creationId xmlns:a16="http://schemas.microsoft.com/office/drawing/2014/main" id="{B7B6A095-B89D-F6CD-A87C-9316346D6E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09523" y="556366"/>
            <a:ext cx="2910072" cy="2255306"/>
          </a:xfrm>
          <a:prstGeom prst="rect">
            <a:avLst/>
          </a:prstGeom>
        </p:spPr>
      </p:pic>
      <p:pic>
        <p:nvPicPr>
          <p:cNvPr id="4" name="Picture 3" descr="A yellow seal on a table&#10;&#10;Description automatically generated">
            <a:extLst>
              <a:ext uri="{FF2B5EF4-FFF2-40B4-BE49-F238E27FC236}">
                <a16:creationId xmlns:a16="http://schemas.microsoft.com/office/drawing/2014/main" id="{8413217D-832F-A94E-2043-3D37EE010E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12704" y="3065298"/>
            <a:ext cx="2255410" cy="2255410"/>
          </a:xfrm>
          <a:prstGeom prst="rect">
            <a:avLst/>
          </a:prstGeom>
        </p:spPr>
      </p:pic>
      <p:grpSp>
        <p:nvGrpSpPr>
          <p:cNvPr id="17" name="Group 16">
            <a:extLst>
              <a:ext uri="{FF2B5EF4-FFF2-40B4-BE49-F238E27FC236}">
                <a16:creationId xmlns:a16="http://schemas.microsoft.com/office/drawing/2014/main" id="{C8DD2A14-6A45-FD78-DFDE-4DFD3F755D6B}"/>
              </a:ext>
            </a:extLst>
          </p:cNvPr>
          <p:cNvGrpSpPr/>
          <p:nvPr/>
        </p:nvGrpSpPr>
        <p:grpSpPr>
          <a:xfrm>
            <a:off x="6095999" y="4526219"/>
            <a:ext cx="5343082" cy="1463583"/>
            <a:chOff x="6095999" y="4526219"/>
            <a:chExt cx="5343082" cy="1463583"/>
          </a:xfrm>
        </p:grpSpPr>
        <p:sp>
          <p:nvSpPr>
            <p:cNvPr id="12" name="Rectangle: Rounded Corners 11">
              <a:extLst>
                <a:ext uri="{FF2B5EF4-FFF2-40B4-BE49-F238E27FC236}">
                  <a16:creationId xmlns:a16="http://schemas.microsoft.com/office/drawing/2014/main" id="{EF3C950E-E40A-DB00-0853-D53A4DC33A6E}"/>
                </a:ext>
              </a:extLst>
            </p:cNvPr>
            <p:cNvSpPr/>
            <p:nvPr/>
          </p:nvSpPr>
          <p:spPr>
            <a:xfrm>
              <a:off x="6095999" y="4526844"/>
              <a:ext cx="5343082" cy="146295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4" name="Freeform: Shape 13">
              <a:extLst>
                <a:ext uri="{FF2B5EF4-FFF2-40B4-BE49-F238E27FC236}">
                  <a16:creationId xmlns:a16="http://schemas.microsoft.com/office/drawing/2014/main" id="{D623B3B9-24AA-79A8-4574-440E0A6828CC}"/>
                </a:ext>
              </a:extLst>
            </p:cNvPr>
            <p:cNvSpPr/>
            <p:nvPr/>
          </p:nvSpPr>
          <p:spPr>
            <a:xfrm>
              <a:off x="7785716" y="4526219"/>
              <a:ext cx="3653365" cy="1462958"/>
            </a:xfrm>
            <a:custGeom>
              <a:avLst/>
              <a:gdLst>
                <a:gd name="connsiteX0" fmla="*/ 0 w 3653365"/>
                <a:gd name="connsiteY0" fmla="*/ 0 h 1462958"/>
                <a:gd name="connsiteX1" fmla="*/ 3653365 w 3653365"/>
                <a:gd name="connsiteY1" fmla="*/ 0 h 1462958"/>
                <a:gd name="connsiteX2" fmla="*/ 3653365 w 3653365"/>
                <a:gd name="connsiteY2" fmla="*/ 1462958 h 1462958"/>
                <a:gd name="connsiteX3" fmla="*/ 0 w 3653365"/>
                <a:gd name="connsiteY3" fmla="*/ 1462958 h 1462958"/>
                <a:gd name="connsiteX4" fmla="*/ 0 w 3653365"/>
                <a:gd name="connsiteY4" fmla="*/ 0 h 1462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365" h="1462958">
                  <a:moveTo>
                    <a:pt x="0" y="0"/>
                  </a:moveTo>
                  <a:lnTo>
                    <a:pt x="3653365" y="0"/>
                  </a:lnTo>
                  <a:lnTo>
                    <a:pt x="3653365" y="1462958"/>
                  </a:lnTo>
                  <a:lnTo>
                    <a:pt x="0" y="146295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4830" tIns="154830" rIns="154830" bIns="154830" numCol="1" spcCol="1270" anchor="ctr" anchorCtr="0">
              <a:noAutofit/>
            </a:bodyPr>
            <a:lstStyle/>
            <a:p>
              <a:pPr marL="0" lvl="0" indent="0" algn="l" defTabSz="1022350">
                <a:lnSpc>
                  <a:spcPct val="100000"/>
                </a:lnSpc>
                <a:spcBef>
                  <a:spcPct val="0"/>
                </a:spcBef>
                <a:spcAft>
                  <a:spcPct val="35000"/>
                </a:spcAft>
                <a:buNone/>
              </a:pPr>
              <a:r>
                <a:rPr lang="en-US" sz="2300" kern="1200" dirty="0">
                  <a:latin typeface="Calibri" panose="020F0502020204030204" pitchFamily="34" charset="0"/>
                  <a:ea typeface="Calibri" panose="020F0502020204030204" pitchFamily="34" charset="0"/>
                  <a:cs typeface="Calibri" panose="020F0502020204030204" pitchFamily="34" charset="0"/>
                </a:rPr>
                <a:t>I have provided the links to these blogs on my GitHub (DorisAmoakohene)</a:t>
              </a:r>
              <a:endParaRPr lang="en-US" sz="2300" kern="1200" dirty="0"/>
            </a:p>
          </p:txBody>
        </p:sp>
        <p:pic>
          <p:nvPicPr>
            <p:cNvPr id="10" name="Graphic 9" descr="Link with solid fill">
              <a:extLst>
                <a:ext uri="{FF2B5EF4-FFF2-40B4-BE49-F238E27FC236}">
                  <a16:creationId xmlns:a16="http://schemas.microsoft.com/office/drawing/2014/main" id="{8A62EB6D-FC79-CA2F-B61F-C66B8C50C38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573520" y="4790440"/>
              <a:ext cx="914400" cy="914400"/>
            </a:xfrm>
            <a:prstGeom prst="rect">
              <a:avLst/>
            </a:prstGeom>
          </p:spPr>
        </p:pic>
      </p:grpSp>
    </p:spTree>
    <p:extLst>
      <p:ext uri="{BB962C8B-B14F-4D97-AF65-F5344CB8AC3E}">
        <p14:creationId xmlns:p14="http://schemas.microsoft.com/office/powerpoint/2010/main" val="8087877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68" name="Rectangle 67">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69" name="Straight Connector 68">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72" name="Rectangle 71">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2EA49-A13C-F391-3FD8-6C328981C3FC}"/>
              </a:ext>
            </a:extLst>
          </p:cNvPr>
          <p:cNvSpPr>
            <a:spLocks noGrp="1"/>
          </p:cNvSpPr>
          <p:nvPr>
            <p:ph type="title"/>
          </p:nvPr>
        </p:nvSpPr>
        <p:spPr>
          <a:xfrm>
            <a:off x="2428461" y="1230924"/>
            <a:ext cx="7335079" cy="1969476"/>
          </a:xfrm>
        </p:spPr>
        <p:txBody>
          <a:bodyPr vert="horz" lIns="91440" tIns="45720" rIns="91440" bIns="45720" rtlCol="0" anchor="b">
            <a:normAutofit/>
          </a:bodyPr>
          <a:lstStyle/>
          <a:p>
            <a:pPr algn="ctr">
              <a:lnSpc>
                <a:spcPct val="100000"/>
              </a:lnSpc>
            </a:pPr>
            <a:br>
              <a:rPr lang="en-US" sz="2800" kern="1200" cap="all" spc="390" baseline="0">
                <a:solidFill>
                  <a:schemeClr val="tx2"/>
                </a:solidFill>
                <a:latin typeface="+mj-lt"/>
                <a:ea typeface="+mj-ea"/>
                <a:cs typeface="+mj-cs"/>
              </a:rPr>
            </a:br>
            <a:r>
              <a:rPr lang="en-US" sz="2800" kern="1200" cap="all" spc="390" baseline="0">
                <a:solidFill>
                  <a:schemeClr val="tx2"/>
                </a:solidFill>
                <a:latin typeface="+mj-lt"/>
                <a:ea typeface="+mj-ea"/>
                <a:cs typeface="+mj-cs"/>
              </a:rPr>
              <a:t>THANK YOU!!</a:t>
            </a:r>
            <a:br>
              <a:rPr lang="en-US" sz="2800" kern="1200" cap="all" spc="390" baseline="0">
                <a:solidFill>
                  <a:schemeClr val="tx2"/>
                </a:solidFill>
                <a:latin typeface="+mj-lt"/>
                <a:ea typeface="+mj-ea"/>
                <a:cs typeface="+mj-cs"/>
              </a:rPr>
            </a:br>
            <a:r>
              <a:rPr lang="en-US" sz="2800" kern="1200" cap="all" spc="390" baseline="0">
                <a:solidFill>
                  <a:schemeClr val="tx2"/>
                </a:solidFill>
                <a:latin typeface="+mj-lt"/>
                <a:ea typeface="+mj-ea"/>
                <a:cs typeface="+mj-cs"/>
              </a:rPr>
              <a:t>END OF SLIDES</a:t>
            </a:r>
            <a:br>
              <a:rPr lang="en-US" sz="2800" kern="1200" cap="all" spc="390" baseline="0">
                <a:solidFill>
                  <a:schemeClr val="tx2"/>
                </a:solidFill>
                <a:latin typeface="+mj-lt"/>
                <a:ea typeface="+mj-ea"/>
                <a:cs typeface="+mj-cs"/>
              </a:rPr>
            </a:br>
            <a:endParaRPr lang="en-US" sz="2800" kern="1200" cap="all" spc="390" baseline="0">
              <a:solidFill>
                <a:schemeClr val="tx2"/>
              </a:solidFill>
              <a:latin typeface="+mj-lt"/>
              <a:ea typeface="+mj-ea"/>
              <a:cs typeface="+mj-cs"/>
            </a:endParaRPr>
          </a:p>
        </p:txBody>
      </p:sp>
      <p:grpSp>
        <p:nvGrpSpPr>
          <p:cNvPr id="76" name="Group 75">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9173"/>
            <a:ext cx="867485" cy="115439"/>
            <a:chOff x="8910933" y="1861308"/>
            <a:chExt cx="867485" cy="115439"/>
          </a:xfrm>
        </p:grpSpPr>
        <p:sp>
          <p:nvSpPr>
            <p:cNvPr id="77" name="Rectangle 76">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8" name="Straight Connector 77">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586620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9" name="Rectangle 28">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0" name="Straight Connector 29">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3" name="Rectangle 32">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5CCA5-8572-EE60-AEDE-2BC4323ED906}"/>
              </a:ext>
            </a:extLst>
          </p:cNvPr>
          <p:cNvSpPr>
            <a:spLocks noGrp="1"/>
          </p:cNvSpPr>
          <p:nvPr>
            <p:ph type="title"/>
          </p:nvPr>
        </p:nvSpPr>
        <p:spPr>
          <a:xfrm>
            <a:off x="2421540" y="2533426"/>
            <a:ext cx="7323095" cy="1955405"/>
          </a:xfrm>
        </p:spPr>
        <p:txBody>
          <a:bodyPr vert="horz" lIns="91440" tIns="45720" rIns="91440" bIns="45720" rtlCol="0" anchor="b">
            <a:normAutofit/>
          </a:bodyPr>
          <a:lstStyle/>
          <a:p>
            <a:pPr algn="ctr"/>
            <a:r>
              <a:rPr lang="en-US" sz="2800" kern="1200" cap="all" spc="390" baseline="0" dirty="0">
                <a:solidFill>
                  <a:schemeClr val="tx2"/>
                </a:solidFill>
              </a:rPr>
              <a:t>Introduction</a:t>
            </a:r>
            <a:br>
              <a:rPr lang="en-US" sz="2800" kern="1200" cap="all" spc="390" baseline="0" dirty="0">
                <a:solidFill>
                  <a:schemeClr val="tx2"/>
                </a:solidFill>
                <a:latin typeface="+mj-lt"/>
                <a:ea typeface="+mj-ea"/>
                <a:cs typeface="+mj-cs"/>
              </a:rPr>
            </a:br>
            <a:br>
              <a:rPr lang="en-US" sz="2800" kern="1200" cap="all" spc="390" baseline="0" dirty="0">
                <a:solidFill>
                  <a:schemeClr val="tx2"/>
                </a:solidFill>
                <a:latin typeface="+mj-lt"/>
                <a:ea typeface="+mj-ea"/>
                <a:cs typeface="+mj-cs"/>
              </a:rPr>
            </a:br>
            <a:endParaRPr lang="en-US" sz="2800" kern="1200" cap="all" spc="390" baseline="0" dirty="0">
              <a:solidFill>
                <a:schemeClr val="tx2"/>
              </a:solidFill>
              <a:latin typeface="+mj-lt"/>
              <a:ea typeface="+mj-ea"/>
              <a:cs typeface="+mj-cs"/>
            </a:endParaRPr>
          </a:p>
        </p:txBody>
      </p:sp>
      <p:grpSp>
        <p:nvGrpSpPr>
          <p:cNvPr id="37" name="Group 36">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1463"/>
            <a:ext cx="867485" cy="115439"/>
            <a:chOff x="8910933" y="1861308"/>
            <a:chExt cx="867485" cy="115439"/>
          </a:xfrm>
        </p:grpSpPr>
        <p:sp>
          <p:nvSpPr>
            <p:cNvPr id="38" name="Rectangle 37">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9" name="Straight Connector 38">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1618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91877-4217-DCA5-E5D3-403830350B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6C61FA-83B8-8BFA-6D38-C34C3DC08FB9}"/>
              </a:ext>
            </a:extLst>
          </p:cNvPr>
          <p:cNvSpPr>
            <a:spLocks noGrp="1"/>
          </p:cNvSpPr>
          <p:nvPr>
            <p:ph type="title"/>
          </p:nvPr>
        </p:nvSpPr>
        <p:spPr>
          <a:xfrm>
            <a:off x="520550" y="106979"/>
            <a:ext cx="10134600" cy="715364"/>
          </a:xfrm>
        </p:spPr>
        <p:txBody>
          <a:bodyPr/>
          <a:lstStyle/>
          <a:p>
            <a:r>
              <a:rPr lang="en-US" dirty="0"/>
              <a:t>Objectives of the presentation</a:t>
            </a:r>
          </a:p>
        </p:txBody>
      </p:sp>
      <p:sp>
        <p:nvSpPr>
          <p:cNvPr id="6" name="Content Placeholder 5">
            <a:extLst>
              <a:ext uri="{FF2B5EF4-FFF2-40B4-BE49-F238E27FC236}">
                <a16:creationId xmlns:a16="http://schemas.microsoft.com/office/drawing/2014/main" id="{38E0DE2F-C60B-2040-7F7E-DACAF4A30187}"/>
              </a:ext>
            </a:extLst>
          </p:cNvPr>
          <p:cNvSpPr>
            <a:spLocks noGrp="1"/>
          </p:cNvSpPr>
          <p:nvPr>
            <p:ph idx="1"/>
          </p:nvPr>
        </p:nvSpPr>
        <p:spPr>
          <a:xfrm>
            <a:off x="520550" y="1552303"/>
            <a:ext cx="10134600" cy="3969342"/>
          </a:xfrm>
        </p:spPr>
        <p:txBody>
          <a:bodyPr/>
          <a:lstStyle/>
          <a:p>
            <a:pPr marL="342900" indent="-342900" algn="just">
              <a:buFont typeface="Wingdings" panose="05000000000000000000" pitchFamily="2" charset="2"/>
              <a:buChar char="Ø"/>
            </a:pPr>
            <a:r>
              <a:rPr lang="en-US" sz="2000" dirty="0"/>
              <a:t>Examine data.table repository, including issues about performance regressions, to create five new relevant performance tests, and use atime to analyze three different code branches (before regression, regression, fix regression) and create </a:t>
            </a:r>
            <a:r>
              <a:rPr lang="en-US" sz="2000" dirty="0" err="1"/>
              <a:t>github</a:t>
            </a:r>
            <a:r>
              <a:rPr lang="en-US" sz="2000" dirty="0"/>
              <a:t> action for performance testing, which is run for every Pull request. </a:t>
            </a:r>
          </a:p>
          <a:p>
            <a:pPr marL="342900" indent="-342900" algn="just">
              <a:buFont typeface="Wingdings" panose="05000000000000000000" pitchFamily="2" charset="2"/>
              <a:buChar char="Ø"/>
            </a:pPr>
            <a:r>
              <a:rPr lang="en-US" sz="2000" dirty="0"/>
              <a:t>Utilize the atime package to generate figures that demonstrate the efficiency of the data.table package in comparison to other Python packages such as pandas.</a:t>
            </a:r>
          </a:p>
          <a:p>
            <a:pPr marL="342900" indent="-342900" algn="just">
              <a:buFont typeface="Wingdings" panose="05000000000000000000" pitchFamily="2" charset="2"/>
              <a:buChar char="Ø"/>
            </a:pPr>
            <a:r>
              <a:rPr lang="en-US" sz="2000" dirty="0"/>
              <a:t>Improve data.table to make two educational resources like blog posts or videos to teach users how to use data.table effectively.</a:t>
            </a:r>
          </a:p>
          <a:p>
            <a:endParaRPr lang="en-US" dirty="0"/>
          </a:p>
        </p:txBody>
      </p:sp>
    </p:spTree>
    <p:extLst>
      <p:ext uri="{BB962C8B-B14F-4D97-AF65-F5344CB8AC3E}">
        <p14:creationId xmlns:p14="http://schemas.microsoft.com/office/powerpoint/2010/main" val="5183105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FFE6F-F2D4-95B1-6EB4-7CE366641B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BAB019-97EE-5C8A-27C3-FD74A94834E1}"/>
              </a:ext>
            </a:extLst>
          </p:cNvPr>
          <p:cNvSpPr>
            <a:spLocks noGrp="1"/>
          </p:cNvSpPr>
          <p:nvPr>
            <p:ph type="title"/>
          </p:nvPr>
        </p:nvSpPr>
        <p:spPr>
          <a:xfrm>
            <a:off x="574339" y="79198"/>
            <a:ext cx="10134600" cy="715364"/>
          </a:xfrm>
        </p:spPr>
        <p:txBody>
          <a:bodyPr/>
          <a:lstStyle/>
          <a:p>
            <a:r>
              <a:rPr lang="en-US" dirty="0"/>
              <a:t>Overview of the data.table repository</a:t>
            </a:r>
          </a:p>
        </p:txBody>
      </p:sp>
      <p:sp>
        <p:nvSpPr>
          <p:cNvPr id="4" name="Rectangle: Rounded Corners 3">
            <a:extLst>
              <a:ext uri="{FF2B5EF4-FFF2-40B4-BE49-F238E27FC236}">
                <a16:creationId xmlns:a16="http://schemas.microsoft.com/office/drawing/2014/main" id="{2DBDC6E6-E538-0F63-E46F-CBC7915FF067}"/>
              </a:ext>
            </a:extLst>
          </p:cNvPr>
          <p:cNvSpPr/>
          <p:nvPr/>
        </p:nvSpPr>
        <p:spPr>
          <a:xfrm>
            <a:off x="574338" y="1646870"/>
            <a:ext cx="10936343" cy="667577"/>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grpSp>
        <p:nvGrpSpPr>
          <p:cNvPr id="20" name="Group 19">
            <a:extLst>
              <a:ext uri="{FF2B5EF4-FFF2-40B4-BE49-F238E27FC236}">
                <a16:creationId xmlns:a16="http://schemas.microsoft.com/office/drawing/2014/main" id="{429E7AAE-BD5C-B195-D2F4-29B232F281CB}"/>
              </a:ext>
            </a:extLst>
          </p:cNvPr>
          <p:cNvGrpSpPr/>
          <p:nvPr/>
        </p:nvGrpSpPr>
        <p:grpSpPr>
          <a:xfrm>
            <a:off x="776280" y="1646870"/>
            <a:ext cx="10688065" cy="751025"/>
            <a:chOff x="776280" y="1646870"/>
            <a:chExt cx="10688065" cy="751025"/>
          </a:xfrm>
        </p:grpSpPr>
        <p:sp>
          <p:nvSpPr>
            <p:cNvPr id="5" name="Rectangle 4" descr="Table">
              <a:extLst>
                <a:ext uri="{FF2B5EF4-FFF2-40B4-BE49-F238E27FC236}">
                  <a16:creationId xmlns:a16="http://schemas.microsoft.com/office/drawing/2014/main" id="{FDF6CBBB-33E8-A961-5238-BF0145A286D3}"/>
                </a:ext>
              </a:extLst>
            </p:cNvPr>
            <p:cNvSpPr/>
            <p:nvPr/>
          </p:nvSpPr>
          <p:spPr>
            <a:xfrm>
              <a:off x="776280" y="1797075"/>
              <a:ext cx="367526" cy="367167"/>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6" name="Freeform: Shape 5">
              <a:extLst>
                <a:ext uri="{FF2B5EF4-FFF2-40B4-BE49-F238E27FC236}">
                  <a16:creationId xmlns:a16="http://schemas.microsoft.com/office/drawing/2014/main" id="{37197C9C-5518-9013-43BD-CB9A37656168}"/>
                </a:ext>
              </a:extLst>
            </p:cNvPr>
            <p:cNvSpPr/>
            <p:nvPr/>
          </p:nvSpPr>
          <p:spPr>
            <a:xfrm>
              <a:off x="1345749" y="1646870"/>
              <a:ext cx="10118596" cy="751025"/>
            </a:xfrm>
            <a:custGeom>
              <a:avLst/>
              <a:gdLst>
                <a:gd name="connsiteX0" fmla="*/ 0 w 10118596"/>
                <a:gd name="connsiteY0" fmla="*/ 0 h 751025"/>
                <a:gd name="connsiteX1" fmla="*/ 10118596 w 10118596"/>
                <a:gd name="connsiteY1" fmla="*/ 0 h 751025"/>
                <a:gd name="connsiteX2" fmla="*/ 10118596 w 10118596"/>
                <a:gd name="connsiteY2" fmla="*/ 751025 h 751025"/>
                <a:gd name="connsiteX3" fmla="*/ 0 w 10118596"/>
                <a:gd name="connsiteY3" fmla="*/ 751025 h 751025"/>
                <a:gd name="connsiteX4" fmla="*/ 0 w 10118596"/>
                <a:gd name="connsiteY4" fmla="*/ 0 h 75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8596" h="751025">
                  <a:moveTo>
                    <a:pt x="0" y="0"/>
                  </a:moveTo>
                  <a:lnTo>
                    <a:pt x="10118596" y="0"/>
                  </a:lnTo>
                  <a:lnTo>
                    <a:pt x="10118596" y="751025"/>
                  </a:lnTo>
                  <a:lnTo>
                    <a:pt x="0" y="75102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483" tIns="79483" rIns="79483" bIns="794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data.table is an extension of R’s data.frame, designed to handle large datasets efficiently. It provides a syntax that is both concise and expressive, allowing users to perform complex data manipulations with ease. Its efficiency is particularly evident when dealing with tasks like filtering, grouping, aggregating, and joining data.</a:t>
              </a:r>
            </a:p>
          </p:txBody>
        </p:sp>
      </p:grpSp>
      <p:sp>
        <p:nvSpPr>
          <p:cNvPr id="7" name="Rectangle: Rounded Corners 6">
            <a:extLst>
              <a:ext uri="{FF2B5EF4-FFF2-40B4-BE49-F238E27FC236}">
                <a16:creationId xmlns:a16="http://schemas.microsoft.com/office/drawing/2014/main" id="{96280FFB-7264-DC29-AEE2-57849BD1F468}"/>
              </a:ext>
            </a:extLst>
          </p:cNvPr>
          <p:cNvSpPr/>
          <p:nvPr/>
        </p:nvSpPr>
        <p:spPr>
          <a:xfrm>
            <a:off x="574338" y="2585652"/>
            <a:ext cx="10936343" cy="667577"/>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8" name="Rectangle 7" descr="Share With Person">
            <a:extLst>
              <a:ext uri="{FF2B5EF4-FFF2-40B4-BE49-F238E27FC236}">
                <a16:creationId xmlns:a16="http://schemas.microsoft.com/office/drawing/2014/main" id="{06D664D7-A6BE-1EE4-A2A1-B2A3027AC05C}"/>
              </a:ext>
            </a:extLst>
          </p:cNvPr>
          <p:cNvSpPr/>
          <p:nvPr/>
        </p:nvSpPr>
        <p:spPr>
          <a:xfrm>
            <a:off x="776280" y="2735857"/>
            <a:ext cx="367526" cy="367167"/>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9" name="Freeform: Shape 8">
            <a:extLst>
              <a:ext uri="{FF2B5EF4-FFF2-40B4-BE49-F238E27FC236}">
                <a16:creationId xmlns:a16="http://schemas.microsoft.com/office/drawing/2014/main" id="{CE81E8C6-F355-DD48-B370-8EF4DD83D043}"/>
              </a:ext>
            </a:extLst>
          </p:cNvPr>
          <p:cNvSpPr/>
          <p:nvPr/>
        </p:nvSpPr>
        <p:spPr>
          <a:xfrm>
            <a:off x="1345749" y="2585652"/>
            <a:ext cx="10118596" cy="751025"/>
          </a:xfrm>
          <a:custGeom>
            <a:avLst/>
            <a:gdLst>
              <a:gd name="connsiteX0" fmla="*/ 0 w 10118596"/>
              <a:gd name="connsiteY0" fmla="*/ 0 h 751025"/>
              <a:gd name="connsiteX1" fmla="*/ 10118596 w 10118596"/>
              <a:gd name="connsiteY1" fmla="*/ 0 h 751025"/>
              <a:gd name="connsiteX2" fmla="*/ 10118596 w 10118596"/>
              <a:gd name="connsiteY2" fmla="*/ 751025 h 751025"/>
              <a:gd name="connsiteX3" fmla="*/ 0 w 10118596"/>
              <a:gd name="connsiteY3" fmla="*/ 751025 h 751025"/>
              <a:gd name="connsiteX4" fmla="*/ 0 w 10118596"/>
              <a:gd name="connsiteY4" fmla="*/ 0 h 75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8596" h="751025">
                <a:moveTo>
                  <a:pt x="0" y="0"/>
                </a:moveTo>
                <a:lnTo>
                  <a:pt x="10118596" y="0"/>
                </a:lnTo>
                <a:lnTo>
                  <a:pt x="10118596" y="751025"/>
                </a:lnTo>
                <a:lnTo>
                  <a:pt x="0" y="75102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483" tIns="79483" rIns="79483" bIns="794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The development team behind data.table is committed to continuously improving its performance. </a:t>
            </a:r>
          </a:p>
        </p:txBody>
      </p:sp>
      <p:sp>
        <p:nvSpPr>
          <p:cNvPr id="10" name="Rectangle: Rounded Corners 9">
            <a:extLst>
              <a:ext uri="{FF2B5EF4-FFF2-40B4-BE49-F238E27FC236}">
                <a16:creationId xmlns:a16="http://schemas.microsoft.com/office/drawing/2014/main" id="{59F8632D-55F9-0F98-95F1-192158259013}"/>
              </a:ext>
            </a:extLst>
          </p:cNvPr>
          <p:cNvSpPr/>
          <p:nvPr/>
        </p:nvSpPr>
        <p:spPr>
          <a:xfrm>
            <a:off x="574337" y="3604772"/>
            <a:ext cx="10936343" cy="667577"/>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Rectangle 10" descr="Chevron Arrows">
            <a:extLst>
              <a:ext uri="{FF2B5EF4-FFF2-40B4-BE49-F238E27FC236}">
                <a16:creationId xmlns:a16="http://schemas.microsoft.com/office/drawing/2014/main" id="{F189E40A-E4A8-5976-AB5A-832DAA5902DD}"/>
              </a:ext>
            </a:extLst>
          </p:cNvPr>
          <p:cNvSpPr/>
          <p:nvPr/>
        </p:nvSpPr>
        <p:spPr>
          <a:xfrm>
            <a:off x="776280" y="3674638"/>
            <a:ext cx="367526" cy="367167"/>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2" name="Freeform: Shape 11">
            <a:extLst>
              <a:ext uri="{FF2B5EF4-FFF2-40B4-BE49-F238E27FC236}">
                <a16:creationId xmlns:a16="http://schemas.microsoft.com/office/drawing/2014/main" id="{293D6595-2D4D-91EA-DAC4-D4C57FDA827D}"/>
              </a:ext>
            </a:extLst>
          </p:cNvPr>
          <p:cNvSpPr/>
          <p:nvPr/>
        </p:nvSpPr>
        <p:spPr>
          <a:xfrm>
            <a:off x="1345749" y="3524433"/>
            <a:ext cx="10118596" cy="751025"/>
          </a:xfrm>
          <a:custGeom>
            <a:avLst/>
            <a:gdLst>
              <a:gd name="connsiteX0" fmla="*/ 0 w 10118596"/>
              <a:gd name="connsiteY0" fmla="*/ 0 h 751025"/>
              <a:gd name="connsiteX1" fmla="*/ 10118596 w 10118596"/>
              <a:gd name="connsiteY1" fmla="*/ 0 h 751025"/>
              <a:gd name="connsiteX2" fmla="*/ 10118596 w 10118596"/>
              <a:gd name="connsiteY2" fmla="*/ 751025 h 751025"/>
              <a:gd name="connsiteX3" fmla="*/ 0 w 10118596"/>
              <a:gd name="connsiteY3" fmla="*/ 751025 h 751025"/>
              <a:gd name="connsiteX4" fmla="*/ 0 w 10118596"/>
              <a:gd name="connsiteY4" fmla="*/ 0 h 75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8596" h="751025">
                <a:moveTo>
                  <a:pt x="0" y="0"/>
                </a:moveTo>
                <a:lnTo>
                  <a:pt x="10118596" y="0"/>
                </a:lnTo>
                <a:lnTo>
                  <a:pt x="10118596" y="751025"/>
                </a:lnTo>
                <a:lnTo>
                  <a:pt x="0" y="75102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483" tIns="79483" rIns="79483" bIns="794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several major version changes have been introduced, aiming to enhance speed and efficiency. </a:t>
            </a:r>
          </a:p>
        </p:txBody>
      </p:sp>
      <p:sp>
        <p:nvSpPr>
          <p:cNvPr id="13" name="Rectangle: Rounded Corners 12">
            <a:extLst>
              <a:ext uri="{FF2B5EF4-FFF2-40B4-BE49-F238E27FC236}">
                <a16:creationId xmlns:a16="http://schemas.microsoft.com/office/drawing/2014/main" id="{D377491E-7057-0C88-1103-A6396CE54017}"/>
              </a:ext>
            </a:extLst>
          </p:cNvPr>
          <p:cNvSpPr/>
          <p:nvPr/>
        </p:nvSpPr>
        <p:spPr>
          <a:xfrm>
            <a:off x="574338" y="4463214"/>
            <a:ext cx="10936343" cy="667577"/>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4" name="Rectangle 13" descr="Processor">
            <a:extLst>
              <a:ext uri="{FF2B5EF4-FFF2-40B4-BE49-F238E27FC236}">
                <a16:creationId xmlns:a16="http://schemas.microsoft.com/office/drawing/2014/main" id="{D5DDE1C8-40FF-43B4-21E0-19C1E8556961}"/>
              </a:ext>
            </a:extLst>
          </p:cNvPr>
          <p:cNvSpPr/>
          <p:nvPr/>
        </p:nvSpPr>
        <p:spPr>
          <a:xfrm>
            <a:off x="776280" y="4613419"/>
            <a:ext cx="367526" cy="367167"/>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5" name="Freeform: Shape 14">
            <a:extLst>
              <a:ext uri="{FF2B5EF4-FFF2-40B4-BE49-F238E27FC236}">
                <a16:creationId xmlns:a16="http://schemas.microsoft.com/office/drawing/2014/main" id="{4F875C62-F89B-BAF1-648F-C360665B4BCF}"/>
              </a:ext>
            </a:extLst>
          </p:cNvPr>
          <p:cNvSpPr/>
          <p:nvPr/>
        </p:nvSpPr>
        <p:spPr>
          <a:xfrm>
            <a:off x="1345749" y="4463214"/>
            <a:ext cx="10118596" cy="751025"/>
          </a:xfrm>
          <a:custGeom>
            <a:avLst/>
            <a:gdLst>
              <a:gd name="connsiteX0" fmla="*/ 0 w 10118596"/>
              <a:gd name="connsiteY0" fmla="*/ 0 h 751025"/>
              <a:gd name="connsiteX1" fmla="*/ 10118596 w 10118596"/>
              <a:gd name="connsiteY1" fmla="*/ 0 h 751025"/>
              <a:gd name="connsiteX2" fmla="*/ 10118596 w 10118596"/>
              <a:gd name="connsiteY2" fmla="*/ 751025 h 751025"/>
              <a:gd name="connsiteX3" fmla="*/ 0 w 10118596"/>
              <a:gd name="connsiteY3" fmla="*/ 751025 h 751025"/>
              <a:gd name="connsiteX4" fmla="*/ 0 w 10118596"/>
              <a:gd name="connsiteY4" fmla="*/ 0 h 75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8596" h="751025">
                <a:moveTo>
                  <a:pt x="0" y="0"/>
                </a:moveTo>
                <a:lnTo>
                  <a:pt x="10118596" y="0"/>
                </a:lnTo>
                <a:lnTo>
                  <a:pt x="10118596" y="751025"/>
                </a:lnTo>
                <a:lnTo>
                  <a:pt x="0" y="75102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483" tIns="79483" rIns="79483" bIns="794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These changes include algorithmic optimizations, memory management improvements, and enhancements to parallel processing capabilities. </a:t>
            </a:r>
          </a:p>
        </p:txBody>
      </p:sp>
      <p:sp>
        <p:nvSpPr>
          <p:cNvPr id="16" name="Rectangle: Rounded Corners 15">
            <a:extLst>
              <a:ext uri="{FF2B5EF4-FFF2-40B4-BE49-F238E27FC236}">
                <a16:creationId xmlns:a16="http://schemas.microsoft.com/office/drawing/2014/main" id="{7C878692-6502-6101-366C-AE67128EF8BE}"/>
              </a:ext>
            </a:extLst>
          </p:cNvPr>
          <p:cNvSpPr/>
          <p:nvPr/>
        </p:nvSpPr>
        <p:spPr>
          <a:xfrm>
            <a:off x="574338" y="5401996"/>
            <a:ext cx="10936343" cy="667577"/>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7" name="Rectangle 16" descr="Maximize">
            <a:extLst>
              <a:ext uri="{FF2B5EF4-FFF2-40B4-BE49-F238E27FC236}">
                <a16:creationId xmlns:a16="http://schemas.microsoft.com/office/drawing/2014/main" id="{D4F657CA-9CEE-0AEE-7ECB-A6EEF70536B2}"/>
              </a:ext>
            </a:extLst>
          </p:cNvPr>
          <p:cNvSpPr/>
          <p:nvPr/>
        </p:nvSpPr>
        <p:spPr>
          <a:xfrm>
            <a:off x="776280" y="5552201"/>
            <a:ext cx="367526" cy="367167"/>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9" name="Freeform: Shape 18">
            <a:extLst>
              <a:ext uri="{FF2B5EF4-FFF2-40B4-BE49-F238E27FC236}">
                <a16:creationId xmlns:a16="http://schemas.microsoft.com/office/drawing/2014/main" id="{F1C4B64F-880C-BF06-35EC-E6FBAB6B2717}"/>
              </a:ext>
            </a:extLst>
          </p:cNvPr>
          <p:cNvSpPr/>
          <p:nvPr/>
        </p:nvSpPr>
        <p:spPr>
          <a:xfrm>
            <a:off x="1345749" y="5401996"/>
            <a:ext cx="10118596" cy="751025"/>
          </a:xfrm>
          <a:custGeom>
            <a:avLst/>
            <a:gdLst>
              <a:gd name="connsiteX0" fmla="*/ 0 w 10118596"/>
              <a:gd name="connsiteY0" fmla="*/ 0 h 751025"/>
              <a:gd name="connsiteX1" fmla="*/ 10118596 w 10118596"/>
              <a:gd name="connsiteY1" fmla="*/ 0 h 751025"/>
              <a:gd name="connsiteX2" fmla="*/ 10118596 w 10118596"/>
              <a:gd name="connsiteY2" fmla="*/ 751025 h 751025"/>
              <a:gd name="connsiteX3" fmla="*/ 0 w 10118596"/>
              <a:gd name="connsiteY3" fmla="*/ 751025 h 751025"/>
              <a:gd name="connsiteX4" fmla="*/ 0 w 10118596"/>
              <a:gd name="connsiteY4" fmla="*/ 0 h 75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8596" h="751025">
                <a:moveTo>
                  <a:pt x="0" y="0"/>
                </a:moveTo>
                <a:lnTo>
                  <a:pt x="10118596" y="0"/>
                </a:lnTo>
                <a:lnTo>
                  <a:pt x="10118596" y="751025"/>
                </a:lnTo>
                <a:lnTo>
                  <a:pt x="0" y="75102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483" tIns="79483" rIns="79483" bIns="794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Upgrading to the latest version ensures that users can leverage the most recent performance enhancements.</a:t>
            </a:r>
          </a:p>
        </p:txBody>
      </p:sp>
      <p:sp>
        <p:nvSpPr>
          <p:cNvPr id="23" name="Rectangle 22" descr="Table">
            <a:extLst>
              <a:ext uri="{FF2B5EF4-FFF2-40B4-BE49-F238E27FC236}">
                <a16:creationId xmlns:a16="http://schemas.microsoft.com/office/drawing/2014/main" id="{40C99C2B-E81A-EC6B-B588-B01DE10D765D}"/>
              </a:ext>
            </a:extLst>
          </p:cNvPr>
          <p:cNvSpPr/>
          <p:nvPr/>
        </p:nvSpPr>
        <p:spPr>
          <a:xfrm>
            <a:off x="829770" y="1797075"/>
            <a:ext cx="367526" cy="367167"/>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230569506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E874E-F756-33DE-5193-23AB6ED397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FC2BA5-7BC0-8A91-899B-C802638A6727}"/>
              </a:ext>
            </a:extLst>
          </p:cNvPr>
          <p:cNvSpPr>
            <a:spLocks noGrp="1"/>
          </p:cNvSpPr>
          <p:nvPr>
            <p:ph type="title"/>
          </p:nvPr>
        </p:nvSpPr>
        <p:spPr>
          <a:xfrm>
            <a:off x="529515" y="98014"/>
            <a:ext cx="10134600" cy="715364"/>
          </a:xfrm>
        </p:spPr>
        <p:txBody>
          <a:bodyPr/>
          <a:lstStyle/>
          <a:p>
            <a:r>
              <a:rPr lang="en-US" dirty="0"/>
              <a:t>Importance of performance testing and analysis</a:t>
            </a:r>
          </a:p>
        </p:txBody>
      </p:sp>
      <p:sp>
        <p:nvSpPr>
          <p:cNvPr id="4" name="Freeform: Shape 3">
            <a:extLst>
              <a:ext uri="{FF2B5EF4-FFF2-40B4-BE49-F238E27FC236}">
                <a16:creationId xmlns:a16="http://schemas.microsoft.com/office/drawing/2014/main" id="{2B090247-235E-67EC-FDC8-EF1F07DD4E38}"/>
              </a:ext>
            </a:extLst>
          </p:cNvPr>
          <p:cNvSpPr/>
          <p:nvPr/>
        </p:nvSpPr>
        <p:spPr>
          <a:xfrm>
            <a:off x="643217" y="1597926"/>
            <a:ext cx="10134600" cy="1048320"/>
          </a:xfrm>
          <a:custGeom>
            <a:avLst/>
            <a:gdLst>
              <a:gd name="connsiteX0" fmla="*/ 0 w 10134600"/>
              <a:gd name="connsiteY0" fmla="*/ 174723 h 1048320"/>
              <a:gd name="connsiteX1" fmla="*/ 174723 w 10134600"/>
              <a:gd name="connsiteY1" fmla="*/ 0 h 1048320"/>
              <a:gd name="connsiteX2" fmla="*/ 9959877 w 10134600"/>
              <a:gd name="connsiteY2" fmla="*/ 0 h 1048320"/>
              <a:gd name="connsiteX3" fmla="*/ 10134600 w 10134600"/>
              <a:gd name="connsiteY3" fmla="*/ 174723 h 1048320"/>
              <a:gd name="connsiteX4" fmla="*/ 10134600 w 10134600"/>
              <a:gd name="connsiteY4" fmla="*/ 873597 h 1048320"/>
              <a:gd name="connsiteX5" fmla="*/ 9959877 w 10134600"/>
              <a:gd name="connsiteY5" fmla="*/ 1048320 h 1048320"/>
              <a:gd name="connsiteX6" fmla="*/ 174723 w 10134600"/>
              <a:gd name="connsiteY6" fmla="*/ 1048320 h 1048320"/>
              <a:gd name="connsiteX7" fmla="*/ 0 w 10134600"/>
              <a:gd name="connsiteY7" fmla="*/ 873597 h 1048320"/>
              <a:gd name="connsiteX8" fmla="*/ 0 w 10134600"/>
              <a:gd name="connsiteY8" fmla="*/ 174723 h 104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34600" h="1048320">
                <a:moveTo>
                  <a:pt x="0" y="174723"/>
                </a:moveTo>
                <a:cubicBezTo>
                  <a:pt x="0" y="78226"/>
                  <a:pt x="78226" y="0"/>
                  <a:pt x="174723" y="0"/>
                </a:cubicBezTo>
                <a:lnTo>
                  <a:pt x="9959877" y="0"/>
                </a:lnTo>
                <a:cubicBezTo>
                  <a:pt x="10056374" y="0"/>
                  <a:pt x="10134600" y="78226"/>
                  <a:pt x="10134600" y="174723"/>
                </a:cubicBezTo>
                <a:lnTo>
                  <a:pt x="10134600" y="873597"/>
                </a:lnTo>
                <a:cubicBezTo>
                  <a:pt x="10134600" y="970094"/>
                  <a:pt x="10056374" y="1048320"/>
                  <a:pt x="9959877" y="1048320"/>
                </a:cubicBezTo>
                <a:lnTo>
                  <a:pt x="174723" y="1048320"/>
                </a:lnTo>
                <a:cubicBezTo>
                  <a:pt x="78226" y="1048320"/>
                  <a:pt x="0" y="970094"/>
                  <a:pt x="0" y="873597"/>
                </a:cubicBezTo>
                <a:lnTo>
                  <a:pt x="0" y="17472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615" tIns="142615" rIns="142615" bIns="142615"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It is important that we prevent significant performance regression from reaching the data.table package. </a:t>
            </a:r>
          </a:p>
        </p:txBody>
      </p:sp>
      <p:sp>
        <p:nvSpPr>
          <p:cNvPr id="5" name="Freeform: Shape 4">
            <a:extLst>
              <a:ext uri="{FF2B5EF4-FFF2-40B4-BE49-F238E27FC236}">
                <a16:creationId xmlns:a16="http://schemas.microsoft.com/office/drawing/2014/main" id="{10A5FB3C-53CC-11AF-E32B-EDC25BB5A439}"/>
              </a:ext>
            </a:extLst>
          </p:cNvPr>
          <p:cNvSpPr/>
          <p:nvPr/>
        </p:nvSpPr>
        <p:spPr>
          <a:xfrm>
            <a:off x="643217" y="2807527"/>
            <a:ext cx="10134600" cy="1048320"/>
          </a:xfrm>
          <a:custGeom>
            <a:avLst/>
            <a:gdLst>
              <a:gd name="connsiteX0" fmla="*/ 0 w 10134600"/>
              <a:gd name="connsiteY0" fmla="*/ 174723 h 1048320"/>
              <a:gd name="connsiteX1" fmla="*/ 174723 w 10134600"/>
              <a:gd name="connsiteY1" fmla="*/ 0 h 1048320"/>
              <a:gd name="connsiteX2" fmla="*/ 9959877 w 10134600"/>
              <a:gd name="connsiteY2" fmla="*/ 0 h 1048320"/>
              <a:gd name="connsiteX3" fmla="*/ 10134600 w 10134600"/>
              <a:gd name="connsiteY3" fmla="*/ 174723 h 1048320"/>
              <a:gd name="connsiteX4" fmla="*/ 10134600 w 10134600"/>
              <a:gd name="connsiteY4" fmla="*/ 873597 h 1048320"/>
              <a:gd name="connsiteX5" fmla="*/ 9959877 w 10134600"/>
              <a:gd name="connsiteY5" fmla="*/ 1048320 h 1048320"/>
              <a:gd name="connsiteX6" fmla="*/ 174723 w 10134600"/>
              <a:gd name="connsiteY6" fmla="*/ 1048320 h 1048320"/>
              <a:gd name="connsiteX7" fmla="*/ 0 w 10134600"/>
              <a:gd name="connsiteY7" fmla="*/ 873597 h 1048320"/>
              <a:gd name="connsiteX8" fmla="*/ 0 w 10134600"/>
              <a:gd name="connsiteY8" fmla="*/ 174723 h 104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34600" h="1048320">
                <a:moveTo>
                  <a:pt x="0" y="174723"/>
                </a:moveTo>
                <a:cubicBezTo>
                  <a:pt x="0" y="78226"/>
                  <a:pt x="78226" y="0"/>
                  <a:pt x="174723" y="0"/>
                </a:cubicBezTo>
                <a:lnTo>
                  <a:pt x="9959877" y="0"/>
                </a:lnTo>
                <a:cubicBezTo>
                  <a:pt x="10056374" y="0"/>
                  <a:pt x="10134600" y="78226"/>
                  <a:pt x="10134600" y="174723"/>
                </a:cubicBezTo>
                <a:lnTo>
                  <a:pt x="10134600" y="873597"/>
                </a:lnTo>
                <a:cubicBezTo>
                  <a:pt x="10134600" y="970094"/>
                  <a:pt x="10056374" y="1048320"/>
                  <a:pt x="9959877" y="1048320"/>
                </a:cubicBezTo>
                <a:lnTo>
                  <a:pt x="174723" y="1048320"/>
                </a:lnTo>
                <a:cubicBezTo>
                  <a:pt x="78226" y="1048320"/>
                  <a:pt x="0" y="970094"/>
                  <a:pt x="0" y="873597"/>
                </a:cubicBezTo>
                <a:lnTo>
                  <a:pt x="0" y="17472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615" tIns="142615" rIns="142615" bIns="142615"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Here are some of the main reasons why performance testing is conducted:</a:t>
            </a:r>
          </a:p>
        </p:txBody>
      </p:sp>
      <p:sp>
        <p:nvSpPr>
          <p:cNvPr id="6" name="Freeform: Shape 5">
            <a:extLst>
              <a:ext uri="{FF2B5EF4-FFF2-40B4-BE49-F238E27FC236}">
                <a16:creationId xmlns:a16="http://schemas.microsoft.com/office/drawing/2014/main" id="{17E1497F-FB5C-4956-B522-2925CE33F5C9}"/>
              </a:ext>
            </a:extLst>
          </p:cNvPr>
          <p:cNvSpPr/>
          <p:nvPr/>
        </p:nvSpPr>
        <p:spPr>
          <a:xfrm>
            <a:off x="643217" y="3855847"/>
            <a:ext cx="10134600" cy="1709820"/>
          </a:xfrm>
          <a:custGeom>
            <a:avLst/>
            <a:gdLst>
              <a:gd name="connsiteX0" fmla="*/ 0 w 10134600"/>
              <a:gd name="connsiteY0" fmla="*/ 0 h 1709820"/>
              <a:gd name="connsiteX1" fmla="*/ 10134600 w 10134600"/>
              <a:gd name="connsiteY1" fmla="*/ 0 h 1709820"/>
              <a:gd name="connsiteX2" fmla="*/ 10134600 w 10134600"/>
              <a:gd name="connsiteY2" fmla="*/ 1709820 h 1709820"/>
              <a:gd name="connsiteX3" fmla="*/ 0 w 10134600"/>
              <a:gd name="connsiteY3" fmla="*/ 1709820 h 1709820"/>
              <a:gd name="connsiteX4" fmla="*/ 0 w 10134600"/>
              <a:gd name="connsiteY4" fmla="*/ 0 h 1709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4600" h="1709820">
                <a:moveTo>
                  <a:pt x="0" y="0"/>
                </a:moveTo>
                <a:lnTo>
                  <a:pt x="10134600" y="0"/>
                </a:lnTo>
                <a:lnTo>
                  <a:pt x="10134600" y="1709820"/>
                </a:lnTo>
                <a:lnTo>
                  <a:pt x="0" y="17098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2177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Calibri" panose="020F0502020204030204" pitchFamily="34" charset="0"/>
                <a:ea typeface="Calibri" panose="020F0502020204030204" pitchFamily="34" charset="0"/>
                <a:cs typeface="Calibri" panose="020F0502020204030204" pitchFamily="34" charset="0"/>
              </a:rPr>
              <a:t>Ensure Efficiency</a:t>
            </a:r>
          </a:p>
          <a:p>
            <a:pPr marL="228600" lvl="1" indent="-228600" algn="l" defTabSz="889000">
              <a:lnSpc>
                <a:spcPct val="90000"/>
              </a:lnSpc>
              <a:spcBef>
                <a:spcPct val="0"/>
              </a:spcBef>
              <a:spcAft>
                <a:spcPct val="20000"/>
              </a:spcAft>
              <a:buChar char="•"/>
            </a:pPr>
            <a:r>
              <a:rPr lang="en-US" sz="2000" kern="1200" dirty="0">
                <a:latin typeface="Calibri" panose="020F0502020204030204" pitchFamily="34" charset="0"/>
                <a:ea typeface="Calibri" panose="020F0502020204030204" pitchFamily="34" charset="0"/>
                <a:cs typeface="Calibri" panose="020F0502020204030204" pitchFamily="34" charset="0"/>
              </a:rPr>
              <a:t>Ensure User Satisfaction</a:t>
            </a:r>
          </a:p>
          <a:p>
            <a:pPr marL="228600" lvl="1" indent="-228600" algn="l" defTabSz="889000">
              <a:lnSpc>
                <a:spcPct val="90000"/>
              </a:lnSpc>
              <a:spcBef>
                <a:spcPct val="0"/>
              </a:spcBef>
              <a:spcAft>
                <a:spcPct val="20000"/>
              </a:spcAft>
              <a:buChar char="•"/>
            </a:pPr>
            <a:r>
              <a:rPr lang="en-US" sz="2000" kern="1200" dirty="0">
                <a:latin typeface="Calibri" panose="020F0502020204030204" pitchFamily="34" charset="0"/>
                <a:ea typeface="Calibri" panose="020F0502020204030204" pitchFamily="34" charset="0"/>
                <a:cs typeface="Calibri" panose="020F0502020204030204" pitchFamily="34" charset="0"/>
              </a:rPr>
              <a:t>Detect Performance Issues</a:t>
            </a:r>
          </a:p>
          <a:p>
            <a:pPr marL="228600" lvl="1" indent="-228600" algn="l" defTabSz="889000">
              <a:lnSpc>
                <a:spcPct val="90000"/>
              </a:lnSpc>
              <a:spcBef>
                <a:spcPct val="0"/>
              </a:spcBef>
              <a:spcAft>
                <a:spcPct val="20000"/>
              </a:spcAft>
              <a:buChar char="•"/>
            </a:pPr>
            <a:r>
              <a:rPr lang="en-US" sz="2000" kern="1200" dirty="0">
                <a:latin typeface="Calibri" panose="020F0502020204030204" pitchFamily="34" charset="0"/>
                <a:ea typeface="Calibri" panose="020F0502020204030204" pitchFamily="34" charset="0"/>
                <a:cs typeface="Calibri" panose="020F0502020204030204" pitchFamily="34" charset="0"/>
              </a:rPr>
              <a:t>Optimize Resource Utilization</a:t>
            </a:r>
          </a:p>
          <a:p>
            <a:pPr marL="228600" lvl="1" indent="-228600" algn="l" defTabSz="889000">
              <a:lnSpc>
                <a:spcPct val="90000"/>
              </a:lnSpc>
              <a:spcBef>
                <a:spcPct val="0"/>
              </a:spcBef>
              <a:spcAft>
                <a:spcPct val="20000"/>
              </a:spcAft>
              <a:buChar char="•"/>
            </a:pPr>
            <a:r>
              <a:rPr lang="en-US" sz="2000" kern="1200" dirty="0">
                <a:latin typeface="Calibri" panose="020F0502020204030204" pitchFamily="34" charset="0"/>
                <a:ea typeface="Calibri" panose="020F0502020204030204" pitchFamily="34" charset="0"/>
                <a:cs typeface="Calibri" panose="020F0502020204030204" pitchFamily="34" charset="0"/>
              </a:rPr>
              <a:t>Mitigate Risks</a:t>
            </a:r>
          </a:p>
        </p:txBody>
      </p:sp>
    </p:spTree>
    <p:extLst>
      <p:ext uri="{BB962C8B-B14F-4D97-AF65-F5344CB8AC3E}">
        <p14:creationId xmlns:p14="http://schemas.microsoft.com/office/powerpoint/2010/main" val="23699011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additive="base">
                                        <p:cTn id="2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 calcmode="lin" valueType="num">
                                      <p:cBhvr additive="base">
                                        <p:cTn id="2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 calcmode="lin" valueType="num">
                                      <p:cBhvr additive="base">
                                        <p:cTn id="3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EEEE4D-7466-BAD4-CD30-7D17474D5305}"/>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 name="Rectangle 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1" name="Straight Connector 1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4" name="Rectangle 13">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BEBBFD-0F38-9029-2503-B51B5D8FEAC8}"/>
              </a:ext>
            </a:extLst>
          </p:cNvPr>
          <p:cNvSpPr>
            <a:spLocks noGrp="1"/>
          </p:cNvSpPr>
          <p:nvPr>
            <p:ph type="title"/>
          </p:nvPr>
        </p:nvSpPr>
        <p:spPr>
          <a:xfrm>
            <a:off x="2492188" y="1977614"/>
            <a:ext cx="7216588" cy="1955405"/>
          </a:xfrm>
        </p:spPr>
        <p:txBody>
          <a:bodyPr vert="horz" lIns="91440" tIns="45720" rIns="91440" bIns="45720" rtlCol="0" anchor="b">
            <a:normAutofit/>
          </a:bodyPr>
          <a:lstStyle/>
          <a:p>
            <a:pPr algn="ctr"/>
            <a:r>
              <a:rPr lang="en-US" sz="2800" kern="1200" cap="all" spc="390" baseline="0" dirty="0">
                <a:solidFill>
                  <a:schemeClr val="tx2"/>
                </a:solidFill>
              </a:rPr>
              <a:t>Understanding Performance Regressions in data.table</a:t>
            </a:r>
            <a:br>
              <a:rPr lang="en-US" sz="2800" kern="1200" cap="all" spc="390" baseline="0" dirty="0">
                <a:solidFill>
                  <a:schemeClr val="tx2"/>
                </a:solidFill>
                <a:latin typeface="+mj-lt"/>
                <a:ea typeface="+mj-ea"/>
                <a:cs typeface="+mj-cs"/>
              </a:rPr>
            </a:br>
            <a:endParaRPr lang="en-US" sz="2800" kern="1200" cap="all" spc="390" baseline="0" dirty="0">
              <a:solidFill>
                <a:schemeClr val="tx2"/>
              </a:solidFill>
              <a:latin typeface="+mj-lt"/>
              <a:ea typeface="+mj-ea"/>
              <a:cs typeface="+mj-cs"/>
            </a:endParaRPr>
          </a:p>
        </p:txBody>
      </p:sp>
      <p:grpSp>
        <p:nvGrpSpPr>
          <p:cNvPr id="18" name="Group 1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1463"/>
            <a:ext cx="867485" cy="115439"/>
            <a:chOff x="8910933" y="1861308"/>
            <a:chExt cx="867485" cy="115439"/>
          </a:xfrm>
        </p:grpSpPr>
        <p:sp>
          <p:nvSpPr>
            <p:cNvPr id="19" name="Rectangle 1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 name="Straight Connector 1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549966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B3775-A2E9-BAF3-8190-7DC19E26B4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16CE91-4740-DF04-DF82-BDDDCFD0D8A7}"/>
              </a:ext>
            </a:extLst>
          </p:cNvPr>
          <p:cNvSpPr>
            <a:spLocks noGrp="1"/>
          </p:cNvSpPr>
          <p:nvPr>
            <p:ph type="title"/>
          </p:nvPr>
        </p:nvSpPr>
        <p:spPr>
          <a:xfrm>
            <a:off x="520550" y="98014"/>
            <a:ext cx="10134600" cy="715364"/>
          </a:xfrm>
        </p:spPr>
        <p:txBody>
          <a:bodyPr/>
          <a:lstStyle/>
          <a:p>
            <a:r>
              <a:rPr lang="en-US" dirty="0"/>
              <a:t>Introduction to the atime package for performance analysis</a:t>
            </a:r>
          </a:p>
        </p:txBody>
      </p:sp>
      <p:sp>
        <p:nvSpPr>
          <p:cNvPr id="6" name="Content Placeholder 5">
            <a:extLst>
              <a:ext uri="{FF2B5EF4-FFF2-40B4-BE49-F238E27FC236}">
                <a16:creationId xmlns:a16="http://schemas.microsoft.com/office/drawing/2014/main" id="{ACD7EEE6-5851-F449-F37D-5E787601B75E}"/>
              </a:ext>
            </a:extLst>
          </p:cNvPr>
          <p:cNvSpPr>
            <a:spLocks noGrp="1"/>
          </p:cNvSpPr>
          <p:nvPr>
            <p:ph idx="1"/>
          </p:nvPr>
        </p:nvSpPr>
        <p:spPr>
          <a:xfrm>
            <a:off x="520550" y="1624021"/>
            <a:ext cx="10134600" cy="3969342"/>
          </a:xfrm>
        </p:spPr>
        <p:txBody>
          <a:bodyPr>
            <a:normAutofit/>
          </a:bodyPr>
          <a:lstStyle/>
          <a:p>
            <a:pPr algn="just"/>
            <a:r>
              <a:rPr lang="en-US" sz="2000" dirty="0"/>
              <a:t>To evaluate data.table performance, it is essential to employ benchmarking methodologies. </a:t>
            </a:r>
          </a:p>
          <a:p>
            <a:pPr marL="342900" indent="-342900" algn="just">
              <a:buFont typeface="Wingdings" panose="05000000000000000000" pitchFamily="2" charset="2"/>
              <a:buChar char="Ø"/>
            </a:pPr>
            <a:r>
              <a:rPr lang="en-US" sz="2000" dirty="0"/>
              <a:t>The approach I used utilizes the atime_versions function from the atime package, which measures the actual execution time of specific operations. This function allows for accurate comparisons between different versions of the data.table package, by benchmarking against time and memory usage and giving a graphical visualization of the results.</a:t>
            </a:r>
          </a:p>
          <a:p>
            <a:pPr marL="342900" indent="-342900" algn="just">
              <a:buFont typeface="Wingdings" panose="05000000000000000000" pitchFamily="2" charset="2"/>
              <a:buChar char="Ø"/>
            </a:pPr>
            <a:r>
              <a:rPr lang="en-US" sz="2000" dirty="0"/>
              <a:t>Running performance tests on commits helps maintain a high-performance standard for the package, detect and fix performance regressions, optimize code, validate performance improvements, ensure consistent.</a:t>
            </a:r>
          </a:p>
        </p:txBody>
      </p:sp>
    </p:spTree>
    <p:extLst>
      <p:ext uri="{BB962C8B-B14F-4D97-AF65-F5344CB8AC3E}">
        <p14:creationId xmlns:p14="http://schemas.microsoft.com/office/powerpoint/2010/main" val="13552289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09A78-9733-1C5F-F280-184F36317C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606EBF-EAAD-87E9-7BCE-67607598EB25}"/>
              </a:ext>
            </a:extLst>
          </p:cNvPr>
          <p:cNvSpPr>
            <a:spLocks noGrp="1"/>
          </p:cNvSpPr>
          <p:nvPr>
            <p:ph type="title"/>
          </p:nvPr>
        </p:nvSpPr>
        <p:spPr>
          <a:xfrm>
            <a:off x="555961" y="127026"/>
            <a:ext cx="10134600" cy="715364"/>
          </a:xfrm>
        </p:spPr>
        <p:txBody>
          <a:bodyPr/>
          <a:lstStyle/>
          <a:p>
            <a:r>
              <a:rPr lang="en-US" sz="3200" dirty="0"/>
              <a:t>When using atime_versions, there are six main arguments:</a:t>
            </a:r>
          </a:p>
        </p:txBody>
      </p:sp>
      <p:sp>
        <p:nvSpPr>
          <p:cNvPr id="6" name="Content Placeholder 5">
            <a:extLst>
              <a:ext uri="{FF2B5EF4-FFF2-40B4-BE49-F238E27FC236}">
                <a16:creationId xmlns:a16="http://schemas.microsoft.com/office/drawing/2014/main" id="{64A726FF-F4C1-D909-D61A-91AB916CC383}"/>
              </a:ext>
            </a:extLst>
          </p:cNvPr>
          <p:cNvSpPr>
            <a:spLocks noGrp="1"/>
          </p:cNvSpPr>
          <p:nvPr>
            <p:ph idx="1"/>
          </p:nvPr>
        </p:nvSpPr>
        <p:spPr>
          <a:xfrm>
            <a:off x="617519" y="1561889"/>
            <a:ext cx="10490947" cy="4811403"/>
          </a:xfrm>
        </p:spPr>
        <p:txBody>
          <a:bodyPr>
            <a:normAutofit fontScale="92500" lnSpcReduction="20000"/>
          </a:bodyPr>
          <a:lstStyle/>
          <a:p>
            <a:r>
              <a:rPr lang="en-US" sz="1900" dirty="0"/>
              <a:t>When using atime_versions, there are six main arguments:</a:t>
            </a:r>
          </a:p>
          <a:p>
            <a:pPr marL="342900" indent="-342900">
              <a:buFont typeface="Wingdings" panose="05000000000000000000" pitchFamily="2" charset="2"/>
              <a:buChar char="Ø"/>
            </a:pPr>
            <a:r>
              <a:rPr lang="en-US" sz="1900" dirty="0"/>
              <a:t>pkg.path: This argument specifies the location on your system where you have stored a git clone of the data.table package.</a:t>
            </a:r>
          </a:p>
          <a:p>
            <a:pPr marL="342900" indent="-342900">
              <a:buFont typeface="Wingdings" panose="05000000000000000000" pitchFamily="2" charset="2"/>
              <a:buChar char="Ø"/>
            </a:pPr>
            <a:r>
              <a:rPr lang="en-US" sz="1900" dirty="0" err="1"/>
              <a:t>pkg.edit.fun</a:t>
            </a:r>
            <a:r>
              <a:rPr lang="en-US" sz="1900" dirty="0"/>
              <a:t>: The default behavior of </a:t>
            </a:r>
            <a:r>
              <a:rPr lang="en-US" sz="1900" dirty="0" err="1"/>
              <a:t>pkg.edit.fun</a:t>
            </a:r>
            <a:r>
              <a:rPr lang="en-US" sz="1900" dirty="0"/>
              <a:t> is designed to work with </a:t>
            </a:r>
            <a:r>
              <a:rPr lang="en-US" sz="1900" dirty="0" err="1"/>
              <a:t>Rcpp</a:t>
            </a:r>
            <a:r>
              <a:rPr lang="en-US" sz="1900" dirty="0"/>
              <a:t> packages and involves replacing instances of “PKG” with “PKG.SHA” in the package code. Any occurrences of the string “PKG” within the package code will be replaced with “PKG.SHA”, where “SHA” represents the commit SHA/ids associated with the version being installed.</a:t>
            </a:r>
          </a:p>
          <a:p>
            <a:pPr marL="342900" indent="-342900">
              <a:buFont typeface="Wingdings" panose="05000000000000000000" pitchFamily="2" charset="2"/>
              <a:buChar char="Ø"/>
            </a:pPr>
            <a:r>
              <a:rPr lang="en-US" sz="1900" dirty="0"/>
              <a:t>N: This argument determines the number of iterations for the benchmarking process. It is a sequence of numbers that define different data sizes to test the performance of the operation.</a:t>
            </a:r>
          </a:p>
          <a:p>
            <a:pPr marL="342900" indent="-342900">
              <a:buFont typeface="Wingdings" panose="05000000000000000000" pitchFamily="2" charset="2"/>
              <a:buChar char="Ø"/>
            </a:pPr>
            <a:r>
              <a:rPr lang="en-US" sz="1900" dirty="0"/>
              <a:t>setup: This section contains the setup code for generating the dataset used in the benchmarking process, the setup is determined by the value of N.</a:t>
            </a:r>
          </a:p>
          <a:p>
            <a:pPr marL="342900" indent="-342900">
              <a:buFont typeface="Wingdings" panose="05000000000000000000" pitchFamily="2" charset="2"/>
              <a:buChar char="Ø"/>
            </a:pPr>
            <a:r>
              <a:rPr lang="en-US" sz="1900" dirty="0"/>
              <a:t>expr: This section contains the expression that represents the operation being benchmarked. It uses the data.table::[.data.table“ syntax to perform the operation on the dataset.</a:t>
            </a:r>
          </a:p>
          <a:p>
            <a:pPr marL="342900" indent="-342900">
              <a:buFont typeface="Wingdings" panose="05000000000000000000" pitchFamily="2" charset="2"/>
              <a:buChar char="Ø"/>
            </a:pPr>
            <a:r>
              <a:rPr lang="en-US" sz="1900" dirty="0"/>
              <a:t> ... : This section specifies the different versions of the data.table packages that will be tested. It includes three versions: “Before,” “Regression,” and “Fixed.” Each version is associated with a specific commit id.</a:t>
            </a:r>
          </a:p>
          <a:p>
            <a:endParaRPr lang="en-US" sz="2000" dirty="0"/>
          </a:p>
        </p:txBody>
      </p:sp>
    </p:spTree>
    <p:extLst>
      <p:ext uri="{BB962C8B-B14F-4D97-AF65-F5344CB8AC3E}">
        <p14:creationId xmlns:p14="http://schemas.microsoft.com/office/powerpoint/2010/main" val="40962504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51A7902543BF4ABFEA08B0A2C8BAC5" ma:contentTypeVersion="9" ma:contentTypeDescription="Create a new document." ma:contentTypeScope="" ma:versionID="1920c61d9ecb20d5d0e93cf9704aac9d">
  <xsd:schema xmlns:xsd="http://www.w3.org/2001/XMLSchema" xmlns:xs="http://www.w3.org/2001/XMLSchema" xmlns:p="http://schemas.microsoft.com/office/2006/metadata/properties" xmlns:ns3="b69b4597-66f8-4285-95bb-2d40bec9c096" targetNamespace="http://schemas.microsoft.com/office/2006/metadata/properties" ma:root="true" ma:fieldsID="a53275774ad4b26fe08a2724adf52591" ns3:_="">
    <xsd:import namespace="b69b4597-66f8-4285-95bb-2d40bec9c096"/>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ServiceDateTake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9b4597-66f8-4285-95bb-2d40bec9c0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ystemTags" ma:index="11" nillable="true" ma:displayName="MediaServiceSystemTags" ma:hidden="true" ma:internalName="MediaServiceSystemTags"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428526-722E-4182-A5FB-D9385F60EA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9b4597-66f8-4285-95bb-2d40bec9c0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BE713B-B25A-4DF6-8447-A4D11966DC20}">
  <ds:schemaRefs>
    <ds:schemaRef ds:uri="http://schemas.microsoft.com/sharepoint/v3/contenttype/forms"/>
  </ds:schemaRefs>
</ds:datastoreItem>
</file>

<file path=customXml/itemProps3.xml><?xml version="1.0" encoding="utf-8"?>
<ds:datastoreItem xmlns:ds="http://schemas.openxmlformats.org/officeDocument/2006/customXml" ds:itemID="{F1090514-394D-46DC-B64E-E17D49012EEC}">
  <ds:schemaRefs>
    <ds:schemaRef ds:uri="http://purl.org/dc/elements/1.1/"/>
    <ds:schemaRef ds:uri="http://purl.org/dc/dcmitype/"/>
    <ds:schemaRef ds:uri="http://schemas.microsoft.com/office/2006/documentManagement/types"/>
    <ds:schemaRef ds:uri="http://schemas.microsoft.com/office/2006/metadata/properties"/>
    <ds:schemaRef ds:uri="http://schemas.microsoft.com/office/infopath/2007/PartnerControls"/>
    <ds:schemaRef ds:uri="http://purl.org/dc/terms/"/>
    <ds:schemaRef ds:uri="http://schemas.openxmlformats.org/package/2006/metadata/core-properties"/>
    <ds:schemaRef ds:uri="b69b4597-66f8-4285-95bb-2d40bec9c09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1693</TotalTime>
  <Words>1315</Words>
  <Application>Microsoft Office PowerPoint</Application>
  <PresentationFormat>Widescreen</PresentationFormat>
  <Paragraphs>89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Bembo</vt:lpstr>
      <vt:lpstr>Calibri</vt:lpstr>
      <vt:lpstr>Wingdings</vt:lpstr>
      <vt:lpstr>AdornVTI</vt:lpstr>
      <vt:lpstr>Doris Afriyie Amoakohene  Msc, Informatics</vt:lpstr>
      <vt:lpstr>Outline of Presentation </vt:lpstr>
      <vt:lpstr>Introduction  </vt:lpstr>
      <vt:lpstr>Objectives of the presentation</vt:lpstr>
      <vt:lpstr>Overview of the data.table repository</vt:lpstr>
      <vt:lpstr>Importance of performance testing and analysis</vt:lpstr>
      <vt:lpstr>Understanding Performance Regressions in data.table </vt:lpstr>
      <vt:lpstr>Introduction to the atime package for performance analysis</vt:lpstr>
      <vt:lpstr>When using atime_versions, there are six main arguments:</vt:lpstr>
      <vt:lpstr>Example of code</vt:lpstr>
      <vt:lpstr>Creating Relevant Performance Tests </vt:lpstr>
      <vt:lpstr>Issue 1</vt:lpstr>
      <vt:lpstr>Issue 2</vt:lpstr>
      <vt:lpstr>xxx</vt:lpstr>
      <vt:lpstr>Issue 4</vt:lpstr>
      <vt:lpstr>Comparing data.table with Python Packages (pandas) </vt:lpstr>
      <vt:lpstr>atime function for comparative benchmarking</vt:lpstr>
      <vt:lpstr>Writing CSV</vt:lpstr>
      <vt:lpstr>Reading  CSV</vt:lpstr>
      <vt:lpstr>Wide to long pandas::pd.melt &amp; data.table::melt</vt:lpstr>
      <vt:lpstr>Long to wide  pandas::pivot_table&amp; data.table::dcast</vt:lpstr>
      <vt:lpstr>Enhancing data.table with Educational Resources  </vt:lpstr>
      <vt:lpstr>PowerPoint Presentation</vt:lpstr>
      <vt:lpstr> THANK YOU!! END OF SLIDES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Doris Afriyie Amoakohene</dc:creator>
  <cp:lastModifiedBy>Doris Afriyie Amoakohene</cp:lastModifiedBy>
  <cp:revision>21</cp:revision>
  <dcterms:created xsi:type="dcterms:W3CDTF">2024-03-19T20:17:46Z</dcterms:created>
  <dcterms:modified xsi:type="dcterms:W3CDTF">2024-03-30T01:01:33Z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0x010100A751A7902543BF4ABFEA08B0A2C8BAC5</vt:lpwstr>
  </property>
</Properties>
</file>