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4"/>
  </p:sldMasterIdLst>
  <p:sldIdLst>
    <p:sldId id="256" r:id="rId5"/>
    <p:sldId id="489" r:id="rId6"/>
    <p:sldId id="497" r:id="rId7"/>
    <p:sldId id="300" r:id="rId8"/>
    <p:sldId id="496" r:id="rId9"/>
    <p:sldId id="503" r:id="rId10"/>
    <p:sldId id="280" r:id="rId11"/>
    <p:sldId id="270" r:id="rId12"/>
    <p:sldId id="481" r:id="rId13"/>
    <p:sldId id="491" r:id="rId14"/>
    <p:sldId id="483" r:id="rId15"/>
    <p:sldId id="498" r:id="rId16"/>
    <p:sldId id="500" r:id="rId17"/>
    <p:sldId id="502" r:id="rId18"/>
    <p:sldId id="290" r:id="rId19"/>
    <p:sldId id="5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EB7AB9-4D5B-7BE2-6127-E872CEB0280A}" name="Doris Afriyie Amoakohene" initials="DA" userId="S::daa464@nau.edu::89b0b7b2-7253-494b-86e7-c7d8d24e633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859FF-7306-47CC-8C18-B0DB3527B0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56D68-ECBC-461A-89FF-89543167B5C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gm:t>
    </dgm:pt>
    <dgm:pt modelId="{D9BF7C8E-412A-4415-A3C0-6D0873DB79A6}" type="parTrans" cxnId="{7F43CADA-8D05-40DD-B767-1C97F91D1FE9}">
      <dgm:prSet/>
      <dgm:spPr/>
      <dgm:t>
        <a:bodyPr/>
        <a:lstStyle/>
        <a:p>
          <a:endParaRPr lang="en-US"/>
        </a:p>
      </dgm:t>
    </dgm:pt>
    <dgm:pt modelId="{52CCE583-96DD-4B3A-9371-09E9D4C49EC5}" type="sibTrans" cxnId="{7F43CADA-8D05-40DD-B767-1C97F91D1FE9}">
      <dgm:prSet/>
      <dgm:spPr/>
      <dgm:t>
        <a:bodyPr/>
        <a:lstStyle/>
        <a:p>
          <a:endParaRPr lang="en-US"/>
        </a:p>
      </dgm:t>
    </dgm:pt>
    <dgm:pt modelId="{FDE188F0-61EA-4F55-AF43-708C1716212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gm:t>
    </dgm:pt>
    <dgm:pt modelId="{9C44FF82-C59A-4C62-8AD9-B43F26209E23}" type="parTrans" cxnId="{E9F6E314-C6D0-4AC9-ADD0-E4620C7AB65C}">
      <dgm:prSet/>
      <dgm:spPr/>
      <dgm:t>
        <a:bodyPr/>
        <a:lstStyle/>
        <a:p>
          <a:endParaRPr lang="en-US"/>
        </a:p>
      </dgm:t>
    </dgm:pt>
    <dgm:pt modelId="{1972A55D-0934-48DB-AB96-A2AACF40A4CF}" type="sibTrans" cxnId="{E9F6E314-C6D0-4AC9-ADD0-E4620C7AB65C}">
      <dgm:prSet/>
      <dgm:spPr/>
      <dgm:t>
        <a:bodyPr/>
        <a:lstStyle/>
        <a:p>
          <a:endParaRPr lang="en-US"/>
        </a:p>
      </dgm:t>
    </dgm:pt>
    <dgm:pt modelId="{43666B8F-C574-4ED9-9264-751284E7C9C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gm:t>
    </dgm:pt>
    <dgm:pt modelId="{7B533496-5C53-4EFB-8A3C-BBA992E6B281}" type="parTrans" cxnId="{05C1248B-09AF-4239-94D6-DB2B1A6BF3B1}">
      <dgm:prSet/>
      <dgm:spPr/>
      <dgm:t>
        <a:bodyPr/>
        <a:lstStyle/>
        <a:p>
          <a:endParaRPr lang="en-US"/>
        </a:p>
      </dgm:t>
    </dgm:pt>
    <dgm:pt modelId="{9B19EE02-AB56-4CFA-98AF-6EE71FF5C6CD}" type="sibTrans" cxnId="{05C1248B-09AF-4239-94D6-DB2B1A6BF3B1}">
      <dgm:prSet/>
      <dgm:spPr/>
      <dgm:t>
        <a:bodyPr/>
        <a:lstStyle/>
        <a:p>
          <a:endParaRPr lang="en-US"/>
        </a:p>
      </dgm:t>
    </dgm:pt>
    <dgm:pt modelId="{D2EA74E5-7A86-441B-8ED5-F4FD515E0E9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gm:t>
    </dgm:pt>
    <dgm:pt modelId="{2EC64E37-6F84-4374-9D2A-1B9F78553624}" type="parTrans" cxnId="{2040CACD-E6D9-4E0C-8975-5E2B87D33063}">
      <dgm:prSet/>
      <dgm:spPr/>
      <dgm:t>
        <a:bodyPr/>
        <a:lstStyle/>
        <a:p>
          <a:endParaRPr lang="en-US"/>
        </a:p>
      </dgm:t>
    </dgm:pt>
    <dgm:pt modelId="{91FFF676-EB19-4AE8-B9EF-047164095CE6}" type="sibTrans" cxnId="{2040CACD-E6D9-4E0C-8975-5E2B87D33063}">
      <dgm:prSet/>
      <dgm:spPr/>
      <dgm:t>
        <a:bodyPr/>
        <a:lstStyle/>
        <a:p>
          <a:endParaRPr lang="en-US"/>
        </a:p>
      </dgm:t>
    </dgm:pt>
    <dgm:pt modelId="{3976F3A2-3C82-4A6E-A47F-568FFAAA47D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E5A79C41-3141-4782-9FD2-B2E7FDDA4B4E}" type="parTrans" cxnId="{5A56B9B8-21E5-4CC8-96C7-C57F89094F4E}">
      <dgm:prSet/>
      <dgm:spPr/>
      <dgm:t>
        <a:bodyPr/>
        <a:lstStyle/>
        <a:p>
          <a:endParaRPr lang="en-US"/>
        </a:p>
      </dgm:t>
    </dgm:pt>
    <dgm:pt modelId="{55C0AAC4-A518-499D-B5CF-0F24ADE93F09}" type="sibTrans" cxnId="{5A56B9B8-21E5-4CC8-96C7-C57F89094F4E}">
      <dgm:prSet/>
      <dgm:spPr/>
      <dgm:t>
        <a:bodyPr/>
        <a:lstStyle/>
        <a:p>
          <a:endParaRPr lang="en-US"/>
        </a:p>
      </dgm:t>
    </dgm:pt>
    <dgm:pt modelId="{292E02D5-B675-42EE-A95C-1A5E43C7451A}" type="pres">
      <dgm:prSet presAssocID="{B67859FF-7306-47CC-8C18-B0DB3527B057}" presName="linear" presStyleCnt="0">
        <dgm:presLayoutVars>
          <dgm:animLvl val="lvl"/>
          <dgm:resizeHandles val="exact"/>
        </dgm:presLayoutVars>
      </dgm:prSet>
      <dgm:spPr/>
    </dgm:pt>
    <dgm:pt modelId="{07BA9E70-9F14-4878-A2DB-EC3C7976DB56}" type="pres">
      <dgm:prSet presAssocID="{34956D68-ECBC-461A-89FF-89543167B5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94C27C-3274-4801-90EE-B4D0E2133654}" type="pres">
      <dgm:prSet presAssocID="{52CCE583-96DD-4B3A-9371-09E9D4C49EC5}" presName="spacer" presStyleCnt="0"/>
      <dgm:spPr/>
    </dgm:pt>
    <dgm:pt modelId="{6D5549A0-46A5-40E1-A476-1F493E003816}" type="pres">
      <dgm:prSet presAssocID="{FDE188F0-61EA-4F55-AF43-708C171621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AC015E-4BA0-46A5-AF17-C716B56AF4EF}" type="pres">
      <dgm:prSet presAssocID="{1972A55D-0934-48DB-AB96-A2AACF40A4CF}" presName="spacer" presStyleCnt="0"/>
      <dgm:spPr/>
    </dgm:pt>
    <dgm:pt modelId="{02279F9F-7A0B-4912-B8E1-D7B5028C7603}" type="pres">
      <dgm:prSet presAssocID="{43666B8F-C574-4ED9-9264-751284E7C9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FDE963E-F529-4422-83E2-752E0BCD3B02}" type="pres">
      <dgm:prSet presAssocID="{9B19EE02-AB56-4CFA-98AF-6EE71FF5C6CD}" presName="spacer" presStyleCnt="0"/>
      <dgm:spPr/>
    </dgm:pt>
    <dgm:pt modelId="{FAD2999F-A227-499F-AFD3-3289BB1B105B}" type="pres">
      <dgm:prSet presAssocID="{D2EA74E5-7A86-441B-8ED5-F4FD515E0E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7A38C9-B1C2-461F-AB79-9458C88F0C5A}" type="pres">
      <dgm:prSet presAssocID="{91FFF676-EB19-4AE8-B9EF-047164095CE6}" presName="spacer" presStyleCnt="0"/>
      <dgm:spPr/>
    </dgm:pt>
    <dgm:pt modelId="{BB3F553E-F03C-4745-AC4D-6F145772674C}" type="pres">
      <dgm:prSet presAssocID="{3976F3A2-3C82-4A6E-A47F-568FFAAA47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C35013-DCEC-4528-ABAC-84BBB485AA92}" type="presOf" srcId="{43666B8F-C574-4ED9-9264-751284E7C9CB}" destId="{02279F9F-7A0B-4912-B8E1-D7B5028C7603}" srcOrd="0" destOrd="0" presId="urn:microsoft.com/office/officeart/2005/8/layout/vList2"/>
    <dgm:cxn modelId="{E9F6E314-C6D0-4AC9-ADD0-E4620C7AB65C}" srcId="{B67859FF-7306-47CC-8C18-B0DB3527B057}" destId="{FDE188F0-61EA-4F55-AF43-708C17162120}" srcOrd="1" destOrd="0" parTransId="{9C44FF82-C59A-4C62-8AD9-B43F26209E23}" sibTransId="{1972A55D-0934-48DB-AB96-A2AACF40A4CF}"/>
    <dgm:cxn modelId="{0FF9B74C-D143-4DC4-88E0-21773231299D}" type="presOf" srcId="{FDE188F0-61EA-4F55-AF43-708C17162120}" destId="{6D5549A0-46A5-40E1-A476-1F493E003816}" srcOrd="0" destOrd="0" presId="urn:microsoft.com/office/officeart/2005/8/layout/vList2"/>
    <dgm:cxn modelId="{12AF2450-204C-48EA-984F-2B54A048B957}" type="presOf" srcId="{3976F3A2-3C82-4A6E-A47F-568FFAAA47D4}" destId="{BB3F553E-F03C-4745-AC4D-6F145772674C}" srcOrd="0" destOrd="0" presId="urn:microsoft.com/office/officeart/2005/8/layout/vList2"/>
    <dgm:cxn modelId="{18FA7A7C-8A7D-4BC5-81BB-682A313DE192}" type="presOf" srcId="{D2EA74E5-7A86-441B-8ED5-F4FD515E0E93}" destId="{FAD2999F-A227-499F-AFD3-3289BB1B105B}" srcOrd="0" destOrd="0" presId="urn:microsoft.com/office/officeart/2005/8/layout/vList2"/>
    <dgm:cxn modelId="{05C1248B-09AF-4239-94D6-DB2B1A6BF3B1}" srcId="{B67859FF-7306-47CC-8C18-B0DB3527B057}" destId="{43666B8F-C574-4ED9-9264-751284E7C9CB}" srcOrd="2" destOrd="0" parTransId="{7B533496-5C53-4EFB-8A3C-BBA992E6B281}" sibTransId="{9B19EE02-AB56-4CFA-98AF-6EE71FF5C6CD}"/>
    <dgm:cxn modelId="{F8B40AA9-6E07-494B-A657-4CD202A90E76}" type="presOf" srcId="{34956D68-ECBC-461A-89FF-89543167B5C3}" destId="{07BA9E70-9F14-4878-A2DB-EC3C7976DB56}" srcOrd="0" destOrd="0" presId="urn:microsoft.com/office/officeart/2005/8/layout/vList2"/>
    <dgm:cxn modelId="{5A56B9B8-21E5-4CC8-96C7-C57F89094F4E}" srcId="{B67859FF-7306-47CC-8C18-B0DB3527B057}" destId="{3976F3A2-3C82-4A6E-A47F-568FFAAA47D4}" srcOrd="4" destOrd="0" parTransId="{E5A79C41-3141-4782-9FD2-B2E7FDDA4B4E}" sibTransId="{55C0AAC4-A518-499D-B5CF-0F24ADE93F09}"/>
    <dgm:cxn modelId="{2040CACD-E6D9-4E0C-8975-5E2B87D33063}" srcId="{B67859FF-7306-47CC-8C18-B0DB3527B057}" destId="{D2EA74E5-7A86-441B-8ED5-F4FD515E0E93}" srcOrd="3" destOrd="0" parTransId="{2EC64E37-6F84-4374-9D2A-1B9F78553624}" sibTransId="{91FFF676-EB19-4AE8-B9EF-047164095CE6}"/>
    <dgm:cxn modelId="{7F43CADA-8D05-40DD-B767-1C97F91D1FE9}" srcId="{B67859FF-7306-47CC-8C18-B0DB3527B057}" destId="{34956D68-ECBC-461A-89FF-89543167B5C3}" srcOrd="0" destOrd="0" parTransId="{D9BF7C8E-412A-4415-A3C0-6D0873DB79A6}" sibTransId="{52CCE583-96DD-4B3A-9371-09E9D4C49EC5}"/>
    <dgm:cxn modelId="{D3592EF8-9824-4F3E-88B8-97F782B4B9F1}" type="presOf" srcId="{B67859FF-7306-47CC-8C18-B0DB3527B057}" destId="{292E02D5-B675-42EE-A95C-1A5E43C7451A}" srcOrd="0" destOrd="0" presId="urn:microsoft.com/office/officeart/2005/8/layout/vList2"/>
    <dgm:cxn modelId="{D06AB302-4720-44E5-9966-AB9BDD5328DF}" type="presParOf" srcId="{292E02D5-B675-42EE-A95C-1A5E43C7451A}" destId="{07BA9E70-9F14-4878-A2DB-EC3C7976DB56}" srcOrd="0" destOrd="0" presId="urn:microsoft.com/office/officeart/2005/8/layout/vList2"/>
    <dgm:cxn modelId="{737FF784-8A51-4F1A-BD4B-634378D6741A}" type="presParOf" srcId="{292E02D5-B675-42EE-A95C-1A5E43C7451A}" destId="{1994C27C-3274-4801-90EE-B4D0E2133654}" srcOrd="1" destOrd="0" presId="urn:microsoft.com/office/officeart/2005/8/layout/vList2"/>
    <dgm:cxn modelId="{E713B581-55AF-4520-948D-E2E3733C7C15}" type="presParOf" srcId="{292E02D5-B675-42EE-A95C-1A5E43C7451A}" destId="{6D5549A0-46A5-40E1-A476-1F493E003816}" srcOrd="2" destOrd="0" presId="urn:microsoft.com/office/officeart/2005/8/layout/vList2"/>
    <dgm:cxn modelId="{81F24245-8901-4414-9CF6-ABF6F8DEAE2A}" type="presParOf" srcId="{292E02D5-B675-42EE-A95C-1A5E43C7451A}" destId="{96AC015E-4BA0-46A5-AF17-C716B56AF4EF}" srcOrd="3" destOrd="0" presId="urn:microsoft.com/office/officeart/2005/8/layout/vList2"/>
    <dgm:cxn modelId="{5A440990-5488-4998-94E4-B5AA2F4799E2}" type="presParOf" srcId="{292E02D5-B675-42EE-A95C-1A5E43C7451A}" destId="{02279F9F-7A0B-4912-B8E1-D7B5028C7603}" srcOrd="4" destOrd="0" presId="urn:microsoft.com/office/officeart/2005/8/layout/vList2"/>
    <dgm:cxn modelId="{6FE0048B-DEAC-4A1A-8720-D0FB14D691F6}" type="presParOf" srcId="{292E02D5-B675-42EE-A95C-1A5E43C7451A}" destId="{1FDE963E-F529-4422-83E2-752E0BCD3B02}" srcOrd="5" destOrd="0" presId="urn:microsoft.com/office/officeart/2005/8/layout/vList2"/>
    <dgm:cxn modelId="{87354882-108D-4E35-A22F-CA6E6ED1FE12}" type="presParOf" srcId="{292E02D5-B675-42EE-A95C-1A5E43C7451A}" destId="{FAD2999F-A227-499F-AFD3-3289BB1B105B}" srcOrd="6" destOrd="0" presId="urn:microsoft.com/office/officeart/2005/8/layout/vList2"/>
    <dgm:cxn modelId="{4F11AD5E-B47F-4E5E-A325-DE7C4CE972D3}" type="presParOf" srcId="{292E02D5-B675-42EE-A95C-1A5E43C7451A}" destId="{7C7A38C9-B1C2-461F-AB79-9458C88F0C5A}" srcOrd="7" destOrd="0" presId="urn:microsoft.com/office/officeart/2005/8/layout/vList2"/>
    <dgm:cxn modelId="{EFA1A995-B78B-45F7-B4E2-F34E6F2A0ADB}" type="presParOf" srcId="{292E02D5-B675-42EE-A95C-1A5E43C7451A}" destId="{BB3F553E-F03C-4745-AC4D-6F14577267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A9E70-9F14-4878-A2DB-EC3C7976DB56}">
      <dsp:nvSpPr>
        <dsp:cNvPr id="0" name=""/>
        <dsp:cNvSpPr/>
      </dsp:nvSpPr>
      <dsp:spPr>
        <a:xfrm>
          <a:off x="0" y="212490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Introduction</a:t>
          </a:r>
        </a:p>
      </dsp:txBody>
      <dsp:txXfrm>
        <a:off x="44602" y="257092"/>
        <a:ext cx="4111437" cy="824474"/>
      </dsp:txXfrm>
    </dsp:sp>
    <dsp:sp modelId="{6D5549A0-46A5-40E1-A476-1F493E003816}">
      <dsp:nvSpPr>
        <dsp:cNvPr id="0" name=""/>
        <dsp:cNvSpPr/>
      </dsp:nvSpPr>
      <dsp:spPr>
        <a:xfrm>
          <a:off x="0" y="1192409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of various functions with data.table</a:t>
          </a:r>
        </a:p>
      </dsp:txBody>
      <dsp:txXfrm>
        <a:off x="44602" y="1237011"/>
        <a:ext cx="4111437" cy="824474"/>
      </dsp:txXfrm>
    </dsp:sp>
    <dsp:sp modelId="{02279F9F-7A0B-4912-B8E1-D7B5028C7603}">
      <dsp:nvSpPr>
        <dsp:cNvPr id="0" name=""/>
        <dsp:cNvSpPr/>
      </dsp:nvSpPr>
      <dsp:spPr>
        <a:xfrm>
          <a:off x="0" y="2172327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Visualizing the atime result for performance regression</a:t>
          </a:r>
        </a:p>
      </dsp:txBody>
      <dsp:txXfrm>
        <a:off x="44602" y="2216929"/>
        <a:ext cx="4111437" cy="824474"/>
      </dsp:txXfrm>
    </dsp:sp>
    <dsp:sp modelId="{FAD2999F-A227-499F-AFD3-3289BB1B105B}">
      <dsp:nvSpPr>
        <dsp:cNvPr id="0" name=""/>
        <dsp:cNvSpPr/>
      </dsp:nvSpPr>
      <dsp:spPr>
        <a:xfrm>
          <a:off x="0" y="3152246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GitHub Action</a:t>
          </a:r>
        </a:p>
      </dsp:txBody>
      <dsp:txXfrm>
        <a:off x="44602" y="3196848"/>
        <a:ext cx="4111437" cy="824474"/>
      </dsp:txXfrm>
    </dsp:sp>
    <dsp:sp modelId="{BB3F553E-F03C-4745-AC4D-6F145772674C}">
      <dsp:nvSpPr>
        <dsp:cNvPr id="0" name=""/>
        <dsp:cNvSpPr/>
      </dsp:nvSpPr>
      <dsp:spPr>
        <a:xfrm>
          <a:off x="0" y="4132164"/>
          <a:ext cx="4200641" cy="91367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44602" y="4176766"/>
        <a:ext cx="4111437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5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9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485584D-7D79-4248-9986-4CA35242F944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Lab Presentation (685</a:t>
            </a:r>
            <a:r>
              <a:rPr lang="en-US" dirty="0"/>
              <a:t>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200" kern="120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81DE5-DDCE-5034-A008-71726548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27" y="2914247"/>
            <a:ext cx="6083987" cy="13549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Author: Doris Amoakohene</a:t>
            </a:r>
            <a:br>
              <a:rPr lang="en-US" dirty="0"/>
            </a:br>
            <a:r>
              <a:rPr lang="en-US" sz="2400" b="1" i="1" dirty="0"/>
              <a:t>Supervisor: </a:t>
            </a:r>
            <a:r>
              <a:rPr lang="en-US" sz="2400" i="1" dirty="0"/>
              <a:t>Toby Hocking</a:t>
            </a:r>
            <a:br>
              <a:rPr lang="en-US" sz="2400" i="1" dirty="0"/>
            </a:br>
            <a:r>
              <a:rPr lang="en-US" sz="2400" b="1" i="1" dirty="0"/>
              <a:t>Co-Worker: </a:t>
            </a:r>
            <a:r>
              <a:rPr lang="en-US" sz="2400" i="1" dirty="0"/>
              <a:t>Anirban Chetia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018D-6A6E-F971-331B-C80119B6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020" y="5402127"/>
            <a:ext cx="6167888" cy="1393411"/>
          </a:xfrm>
        </p:spPr>
        <p:txBody>
          <a:bodyPr anchor="t">
            <a:no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Title: Benchmarking Performance for the data.table Package</a:t>
            </a:r>
          </a:p>
        </p:txBody>
      </p:sp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86D0050C-7CEF-0F17-1F6C-44CC92D19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320976"/>
            <a:ext cx="2910072" cy="2255306"/>
          </a:xfrm>
          <a:prstGeom prst="rect">
            <a:avLst/>
          </a:prstGeom>
        </p:spPr>
      </p:pic>
      <p:pic>
        <p:nvPicPr>
          <p:cNvPr id="8" name="Picture 7" descr="A yellow seal on a table&#10;&#10;Description automatically generated">
            <a:extLst>
              <a:ext uri="{FF2B5EF4-FFF2-40B4-BE49-F238E27FC236}">
                <a16:creationId xmlns:a16="http://schemas.microsoft.com/office/drawing/2014/main" id="{24E2D609-B5B5-1D86-7948-EB1ADFAB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51" y="485661"/>
            <a:ext cx="2255410" cy="225541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A071E4B0-CCF9-D26C-5182-1290232E0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972810"/>
              </p:ext>
            </p:extLst>
          </p:nvPr>
        </p:nvGraphicFramePr>
        <p:xfrm>
          <a:off x="7098110" y="1326664"/>
          <a:ext cx="4200641" cy="525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D989E78-1F5E-A41E-ECCC-5B1C87AAF726}"/>
              </a:ext>
            </a:extLst>
          </p:cNvPr>
          <p:cNvSpPr txBox="1">
            <a:spLocks/>
          </p:cNvSpPr>
          <p:nvPr/>
        </p:nvSpPr>
        <p:spPr>
          <a:xfrm>
            <a:off x="7098110" y="557378"/>
            <a:ext cx="4774333" cy="96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39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Outline of Presentation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4CDA670-B382-D6FC-DD59-F23AD6897A80}"/>
              </a:ext>
            </a:extLst>
          </p:cNvPr>
          <p:cNvSpPr/>
          <p:nvPr/>
        </p:nvSpPr>
        <p:spPr>
          <a:xfrm>
            <a:off x="11173127" y="1709885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4CA67A0-5A0D-15BC-54AE-2727B0B03145}"/>
              </a:ext>
            </a:extLst>
          </p:cNvPr>
          <p:cNvSpPr/>
          <p:nvPr/>
        </p:nvSpPr>
        <p:spPr>
          <a:xfrm>
            <a:off x="11183221" y="2705372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41F9561-4140-18E2-0B6F-6F61707CFA72}"/>
              </a:ext>
            </a:extLst>
          </p:cNvPr>
          <p:cNvSpPr/>
          <p:nvPr/>
        </p:nvSpPr>
        <p:spPr>
          <a:xfrm>
            <a:off x="11179419" y="3650478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4E4A8F0-A012-8EAE-E81F-AF1FABFF71DB}"/>
              </a:ext>
            </a:extLst>
          </p:cNvPr>
          <p:cNvSpPr/>
          <p:nvPr/>
        </p:nvSpPr>
        <p:spPr>
          <a:xfrm>
            <a:off x="11183221" y="4622626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61780B2-69EE-54D3-7D85-1B728929F060}"/>
              </a:ext>
            </a:extLst>
          </p:cNvPr>
          <p:cNvSpPr/>
          <p:nvPr/>
        </p:nvSpPr>
        <p:spPr>
          <a:xfrm>
            <a:off x="11183317" y="5608111"/>
            <a:ext cx="543464" cy="522784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5568657"/>
      </p:ext>
    </p:extLst>
  </p:cSld>
  <p:clrMapOvr>
    <a:masterClrMapping/>
  </p:clrMapOvr>
  <p:transition spd="slow" advClick="0" advTm="20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6F9E-DA68-7981-DD0A-AA10DD4F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304197-5698-8814-4459-278AE36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" y="234384"/>
            <a:ext cx="10783942" cy="155318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0070C0"/>
                </a:solidFill>
              </a:rPr>
              <a:t>3. Visualizing the atime result for performance regression</a:t>
            </a:r>
            <a:br>
              <a:rPr lang="en-US" sz="3200" b="1" dirty="0">
                <a:solidFill>
                  <a:srgbClr val="0070C0"/>
                </a:solidFill>
              </a:rPr>
            </a:br>
            <a:br>
              <a:rPr lang="en-US" sz="3200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39D095-7618-E001-B007-EC588C16C775}"/>
              </a:ext>
            </a:extLst>
          </p:cNvPr>
          <p:cNvGrpSpPr/>
          <p:nvPr/>
        </p:nvGrpSpPr>
        <p:grpSpPr>
          <a:xfrm>
            <a:off x="667389" y="1163495"/>
            <a:ext cx="11172674" cy="5151860"/>
            <a:chOff x="667389" y="1163495"/>
            <a:chExt cx="11947651" cy="5151860"/>
          </a:xfrm>
        </p:grpSpPr>
        <p:pic>
          <p:nvPicPr>
            <p:cNvPr id="36" name="Picture 35" descr="A computer code with numbers and symbols&#10;&#10;Description automatically generated">
              <a:extLst>
                <a:ext uri="{FF2B5EF4-FFF2-40B4-BE49-F238E27FC236}">
                  <a16:creationId xmlns:a16="http://schemas.microsoft.com/office/drawing/2014/main" id="{26FD9AC6-BBF6-5DA6-1A4B-086A9B24A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9" y="1163495"/>
              <a:ext cx="9995225" cy="515186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7BEC9-77D1-0BD1-1449-4AC2EE04A149}"/>
                </a:ext>
              </a:extLst>
            </p:cNvPr>
            <p:cNvSpPr/>
            <p:nvPr/>
          </p:nvSpPr>
          <p:spPr>
            <a:xfrm>
              <a:off x="770833" y="4765021"/>
              <a:ext cx="9788338" cy="1469091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EF7574-5A0B-294F-D64A-C75C94E58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5002" y="2770656"/>
              <a:ext cx="685815" cy="658344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F9536-51AE-63E6-00A8-50177A37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8172" y="2178984"/>
              <a:ext cx="1171282" cy="161927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628A341-A719-95D1-970A-F68A1213D39B}"/>
                </a:ext>
              </a:extLst>
            </p:cNvPr>
            <p:cNvSpPr txBox="1">
              <a:spLocks/>
            </p:cNvSpPr>
            <p:nvPr/>
          </p:nvSpPr>
          <p:spPr>
            <a:xfrm>
              <a:off x="6350817" y="2340911"/>
              <a:ext cx="2201512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endParaRPr lang="en-US" sz="2800" dirty="0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D9C4EE6A-82B1-BA07-B4F0-1C28E5C093DD}"/>
                </a:ext>
              </a:extLst>
            </p:cNvPr>
            <p:cNvSpPr txBox="1">
              <a:spLocks/>
            </p:cNvSpPr>
            <p:nvPr/>
          </p:nvSpPr>
          <p:spPr>
            <a:xfrm>
              <a:off x="6098724" y="2167875"/>
              <a:ext cx="6516316" cy="83099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endParaRPr lang="en-US" sz="2400" b="0" i="0" dirty="0">
                <a:solidFill>
                  <a:srgbClr val="000000"/>
                </a:solidFill>
                <a:effectLst/>
              </a:endParaRPr>
            </a:p>
            <a:p>
              <a:endParaRPr lang="en-US" sz="2400" dirty="0">
                <a:solidFill>
                  <a:srgbClr val="000000"/>
                </a:solidFill>
              </a:endParaRPr>
            </a:p>
            <a:p>
              <a:r>
                <a:rPr lang="en-US" sz="2400" b="0" i="0" dirty="0">
                  <a:solidFill>
                    <a:srgbClr val="000000"/>
                  </a:solidFill>
                  <a:effectLst/>
                </a:rPr>
                <a:t> </a:t>
              </a:r>
            </a:p>
            <a:p>
              <a:endParaRPr lang="en-US" sz="2400" dirty="0">
                <a:solidFill>
                  <a:srgbClr val="000000"/>
                </a:solidFill>
              </a:endParaRPr>
            </a:p>
            <a:p>
              <a:r>
                <a:rPr lang="en-US" sz="2400" b="0" i="0" dirty="0">
                  <a:solidFill>
                    <a:srgbClr val="000000"/>
                  </a:solidFill>
                  <a:effectLst/>
                </a:rPr>
                <a:t>Path to git clone of repo containing R package(data.table).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456049-FAC9-3BF0-BD2C-01A0A40F47F2}"/>
                </a:ext>
              </a:extLst>
            </p:cNvPr>
            <p:cNvSpPr txBox="1"/>
            <p:nvPr/>
          </p:nvSpPr>
          <p:spPr>
            <a:xfrm>
              <a:off x="6350817" y="3264785"/>
              <a:ext cx="6095999" cy="83099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function called to edit package before installation</a:t>
              </a:r>
              <a:endPara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D3C78F-4505-62F4-C73B-39963EACF60E}"/>
                </a:ext>
              </a:extLst>
            </p:cNvPr>
            <p:cNvSpPr/>
            <p:nvPr/>
          </p:nvSpPr>
          <p:spPr>
            <a:xfrm>
              <a:off x="932330" y="1479316"/>
              <a:ext cx="3711388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0C95D56-537C-A9D2-D27A-4DFC7A027764}"/>
              </a:ext>
            </a:extLst>
          </p:cNvPr>
          <p:cNvSpPr txBox="1">
            <a:spLocks/>
          </p:cNvSpPr>
          <p:nvPr/>
        </p:nvSpPr>
        <p:spPr>
          <a:xfrm>
            <a:off x="5458414" y="899525"/>
            <a:ext cx="6334513" cy="89843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time_versions, atime function for performance testing over different version of an R package</a:t>
            </a:r>
            <a:endParaRPr lang="en-US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A5BD33-270D-C01E-0100-94ED709E9050}"/>
              </a:ext>
            </a:extLst>
          </p:cNvPr>
          <p:cNvCxnSpPr>
            <a:cxnSpLocks/>
          </p:cNvCxnSpPr>
          <p:nvPr/>
        </p:nvCxnSpPr>
        <p:spPr>
          <a:xfrm flipH="1">
            <a:off x="4045311" y="1163495"/>
            <a:ext cx="1460239" cy="49858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96801"/>
      </p:ext>
    </p:extLst>
  </p:cSld>
  <p:clrMapOvr>
    <a:masterClrMapping/>
  </p:clrMapOvr>
  <p:transition spd="slow" advClick="0" advTm="20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E20C34-11A3-2771-0141-631B2552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84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Performance Testing Result</a:t>
            </a:r>
          </a:p>
        </p:txBody>
      </p:sp>
      <p:pic>
        <p:nvPicPr>
          <p:cNvPr id="3" name="Picture 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BBB3EAD8-475D-E76C-036D-E221EBB43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72" y="926181"/>
            <a:ext cx="9549371" cy="57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14229"/>
      </p:ext>
    </p:extLst>
  </p:cSld>
  <p:clrMapOvr>
    <a:masterClrMapping/>
  </p:clrMapOvr>
  <p:transition spd="slow" advClick="0" advTm="20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7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Performance Testing Result</a:t>
            </a:r>
          </a:p>
        </p:txBody>
      </p:sp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7396532-FB53-3081-B882-C3DEF5B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6" y="783018"/>
            <a:ext cx="9869882" cy="59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3011"/>
      </p:ext>
    </p:extLst>
  </p:cSld>
  <p:clrMapOvr>
    <a:masterClrMapping/>
  </p:clrMapOvr>
  <p:transition spd="slow" advClick="0" advTm="20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GitHub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442CB-4167-83C5-0B66-40C353F6DD4C}"/>
              </a:ext>
            </a:extLst>
          </p:cNvPr>
          <p:cNvSpPr txBox="1"/>
          <p:nvPr/>
        </p:nvSpPr>
        <p:spPr>
          <a:xfrm>
            <a:off x="552159" y="1092507"/>
            <a:ext cx="110715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GitHub Action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automated workflow that can be set up in a GitHub repository to perform various tasks such as building, testing, and deploying software 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to  identify and address any performance issues, ensuring that the package is performing well.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GitHub Action for R packages runs 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atime::</a:t>
            </a:r>
            <a:r>
              <a:rPr lang="en-US" sz="2800" b="1" dirty="0" err="1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atime_pkg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the generated results on pull requests to help identify potential performance regressions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from the incoming changes.</a:t>
            </a:r>
          </a:p>
        </p:txBody>
      </p:sp>
    </p:spTree>
    <p:extLst>
      <p:ext uri="{BB962C8B-B14F-4D97-AF65-F5344CB8AC3E}">
        <p14:creationId xmlns:p14="http://schemas.microsoft.com/office/powerpoint/2010/main" val="2553648439"/>
      </p:ext>
    </p:extLst>
  </p:cSld>
  <p:clrMapOvr>
    <a:masterClrMapping/>
  </p:clrMapOvr>
  <p:transition spd="slow" advClick="0" advTm="20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GitHub Action</a:t>
            </a:r>
          </a:p>
        </p:txBody>
      </p:sp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537FBB5-732E-0601-60D2-4B22D616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663575"/>
            <a:ext cx="8991600" cy="599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985992-2A36-B432-1719-3E6D33698A38}"/>
              </a:ext>
            </a:extLst>
          </p:cNvPr>
          <p:cNvSpPr/>
          <p:nvPr/>
        </p:nvSpPr>
        <p:spPr>
          <a:xfrm>
            <a:off x="7159925" y="425335"/>
            <a:ext cx="3709357" cy="6232639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0917"/>
      </p:ext>
    </p:extLst>
  </p:cSld>
  <p:clrMapOvr>
    <a:masterClrMapping/>
  </p:clrMapOvr>
  <p:transition spd="slow" advClick="0" advTm="20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A5B4-AF92-2852-E369-03F05CC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 descr="Link with solid fill">
            <a:extLst>
              <a:ext uri="{FF2B5EF4-FFF2-40B4-BE49-F238E27FC236}">
                <a16:creationId xmlns:a16="http://schemas.microsoft.com/office/drawing/2014/main" id="{D62C6D00-6519-9DC3-CEC8-9745034467FC}"/>
              </a:ext>
            </a:extLst>
          </p:cNvPr>
          <p:cNvSpPr/>
          <p:nvPr/>
        </p:nvSpPr>
        <p:spPr>
          <a:xfrm>
            <a:off x="6639460" y="4753856"/>
            <a:ext cx="804627" cy="804627"/>
          </a:xfrm>
          <a:prstGeom prst="fram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B7B6A095-B89D-F6CD-A87C-9316346D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5" y="1532347"/>
            <a:ext cx="2910072" cy="2255306"/>
          </a:xfrm>
          <a:prstGeom prst="rect">
            <a:avLst/>
          </a:prstGeom>
        </p:spPr>
      </p:pic>
      <p:pic>
        <p:nvPicPr>
          <p:cNvPr id="4" name="Picture 3" descr="A yellow seal on a table&#10;&#10;Description automatically generated">
            <a:extLst>
              <a:ext uri="{FF2B5EF4-FFF2-40B4-BE49-F238E27FC236}">
                <a16:creationId xmlns:a16="http://schemas.microsoft.com/office/drawing/2014/main" id="{8413217D-832F-A94E-2043-3D37EE010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1" y="4028464"/>
            <a:ext cx="2255410" cy="225541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3C950E-E40A-DB00-0853-D53A4DC33A6E}"/>
              </a:ext>
            </a:extLst>
          </p:cNvPr>
          <p:cNvSpPr/>
          <p:nvPr/>
        </p:nvSpPr>
        <p:spPr>
          <a:xfrm>
            <a:off x="3658347" y="414758"/>
            <a:ext cx="8300570" cy="583077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E92572-7747-C1B8-F472-66DB1A7B5817}"/>
              </a:ext>
            </a:extLst>
          </p:cNvPr>
          <p:cNvSpPr/>
          <p:nvPr/>
        </p:nvSpPr>
        <p:spPr>
          <a:xfrm>
            <a:off x="3810747" y="-250160"/>
            <a:ext cx="8300570" cy="5816212"/>
          </a:xfrm>
          <a:custGeom>
            <a:avLst/>
            <a:gdLst>
              <a:gd name="connsiteX0" fmla="*/ 0 w 3653365"/>
              <a:gd name="connsiteY0" fmla="*/ 0 h 1462958"/>
              <a:gd name="connsiteX1" fmla="*/ 3653365 w 3653365"/>
              <a:gd name="connsiteY1" fmla="*/ 0 h 1462958"/>
              <a:gd name="connsiteX2" fmla="*/ 3653365 w 3653365"/>
              <a:gd name="connsiteY2" fmla="*/ 1462958 h 1462958"/>
              <a:gd name="connsiteX3" fmla="*/ 0 w 3653365"/>
              <a:gd name="connsiteY3" fmla="*/ 1462958 h 1462958"/>
              <a:gd name="connsiteX4" fmla="*/ 0 w 3653365"/>
              <a:gd name="connsiteY4" fmla="*/ 0 h 146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3365" h="1462958">
                <a:moveTo>
                  <a:pt x="0" y="0"/>
                </a:moveTo>
                <a:lnTo>
                  <a:pt x="3653365" y="0"/>
                </a:lnTo>
                <a:lnTo>
                  <a:pt x="3653365" y="1462958"/>
                </a:lnTo>
                <a:lnTo>
                  <a:pt x="0" y="14629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830" tIns="154830" rIns="154830" bIns="154830" numCol="1" spcCol="1270" anchor="ctr" anchorCtr="0">
            <a:noAutofit/>
          </a:bodyPr>
          <a:lstStyle/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data.table is an efficient package for data manipulation.</a:t>
            </a:r>
          </a:p>
          <a:p>
            <a:pPr lvl="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200" kern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package proves to be exceptionally useful for conducting comparative benchmarking and performance testing.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F2ABB-A666-ED0D-5F52-F01265DADCDD}"/>
              </a:ext>
            </a:extLst>
          </p:cNvPr>
          <p:cNvSpPr txBox="1"/>
          <p:nvPr/>
        </p:nvSpPr>
        <p:spPr>
          <a:xfrm>
            <a:off x="525827" y="2680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5: Conclusion</a:t>
            </a:r>
          </a:p>
        </p:txBody>
      </p:sp>
    </p:spTree>
    <p:extLst>
      <p:ext uri="{BB962C8B-B14F-4D97-AF65-F5344CB8AC3E}">
        <p14:creationId xmlns:p14="http://schemas.microsoft.com/office/powerpoint/2010/main" val="808787740"/>
      </p:ext>
    </p:extLst>
  </p:cSld>
  <p:clrMapOvr>
    <a:masterClrMapping/>
  </p:clrMapOvr>
  <p:transition spd="slow" advClick="0" advTm="20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6384-5438-2229-9A80-3D63B66D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3: GitHub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442CB-4167-83C5-0B66-40C353F6DD4C}"/>
              </a:ext>
            </a:extLst>
          </p:cNvPr>
          <p:cNvSpPr txBox="1"/>
          <p:nvPr/>
        </p:nvSpPr>
        <p:spPr>
          <a:xfrm>
            <a:off x="694921" y="888235"/>
            <a:ext cx="111577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7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BASE: 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common starting point when combining different branches in version control systems like Git.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HEAD: 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 to the latest changes in a version control system, showing the current state of a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FAST: 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indicating the version that fixed the regression and executes quickly.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SLOW: </a:t>
            </a:r>
            <a:r>
              <a:rPr lang="en-US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with the regression and takes a longer time to execute.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CRAN: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collection of servers that store R packages.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package in R that provides important functions and structures.</a:t>
            </a:r>
            <a:endParaRPr lang="en-US" sz="2400" dirty="0"/>
          </a:p>
          <a:p>
            <a:endParaRPr lang="en-US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95749"/>
      </p:ext>
    </p:extLst>
  </p:cSld>
  <p:clrMapOvr>
    <a:masterClrMapping/>
  </p:clrMapOvr>
  <p:transition spd="slow" advClick="0" advTm="2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A0E7D3-D03B-0941-C158-81171A9E378F}"/>
              </a:ext>
            </a:extLst>
          </p:cNvPr>
          <p:cNvCxnSpPr/>
          <p:nvPr/>
        </p:nvCxnSpPr>
        <p:spPr>
          <a:xfrm>
            <a:off x="9627498" y="2255784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EC69-CA1D-428C-3D6C-9654097C401A}"/>
              </a:ext>
            </a:extLst>
          </p:cNvPr>
          <p:cNvCxnSpPr>
            <a:cxnSpLocks/>
          </p:cNvCxnSpPr>
          <p:nvPr/>
        </p:nvCxnSpPr>
        <p:spPr>
          <a:xfrm flipV="1">
            <a:off x="8336052" y="2295995"/>
            <a:ext cx="606242" cy="83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330D2-13DB-6BDA-52D0-D7715416C46E}"/>
              </a:ext>
            </a:extLst>
          </p:cNvPr>
          <p:cNvSpPr txBox="1"/>
          <p:nvPr/>
        </p:nvSpPr>
        <p:spPr>
          <a:xfrm>
            <a:off x="533400" y="736376"/>
            <a:ext cx="1112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Benchmarking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Comparing data.table to other packages in R and python that perform similar tasks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9F143-6E84-B7FD-43DF-64B3662E314D}"/>
              </a:ext>
            </a:extLst>
          </p:cNvPr>
          <p:cNvGrpSpPr/>
          <p:nvPr/>
        </p:nvGrpSpPr>
        <p:grpSpPr>
          <a:xfrm>
            <a:off x="596151" y="1625690"/>
            <a:ext cx="10999698" cy="1810492"/>
            <a:chOff x="596151" y="1625690"/>
            <a:chExt cx="10999698" cy="1810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B1B5E-8E81-1FD3-BB16-712ADBC6D755}"/>
                </a:ext>
              </a:extLst>
            </p:cNvPr>
            <p:cNvSpPr/>
            <p:nvPr/>
          </p:nvSpPr>
          <p:spPr>
            <a:xfrm>
              <a:off x="596151" y="2631141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7E7DFD-F93F-C75B-FCB8-ED929239975A}"/>
                </a:ext>
              </a:extLst>
            </p:cNvPr>
            <p:cNvSpPr/>
            <p:nvPr/>
          </p:nvSpPr>
          <p:spPr>
            <a:xfrm>
              <a:off x="3361764" y="2631140"/>
              <a:ext cx="1810871" cy="7978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pandas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F7511-5804-DEF3-0E16-A6D2A07D113E}"/>
                </a:ext>
              </a:extLst>
            </p:cNvPr>
            <p:cNvSpPr/>
            <p:nvPr/>
          </p:nvSpPr>
          <p:spPr>
            <a:xfrm>
              <a:off x="9784978" y="2624876"/>
              <a:ext cx="1810871" cy="7978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Other R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638B2-C9FB-949D-1B55-6426DFEF17C5}"/>
                </a:ext>
              </a:extLst>
            </p:cNvPr>
            <p:cNvSpPr/>
            <p:nvPr/>
          </p:nvSpPr>
          <p:spPr>
            <a:xfrm>
              <a:off x="7019365" y="2638323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pic>
          <p:nvPicPr>
            <p:cNvPr id="19" name="Picture 18" descr="A logo with a snake&#10;&#10;Description automatically generated">
              <a:extLst>
                <a:ext uri="{FF2B5EF4-FFF2-40B4-BE49-F238E27FC236}">
                  <a16:creationId xmlns:a16="http://schemas.microsoft.com/office/drawing/2014/main" id="{46792F5A-021B-D5BA-692F-ED82EC4CD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9" t="6282" r="24972" b="11903"/>
            <a:stretch/>
          </p:blipFill>
          <p:spPr>
            <a:xfrm>
              <a:off x="3774565" y="1825348"/>
              <a:ext cx="1097894" cy="941295"/>
            </a:xfrm>
            <a:prstGeom prst="rect">
              <a:avLst/>
            </a:prstGeom>
          </p:spPr>
        </p:pic>
        <p:pic>
          <p:nvPicPr>
            <p:cNvPr id="22" name="Picture 21" descr="A blue and grey logo&#10;&#10;Description automatically generated">
              <a:extLst>
                <a:ext uri="{FF2B5EF4-FFF2-40B4-BE49-F238E27FC236}">
                  <a16:creationId xmlns:a16="http://schemas.microsoft.com/office/drawing/2014/main" id="{EA050C08-9B39-085F-E298-FA3AFAC12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794178" y="1891792"/>
              <a:ext cx="1125283" cy="878545"/>
            </a:xfrm>
            <a:prstGeom prst="rect">
              <a:avLst/>
            </a:prstGeom>
          </p:spPr>
        </p:pic>
        <p:pic>
          <p:nvPicPr>
            <p:cNvPr id="23" name="Picture 22" descr="A blue and grey logo&#10;&#10;Description automatically generated">
              <a:extLst>
                <a:ext uri="{FF2B5EF4-FFF2-40B4-BE49-F238E27FC236}">
                  <a16:creationId xmlns:a16="http://schemas.microsoft.com/office/drawing/2014/main" id="{D91AABD5-F4F4-6B46-2129-BF1B5D956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8574230" y="1625690"/>
              <a:ext cx="1125283" cy="8785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5A127768-0753-19EA-3CAC-746C59A0870C}"/>
                </a:ext>
              </a:extLst>
            </p:cNvPr>
            <p:cNvSpPr txBox="1">
              <a:spLocks/>
            </p:cNvSpPr>
            <p:nvPr/>
          </p:nvSpPr>
          <p:spPr>
            <a:xfrm>
              <a:off x="2473040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DB1FEB-156F-A420-0576-4B161C20A475}"/>
                </a:ext>
              </a:extLst>
            </p:cNvPr>
            <p:cNvSpPr txBox="1">
              <a:spLocks/>
            </p:cNvSpPr>
            <p:nvPr/>
          </p:nvSpPr>
          <p:spPr>
            <a:xfrm>
              <a:off x="8875359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CC2495-02F1-2BF8-C067-4E110A7A6159}"/>
              </a:ext>
            </a:extLst>
          </p:cNvPr>
          <p:cNvSpPr txBox="1"/>
          <p:nvPr/>
        </p:nvSpPr>
        <p:spPr>
          <a:xfrm>
            <a:off x="552450" y="3799695"/>
            <a:ext cx="1112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We evaluate the performance of different versions of the data.table package by benchmarking their memory and time usage.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A928F-DF7A-F118-FC08-76453AB8FB7F}"/>
              </a:ext>
            </a:extLst>
          </p:cNvPr>
          <p:cNvGrpSpPr/>
          <p:nvPr/>
        </p:nvGrpSpPr>
        <p:grpSpPr>
          <a:xfrm>
            <a:off x="1547535" y="5251713"/>
            <a:ext cx="7739901" cy="886319"/>
            <a:chOff x="1547535" y="5251713"/>
            <a:chExt cx="7739901" cy="88631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7B9D5-026A-1277-20C2-1DA1EF63F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203" y="5673501"/>
              <a:ext cx="6091519" cy="1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1CC7F9-2965-909D-E700-24ED88276CBC}"/>
                </a:ext>
              </a:extLst>
            </p:cNvPr>
            <p:cNvGrpSpPr/>
            <p:nvPr/>
          </p:nvGrpSpPr>
          <p:grpSpPr>
            <a:xfrm>
              <a:off x="1547535" y="5251713"/>
              <a:ext cx="7739901" cy="886319"/>
              <a:chOff x="1547535" y="5251713"/>
              <a:chExt cx="7739901" cy="886319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13F9A5C-653E-CA4C-EED4-D1BF7F7DCD7A}"/>
                  </a:ext>
                </a:extLst>
              </p:cNvPr>
              <p:cNvSpPr/>
              <p:nvPr/>
            </p:nvSpPr>
            <p:spPr>
              <a:xfrm>
                <a:off x="1547535" y="5251713"/>
                <a:ext cx="1363649" cy="870847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AB9D2E-0508-CF7D-28EA-80A737163AD6}"/>
                  </a:ext>
                </a:extLst>
              </p:cNvPr>
              <p:cNvSpPr/>
              <p:nvPr/>
            </p:nvSpPr>
            <p:spPr>
              <a:xfrm>
                <a:off x="4796951" y="5267185"/>
                <a:ext cx="1363649" cy="870847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slow</a:t>
                </a:r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043EB8D-37BE-A446-0B5F-D96AD198100B}"/>
                  </a:ext>
                </a:extLst>
              </p:cNvPr>
              <p:cNvSpPr/>
              <p:nvPr/>
            </p:nvSpPr>
            <p:spPr>
              <a:xfrm>
                <a:off x="6369825" y="5267185"/>
                <a:ext cx="1363649" cy="8708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fixed</a:t>
                </a:r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C6224F8B-1CFE-FE2D-A048-99049C34924F}"/>
                  </a:ext>
                </a:extLst>
              </p:cNvPr>
              <p:cNvSpPr/>
              <p:nvPr/>
            </p:nvSpPr>
            <p:spPr>
              <a:xfrm>
                <a:off x="8013432" y="5271398"/>
                <a:ext cx="1274004" cy="866634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2A1E7706-8709-20D5-4CC1-914317913D9A}"/>
                  </a:ext>
                </a:extLst>
              </p:cNvPr>
              <p:cNvSpPr/>
              <p:nvPr/>
            </p:nvSpPr>
            <p:spPr>
              <a:xfrm>
                <a:off x="3169856" y="5267185"/>
                <a:ext cx="1435446" cy="8708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567042"/>
      </p:ext>
    </p:extLst>
  </p:cSld>
  <p:clrMapOvr>
    <a:masterClrMapping/>
  </p:clrMapOvr>
  <p:transition spd="slow" advClick="0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E6F-F2D4-95B1-6EB4-7CE366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A0E7D3-D03B-0941-C158-81171A9E378F}"/>
              </a:ext>
            </a:extLst>
          </p:cNvPr>
          <p:cNvCxnSpPr/>
          <p:nvPr/>
        </p:nvCxnSpPr>
        <p:spPr>
          <a:xfrm>
            <a:off x="9627498" y="2255784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EEC69-CA1D-428C-3D6C-9654097C401A}"/>
              </a:ext>
            </a:extLst>
          </p:cNvPr>
          <p:cNvCxnSpPr>
            <a:cxnSpLocks/>
          </p:cNvCxnSpPr>
          <p:nvPr/>
        </p:nvCxnSpPr>
        <p:spPr>
          <a:xfrm flipV="1">
            <a:off x="8336052" y="2295995"/>
            <a:ext cx="606242" cy="83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BAB019-97EE-5C8A-27C3-FD74A94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30" y="67654"/>
            <a:ext cx="4096272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330D2-13DB-6BDA-52D0-D7715416C46E}"/>
              </a:ext>
            </a:extLst>
          </p:cNvPr>
          <p:cNvSpPr txBox="1"/>
          <p:nvPr/>
        </p:nvSpPr>
        <p:spPr>
          <a:xfrm>
            <a:off x="533400" y="736376"/>
            <a:ext cx="1112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Benchmarking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Comparing data.table to other packages in R and python that perform similar tasks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9F143-6E84-B7FD-43DF-64B3662E314D}"/>
              </a:ext>
            </a:extLst>
          </p:cNvPr>
          <p:cNvGrpSpPr/>
          <p:nvPr/>
        </p:nvGrpSpPr>
        <p:grpSpPr>
          <a:xfrm>
            <a:off x="596151" y="1625690"/>
            <a:ext cx="10999698" cy="1810492"/>
            <a:chOff x="596151" y="1625690"/>
            <a:chExt cx="10999698" cy="18104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B1B5E-8E81-1FD3-BB16-712ADBC6D755}"/>
                </a:ext>
              </a:extLst>
            </p:cNvPr>
            <p:cNvSpPr/>
            <p:nvPr/>
          </p:nvSpPr>
          <p:spPr>
            <a:xfrm>
              <a:off x="596151" y="2631141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7E7DFD-F93F-C75B-FCB8-ED929239975A}"/>
                </a:ext>
              </a:extLst>
            </p:cNvPr>
            <p:cNvSpPr/>
            <p:nvPr/>
          </p:nvSpPr>
          <p:spPr>
            <a:xfrm>
              <a:off x="3361764" y="2631140"/>
              <a:ext cx="1810871" cy="79785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pandas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4F7511-5804-DEF3-0E16-A6D2A07D113E}"/>
                </a:ext>
              </a:extLst>
            </p:cNvPr>
            <p:cNvSpPr/>
            <p:nvPr/>
          </p:nvSpPr>
          <p:spPr>
            <a:xfrm>
              <a:off x="9784978" y="2624876"/>
              <a:ext cx="1810871" cy="7978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Other R packages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638B2-C9FB-949D-1B55-6426DFEF17C5}"/>
                </a:ext>
              </a:extLst>
            </p:cNvPr>
            <p:cNvSpPr/>
            <p:nvPr/>
          </p:nvSpPr>
          <p:spPr>
            <a:xfrm>
              <a:off x="7019365" y="2638323"/>
              <a:ext cx="1810871" cy="79785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data.table</a:t>
              </a:r>
            </a:p>
          </p:txBody>
        </p:sp>
        <p:pic>
          <p:nvPicPr>
            <p:cNvPr id="19" name="Picture 18" descr="A logo with a snake&#10;&#10;Description automatically generated">
              <a:extLst>
                <a:ext uri="{FF2B5EF4-FFF2-40B4-BE49-F238E27FC236}">
                  <a16:creationId xmlns:a16="http://schemas.microsoft.com/office/drawing/2014/main" id="{46792F5A-021B-D5BA-692F-ED82EC4CD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99" t="6282" r="24972" b="11903"/>
            <a:stretch/>
          </p:blipFill>
          <p:spPr>
            <a:xfrm>
              <a:off x="3774565" y="1825348"/>
              <a:ext cx="1097894" cy="941295"/>
            </a:xfrm>
            <a:prstGeom prst="rect">
              <a:avLst/>
            </a:prstGeom>
          </p:spPr>
        </p:pic>
        <p:pic>
          <p:nvPicPr>
            <p:cNvPr id="22" name="Picture 21" descr="A blue and grey logo&#10;&#10;Description automatically generated">
              <a:extLst>
                <a:ext uri="{FF2B5EF4-FFF2-40B4-BE49-F238E27FC236}">
                  <a16:creationId xmlns:a16="http://schemas.microsoft.com/office/drawing/2014/main" id="{EA050C08-9B39-085F-E298-FA3AFAC120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794178" y="1891792"/>
              <a:ext cx="1125283" cy="878545"/>
            </a:xfrm>
            <a:prstGeom prst="rect">
              <a:avLst/>
            </a:prstGeom>
          </p:spPr>
        </p:pic>
        <p:pic>
          <p:nvPicPr>
            <p:cNvPr id="23" name="Picture 22" descr="A blue and grey logo&#10;&#10;Description automatically generated">
              <a:extLst>
                <a:ext uri="{FF2B5EF4-FFF2-40B4-BE49-F238E27FC236}">
                  <a16:creationId xmlns:a16="http://schemas.microsoft.com/office/drawing/2014/main" id="{D91AABD5-F4F4-6B46-2129-BF1B5D956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57" t="14695" r="19325" b="15294"/>
            <a:stretch/>
          </p:blipFill>
          <p:spPr>
            <a:xfrm>
              <a:off x="8574230" y="1625690"/>
              <a:ext cx="1125283" cy="8785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5A127768-0753-19EA-3CAC-746C59A0870C}"/>
                </a:ext>
              </a:extLst>
            </p:cNvPr>
            <p:cNvSpPr txBox="1">
              <a:spLocks/>
            </p:cNvSpPr>
            <p:nvPr/>
          </p:nvSpPr>
          <p:spPr>
            <a:xfrm>
              <a:off x="2473040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14DB1FEB-156F-A420-0576-4B161C20A475}"/>
                </a:ext>
              </a:extLst>
            </p:cNvPr>
            <p:cNvSpPr txBox="1">
              <a:spLocks/>
            </p:cNvSpPr>
            <p:nvPr/>
          </p:nvSpPr>
          <p:spPr>
            <a:xfrm>
              <a:off x="8875359" y="2638323"/>
              <a:ext cx="824154" cy="7153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3200" kern="1200" cap="none" baseline="0">
                  <a:solidFill>
                    <a:schemeClr val="tx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2800" dirty="0"/>
                <a:t>VRS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CC2495-02F1-2BF8-C067-4E110A7A6159}"/>
              </a:ext>
            </a:extLst>
          </p:cNvPr>
          <p:cNvSpPr txBox="1"/>
          <p:nvPr/>
        </p:nvSpPr>
        <p:spPr>
          <a:xfrm>
            <a:off x="552450" y="3799695"/>
            <a:ext cx="1112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We evaluate the performance of different versions of the data.table package by benchmarking their memory and time usage.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2A928F-DF7A-F118-FC08-76453AB8FB7F}"/>
              </a:ext>
            </a:extLst>
          </p:cNvPr>
          <p:cNvGrpSpPr/>
          <p:nvPr/>
        </p:nvGrpSpPr>
        <p:grpSpPr>
          <a:xfrm>
            <a:off x="1547535" y="5251713"/>
            <a:ext cx="7739901" cy="886319"/>
            <a:chOff x="1547535" y="5251713"/>
            <a:chExt cx="7739901" cy="88631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7B9D5-026A-1277-20C2-1DA1EF63F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8203" y="5673501"/>
              <a:ext cx="6091519" cy="1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1CC7F9-2965-909D-E700-24ED88276CBC}"/>
                </a:ext>
              </a:extLst>
            </p:cNvPr>
            <p:cNvGrpSpPr/>
            <p:nvPr/>
          </p:nvGrpSpPr>
          <p:grpSpPr>
            <a:xfrm>
              <a:off x="1547535" y="5251713"/>
              <a:ext cx="7739901" cy="886319"/>
              <a:chOff x="1547535" y="5251713"/>
              <a:chExt cx="7739901" cy="886319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513F9A5C-653E-CA4C-EED4-D1BF7F7DCD7A}"/>
                  </a:ext>
                </a:extLst>
              </p:cNvPr>
              <p:cNvSpPr/>
              <p:nvPr/>
            </p:nvSpPr>
            <p:spPr>
              <a:xfrm>
                <a:off x="1547535" y="5251713"/>
                <a:ext cx="1363649" cy="870847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59AB9D2E-0508-CF7D-28EA-80A737163AD6}"/>
                  </a:ext>
                </a:extLst>
              </p:cNvPr>
              <p:cNvSpPr/>
              <p:nvPr/>
            </p:nvSpPr>
            <p:spPr>
              <a:xfrm>
                <a:off x="4796951" y="5267185"/>
                <a:ext cx="1363649" cy="870847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slow</a:t>
                </a:r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F043EB8D-37BE-A446-0B5F-D96AD198100B}"/>
                  </a:ext>
                </a:extLst>
              </p:cNvPr>
              <p:cNvSpPr/>
              <p:nvPr/>
            </p:nvSpPr>
            <p:spPr>
              <a:xfrm>
                <a:off x="6369825" y="5267185"/>
                <a:ext cx="1363649" cy="870847"/>
              </a:xfrm>
              <a:prstGeom prst="flowChartConnec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fixed</a:t>
                </a:r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C6224F8B-1CFE-FE2D-A048-99049C34924F}"/>
                  </a:ext>
                </a:extLst>
              </p:cNvPr>
              <p:cNvSpPr/>
              <p:nvPr/>
            </p:nvSpPr>
            <p:spPr>
              <a:xfrm>
                <a:off x="8013432" y="5271398"/>
                <a:ext cx="1274004" cy="866634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fast</a:t>
                </a:r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2A1E7706-8709-20D5-4CC1-914317913D9A}"/>
                  </a:ext>
                </a:extLst>
              </p:cNvPr>
              <p:cNvSpPr/>
              <p:nvPr/>
            </p:nvSpPr>
            <p:spPr>
              <a:xfrm>
                <a:off x="3169856" y="5267185"/>
                <a:ext cx="1435446" cy="870847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564849"/>
      </p:ext>
    </p:extLst>
  </p:cSld>
  <p:clrMapOvr>
    <a:masterClrMapping/>
  </p:clrMapOvr>
  <p:transition spd="slow" advClick="0" advTm="2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B1B9-3907-ED4F-668E-C3685B826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1ABC08-7708-D926-CBA4-C97F00B77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300"/>
              </p:ext>
            </p:extLst>
          </p:nvPr>
        </p:nvGraphicFramePr>
        <p:xfrm>
          <a:off x="654423" y="726142"/>
          <a:ext cx="11120633" cy="572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049">
                  <a:extLst>
                    <a:ext uri="{9D8B030D-6E8A-4147-A177-3AD203B41FA5}">
                      <a16:colId xmlns:a16="http://schemas.microsoft.com/office/drawing/2014/main" val="1915334209"/>
                    </a:ext>
                  </a:extLst>
                </a:gridCol>
                <a:gridCol w="1697204">
                  <a:extLst>
                    <a:ext uri="{9D8B030D-6E8A-4147-A177-3AD203B41FA5}">
                      <a16:colId xmlns:a16="http://schemas.microsoft.com/office/drawing/2014/main" val="208969685"/>
                    </a:ext>
                  </a:extLst>
                </a:gridCol>
                <a:gridCol w="2224127">
                  <a:extLst>
                    <a:ext uri="{9D8B030D-6E8A-4147-A177-3AD203B41FA5}">
                      <a16:colId xmlns:a16="http://schemas.microsoft.com/office/drawing/2014/main" val="2799006452"/>
                    </a:ext>
                  </a:extLst>
                </a:gridCol>
                <a:gridCol w="2801795">
                  <a:extLst>
                    <a:ext uri="{9D8B030D-6E8A-4147-A177-3AD203B41FA5}">
                      <a16:colId xmlns:a16="http://schemas.microsoft.com/office/drawing/2014/main" val="1764772281"/>
                    </a:ext>
                  </a:extLst>
                </a:gridCol>
                <a:gridCol w="1646458">
                  <a:extLst>
                    <a:ext uri="{9D8B030D-6E8A-4147-A177-3AD203B41FA5}">
                      <a16:colId xmlns:a16="http://schemas.microsoft.com/office/drawing/2014/main" val="585732251"/>
                    </a:ext>
                  </a:extLst>
                </a:gridCol>
              </a:tblGrid>
              <a:tr h="74547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 (data size) /Visualizing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GitHub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Visualizing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00325"/>
                  </a:ext>
                </a:extLst>
              </a:tr>
              <a:tr h="7454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airspeed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 result on a webpage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0253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79375"/>
                  </a:ext>
                </a:extLst>
              </a:tr>
              <a:tr h="1026705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Touchstone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 in GitHub Pull Requests.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2422"/>
                  </a:ext>
                </a:extLst>
              </a:tr>
              <a:tr h="13937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pytest-benchmark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Python projects with pytest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 N value/NO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Benchmark results are visualized on the GitHub pages of your project.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16138"/>
                  </a:ext>
                </a:extLst>
              </a:tr>
              <a:tr h="139370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atime(proposed, not only for data.table but other packages as well)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data.table and other R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Sequence of N values/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Comments the generated results on pull requests</a:t>
                      </a: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834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4893EC-6BC1-75F3-68F7-C6D134B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29" y="67654"/>
            <a:ext cx="7082215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1: Introduction - Benchmarking Methods</a:t>
            </a:r>
          </a:p>
        </p:txBody>
      </p:sp>
    </p:spTree>
    <p:extLst>
      <p:ext uri="{BB962C8B-B14F-4D97-AF65-F5344CB8AC3E}">
        <p14:creationId xmlns:p14="http://schemas.microsoft.com/office/powerpoint/2010/main" val="455370109"/>
      </p:ext>
    </p:extLst>
  </p:cSld>
  <p:clrMapOvr>
    <a:masterClrMapping/>
  </p:clrMapOvr>
  <p:transition spd="slow" advClick="0" advTm="20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" y="630459"/>
            <a:ext cx="11841780" cy="71536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Visualizing the atime result of various functions with data.table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2AAC99-29AD-B8A9-5082-9356508A4F82}"/>
              </a:ext>
            </a:extLst>
          </p:cNvPr>
          <p:cNvGrpSpPr/>
          <p:nvPr/>
        </p:nvGrpSpPr>
        <p:grpSpPr>
          <a:xfrm>
            <a:off x="1070385" y="1063465"/>
            <a:ext cx="5615266" cy="5266824"/>
            <a:chOff x="604559" y="1166982"/>
            <a:chExt cx="5615266" cy="5266824"/>
          </a:xfrm>
        </p:grpSpPr>
        <p:pic>
          <p:nvPicPr>
            <p:cNvPr id="7" name="Picture 6" descr="A computer code with text&#10;&#10;Description automatically generated">
              <a:extLst>
                <a:ext uri="{FF2B5EF4-FFF2-40B4-BE49-F238E27FC236}">
                  <a16:creationId xmlns:a16="http://schemas.microsoft.com/office/drawing/2014/main" id="{0EC0D94E-1FD8-8C19-B111-953E3F7EB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9" y="1166982"/>
              <a:ext cx="5615266" cy="526682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C0199C-9D5E-0D3B-8F0F-1DEC9195BB80}"/>
                </a:ext>
              </a:extLst>
            </p:cNvPr>
            <p:cNvSpPr/>
            <p:nvPr/>
          </p:nvSpPr>
          <p:spPr>
            <a:xfrm>
              <a:off x="672351" y="1345823"/>
              <a:ext cx="2608729" cy="511829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82075F5-CA21-D5C7-BB31-B94FE2B9AB53}"/>
                </a:ext>
              </a:extLst>
            </p:cNvPr>
            <p:cNvSpPr/>
            <p:nvPr/>
          </p:nvSpPr>
          <p:spPr>
            <a:xfrm>
              <a:off x="672351" y="1916850"/>
              <a:ext cx="2608729" cy="335828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FEB5F9F-A9BE-21CB-84DB-5F9F9B5431D5}"/>
                </a:ext>
              </a:extLst>
            </p:cNvPr>
            <p:cNvSpPr/>
            <p:nvPr/>
          </p:nvSpPr>
          <p:spPr>
            <a:xfrm>
              <a:off x="672351" y="2347616"/>
              <a:ext cx="2760962" cy="1116776"/>
            </a:xfrm>
            <a:prstGeom prst="roundRect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469D8B-438F-F8FB-304C-8ED27D649572}"/>
              </a:ext>
            </a:extLst>
          </p:cNvPr>
          <p:cNvCxnSpPr>
            <a:cxnSpLocks/>
          </p:cNvCxnSpPr>
          <p:nvPr/>
        </p:nvCxnSpPr>
        <p:spPr>
          <a:xfrm flipH="1">
            <a:off x="3422285" y="1506124"/>
            <a:ext cx="326336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EA2866-06EC-A719-2D9D-666FB116E9AB}"/>
              </a:ext>
            </a:extLst>
          </p:cNvPr>
          <p:cNvCxnSpPr>
            <a:cxnSpLocks/>
          </p:cNvCxnSpPr>
          <p:nvPr/>
        </p:nvCxnSpPr>
        <p:spPr>
          <a:xfrm flipH="1">
            <a:off x="3535037" y="1977701"/>
            <a:ext cx="117498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10173-F1F6-2466-79BB-137C1E3CCA87}"/>
              </a:ext>
            </a:extLst>
          </p:cNvPr>
          <p:cNvCxnSpPr>
            <a:cxnSpLocks/>
          </p:cNvCxnSpPr>
          <p:nvPr/>
        </p:nvCxnSpPr>
        <p:spPr>
          <a:xfrm flipH="1" flipV="1">
            <a:off x="3428203" y="2785709"/>
            <a:ext cx="2196220" cy="1677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7934F-7558-1EA2-4EE5-883C0F974B03}"/>
              </a:ext>
            </a:extLst>
          </p:cNvPr>
          <p:cNvCxnSpPr>
            <a:cxnSpLocks/>
          </p:cNvCxnSpPr>
          <p:nvPr/>
        </p:nvCxnSpPr>
        <p:spPr>
          <a:xfrm flipH="1">
            <a:off x="6640320" y="4919606"/>
            <a:ext cx="1448463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7D49921-0C8F-928A-4BC4-D9A3F7359A30}"/>
              </a:ext>
            </a:extLst>
          </p:cNvPr>
          <p:cNvSpPr txBox="1">
            <a:spLocks/>
          </p:cNvSpPr>
          <p:nvPr/>
        </p:nvSpPr>
        <p:spPr>
          <a:xfrm>
            <a:off x="6640320" y="1011356"/>
            <a:ext cx="5187545" cy="8719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</a:rPr>
              <a:t>atime::atime function for comparative benchmarking</a:t>
            </a:r>
            <a:endParaRPr lang="en-US" sz="2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CCBAB88-CAF6-A102-D710-11E89BF8BD06}"/>
              </a:ext>
            </a:extLst>
          </p:cNvPr>
          <p:cNvSpPr txBox="1">
            <a:spLocks/>
          </p:cNvSpPr>
          <p:nvPr/>
        </p:nvSpPr>
        <p:spPr>
          <a:xfrm>
            <a:off x="4829630" y="1774582"/>
            <a:ext cx="2337579" cy="87192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solidFill>
                  <a:srgbClr val="000000"/>
                </a:solidFill>
              </a:rPr>
              <a:t>data size to vary over</a:t>
            </a:r>
            <a:endParaRPr lang="en-US" sz="28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B0B5C57-7E18-84AB-B2A1-3AB5284D82B3}"/>
              </a:ext>
            </a:extLst>
          </p:cNvPr>
          <p:cNvSpPr txBox="1">
            <a:spLocks/>
          </p:cNvSpPr>
          <p:nvPr/>
        </p:nvSpPr>
        <p:spPr>
          <a:xfrm>
            <a:off x="5640333" y="2723006"/>
            <a:ext cx="5295264" cy="871924"/>
          </a:xfrm>
          <a:prstGeom prst="rect">
            <a:avLst/>
          </a:prstGeom>
          <a:ln w="0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2800" dirty="0">
                <a:effectLst/>
                <a:latin typeface="Arial" panose="020B0604020202020204" pitchFamily="34" charset="0"/>
              </a:rPr>
              <a:t>expression to evaluate for every data size, before timings.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6E95-9D04-4D7E-C7D3-0CA6AA39C524}"/>
              </a:ext>
            </a:extLst>
          </p:cNvPr>
          <p:cNvSpPr txBox="1"/>
          <p:nvPr/>
        </p:nvSpPr>
        <p:spPr>
          <a:xfrm>
            <a:off x="7913764" y="4381096"/>
            <a:ext cx="3511523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named list of expressions to time.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D2300B9-0A78-2BB3-7CC3-785C96377030}"/>
              </a:ext>
            </a:extLst>
          </p:cNvPr>
          <p:cNvSpPr/>
          <p:nvPr/>
        </p:nvSpPr>
        <p:spPr>
          <a:xfrm>
            <a:off x="5062195" y="3610493"/>
            <a:ext cx="1766664" cy="26170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5973"/>
      </p:ext>
    </p:extLst>
  </p:cSld>
  <p:clrMapOvr>
    <a:masterClrMapping/>
  </p:clrMapOvr>
  <p:transition spd="slow" advClick="0" advTm="2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DC2AE-9BE3-DA2A-E3DB-8F29905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D3C516-27EC-7EDB-01F5-E17CD4D5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8" y="210489"/>
            <a:ext cx="11841780" cy="108347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2. Visualizing the atime result of various functions with data.table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graph of a graph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DF486273-6170-7A91-6A2C-983E4117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48" y="972356"/>
            <a:ext cx="9080249" cy="56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4133"/>
      </p:ext>
    </p:extLst>
  </p:cSld>
  <p:clrMapOvr>
    <a:masterClrMapping/>
  </p:clrMapOvr>
  <p:transition spd="slow" advClick="0" advTm="2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33B6221-5288-8671-C7B6-3F5B95AF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716601"/>
            <a:ext cx="10020309" cy="6012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72DE8-DFC5-7281-DDAF-3F8846CA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84" y="67654"/>
            <a:ext cx="10118714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2711897639"/>
      </p:ext>
    </p:extLst>
  </p:cSld>
  <p:clrMapOvr>
    <a:masterClrMapping/>
  </p:clrMapOvr>
  <p:transition spd="slow" advClick="0" advTm="20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9977-006A-9DC2-1E74-30A2D9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19A5444B-EADF-0976-2C9F-4A9065C9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3" y="783018"/>
            <a:ext cx="9793532" cy="5876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D5505-5838-2602-7683-4392B267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1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3624725622"/>
      </p:ext>
    </p:extLst>
  </p:cSld>
  <p:clrMapOvr>
    <a:masterClrMapping/>
  </p:clrMapOvr>
  <p:transition spd="slow" advClick="0" advTm="20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87C73B5-46C6-27A9-C430-D7500F4DD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827125"/>
            <a:ext cx="9750734" cy="5850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35980-B501-9C3D-EE6E-ED6BD5A3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68" y="67654"/>
            <a:ext cx="7401393" cy="715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2: Comparative Benchmarking Results </a:t>
            </a:r>
          </a:p>
        </p:txBody>
      </p:sp>
    </p:spTree>
    <p:extLst>
      <p:ext uri="{BB962C8B-B14F-4D97-AF65-F5344CB8AC3E}">
        <p14:creationId xmlns:p14="http://schemas.microsoft.com/office/powerpoint/2010/main" val="422288821"/>
      </p:ext>
    </p:extLst>
  </p:cSld>
  <p:clrMapOvr>
    <a:masterClrMapping/>
  </p:clrMapOvr>
  <p:transition spd="slow" advClick="0" advTm="20000">
    <p:push dir="u"/>
  </p:transition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1A7902543BF4ABFEA08B0A2C8BAC5" ma:contentTypeVersion="10" ma:contentTypeDescription="Create a new document." ma:contentTypeScope="" ma:versionID="e881f06515cdabae7bea8d540478c9b1">
  <xsd:schema xmlns:xsd="http://www.w3.org/2001/XMLSchema" xmlns:xs="http://www.w3.org/2001/XMLSchema" xmlns:p="http://schemas.microsoft.com/office/2006/metadata/properties" xmlns:ns3="b69b4597-66f8-4285-95bb-2d40bec9c096" targetNamespace="http://schemas.microsoft.com/office/2006/metadata/properties" ma:root="true" ma:fieldsID="0d4cb42a1794ca10219da6f40b7bab6a" ns3:_="">
    <xsd:import namespace="b69b4597-66f8-4285-95bb-2d40bec9c0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b4597-66f8-4285-95bb-2d40bec9c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9b4597-66f8-4285-95bb-2d40bec9c0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9BDFBB-89A5-4EE0-AE9F-AB4930CE5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b4597-66f8-4285-95bb-2d40bec9c0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090514-394D-46DC-B64E-E17D49012EEC}">
  <ds:schemaRefs>
    <ds:schemaRef ds:uri="http://schemas.openxmlformats.org/package/2006/metadata/core-properties"/>
    <ds:schemaRef ds:uri="http://www.w3.org/XML/1998/namespace"/>
    <ds:schemaRef ds:uri="http://purl.org/dc/dcmitype/"/>
    <ds:schemaRef ds:uri="b69b4597-66f8-4285-95bb-2d40bec9c09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6BE713B-B25A-4DF6-8447-A4D11966DC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13594</TotalTime>
  <Words>640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Bembo</vt:lpstr>
      <vt:lpstr>Calibri</vt:lpstr>
      <vt:lpstr>Wingdings</vt:lpstr>
      <vt:lpstr>AdornVTI</vt:lpstr>
      <vt:lpstr>Author: Doris Amoakohene Supervisor: Toby Hocking Co-Worker: Anirban Chetia</vt:lpstr>
      <vt:lpstr>1: Introduction</vt:lpstr>
      <vt:lpstr>1: Introduction</vt:lpstr>
      <vt:lpstr>1: Introduction - Benchmarking Methods</vt:lpstr>
      <vt:lpstr>2. Visualizing the atime result of various functions with data.table </vt:lpstr>
      <vt:lpstr>2. Visualizing the atime result of various functions with data.table </vt:lpstr>
      <vt:lpstr>2: Comparative Benchmarking Results </vt:lpstr>
      <vt:lpstr>2: Comparative Benchmarking Results </vt:lpstr>
      <vt:lpstr>2: Comparative Benchmarking Results </vt:lpstr>
      <vt:lpstr>3. Visualizing the atime result for performance regression  </vt:lpstr>
      <vt:lpstr>3: Performance Testing Result</vt:lpstr>
      <vt:lpstr>3: Performance Testing Result</vt:lpstr>
      <vt:lpstr>3: GitHub Action</vt:lpstr>
      <vt:lpstr>3: GitHub Action</vt:lpstr>
      <vt:lpstr>PowerPoint Presentation</vt:lpstr>
      <vt:lpstr>3: GitHub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Afriyie Amoakohene</dc:creator>
  <cp:lastModifiedBy>Doris Afriyie Amoakohene</cp:lastModifiedBy>
  <cp:revision>28</cp:revision>
  <dcterms:created xsi:type="dcterms:W3CDTF">2024-03-19T20:17:46Z</dcterms:created>
  <dcterms:modified xsi:type="dcterms:W3CDTF">2024-04-30T18:09:11Z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0x010100A751A7902543BF4ABFEA08B0A2C8BAC5</vt:lpwstr>
  </property>
</Properties>
</file>