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6"/>
  </p:notesMasterIdLst>
  <p:handoutMasterIdLst>
    <p:handoutMasterId r:id="rId37"/>
  </p:handoutMasterIdLst>
  <p:sldIdLst>
    <p:sldId id="1282" r:id="rId2"/>
    <p:sldId id="1258" r:id="rId3"/>
    <p:sldId id="679" r:id="rId4"/>
    <p:sldId id="1260" r:id="rId5"/>
    <p:sldId id="686" r:id="rId6"/>
    <p:sldId id="717" r:id="rId7"/>
    <p:sldId id="710" r:id="rId8"/>
    <p:sldId id="1268" r:id="rId9"/>
    <p:sldId id="688" r:id="rId10"/>
    <p:sldId id="1269" r:id="rId11"/>
    <p:sldId id="1263" r:id="rId12"/>
    <p:sldId id="712" r:id="rId13"/>
    <p:sldId id="719" r:id="rId14"/>
    <p:sldId id="715" r:id="rId15"/>
    <p:sldId id="714" r:id="rId16"/>
    <p:sldId id="689" r:id="rId17"/>
    <p:sldId id="690" r:id="rId18"/>
    <p:sldId id="691" r:id="rId19"/>
    <p:sldId id="692" r:id="rId20"/>
    <p:sldId id="1283" r:id="rId21"/>
    <p:sldId id="693" r:id="rId22"/>
    <p:sldId id="703" r:id="rId23"/>
    <p:sldId id="1262" r:id="rId24"/>
    <p:sldId id="697" r:id="rId25"/>
    <p:sldId id="1264" r:id="rId26"/>
    <p:sldId id="680" r:id="rId27"/>
    <p:sldId id="1259" r:id="rId28"/>
    <p:sldId id="1265" r:id="rId29"/>
    <p:sldId id="1266" r:id="rId30"/>
    <p:sldId id="701" r:id="rId31"/>
    <p:sldId id="700" r:id="rId32"/>
    <p:sldId id="706" r:id="rId33"/>
    <p:sldId id="1267" r:id="rId34"/>
    <p:sldId id="705" r:id="rId3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854" autoAdjust="0"/>
  </p:normalViewPr>
  <p:slideViewPr>
    <p:cSldViewPr snapToGrid="0">
      <p:cViewPr varScale="1">
        <p:scale>
          <a:sx n="78" d="100"/>
          <a:sy n="78" d="100"/>
        </p:scale>
        <p:origin x="72" y="46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16/03/2023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2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00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91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4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fwrite</a:t>
            </a:r>
            <a:r>
              <a:rPr lang="fr-BE" sz="1200" dirty="0">
                <a:solidFill>
                  <a:schemeClr val="tx1"/>
                </a:solidFill>
                <a:latin typeface="Consolas" panose="020B0609020204030204" pitchFamily="49" charset="0"/>
              </a:rPr>
              <a:t>(cartes, </a:t>
            </a:r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200" dirty="0">
                <a:solidFill>
                  <a:schemeClr val="tx1"/>
                </a:solidFill>
                <a:latin typeface="Consolas" panose="020B0609020204030204" pitchFamily="49" charset="0"/>
              </a:rPr>
              <a:t>(Carte), NB_CARTES, </a:t>
            </a:r>
            <a:r>
              <a:rPr lang="fr-B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BE" dirty="0"/>
              <a:t>Renvoie le nombre d’éléments réellement écrits (moins que count si erreur)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3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Renvoie le nombre d’éléments réellement lus (moins que count si erreur)</a:t>
            </a:r>
          </a:p>
          <a:p>
            <a:r>
              <a:rPr lang="fr-BE" dirty="0" err="1"/>
              <a:t>buffersize</a:t>
            </a:r>
            <a:r>
              <a:rPr lang="fr-BE" dirty="0"/>
              <a:t> = taille de buffer, la variable qui reçoit ce qui est lu</a:t>
            </a:r>
          </a:p>
          <a:p>
            <a:r>
              <a:rPr lang="fr-BE" dirty="0" err="1"/>
              <a:t>elementsize</a:t>
            </a:r>
            <a:r>
              <a:rPr lang="fr-BE" dirty="0"/>
              <a:t> = taille d’un élément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96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sym typeface="Symbol" panose="05050102010706020507" pitchFamily="18" charset="2"/>
              </a:rPr>
              <a:t>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4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 enregistrement = une carte (nom, </a:t>
            </a:r>
            <a:r>
              <a:rPr lang="fr-BE" dirty="0" err="1"/>
              <a:t>nbCasesHauteur</a:t>
            </a:r>
            <a:r>
              <a:rPr lang="fr-BE" dirty="0"/>
              <a:t>, </a:t>
            </a:r>
            <a:r>
              <a:rPr lang="fr-BE" dirty="0" err="1"/>
              <a:t>nbCasesLargeur</a:t>
            </a:r>
            <a:r>
              <a:rPr lang="fr-BE" dirty="0"/>
              <a:t>, officielle, les 3 mots-clés)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3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POSIX : </a:t>
            </a:r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ＭＳ Ｐゴシック" charset="-128"/>
              </a:rPr>
              <a:t>famille de normes techniques ayant émergé d'un projet de standardisation des interfaces de programmation des logiciels destinés à fonctionner sur les variantes de l’OS UNIX</a:t>
            </a:r>
          </a:p>
          <a:p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ＭＳ Ｐゴシック" charset="-128"/>
              </a:rPr>
              <a:t>Portable Operating System Interface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2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04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6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5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flux </a:t>
            </a:r>
            <a:r>
              <a:rPr lang="fr-FR" altLang="fr-FR" dirty="0" err="1"/>
              <a:t>stdin</a:t>
            </a:r>
            <a:r>
              <a:rPr lang="fr-FR" altLang="fr-FR" dirty="0"/>
              <a:t> et </a:t>
            </a:r>
            <a:r>
              <a:rPr lang="fr-FR" altLang="fr-FR" dirty="0" err="1"/>
              <a:t>stdout</a:t>
            </a:r>
            <a:r>
              <a:rPr lang="fr-FR" altLang="fr-FR" dirty="0"/>
              <a:t> sont temporisés par lignes (sauf s’ils sont associés à des fichiers au lieu de périphériques interactifs, auxquels cas ils seront temporisés par blocs) tandis que le flux </a:t>
            </a:r>
            <a:r>
              <a:rPr lang="fr-FR" altLang="fr-FR" dirty="0" err="1"/>
              <a:t>stderr</a:t>
            </a:r>
            <a:r>
              <a:rPr lang="fr-FR" altLang="fr-FR" dirty="0"/>
              <a:t> est au plus temporisé par lignes (ceci afin que les informations soient transmises le plus rapidement possible à l’utilisateur).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1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5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Fichiers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0682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Fichiers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122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EE096DA-E69C-4BA1-928B-C32FF8A99E36}"/>
              </a:ext>
            </a:extLst>
          </p:cNvPr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Carré corné 26">
            <a:extLst>
              <a:ext uri="{FF2B5EF4-FFF2-40B4-BE49-F238E27FC236}">
                <a16:creationId xmlns:a16="http://schemas.microsoft.com/office/drawing/2014/main" id="{272F33FE-F3B9-42CD-A2C7-C590FAB2F2B3}"/>
              </a:ext>
            </a:extLst>
          </p:cNvPr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C62AE-B923-40A4-A724-9B6809F3E2CF}"/>
              </a:ext>
            </a:extLst>
          </p:cNvPr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74BC52B-5339-4588-A3CC-34CDB4BC8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CF16AC52-D525-476D-80BD-75B61BC40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ADA7D134-5858-4387-95EC-B04582C1B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Fichiers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A4855045-4A6D-4A26-AA1E-38A4B8561F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49" name="Image 8" descr="henallux_montgolfiere.png">
            <a:extLst>
              <a:ext uri="{FF2B5EF4-FFF2-40B4-BE49-F238E27FC236}">
                <a16:creationId xmlns:a16="http://schemas.microsoft.com/office/drawing/2014/main" id="{D891D643-01C1-41F3-A282-25DBC8FBCF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anpagesfr.free.fr/man/man3/fseek.3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Introduction et correction examen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0 : Tableaux deux indices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Structures</a:t>
            </a:r>
          </a:p>
          <a:p>
            <a:pPr>
              <a:spcBef>
                <a:spcPts val="1200"/>
              </a:spcBef>
            </a:pPr>
            <a:r>
              <a:rPr lang="fr-BE" b="1" dirty="0"/>
              <a:t>Module 2 : Fichiers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Pointeurs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Compléments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2877179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Fichier et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faut donc définir un </a:t>
            </a:r>
            <a:r>
              <a:rPr lang="fr-BE" b="1" dirty="0">
                <a:solidFill>
                  <a:schemeClr val="tx2"/>
                </a:solidFill>
              </a:rPr>
              <a:t>flux</a:t>
            </a:r>
            <a:r>
              <a:rPr lang="fr-BE" dirty="0"/>
              <a:t> à chaque fois qu’on veut traiter les informations mémorisées dans un </a:t>
            </a:r>
            <a:r>
              <a:rPr lang="fr-BE" b="1" dirty="0">
                <a:solidFill>
                  <a:schemeClr val="tx2"/>
                </a:solidFill>
              </a:rPr>
              <a:t>fichier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définissant le flux, qu’il soit de type binaire ou de type texte, on a accès à un </a:t>
            </a:r>
            <a:r>
              <a:rPr lang="fr-FR" b="1" dirty="0">
                <a:solidFill>
                  <a:schemeClr val="tx2"/>
                </a:solidFill>
              </a:rPr>
              <a:t>tampon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B75A0B2-946E-48C4-90CB-0CF941F6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12" y="64249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687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AAA3D-520E-4A32-BE46-2B95701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7B1B29-75C0-422F-A597-8A8733E09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06324"/>
            <a:ext cx="8543925" cy="4970651"/>
          </a:xfrm>
        </p:spPr>
        <p:txBody>
          <a:bodyPr/>
          <a:lstStyle/>
          <a:p>
            <a:pPr marL="0" lvl="0" indent="0">
              <a:buNone/>
            </a:pPr>
            <a:r>
              <a:rPr lang="fr-FR" altLang="fr-FR" dirty="0"/>
              <a:t>La bibliothèque standard </a:t>
            </a:r>
            <a:r>
              <a:rPr lang="fr-FR" altLang="fr-FR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dirty="0" err="1">
                <a:solidFill>
                  <a:schemeClr val="tx2"/>
                </a:solidFill>
                <a:latin typeface="Consolas" panose="020B0609020204030204" pitchFamily="49" charset="0"/>
              </a:rPr>
              <a:t>stdio.h</a:t>
            </a:r>
            <a:r>
              <a:rPr lang="fr-FR" altLang="fr-FR" dirty="0">
                <a:solidFill>
                  <a:schemeClr val="tx2"/>
                </a:solidFill>
                <a:latin typeface="Consolas" panose="020B0609020204030204" pitchFamily="49" charset="0"/>
              </a:rPr>
              <a:t>&gt; </a:t>
            </a:r>
            <a:r>
              <a:rPr lang="fr-FR" altLang="fr-FR" dirty="0"/>
              <a:t>définit une structure, redéfinie avec l'identificateur </a:t>
            </a:r>
            <a:r>
              <a:rPr lang="fr-FR" altLang="fr-FR" dirty="0">
                <a:solidFill>
                  <a:schemeClr val="tx2"/>
                </a:solidFill>
                <a:latin typeface="Consolas" panose="020B0609020204030204" pitchFamily="49" charset="0"/>
              </a:rPr>
              <a:t>FILE</a:t>
            </a:r>
            <a:endParaRPr lang="fr-FR" altLang="fr-FR" dirty="0"/>
          </a:p>
          <a:p>
            <a:pPr marL="0" lvl="0" indent="0">
              <a:buNone/>
            </a:pPr>
            <a:endParaRPr lang="fr-FR" altLang="fr-FR" sz="16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altLang="fr-FR" sz="16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{ 	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structure anonyme, sans étiquette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	short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level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	short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altLang="fr-F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short </a:t>
            </a:r>
            <a:r>
              <a:rPr lang="fr-FR" altLang="fr-FR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bsize</a:t>
            </a:r>
            <a:r>
              <a:rPr lang="fr-FR" altLang="fr-F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; </a:t>
            </a:r>
            <a:r>
              <a:rPr lang="fr-FR" altLang="fr-FR" sz="1600" dirty="0">
                <a:latin typeface="Consolas" panose="020B0609020204030204" pitchFamily="49" charset="0"/>
              </a:rPr>
              <a:t>	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taille du tampon</a:t>
            </a:r>
          </a:p>
          <a:p>
            <a:pPr marL="0" indent="0">
              <a:buNone/>
            </a:pP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char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fr-FR" altLang="fr-FR" sz="1600" dirty="0">
                <a:latin typeface="Consolas" panose="020B0609020204030204" pitchFamily="49" charset="0"/>
              </a:rPr>
              <a:t>	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descripteur de fichier (voir bloc 2)</a:t>
            </a:r>
          </a:p>
          <a:p>
            <a:pPr marL="0" lvl="0" indent="0">
              <a:buNone/>
            </a:pP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unsigned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flags; 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unsigned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char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hold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altLang="fr-FR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unsigned</a:t>
            </a:r>
            <a:r>
              <a:rPr lang="fr-FR" altLang="fr-F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 char * buffer;</a:t>
            </a: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adresse du tampon </a:t>
            </a:r>
            <a:br>
              <a:rPr lang="fr-FR" altLang="fr-FR" sz="1600" dirty="0">
                <a:latin typeface="Consolas" panose="020B0609020204030204" pitchFamily="49" charset="0"/>
              </a:rPr>
            </a:br>
            <a:r>
              <a:rPr lang="fr-FR" altLang="fr-FR" sz="1600" dirty="0">
                <a:latin typeface="Consolas" panose="020B0609020204030204" pitchFamily="49" charset="0"/>
              </a:rPr>
              <a:t>			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suite d’octets/char</a:t>
            </a:r>
          </a:p>
          <a:p>
            <a:pPr marL="0" indent="0">
              <a:buNone/>
            </a:pP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unsigned</a:t>
            </a:r>
            <a:r>
              <a:rPr lang="fr-FR" altLang="fr-F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 char * </a:t>
            </a:r>
            <a:r>
              <a:rPr lang="fr-FR" altLang="fr-FR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FR" altLang="fr-FR" sz="1600" dirty="0">
                <a:solidFill>
                  <a:schemeClr val="accent4"/>
                </a:solidFill>
                <a:latin typeface="Consolas" panose="020B0609020204030204" pitchFamily="49" charset="0"/>
              </a:rPr>
              <a:t>; </a:t>
            </a: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position du curseur dans le tampon</a:t>
            </a:r>
          </a:p>
          <a:p>
            <a:pPr marL="0" indent="0">
              <a:buNone/>
            </a:pP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				// 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altLang="fr-F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début de l’enregistrement </a:t>
            </a:r>
            <a:r>
              <a:rPr lang="fr-FR" altLang="fr-FR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courant</a:t>
            </a:r>
          </a:p>
          <a:p>
            <a:pPr marL="0" lvl="0" indent="0">
              <a:buNone/>
            </a:pPr>
            <a:r>
              <a:rPr lang="fr-FR" altLang="fr-FR" sz="1600" dirty="0">
                <a:latin typeface="Consolas" panose="020B0609020204030204" pitchFamily="49" charset="0"/>
              </a:rPr>
              <a:t>	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unsigned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istemp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lvl="0" indent="0">
              <a:buNone/>
            </a:pP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fr-FR" altLang="fr-FR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FILE</a:t>
            </a:r>
            <a:r>
              <a:rPr lang="fr-FR" alt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fr-FR" alt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CCBA85-5018-4845-95D3-FF22130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>
                <a:cs typeface="Calibri" panose="020F0502020204030204" pitchFamily="34" charset="0"/>
              </a:rPr>
              <a:t>Fichiers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F9EAC-E2EE-4768-BB23-49F780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9189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7116A-AD00-4EAB-AAF7-CF9F21D0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Flux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C3F58-1ED2-4DB2-855D-EE667A8B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05825" cy="4819839"/>
          </a:xfrm>
        </p:spPr>
        <p:txBody>
          <a:bodyPr/>
          <a:lstStyle/>
          <a:p>
            <a:pPr marL="0" lvl="0" indent="0">
              <a:buNone/>
            </a:pPr>
            <a:r>
              <a:rPr lang="fr-FR" altLang="fr-FR" dirty="0"/>
              <a:t>Par défaut, 3 flux (déclarés dans </a:t>
            </a:r>
            <a:r>
              <a:rPr lang="fr-FR" altLang="fr-FR" dirty="0" err="1">
                <a:solidFill>
                  <a:schemeClr val="accent2"/>
                </a:solidFill>
                <a:latin typeface="Consolas" panose="020B0609020204030204" pitchFamily="49" charset="0"/>
              </a:rPr>
              <a:t>stdio.h</a:t>
            </a:r>
            <a:r>
              <a:rPr lang="fr-FR" altLang="fr-FR" dirty="0"/>
              <a:t>) sont ouverts lors du démarrage d’un programme  : </a:t>
            </a:r>
          </a:p>
          <a:p>
            <a:r>
              <a:rPr lang="fr-FR" altLang="fr-FR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stdin</a:t>
            </a:r>
            <a:r>
              <a:rPr lang="fr-FR" altLang="fr-FR" sz="2400" dirty="0"/>
              <a:t> : entrée standard = flux depuis lequel on peut récupérer les informations fournies par l’utilisateur (clavier)</a:t>
            </a:r>
          </a:p>
          <a:p>
            <a:pPr marL="0" indent="0">
              <a:buNone/>
            </a:pPr>
            <a:r>
              <a:rPr lang="fr-FR" altLang="fr-FR" sz="2400" dirty="0"/>
              <a:t> </a:t>
            </a:r>
          </a:p>
          <a:p>
            <a:r>
              <a:rPr lang="fr-FR" altLang="fr-FR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stdout</a:t>
            </a:r>
            <a:r>
              <a:rPr lang="fr-FR" altLang="fr-FR" sz="2400" dirty="0"/>
              <a:t> : sortie standard = flux grâce auquel on peut transmettre des informations à l’utilisateur (écran)</a:t>
            </a:r>
          </a:p>
          <a:p>
            <a:pPr marL="0" indent="0">
              <a:buNone/>
            </a:pPr>
            <a:endParaRPr lang="fr-FR" altLang="fr-FR" sz="2400" dirty="0"/>
          </a:p>
          <a:p>
            <a:r>
              <a:rPr lang="fr-FR" altLang="fr-FR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stderr</a:t>
            </a:r>
            <a:r>
              <a:rPr lang="fr-FR" altLang="fr-FR" sz="2400" dirty="0"/>
              <a:t> : sortie d’erreur standard = flux à privilégier lorsqu'on transmet des messages d’erreurs ou des avertissements à l’intention de l’utilisateur (écran)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CBF6A-2CEA-46A8-AADF-96DECEAF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186FE-30EA-40B9-AE9B-85D6051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0841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4C08F-65B6-49DC-A7DD-6404E5D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Temporisation 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20996-3292-4AF8-8ADF-0A3F770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05825" cy="4819839"/>
          </a:xfrm>
        </p:spPr>
        <p:txBody>
          <a:bodyPr/>
          <a:lstStyle/>
          <a:p>
            <a:pPr marL="0" lvl="0" indent="0">
              <a:buNone/>
            </a:pPr>
            <a:r>
              <a:rPr lang="fr-FR" altLang="fr-FR" dirty="0"/>
              <a:t>La bibliothèque standard fournit deux types de gestion du tampon :</a:t>
            </a:r>
          </a:p>
          <a:p>
            <a:pPr marL="0" indent="0">
              <a:buNone/>
            </a:pPr>
            <a:endParaRPr lang="fr-FR" altLang="fr-FR" dirty="0"/>
          </a:p>
          <a:p>
            <a:r>
              <a:rPr lang="fr-FR" altLang="fr-FR" dirty="0"/>
              <a:t>la temporisation </a:t>
            </a:r>
            <a:r>
              <a:rPr lang="fr-FR" altLang="fr-FR" b="1" dirty="0">
                <a:solidFill>
                  <a:schemeClr val="accent1"/>
                </a:solidFill>
              </a:rPr>
              <a:t>par blocs</a:t>
            </a:r>
            <a:r>
              <a:rPr lang="fr-FR" altLang="fr-FR" dirty="0"/>
              <a:t>, associée aux </a:t>
            </a:r>
            <a:r>
              <a:rPr lang="fr-FR" altLang="fr-FR" b="1" dirty="0">
                <a:solidFill>
                  <a:schemeClr val="tx2"/>
                </a:solidFill>
              </a:rPr>
              <a:t>flux binaires</a:t>
            </a:r>
            <a:r>
              <a:rPr lang="fr-FR" altLang="fr-FR" dirty="0"/>
              <a:t> qui sont des suites de blocs d'octets, et</a:t>
            </a:r>
          </a:p>
          <a:p>
            <a:pPr marL="0" indent="0">
              <a:buNone/>
            </a:pPr>
            <a:endParaRPr lang="fr-FR" altLang="fr-FR" dirty="0"/>
          </a:p>
          <a:p>
            <a:r>
              <a:rPr lang="fr-FR" altLang="fr-FR" dirty="0"/>
              <a:t>la temporisation </a:t>
            </a:r>
            <a:r>
              <a:rPr lang="fr-FR" altLang="fr-FR" b="1" dirty="0">
                <a:solidFill>
                  <a:schemeClr val="accent1"/>
                </a:solidFill>
              </a:rPr>
              <a:t>par lignes</a:t>
            </a:r>
            <a:r>
              <a:rPr lang="fr-FR" altLang="fr-FR" dirty="0"/>
              <a:t>, associée aux </a:t>
            </a:r>
            <a:r>
              <a:rPr lang="fr-FR" altLang="fr-FR" b="1" dirty="0">
                <a:solidFill>
                  <a:schemeClr val="tx2"/>
                </a:solidFill>
              </a:rPr>
              <a:t>flux de type texte </a:t>
            </a:r>
            <a:r>
              <a:rPr lang="fr-FR" altLang="fr-FR" dirty="0"/>
              <a:t>qui sont des suites de caractères terminées par </a:t>
            </a:r>
            <a:r>
              <a:rPr lang="fr-FR" altLang="fr-FR" dirty="0">
                <a:latin typeface="Consolas" panose="020B0609020204030204" pitchFamily="49" charset="0"/>
              </a:rPr>
              <a:t>'\n'</a:t>
            </a:r>
            <a:r>
              <a:rPr lang="fr-FR" altLang="fr-FR" dirty="0"/>
              <a:t> (formant ainsi des lignes).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F915F-92B5-4BCB-8787-6804089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fr-BE" dirty="0">
                <a:cs typeface="Calibri" panose="020F0502020204030204" pitchFamily="34" charset="0"/>
              </a:rPr>
              <a:t>Fichiers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A9608-44C4-4686-91C8-37CBE1E3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5846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76622-6FEC-4917-A4A1-205B516E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Temporisation par blocs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E24A1-EE15-42F2-9D49-65CF6B50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999226"/>
          </a:xfrm>
        </p:spPr>
        <p:txBody>
          <a:bodyPr/>
          <a:lstStyle/>
          <a:p>
            <a:pPr marL="0" indent="0">
              <a:buNone/>
            </a:pPr>
            <a:r>
              <a:rPr lang="fr-FR" altLang="fr-FR" dirty="0"/>
              <a:t>Données récupérées depuis le fichier et écrites dans le fichier sous forme de blocs d’une taille déterminée</a:t>
            </a:r>
          </a:p>
          <a:p>
            <a:pPr>
              <a:tabLst>
                <a:tab pos="723900" algn="l"/>
              </a:tabLst>
            </a:pPr>
            <a:r>
              <a:rPr lang="fr-FR" altLang="fr-FR" sz="2400" dirty="0"/>
              <a:t>Pour les </a:t>
            </a:r>
            <a:r>
              <a:rPr lang="fr-FR" altLang="fr-FR" sz="2400" b="1" dirty="0">
                <a:solidFill>
                  <a:schemeClr val="accent2"/>
                </a:solidFill>
              </a:rPr>
              <a:t>entrées</a:t>
            </a:r>
            <a:r>
              <a:rPr lang="fr-FR" altLang="fr-FR" sz="2400" dirty="0"/>
              <a:t>, évite de lire les caractères un à un </a:t>
            </a:r>
            <a:br>
              <a:rPr lang="fr-FR" altLang="fr-FR" sz="2400" dirty="0"/>
            </a:br>
            <a:r>
              <a:rPr lang="fr-FR" altLang="fr-FR" sz="2400" dirty="0">
                <a:sym typeface="Wingdings" panose="05000000000000000000" pitchFamily="2" charset="2"/>
              </a:rPr>
              <a:t> lit </a:t>
            </a:r>
            <a:r>
              <a:rPr lang="fr-FR" altLang="fr-FR" sz="2400" dirty="0"/>
              <a:t>un bloc de données d’une taille déterminée et le 	stocke dans le tampon</a:t>
            </a:r>
          </a:p>
          <a:p>
            <a:pPr>
              <a:tabLst>
                <a:tab pos="723900" algn="l"/>
              </a:tabLst>
            </a:pPr>
            <a:r>
              <a:rPr lang="fr-FR" altLang="fr-FR" sz="2400" dirty="0"/>
              <a:t>Pour les </a:t>
            </a:r>
            <a:r>
              <a:rPr lang="fr-FR" altLang="fr-FR" sz="2400" b="1" dirty="0">
                <a:solidFill>
                  <a:schemeClr val="accent2"/>
                </a:solidFill>
              </a:rPr>
              <a:t>sorties</a:t>
            </a:r>
            <a:r>
              <a:rPr lang="fr-FR" altLang="fr-FR" sz="2400" dirty="0"/>
              <a:t>, évite d'écrire les caractères un à un </a:t>
            </a:r>
            <a:br>
              <a:rPr lang="fr-FR" altLang="fr-FR" sz="2400" dirty="0"/>
            </a:br>
            <a:r>
              <a:rPr lang="fr-FR" altLang="fr-FR" sz="2400" dirty="0">
                <a:sym typeface="Wingdings" panose="05000000000000000000" pitchFamily="2" charset="2"/>
              </a:rPr>
              <a:t> </a:t>
            </a:r>
            <a:r>
              <a:rPr lang="fr-FR" altLang="fr-FR" sz="2400" dirty="0"/>
              <a:t>stocke les données dans le tampon jusqu’à ce 	qu’elles atteignent la taille d’un bloc. C'est alors 	qu'elles sont écrites dans le fichier</a:t>
            </a:r>
          </a:p>
          <a:p>
            <a:pPr marL="0" indent="0">
              <a:buNone/>
            </a:pPr>
            <a:endParaRPr lang="fr-FR" altLang="fr-FR" sz="2400" dirty="0"/>
          </a:p>
          <a:p>
            <a:pPr marL="542925" indent="-542925">
              <a:buNone/>
            </a:pPr>
            <a:r>
              <a:rPr lang="fr-FR" altLang="fr-FR" dirty="0">
                <a:sym typeface="Symbol" panose="05050102010706020507" pitchFamily="18" charset="2"/>
              </a:rPr>
              <a:t>	</a:t>
            </a:r>
            <a:r>
              <a:rPr lang="fr-FR" altLang="fr-FR" dirty="0"/>
              <a:t>Réduire le nombre d’accès au disque dur</a:t>
            </a:r>
          </a:p>
          <a:p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3EC1A-416C-4457-9577-868C5B50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EA48A6-3040-41DF-A9E4-6024A825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96426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0F51C-4895-4330-9BBC-F98C35C5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Temporisation par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4829E-FFA8-4686-8971-46A98848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82025" cy="5018276"/>
          </a:xfrm>
        </p:spPr>
        <p:txBody>
          <a:bodyPr/>
          <a:lstStyle/>
          <a:p>
            <a:pPr marL="0" lvl="0" indent="0">
              <a:buNone/>
            </a:pPr>
            <a:r>
              <a:rPr lang="fr-FR" altLang="fr-FR" dirty="0"/>
              <a:t>Utilisée lorsque le flux est associé à un périphérique interactif comme un terminal (clavier/écran). </a:t>
            </a:r>
          </a:p>
          <a:p>
            <a:r>
              <a:rPr lang="fr-FR" altLang="fr-FR" sz="2400" dirty="0"/>
              <a:t>Pour les </a:t>
            </a:r>
            <a:r>
              <a:rPr lang="fr-FR" altLang="fr-FR" sz="2400" b="1" dirty="0">
                <a:solidFill>
                  <a:schemeClr val="accent2"/>
                </a:solidFill>
              </a:rPr>
              <a:t>entrées</a:t>
            </a:r>
            <a:r>
              <a:rPr lang="fr-FR" altLang="fr-FR" sz="2400" dirty="0"/>
              <a:t>, évite que l’utilisateur doive entrer du texte dans le tampon jusqu’à atteindre la taille d’un bloc.</a:t>
            </a:r>
          </a:p>
          <a:p>
            <a:r>
              <a:rPr lang="fr-FR" altLang="fr-FR" sz="2400" dirty="0"/>
              <a:t>Pour les </a:t>
            </a:r>
            <a:r>
              <a:rPr lang="fr-FR" altLang="fr-FR" sz="2400" b="1" dirty="0">
                <a:solidFill>
                  <a:schemeClr val="accent2"/>
                </a:solidFill>
              </a:rPr>
              <a:t>sorties</a:t>
            </a:r>
            <a:r>
              <a:rPr lang="fr-FR" altLang="fr-FR" sz="2400" dirty="0"/>
              <a:t>, évite d'attendre qu'une quantité de données égale à la taille d’un bloc soit stockée dans le tampon pour que du texte soit affiché</a:t>
            </a:r>
            <a:r>
              <a:rPr lang="fr-FR" altLang="fr-FR" dirty="0"/>
              <a:t>. </a:t>
            </a:r>
          </a:p>
          <a:p>
            <a:pPr marL="542925" indent="-542925">
              <a:buNone/>
            </a:pPr>
            <a:r>
              <a:rPr lang="fr-FR" altLang="fr-FR" dirty="0">
                <a:sym typeface="Symbol" panose="05050102010706020507" pitchFamily="18" charset="2"/>
              </a:rPr>
              <a:t>	P</a:t>
            </a:r>
            <a:r>
              <a:rPr lang="fr-FR" altLang="fr-FR" dirty="0"/>
              <a:t>ermet d'envoyer les données vers le périphérique lorsqu'un '\n' est rencontré 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</a:rPr>
              <a:t>(ou que la taille maximale du tampon est atteinte)</a:t>
            </a:r>
            <a:r>
              <a:rPr lang="fr-FR" altLang="fr-FR" dirty="0"/>
              <a:t>.</a:t>
            </a:r>
          </a:p>
          <a:p>
            <a:pPr marL="533400" indent="-533400">
              <a:buNone/>
            </a:pPr>
            <a:r>
              <a:rPr lang="fr-FR" altLang="fr-FR" sz="2000" dirty="0"/>
              <a:t>	Flux standards temporisés par ligne… </a:t>
            </a:r>
            <a:br>
              <a:rPr lang="fr-FR" altLang="fr-FR" sz="2000" dirty="0"/>
            </a:br>
            <a:r>
              <a:rPr lang="fr-FR" altLang="fr-FR" sz="2000" dirty="0"/>
              <a:t>SAUF si associés à des fichiers plutôt que des périphériques</a:t>
            </a:r>
          </a:p>
          <a:p>
            <a:pPr marL="542925" indent="-542925">
              <a:buNone/>
            </a:pPr>
            <a:endParaRPr lang="fr-FR" alt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61B0A-6386-49F9-931D-F909D20B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16EFEF-5B7E-4AAC-BE7D-1C6CB4C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185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496300" cy="4819839"/>
          </a:xfrm>
        </p:spPr>
        <p:txBody>
          <a:bodyPr/>
          <a:lstStyle/>
          <a:p>
            <a:r>
              <a:rPr lang="fr-BE" dirty="0"/>
              <a:t>Ouverture</a:t>
            </a:r>
          </a:p>
          <a:p>
            <a:pPr lvl="1"/>
            <a:r>
              <a:rPr lang="fr-BE" dirty="0">
                <a:sym typeface="Symbol" pitchFamily="18" charset="2"/>
              </a:rPr>
              <a:t>Opération indispensable </a:t>
            </a:r>
            <a:r>
              <a:rPr lang="fr-BE" b="1" dirty="0">
                <a:solidFill>
                  <a:schemeClr val="accent2"/>
                </a:solidFill>
                <a:sym typeface="Symbol" pitchFamily="18" charset="2"/>
              </a:rPr>
              <a:t>avant</a:t>
            </a:r>
            <a:r>
              <a:rPr lang="fr-BE" dirty="0">
                <a:sym typeface="Symbol" pitchFamily="18" charset="2"/>
              </a:rPr>
              <a:t> tout travail sur le fichier</a:t>
            </a:r>
          </a:p>
          <a:p>
            <a:pPr lvl="1"/>
            <a:r>
              <a:rPr lang="fr-BE" dirty="0">
                <a:sym typeface="Symbol" pitchFamily="18" charset="2"/>
              </a:rPr>
              <a:t>Permet au programme d'avoir accès au fichier (physique) via un tampon (buffer) défini avec le flux associé</a:t>
            </a:r>
          </a:p>
          <a:p>
            <a:pPr marL="0" indent="0">
              <a:buNone/>
            </a:pPr>
            <a:endParaRPr lang="fr-BE" dirty="0">
              <a:sym typeface="Symbol" pitchFamily="18" charset="2"/>
            </a:endParaRPr>
          </a:p>
          <a:p>
            <a:r>
              <a:rPr lang="fr-BE" dirty="0">
                <a:sym typeface="Symbol" pitchFamily="18" charset="2"/>
              </a:rPr>
              <a:t>Fermeture</a:t>
            </a:r>
          </a:p>
          <a:p>
            <a:pPr lvl="1"/>
            <a:r>
              <a:rPr lang="fr-BE" dirty="0">
                <a:sym typeface="Symbol" pitchFamily="18" charset="2"/>
              </a:rPr>
              <a:t>Opération indispensable </a:t>
            </a:r>
            <a:r>
              <a:rPr lang="fr-BE" b="1" dirty="0">
                <a:solidFill>
                  <a:schemeClr val="accent2"/>
                </a:solidFill>
                <a:sym typeface="Symbol" pitchFamily="18" charset="2"/>
              </a:rPr>
              <a:t>après</a:t>
            </a:r>
            <a:r>
              <a:rPr lang="fr-BE" dirty="0">
                <a:sym typeface="Symbol" pitchFamily="18" charset="2"/>
              </a:rPr>
              <a:t> tout travail sur le fichier</a:t>
            </a:r>
          </a:p>
          <a:p>
            <a:pPr lvl="1"/>
            <a:r>
              <a:rPr lang="fr-BE" dirty="0">
                <a:sym typeface="Symbol" pitchFamily="18" charset="2"/>
              </a:rPr>
              <a:t>Coupe le lien entre le programme et le fichier</a:t>
            </a:r>
            <a:endParaRPr lang="fr-BE" dirty="0"/>
          </a:p>
          <a:p>
            <a:pPr lvl="1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33DFA4C-3C63-46F6-8A24-868EB6A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9152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Opérations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Symbol" pitchFamily="18" charset="2"/>
              </a:rPr>
              <a:t>Lecture</a:t>
            </a:r>
          </a:p>
          <a:p>
            <a:pPr lvl="1"/>
            <a:r>
              <a:rPr lang="fr-BE" dirty="0">
                <a:sym typeface="Symbol" pitchFamily="18" charset="2"/>
              </a:rPr>
              <a:t>Obtenir des informations se trouvant dans le fichier</a:t>
            </a:r>
          </a:p>
          <a:p>
            <a:pPr lvl="2"/>
            <a:r>
              <a:rPr lang="fr-BE" dirty="0">
                <a:sym typeface="Symbol" pitchFamily="18" charset="2"/>
              </a:rPr>
              <a:t>Soit un enregistrement</a:t>
            </a:r>
          </a:p>
          <a:p>
            <a:pPr lvl="2"/>
            <a:r>
              <a:rPr lang="fr-BE" dirty="0">
                <a:sym typeface="Symbol" pitchFamily="18" charset="2"/>
              </a:rPr>
              <a:t>Soit plusieurs enregistrements en une seule opération</a:t>
            </a:r>
          </a:p>
          <a:p>
            <a:r>
              <a:rPr lang="fr-BE" dirty="0"/>
              <a:t>Écriture</a:t>
            </a:r>
          </a:p>
          <a:p>
            <a:pPr lvl="1"/>
            <a:r>
              <a:rPr lang="fr-BE" dirty="0">
                <a:sym typeface="Symbol" pitchFamily="18" charset="2"/>
              </a:rPr>
              <a:t>Écrire des informations dans le fichier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Positionnement</a:t>
            </a:r>
          </a:p>
          <a:p>
            <a:pPr lvl="1"/>
            <a:r>
              <a:rPr lang="fr-BE" dirty="0">
                <a:sym typeface="Symbol" pitchFamily="18" charset="2"/>
              </a:rPr>
              <a:t>Se déplacer dans le fichier, au début ou la fin ou à partir de la position courante, pour lire et/ou écrire à l'endroit souhaité</a:t>
            </a:r>
          </a:p>
          <a:p>
            <a:pPr lvl="1"/>
            <a:endParaRPr lang="fr-BE" dirty="0"/>
          </a:p>
          <a:p>
            <a:pPr lvl="1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F073211-F344-4EAB-A967-99785305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1501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Ouverture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954776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Ouvre un flux </a:t>
            </a:r>
            <a:r>
              <a:rPr lang="fr-BE" dirty="0"/>
              <a:t>entre le support physique et le programme (entre le fichier physique et le fichier logique)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Deux étapes :</a:t>
            </a:r>
          </a:p>
          <a:p>
            <a:r>
              <a:rPr lang="fr-BE" b="1" dirty="0">
                <a:solidFill>
                  <a:schemeClr val="accent2"/>
                </a:solidFill>
              </a:rPr>
              <a:t>Déclarer un pointeur de type </a:t>
            </a:r>
            <a:r>
              <a:rPr lang="fr-BE" b="1" dirty="0">
                <a:solidFill>
                  <a:schemeClr val="accent2"/>
                </a:solidFill>
                <a:latin typeface="Consolas" panose="020B0609020204030204" pitchFamily="49" charset="0"/>
              </a:rPr>
              <a:t>FILE</a:t>
            </a:r>
            <a:r>
              <a:rPr lang="fr-BE" b="1" dirty="0">
                <a:solidFill>
                  <a:schemeClr val="accent2"/>
                </a:solidFill>
              </a:rPr>
              <a:t> </a:t>
            </a:r>
            <a:r>
              <a:rPr lang="fr-BE" dirty="0"/>
              <a:t>(structure prédéfinie) correspondant au flux en question</a:t>
            </a:r>
          </a:p>
          <a:p>
            <a:r>
              <a:rPr lang="fr-BE" b="1" dirty="0">
                <a:solidFill>
                  <a:schemeClr val="accent2"/>
                </a:solidFill>
              </a:rPr>
              <a:t>Tenter d’ouvrir le fichier </a:t>
            </a:r>
            <a:r>
              <a:rPr lang="fr-BE" dirty="0"/>
              <a:t>via l’instruction sécurisée </a:t>
            </a:r>
            <a:r>
              <a:rPr lang="fr-BE" dirty="0" err="1">
                <a:latin typeface="Consolas" panose="020B0609020204030204" pitchFamily="49" charset="0"/>
              </a:rPr>
              <a:t>fopen_s</a:t>
            </a:r>
            <a:r>
              <a:rPr lang="fr-BE" dirty="0"/>
              <a:t> et en choisissant le mode d'ouverture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CCBA0D2-25B4-439D-BA9A-B0F80916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62941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Ouverture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496300" cy="4819839"/>
          </a:xfrm>
        </p:spPr>
        <p:txBody>
          <a:bodyPr/>
          <a:lstStyle/>
          <a:p>
            <a:r>
              <a:rPr lang="fr-BE" dirty="0"/>
              <a:t>Positionne le pointeur dans le tampon </a:t>
            </a:r>
          </a:p>
          <a:p>
            <a:r>
              <a:rPr lang="fr-BE" dirty="0"/>
              <a:t>Mémorise l'adresse dans le champ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 de la structure de type </a:t>
            </a:r>
            <a:r>
              <a:rPr lang="fr-BE" dirty="0">
                <a:latin typeface="Consolas" panose="020B0609020204030204" pitchFamily="49" charset="0"/>
              </a:rPr>
              <a:t>FILE</a:t>
            </a:r>
            <a:br>
              <a:rPr lang="fr-BE" dirty="0"/>
            </a:br>
            <a:endParaRPr lang="fr-BE" dirty="0"/>
          </a:p>
          <a:p>
            <a:pPr marL="361950" indent="0">
              <a:buNone/>
            </a:pPr>
            <a:r>
              <a:rPr lang="fr-BE" dirty="0">
                <a:sym typeface="Wingdings" panose="05000000000000000000" pitchFamily="2" charset="2"/>
              </a:rPr>
              <a:t> 	permet de savoir sur quel enregistrement le 	"curseur" se trouve d</a:t>
            </a:r>
            <a:r>
              <a:rPr lang="fr-BE" dirty="0"/>
              <a:t>ans le tampon…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8F1685D-89A7-44A9-8FCA-DAD2115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19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D738732-EEAA-4E10-BB81-B5A1C6C2B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52176"/>
              </p:ext>
            </p:extLst>
          </p:nvPr>
        </p:nvGraphicFramePr>
        <p:xfrm>
          <a:off x="1385222" y="4527300"/>
          <a:ext cx="6165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497">
                  <a:extLst>
                    <a:ext uri="{9D8B030D-6E8A-4147-A177-3AD203B41FA5}">
                      <a16:colId xmlns:a16="http://schemas.microsoft.com/office/drawing/2014/main" val="154364596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212993667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3557546163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1104713982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85367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Enreg3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24771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5AC9843-81FE-4405-83ED-573FCE81C999}"/>
              </a:ext>
            </a:extLst>
          </p:cNvPr>
          <p:cNvCxnSpPr>
            <a:cxnSpLocks/>
          </p:cNvCxnSpPr>
          <p:nvPr/>
        </p:nvCxnSpPr>
        <p:spPr>
          <a:xfrm flipV="1">
            <a:off x="1378872" y="4898140"/>
            <a:ext cx="0" cy="3200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D2A8290-971D-4F8D-BEE3-267EFFF2B701}"/>
              </a:ext>
            </a:extLst>
          </p:cNvPr>
          <p:cNvCxnSpPr>
            <a:cxnSpLocks/>
          </p:cNvCxnSpPr>
          <p:nvPr/>
        </p:nvCxnSpPr>
        <p:spPr>
          <a:xfrm flipV="1">
            <a:off x="6931947" y="4898140"/>
            <a:ext cx="0" cy="3200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38E1336-3A4C-4CD3-9797-CA09097C6571}"/>
              </a:ext>
            </a:extLst>
          </p:cNvPr>
          <p:cNvSpPr txBox="1"/>
          <p:nvPr/>
        </p:nvSpPr>
        <p:spPr>
          <a:xfrm>
            <a:off x="1013227" y="524979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Début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B7889F-073C-4A50-92B0-60C64DAF29A9}"/>
              </a:ext>
            </a:extLst>
          </p:cNvPr>
          <p:cNvSpPr txBox="1"/>
          <p:nvPr/>
        </p:nvSpPr>
        <p:spPr>
          <a:xfrm>
            <a:off x="6566302" y="5218179"/>
            <a:ext cx="7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8298340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</a:rPr>
              <a:t>Collection de données</a:t>
            </a:r>
            <a:r>
              <a:rPr lang="fr-BE" b="1" dirty="0">
                <a:solidFill>
                  <a:schemeClr val="accent4"/>
                </a:solidFill>
              </a:rPr>
              <a:t> </a:t>
            </a:r>
            <a:r>
              <a:rPr lang="fr-BE" dirty="0"/>
              <a:t>enregistrées de façon </a:t>
            </a:r>
            <a:r>
              <a:rPr lang="fr-BE" b="1" dirty="0">
                <a:solidFill>
                  <a:schemeClr val="accent2"/>
                </a:solidFill>
              </a:rPr>
              <a:t>permanente</a:t>
            </a:r>
            <a:r>
              <a:rPr lang="fr-BE" dirty="0"/>
              <a:t> et de façon à être </a:t>
            </a:r>
            <a:r>
              <a:rPr lang="fr-BE" b="1" dirty="0">
                <a:solidFill>
                  <a:schemeClr val="tx2"/>
                </a:solidFill>
              </a:rPr>
              <a:t>manipulées</a:t>
            </a:r>
            <a:r>
              <a:rPr lang="fr-BE" dirty="0"/>
              <a:t> par un programme.</a:t>
            </a:r>
          </a:p>
          <a:p>
            <a:pPr marL="0" indent="0">
              <a:buNone/>
            </a:pPr>
            <a:r>
              <a:rPr lang="fr-BE" dirty="0"/>
              <a:t>Deux points de vue : </a:t>
            </a:r>
          </a:p>
          <a:p>
            <a:pPr>
              <a:tabLst>
                <a:tab pos="1971675" algn="l"/>
              </a:tabLst>
            </a:pPr>
            <a:r>
              <a:rPr lang="fr-BE" b="1" dirty="0">
                <a:solidFill>
                  <a:schemeClr val="accent1"/>
                </a:solidFill>
              </a:rPr>
              <a:t>logique</a:t>
            </a:r>
            <a:r>
              <a:rPr lang="fr-BE" dirty="0"/>
              <a:t> 	selon le point de vue du </a:t>
            </a:r>
            <a:r>
              <a:rPr lang="fr-BE" b="1" dirty="0">
                <a:solidFill>
                  <a:schemeClr val="accent3"/>
                </a:solidFill>
              </a:rPr>
              <a:t>programmeur</a:t>
            </a:r>
            <a:r>
              <a:rPr lang="fr-BE" dirty="0"/>
              <a:t>, 	au niveau logiciel </a:t>
            </a:r>
            <a:r>
              <a:rPr lang="fr-BE" sz="2400" dirty="0">
                <a:sym typeface="Wingdings" panose="05000000000000000000" pitchFamily="2" charset="2"/>
              </a:rPr>
              <a:t> </a:t>
            </a:r>
            <a:r>
              <a:rPr lang="fr-BE" sz="2400" dirty="0"/>
              <a:t>organisation des 	données sous forme </a:t>
            </a:r>
            <a:r>
              <a:rPr lang="fr-BE" sz="2400" dirty="0">
                <a:solidFill>
                  <a:schemeClr val="accent2"/>
                </a:solidFill>
              </a:rPr>
              <a:t>d'</a:t>
            </a:r>
            <a:r>
              <a:rPr lang="fr-BE" sz="2400" b="1" dirty="0">
                <a:solidFill>
                  <a:schemeClr val="accent2"/>
                </a:solidFill>
              </a:rPr>
              <a:t>enregistrements</a:t>
            </a:r>
            <a:endParaRPr lang="fr-BE" b="1" dirty="0">
              <a:solidFill>
                <a:schemeClr val="accent2"/>
              </a:solidFill>
            </a:endParaRPr>
          </a:p>
          <a:p>
            <a:pPr>
              <a:tabLst>
                <a:tab pos="1971675" algn="l"/>
              </a:tabLst>
            </a:pPr>
            <a:r>
              <a:rPr lang="fr-BE" b="1" dirty="0">
                <a:solidFill>
                  <a:schemeClr val="accent1"/>
                </a:solidFill>
              </a:rPr>
              <a:t>physique</a:t>
            </a:r>
            <a:r>
              <a:rPr lang="fr-BE" dirty="0"/>
              <a:t>	selon le point de vue de </a:t>
            </a:r>
            <a:r>
              <a:rPr lang="fr-BE" dirty="0">
                <a:solidFill>
                  <a:schemeClr val="accent3"/>
                </a:solidFill>
              </a:rPr>
              <a:t>l'</a:t>
            </a:r>
            <a:r>
              <a:rPr lang="fr-BE" b="1" dirty="0">
                <a:solidFill>
                  <a:schemeClr val="accent3"/>
                </a:solidFill>
              </a:rPr>
              <a:t>OS</a:t>
            </a:r>
            <a:r>
              <a:rPr lang="fr-BE" dirty="0"/>
              <a:t>, au niveau 	matériel </a:t>
            </a:r>
            <a:r>
              <a:rPr lang="fr-BE" sz="2400" dirty="0">
                <a:sym typeface="Wingdings" panose="05000000000000000000" pitchFamily="2" charset="2"/>
              </a:rPr>
              <a:t> </a:t>
            </a:r>
            <a:r>
              <a:rPr lang="fr-BE" sz="2400" dirty="0"/>
              <a:t>organisation des données 	selon le support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CE1A86-B025-4BF1-8577-704FEA24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2A14C75-2BF2-42B7-A1E7-DE6CB4D33D1B}"/>
              </a:ext>
            </a:extLst>
          </p:cNvPr>
          <p:cNvSpPr txBox="1">
            <a:spLocks/>
          </p:cNvSpPr>
          <p:nvPr/>
        </p:nvSpPr>
        <p:spPr>
          <a:xfrm>
            <a:off x="2339975" y="6426054"/>
            <a:ext cx="4464050" cy="3397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fr-BE" sz="1400" dirty="0">
                <a:solidFill>
                  <a:srgbClr val="404040"/>
                </a:solidFill>
                <a:latin typeface="+mn-lt"/>
                <a:cs typeface="Calibri" panose="020F0502020204030204" pitchFamily="34" charset="0"/>
              </a:rPr>
              <a:t>Fichiers</a:t>
            </a:r>
            <a:endParaRPr lang="fr-FR" sz="1400" dirty="0">
              <a:solidFill>
                <a:srgbClr val="40404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Flèche : double flèche verticale 3">
            <a:extLst>
              <a:ext uri="{FF2B5EF4-FFF2-40B4-BE49-F238E27FC236}">
                <a16:creationId xmlns:a16="http://schemas.microsoft.com/office/drawing/2014/main" id="{86C27277-1A54-4709-A64F-1F6A77DF85D9}"/>
              </a:ext>
            </a:extLst>
          </p:cNvPr>
          <p:cNvSpPr/>
          <p:nvPr/>
        </p:nvSpPr>
        <p:spPr>
          <a:xfrm>
            <a:off x="1304548" y="3675712"/>
            <a:ext cx="428625" cy="9629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1C06D5-6B8C-4E37-8A48-45511E11D8CC}"/>
              </a:ext>
            </a:extLst>
          </p:cNvPr>
          <p:cNvSpPr txBox="1"/>
          <p:nvPr/>
        </p:nvSpPr>
        <p:spPr>
          <a:xfrm>
            <a:off x="390903" y="3864806"/>
            <a:ext cx="91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Lien fait par l'OS</a:t>
            </a:r>
          </a:p>
        </p:txBody>
      </p:sp>
    </p:spTree>
    <p:extLst>
      <p:ext uri="{BB962C8B-B14F-4D97-AF65-F5344CB8AC3E}">
        <p14:creationId xmlns:p14="http://schemas.microsoft.com/office/powerpoint/2010/main" val="1902653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Ouverture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Signature</a:t>
            </a:r>
          </a:p>
          <a:p>
            <a:pPr marL="0" marR="180340" indent="0">
              <a:spcAft>
                <a:spcPts val="1000"/>
              </a:spcAft>
              <a:buNone/>
              <a:tabLst>
                <a:tab pos="180340" algn="l"/>
                <a:tab pos="540385" algn="l"/>
                <a:tab pos="900430" algn="l"/>
              </a:tabLst>
            </a:pPr>
            <a:endParaRPr lang="fr-BE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180340" indent="0">
              <a:spcAft>
                <a:spcPts val="1000"/>
              </a:spcAft>
              <a:buNone/>
              <a:tabLst>
                <a:tab pos="180340" algn="l"/>
                <a:tab pos="540385" algn="l"/>
                <a:tab pos="900430" algn="l"/>
              </a:tabLst>
            </a:pPr>
            <a:r>
              <a:rPr lang="fr-BE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errno_t</a:t>
            </a:r>
            <a:r>
              <a:rPr lang="fr-B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fopen_s</a:t>
            </a:r>
            <a:r>
              <a:rPr lang="fr-B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fr-BE" sz="18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en-US" altLang="fr-FR" sz="18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fr-B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pFile</a:t>
            </a:r>
            <a:r>
              <a:rPr lang="fr-B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char * </a:t>
            </a:r>
            <a:r>
              <a:rPr lang="fr-BE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filename</a:t>
            </a:r>
            <a:r>
              <a:rPr lang="fr-B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char * mode);</a:t>
            </a:r>
            <a:endParaRPr lang="fr-BE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BE" sz="2000" dirty="0"/>
          </a:p>
          <a:p>
            <a:r>
              <a:rPr lang="fr-BE" dirty="0"/>
              <a:t>Appel 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fopen_s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"cartes.dat", "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wb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FA226F1-CDB9-42F9-BC54-C3161A2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D620626-CB71-4F84-A73E-79C7D8BA4EF0}"/>
              </a:ext>
            </a:extLst>
          </p:cNvPr>
          <p:cNvGrpSpPr/>
          <p:nvPr/>
        </p:nvGrpSpPr>
        <p:grpSpPr>
          <a:xfrm>
            <a:off x="2493262" y="1463552"/>
            <a:ext cx="5393545" cy="887761"/>
            <a:chOff x="2275378" y="700958"/>
            <a:chExt cx="5018671" cy="779428"/>
          </a:xfrm>
        </p:grpSpPr>
        <p:sp>
          <p:nvSpPr>
            <p:cNvPr id="8" name="Accolade fermante 7">
              <a:extLst>
                <a:ext uri="{FF2B5EF4-FFF2-40B4-BE49-F238E27FC236}">
                  <a16:creationId xmlns:a16="http://schemas.microsoft.com/office/drawing/2014/main" id="{DC672101-83B7-4669-8C85-7D85593FDBE3}"/>
                </a:ext>
              </a:extLst>
            </p:cNvPr>
            <p:cNvSpPr/>
            <p:nvPr/>
          </p:nvSpPr>
          <p:spPr>
            <a:xfrm rot="16200000">
              <a:off x="2893901" y="482547"/>
              <a:ext cx="379316" cy="1616361"/>
            </a:xfrm>
            <a:prstGeom prst="rightBrace">
              <a:avLst>
                <a:gd name="adj1" fmla="val 5273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79A01B5-84AF-4BC5-9780-C53B92619E27}"/>
                </a:ext>
              </a:extLst>
            </p:cNvPr>
            <p:cNvSpPr txBox="1"/>
            <p:nvPr/>
          </p:nvSpPr>
          <p:spPr>
            <a:xfrm>
              <a:off x="2483381" y="700958"/>
              <a:ext cx="4810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>
                  <a:solidFill>
                    <a:schemeClr val="accent1"/>
                  </a:solidFill>
                  <a:latin typeface="+mn-lt"/>
                </a:rPr>
                <a:t>Adresse de l’adresse d’un structure FILE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71ECF21-25C7-4548-B84D-175149FA1E22}"/>
              </a:ext>
            </a:extLst>
          </p:cNvPr>
          <p:cNvGrpSpPr/>
          <p:nvPr/>
        </p:nvGrpSpPr>
        <p:grpSpPr>
          <a:xfrm>
            <a:off x="6544465" y="2586975"/>
            <a:ext cx="1416252" cy="919549"/>
            <a:chOff x="2282750" y="736384"/>
            <a:chExt cx="2510356" cy="919549"/>
          </a:xfrm>
        </p:grpSpPr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id="{12337E0D-2E6A-4E6F-962F-9792452F396E}"/>
                </a:ext>
              </a:extLst>
            </p:cNvPr>
            <p:cNvSpPr/>
            <p:nvPr/>
          </p:nvSpPr>
          <p:spPr>
            <a:xfrm rot="5400000">
              <a:off x="3348269" y="-329135"/>
              <a:ext cx="379316" cy="2510353"/>
            </a:xfrm>
            <a:prstGeom prst="rightBrace">
              <a:avLst>
                <a:gd name="adj1" fmla="val 52734"/>
                <a:gd name="adj2" fmla="val 50000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accent5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9E27C4E-90E8-4A62-97D5-6CB4F9D9C29D}"/>
                </a:ext>
              </a:extLst>
            </p:cNvPr>
            <p:cNvSpPr txBox="1"/>
            <p:nvPr/>
          </p:nvSpPr>
          <p:spPr>
            <a:xfrm>
              <a:off x="2282750" y="1255823"/>
              <a:ext cx="2510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2000" b="1" dirty="0">
                  <a:solidFill>
                    <a:schemeClr val="accent5"/>
                  </a:solidFill>
                  <a:latin typeface="+mn-lt"/>
                </a:rPr>
                <a:t>Mode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800E574-9EDF-4EAE-A7FF-8AAA98F28A92}"/>
              </a:ext>
            </a:extLst>
          </p:cNvPr>
          <p:cNvGrpSpPr/>
          <p:nvPr/>
        </p:nvGrpSpPr>
        <p:grpSpPr>
          <a:xfrm>
            <a:off x="4459179" y="2602590"/>
            <a:ext cx="1982677" cy="903934"/>
            <a:chOff x="4459179" y="2602590"/>
            <a:chExt cx="1982677" cy="903934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1423BAA-1FCC-4A4A-AEBC-4D3D8C16BE2A}"/>
                </a:ext>
              </a:extLst>
            </p:cNvPr>
            <p:cNvSpPr txBox="1"/>
            <p:nvPr/>
          </p:nvSpPr>
          <p:spPr>
            <a:xfrm>
              <a:off x="4459180" y="3106414"/>
              <a:ext cx="19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2000" b="1" dirty="0">
                  <a:solidFill>
                    <a:schemeClr val="accent3"/>
                  </a:solidFill>
                  <a:latin typeface="+mn-lt"/>
                </a:rPr>
                <a:t>Nom du fichier</a:t>
              </a:r>
            </a:p>
          </p:txBody>
        </p:sp>
        <p:sp>
          <p:nvSpPr>
            <p:cNvPr id="16" name="Accolade fermante 15">
              <a:extLst>
                <a:ext uri="{FF2B5EF4-FFF2-40B4-BE49-F238E27FC236}">
                  <a16:creationId xmlns:a16="http://schemas.microsoft.com/office/drawing/2014/main" id="{C935119A-C331-4885-8D8B-971D5CDA1285}"/>
                </a:ext>
              </a:extLst>
            </p:cNvPr>
            <p:cNvSpPr/>
            <p:nvPr/>
          </p:nvSpPr>
          <p:spPr>
            <a:xfrm rot="5400000">
              <a:off x="5183616" y="1878153"/>
              <a:ext cx="379316" cy="1828189"/>
            </a:xfrm>
            <a:prstGeom prst="rightBrace">
              <a:avLst>
                <a:gd name="adj1" fmla="val 52734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60066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Ouverture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Mode "fichier texte"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Mode "fichier binaire" : ajouter 'b' (ex. :  </a:t>
            </a:r>
            <a:r>
              <a:rPr lang="fr-BE" dirty="0" err="1"/>
              <a:t>wb</a:t>
            </a:r>
            <a:r>
              <a:rPr lang="fr-BE" dirty="0"/>
              <a:t>)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28625" y="1899442"/>
          <a:ext cx="8486774" cy="3059115"/>
        </p:xfrm>
        <a:graphic>
          <a:graphicData uri="http://schemas.openxmlformats.org/drawingml/2006/table">
            <a:tbl>
              <a:tblPr/>
              <a:tblGrid>
                <a:gridCol w="60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Accès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d'ouverture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existant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 inexistant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Écriture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Contenu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écrasé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Création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Positionnement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 début par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défaut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Pointeur = NULL (erreur)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Écriture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Positionnement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à la fin par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défaut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Création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w+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Lecture/écriture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Contenu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écrasé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Création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Lecture/écriture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Positionnement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 début par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défaut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Pointeur = NULL (erreur)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Lecture/écriture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Positionnement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à la fin par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défaut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Création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6FFA04C-0FBB-4046-8253-13722C4C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12" y="64249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38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Fermeture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Ferme le flux</a:t>
            </a:r>
            <a:r>
              <a:rPr lang="fr-BE" b="1" dirty="0">
                <a:solidFill>
                  <a:schemeClr val="accent1"/>
                </a:solidFill>
              </a:rPr>
              <a:t> </a:t>
            </a:r>
            <a:r>
              <a:rPr lang="fr-BE" dirty="0"/>
              <a:t>entre le support physique et le programme (entre le fichier physique et le fichier logique)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Signature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(FILE *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stream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/>
          </a:p>
          <a:p>
            <a:r>
              <a:rPr lang="fr-BE" dirty="0"/>
              <a:t>Appel 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!= NULL)</a:t>
            </a:r>
            <a:r>
              <a:rPr lang="fr-BE" sz="2000" dirty="0">
                <a:latin typeface="Consolas" panose="020B0609020204030204" pitchFamily="49" charset="0"/>
              </a:rPr>
              <a:t>		</a:t>
            </a:r>
            <a:r>
              <a:rPr lang="fr-BE" sz="2000" dirty="0">
                <a:sym typeface="Wingdings" panose="05000000000000000000" pitchFamily="2" charset="2"/>
              </a:rPr>
              <a:t> sinon  erreur !</a:t>
            </a: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FA226F1-CDB9-42F9-BC54-C3161A2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69209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66034-D670-4118-98B3-4A8C0BFA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Ouverture et fermeture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7A6CD-7316-448E-8987-EFADF983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déclaration du flux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FILE *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fiTrucs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ouverture du fichier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FICHIER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au mode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MODE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fopen_s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fiTrucs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FICHIER, MODE);</a:t>
            </a:r>
          </a:p>
          <a:p>
            <a:pPr marL="0" indent="0">
              <a:buNone/>
              <a:tabLst>
                <a:tab pos="3619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fiTrucs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== NULL) </a:t>
            </a: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s'il y a eu un soucis…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printf("Erreur lors de l'ouverture du fichier.\n");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  <a:r>
              <a:rPr lang="fr-BE" sz="2000" dirty="0">
                <a:latin typeface="Consolas" panose="020B0609020204030204" pitchFamily="49" charset="0"/>
              </a:rPr>
              <a:t>	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sinon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TRAITEMENT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fiTrucs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DFD5B5-3164-43F3-87C7-7F3079B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/>
              <a:t>Fichiers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3F903E-8D52-4017-BFAD-3DE794F1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5401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Écrit une donnée dans le flux</a:t>
            </a:r>
            <a:r>
              <a:rPr lang="fr-BE" dirty="0"/>
              <a:t>, à la position mémorisée dans le champ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Après écriture, le champ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 contient l'adresse qui </a:t>
            </a:r>
            <a:r>
              <a:rPr lang="fr-BE" b="1" dirty="0">
                <a:solidFill>
                  <a:schemeClr val="accent3"/>
                </a:solidFill>
              </a:rPr>
              <a:t>suit le dernier octet écrit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Ici, on écrase le dernier enregistrement…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C26DF503-6421-4F2B-BC5A-A701C0C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01B6CDD-7ADD-4F35-A08D-53DE7418F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7693"/>
              </p:ext>
            </p:extLst>
          </p:nvPr>
        </p:nvGraphicFramePr>
        <p:xfrm>
          <a:off x="1385222" y="4125369"/>
          <a:ext cx="68824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497">
                  <a:extLst>
                    <a:ext uri="{9D8B030D-6E8A-4147-A177-3AD203B41FA5}">
                      <a16:colId xmlns:a16="http://schemas.microsoft.com/office/drawing/2014/main" val="154364596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212993667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3557546163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1104713982"/>
                    </a:ext>
                  </a:extLst>
                </a:gridCol>
                <a:gridCol w="1336490">
                  <a:extLst>
                    <a:ext uri="{9D8B030D-6E8A-4147-A177-3AD203B41FA5}">
                      <a16:colId xmlns:a16="http://schemas.microsoft.com/office/drawing/2014/main" val="285367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  <a:endParaRPr lang="fr-BE" sz="16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kern="12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24771"/>
                  </a:ext>
                </a:extLst>
              </a:tr>
            </a:tbl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994B928B-C293-499D-B074-E843B6EBB200}"/>
              </a:ext>
            </a:extLst>
          </p:cNvPr>
          <p:cNvGrpSpPr/>
          <p:nvPr/>
        </p:nvGrpSpPr>
        <p:grpSpPr>
          <a:xfrm>
            <a:off x="2338449" y="4491988"/>
            <a:ext cx="914033" cy="688161"/>
            <a:chOff x="2338449" y="4491988"/>
            <a:chExt cx="914033" cy="688161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D3F1336E-66F8-4F0F-A559-F90F30C55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4478" y="4491988"/>
              <a:ext cx="0" cy="32003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9611B53-EE3C-44AF-B5A1-4F7F48844492}"/>
                </a:ext>
              </a:extLst>
            </p:cNvPr>
            <p:cNvSpPr txBox="1"/>
            <p:nvPr/>
          </p:nvSpPr>
          <p:spPr>
            <a:xfrm>
              <a:off x="2338449" y="4841595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Courant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371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2.59259E-6 L 0.1494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/>
              <a:t>Signature</a:t>
            </a:r>
          </a:p>
          <a:p>
            <a:pPr marL="0" indent="0">
              <a:buNone/>
            </a:pPr>
            <a:endParaRPr lang="fr-BE" sz="1800" b="1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altLang="fr-FR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fr-FR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fwrite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fr-FR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buffer, </a:t>
            </a:r>
            <a:r>
              <a:rPr lang="en-US" altLang="fr-FR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size, </a:t>
            </a:r>
            <a:b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fr-FR" sz="20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altLang="fr-FR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count, FILE * stream);</a:t>
            </a:r>
            <a:r>
              <a:rPr lang="fr-BE" altLang="fr-FR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Appel avec variable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Carte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carteAEcrire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fwrite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carteAEcrire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(Carte), 1,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/>
              <a:t>Appel avec cellule de tableau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Carte cartes[NB_CARTES];</a:t>
            </a:r>
          </a:p>
          <a:p>
            <a:pPr marL="0" indent="0"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fwrite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cartes[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iCarte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],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(Carte), 1,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97443740-481D-4DA5-975D-092617A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25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96BEE9-D5EC-445A-B979-F37426C3654C}"/>
              </a:ext>
            </a:extLst>
          </p:cNvPr>
          <p:cNvGrpSpPr/>
          <p:nvPr/>
        </p:nvGrpSpPr>
        <p:grpSpPr>
          <a:xfrm>
            <a:off x="2493262" y="1463553"/>
            <a:ext cx="5999480" cy="779428"/>
            <a:chOff x="2275378" y="700958"/>
            <a:chExt cx="5582491" cy="779428"/>
          </a:xfrm>
        </p:grpSpPr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id="{03C50D7B-239E-4299-8CFE-43CBB8F7E904}"/>
                </a:ext>
              </a:extLst>
            </p:cNvPr>
            <p:cNvSpPr/>
            <p:nvPr/>
          </p:nvSpPr>
          <p:spPr>
            <a:xfrm rot="16200000">
              <a:off x="3340897" y="35551"/>
              <a:ext cx="379316" cy="2510353"/>
            </a:xfrm>
            <a:prstGeom prst="rightBrace">
              <a:avLst>
                <a:gd name="adj1" fmla="val 5273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70978B9-2A26-4FF3-B9C2-139165523D0C}"/>
                </a:ext>
              </a:extLst>
            </p:cNvPr>
            <p:cNvSpPr txBox="1"/>
            <p:nvPr/>
          </p:nvSpPr>
          <p:spPr>
            <a:xfrm>
              <a:off x="2483381" y="700958"/>
              <a:ext cx="5374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>
                  <a:solidFill>
                    <a:schemeClr val="accent1"/>
                  </a:solidFill>
                  <a:latin typeface="+mn-lt"/>
                </a:rPr>
                <a:t>Adresse d'une variable de n'importe quel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453753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 err="1">
                <a:latin typeface="Consolas" panose="020B0609020204030204" pitchFamily="49" charset="0"/>
              </a:rPr>
              <a:t>typedef</a:t>
            </a:r>
            <a:r>
              <a:rPr lang="fr-BE" sz="1600" dirty="0">
                <a:latin typeface="Consolas" panose="020B0609020204030204" pitchFamily="49" charset="0"/>
              </a:rPr>
              <a:t> </a:t>
            </a:r>
            <a:r>
              <a:rPr lang="fr-BE" sz="1600" dirty="0" err="1">
                <a:latin typeface="Consolas" panose="020B0609020204030204" pitchFamily="49" charset="0"/>
              </a:rPr>
              <a:t>struct</a:t>
            </a:r>
            <a:r>
              <a:rPr lang="fr-BE" sz="1600" dirty="0">
                <a:latin typeface="Consolas" panose="020B0609020204030204" pitchFamily="49" charset="0"/>
              </a:rPr>
              <a:t> carte </a:t>
            </a:r>
            <a:r>
              <a:rPr lang="fr-BE" sz="1600" dirty="0" err="1">
                <a:latin typeface="Consolas" panose="020B0609020204030204" pitchFamily="49" charset="0"/>
              </a:rPr>
              <a:t>Carte</a:t>
            </a:r>
            <a:r>
              <a:rPr lang="fr-BE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 err="1">
                <a:latin typeface="Consolas" panose="020B0609020204030204" pitchFamily="49" charset="0"/>
              </a:rPr>
              <a:t>struct</a:t>
            </a:r>
            <a:r>
              <a:rPr lang="fr-BE" sz="1600" dirty="0">
                <a:latin typeface="Consolas" panose="020B0609020204030204" pitchFamily="49" charset="0"/>
              </a:rPr>
              <a:t> carte {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fr-BE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T_NOM = 25 via #</a:t>
            </a:r>
            <a:r>
              <a:rPr lang="fr-BE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endParaRPr lang="fr-BE" sz="16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char nom[T_NOM]; 		</a:t>
            </a:r>
            <a:endParaRPr lang="fr-BE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fr-BE" sz="1600" dirty="0" err="1">
                <a:latin typeface="Consolas" panose="020B0609020204030204" pitchFamily="49" charset="0"/>
              </a:rPr>
              <a:t>int</a:t>
            </a:r>
            <a:r>
              <a:rPr lang="fr-BE" sz="1600" dirty="0">
                <a:latin typeface="Consolas" panose="020B0609020204030204" pitchFamily="49" charset="0"/>
              </a:rPr>
              <a:t> </a:t>
            </a:r>
            <a:r>
              <a:rPr lang="fr-BE" sz="1600" dirty="0" err="1">
                <a:latin typeface="Consolas" panose="020B0609020204030204" pitchFamily="49" charset="0"/>
              </a:rPr>
              <a:t>nbCasesHauteur</a:t>
            </a:r>
            <a:r>
              <a:rPr lang="fr-BE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fr-BE" sz="1600" dirty="0" err="1">
                <a:latin typeface="Consolas" panose="020B0609020204030204" pitchFamily="49" charset="0"/>
              </a:rPr>
              <a:t>int</a:t>
            </a:r>
            <a:r>
              <a:rPr lang="fr-BE" sz="1600" dirty="0">
                <a:latin typeface="Consolas" panose="020B0609020204030204" pitchFamily="49" charset="0"/>
              </a:rPr>
              <a:t> </a:t>
            </a:r>
            <a:r>
              <a:rPr lang="fr-BE" sz="1600" dirty="0" err="1">
                <a:latin typeface="Consolas" panose="020B0609020204030204" pitchFamily="49" charset="0"/>
              </a:rPr>
              <a:t>nbCasesLargeur</a:t>
            </a:r>
            <a:r>
              <a:rPr lang="fr-BE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fr-BE" sz="1600" dirty="0" err="1">
                <a:latin typeface="Consolas" panose="020B0609020204030204" pitchFamily="49" charset="0"/>
              </a:rPr>
              <a:t>bool</a:t>
            </a:r>
            <a:r>
              <a:rPr lang="fr-BE" sz="1600" dirty="0">
                <a:latin typeface="Consolas" panose="020B0609020204030204" pitchFamily="49" charset="0"/>
              </a:rPr>
              <a:t> officielle;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</a:t>
            </a:r>
            <a:r>
              <a:rPr lang="fr-BE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NB_MOTS_CLES = 3 et T_MOT_CLE = 10</a:t>
            </a:r>
            <a:endParaRPr lang="fr-BE" sz="16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	char </a:t>
            </a:r>
            <a:r>
              <a:rPr lang="fr-BE" sz="1600" dirty="0" err="1">
                <a:latin typeface="Consolas" panose="020B0609020204030204" pitchFamily="49" charset="0"/>
              </a:rPr>
              <a:t>motsCles</a:t>
            </a:r>
            <a:r>
              <a:rPr lang="fr-BE" sz="1600" dirty="0">
                <a:latin typeface="Consolas" panose="020B0609020204030204" pitchFamily="49" charset="0"/>
              </a:rPr>
              <a:t>[NB_MOTS_CLES][T_MOT_CLE]; 	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600" dirty="0">
                <a:latin typeface="Consolas" panose="020B0609020204030204" pitchFamily="49" charset="0"/>
              </a:rPr>
              <a:t>};</a:t>
            </a:r>
            <a:endParaRPr lang="fr-B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1600" dirty="0">
              <a:latin typeface="Consolas" panose="020B060902020403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Fichier binaire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>
                <a:cs typeface="Calibri" panose="020F0502020204030204" pitchFamily="34" charset="0"/>
              </a:rPr>
              <a:t>Fichiers</a:t>
            </a:r>
            <a:endParaRPr lang="fr-FR" dirty="0">
              <a:cs typeface="Calibri" panose="020F0502020204030204" pitchFamily="34" charset="0"/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F88E0879-959F-400B-86EE-0508736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E719BC6-E487-45E9-AD48-FB84D81F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38842"/>
            <a:ext cx="8823959" cy="873262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65743C4-E7E2-41F5-97E0-9CDB23227070}"/>
              </a:ext>
            </a:extLst>
          </p:cNvPr>
          <p:cNvGrpSpPr/>
          <p:nvPr/>
        </p:nvGrpSpPr>
        <p:grpSpPr>
          <a:xfrm>
            <a:off x="2864935" y="4394216"/>
            <a:ext cx="1755609" cy="565402"/>
            <a:chOff x="2864935" y="4394216"/>
            <a:chExt cx="1755609" cy="5654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DB6B27-7B4E-4AF5-B658-7E973EDE02B1}"/>
                </a:ext>
              </a:extLst>
            </p:cNvPr>
            <p:cNvSpPr/>
            <p:nvPr/>
          </p:nvSpPr>
          <p:spPr>
            <a:xfrm>
              <a:off x="2864935" y="4394216"/>
              <a:ext cx="1755609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6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nbCasesHauteur</a:t>
              </a:r>
              <a:endParaRPr lang="fr-BE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D5535-CDE3-4AA6-8F65-3787D977E117}"/>
                </a:ext>
              </a:extLst>
            </p:cNvPr>
            <p:cNvSpPr/>
            <p:nvPr/>
          </p:nvSpPr>
          <p:spPr>
            <a:xfrm>
              <a:off x="3153926" y="4717610"/>
              <a:ext cx="743880" cy="242008"/>
            </a:xfrm>
            <a:prstGeom prst="rect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820CC8-3857-41BF-9B9F-DBEAC2A11A28}"/>
              </a:ext>
            </a:extLst>
          </p:cNvPr>
          <p:cNvGrpSpPr/>
          <p:nvPr/>
        </p:nvGrpSpPr>
        <p:grpSpPr>
          <a:xfrm>
            <a:off x="3380927" y="4142716"/>
            <a:ext cx="1755609" cy="815967"/>
            <a:chOff x="3380927" y="4142716"/>
            <a:chExt cx="1755609" cy="8159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47015-0D93-42AB-BA57-B423C8611AFE}"/>
                </a:ext>
              </a:extLst>
            </p:cNvPr>
            <p:cNvSpPr/>
            <p:nvPr/>
          </p:nvSpPr>
          <p:spPr>
            <a:xfrm>
              <a:off x="3380927" y="4142716"/>
              <a:ext cx="1755609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600" dirty="0" err="1">
                  <a:solidFill>
                    <a:schemeClr val="accent3"/>
                  </a:solidFill>
                  <a:latin typeface="Consolas" panose="020B0609020204030204" pitchFamily="49" charset="0"/>
                </a:rPr>
                <a:t>nbCasesLargeur</a:t>
              </a:r>
              <a:endParaRPr lang="fr-BE" sz="1600" dirty="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7035E3-161B-49EC-8C71-41FD21C701CC}"/>
                </a:ext>
              </a:extLst>
            </p:cNvPr>
            <p:cNvSpPr/>
            <p:nvPr/>
          </p:nvSpPr>
          <p:spPr>
            <a:xfrm>
              <a:off x="3896854" y="4716675"/>
              <a:ext cx="789178" cy="242008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10B80F9-4382-4529-989E-02C75332D305}"/>
              </a:ext>
            </a:extLst>
          </p:cNvPr>
          <p:cNvGrpSpPr/>
          <p:nvPr/>
        </p:nvGrpSpPr>
        <p:grpSpPr>
          <a:xfrm>
            <a:off x="499136" y="4381041"/>
            <a:ext cx="2386985" cy="578577"/>
            <a:chOff x="499136" y="4381041"/>
            <a:chExt cx="2386985" cy="578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E29A4-FC21-46EB-9840-45A1835E8863}"/>
                </a:ext>
              </a:extLst>
            </p:cNvPr>
            <p:cNvSpPr/>
            <p:nvPr/>
          </p:nvSpPr>
          <p:spPr>
            <a:xfrm>
              <a:off x="1454697" y="4381041"/>
              <a:ext cx="746213" cy="338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BE" sz="1600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nom</a:t>
              </a:r>
              <a:endParaRPr lang="fr-BE" sz="1600" dirty="0">
                <a:solidFill>
                  <a:schemeClr val="accent4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7DA4B1-F0CA-4094-999C-96B24B247B90}"/>
                </a:ext>
              </a:extLst>
            </p:cNvPr>
            <p:cNvSpPr/>
            <p:nvPr/>
          </p:nvSpPr>
          <p:spPr>
            <a:xfrm>
              <a:off x="499136" y="4717610"/>
              <a:ext cx="2386985" cy="242008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7787980-8F91-4554-AB06-C0F45BE2AFC0}"/>
              </a:ext>
            </a:extLst>
          </p:cNvPr>
          <p:cNvGrpSpPr/>
          <p:nvPr/>
        </p:nvGrpSpPr>
        <p:grpSpPr>
          <a:xfrm>
            <a:off x="5494096" y="4381041"/>
            <a:ext cx="3244492" cy="570727"/>
            <a:chOff x="5494096" y="4381041"/>
            <a:chExt cx="3244492" cy="570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66DBC5-A34F-4399-BA10-A14FBBB35E8C}"/>
                </a:ext>
              </a:extLst>
            </p:cNvPr>
            <p:cNvSpPr/>
            <p:nvPr/>
          </p:nvSpPr>
          <p:spPr>
            <a:xfrm>
              <a:off x="5494096" y="4709760"/>
              <a:ext cx="1048858" cy="24200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86B83-3032-4341-9D88-345EF3ADD794}"/>
                </a:ext>
              </a:extLst>
            </p:cNvPr>
            <p:cNvSpPr/>
            <p:nvPr/>
          </p:nvSpPr>
          <p:spPr>
            <a:xfrm>
              <a:off x="6544526" y="4709760"/>
              <a:ext cx="1046979" cy="24200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14F5A9-53BA-4361-B44D-EBCBDC0115C2}"/>
                </a:ext>
              </a:extLst>
            </p:cNvPr>
            <p:cNvSpPr/>
            <p:nvPr/>
          </p:nvSpPr>
          <p:spPr>
            <a:xfrm>
              <a:off x="7591505" y="4709760"/>
              <a:ext cx="1147083" cy="24200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C5B74D-6450-41DF-9683-DBFDED8D8D82}"/>
                </a:ext>
              </a:extLst>
            </p:cNvPr>
            <p:cNvSpPr/>
            <p:nvPr/>
          </p:nvSpPr>
          <p:spPr>
            <a:xfrm>
              <a:off x="6530427" y="4381041"/>
              <a:ext cx="1082347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motsCles</a:t>
              </a:r>
              <a:endParaRPr lang="fr-BE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34EF631-0F70-4634-9564-3D133C6E2B62}"/>
              </a:ext>
            </a:extLst>
          </p:cNvPr>
          <p:cNvGrpSpPr/>
          <p:nvPr/>
        </p:nvGrpSpPr>
        <p:grpSpPr>
          <a:xfrm>
            <a:off x="4477582" y="4406731"/>
            <a:ext cx="1306768" cy="550614"/>
            <a:chOff x="4477582" y="4406731"/>
            <a:chExt cx="1306768" cy="5506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8FB6E0-1185-4158-926B-D15CB2541F69}"/>
                </a:ext>
              </a:extLst>
            </p:cNvPr>
            <p:cNvSpPr/>
            <p:nvPr/>
          </p:nvSpPr>
          <p:spPr>
            <a:xfrm>
              <a:off x="4688309" y="4715337"/>
              <a:ext cx="805347" cy="242008"/>
            </a:xfrm>
            <a:prstGeom prst="rect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BE" sz="2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F86A10-DD4F-413A-9A15-B2788F609CBC}"/>
                </a:ext>
              </a:extLst>
            </p:cNvPr>
            <p:cNvSpPr/>
            <p:nvPr/>
          </p:nvSpPr>
          <p:spPr>
            <a:xfrm>
              <a:off x="4477582" y="4406731"/>
              <a:ext cx="1306768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1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officielle</a:t>
              </a:r>
              <a:endParaRPr lang="fr-BE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AA31E2F-46E9-422C-9E8B-7ED072E02719}"/>
              </a:ext>
            </a:extLst>
          </p:cNvPr>
          <p:cNvSpPr/>
          <p:nvPr/>
        </p:nvSpPr>
        <p:spPr>
          <a:xfrm>
            <a:off x="2893164" y="4710675"/>
            <a:ext cx="263308" cy="662978"/>
          </a:xfrm>
          <a:prstGeom prst="rect">
            <a:avLst/>
          </a:prstGeom>
          <a:solidFill>
            <a:srgbClr val="FFFF00">
              <a:alpha val="5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BE" sz="2400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00EAB6D-F9AF-4C0F-8B60-86F74036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44" y="1306324"/>
            <a:ext cx="3163415" cy="244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Légende : flèche vers le haut 33">
            <a:extLst>
              <a:ext uri="{FF2B5EF4-FFF2-40B4-BE49-F238E27FC236}">
                <a16:creationId xmlns:a16="http://schemas.microsoft.com/office/drawing/2014/main" id="{CA0EC7D6-DE9A-4D25-9D7F-CD1CD3AAB649}"/>
              </a:ext>
            </a:extLst>
          </p:cNvPr>
          <p:cNvSpPr/>
          <p:nvPr/>
        </p:nvSpPr>
        <p:spPr>
          <a:xfrm>
            <a:off x="1093254" y="5373653"/>
            <a:ext cx="3863127" cy="855588"/>
          </a:xfrm>
          <a:prstGeom prst="upArrowCallout">
            <a:avLst>
              <a:gd name="adj1" fmla="val 19727"/>
              <a:gd name="adj2" fmla="val 25000"/>
              <a:gd name="adj3" fmla="val 20606"/>
              <a:gd name="adj4" fmla="val 70249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Rembourrage </a:t>
            </a:r>
            <a:br>
              <a:rPr lang="fr-B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B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alignement sur un multiple de 4 octets </a:t>
            </a:r>
            <a:endParaRPr lang="fr-B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021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0BDDE18A-9725-4920-B652-93E981F34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430338"/>
            <a:ext cx="6524625" cy="45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9B2F38-CB4B-4874-9898-034E46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"cartes.dat" en hexadécimal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09539-7DD2-4342-80FF-BA53D575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>
                <a:cs typeface="Calibri" panose="020F0502020204030204" pitchFamily="34" charset="0"/>
              </a:rPr>
              <a:t>Fichiers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0222A-00D8-4CC8-940C-F64EAA22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E97070-73A4-497D-BCB3-C2CE20F50982}"/>
              </a:ext>
            </a:extLst>
          </p:cNvPr>
          <p:cNvCxnSpPr/>
          <p:nvPr/>
        </p:nvCxnSpPr>
        <p:spPr>
          <a:xfrm>
            <a:off x="2905125" y="2819400"/>
            <a:ext cx="0" cy="35242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8442D1-1303-4C34-BC7C-9F269AC9CBD5}"/>
              </a:ext>
            </a:extLst>
          </p:cNvPr>
          <p:cNvCxnSpPr/>
          <p:nvPr/>
        </p:nvCxnSpPr>
        <p:spPr>
          <a:xfrm>
            <a:off x="4533900" y="4191000"/>
            <a:ext cx="0" cy="35242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7446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de fin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Tester</a:t>
            </a:r>
            <a:r>
              <a:rPr lang="fr-BE" dirty="0"/>
              <a:t> si on est à la </a:t>
            </a:r>
            <a:r>
              <a:rPr lang="fr-BE" b="1" dirty="0">
                <a:solidFill>
                  <a:schemeClr val="accent1"/>
                </a:solidFill>
              </a:rPr>
              <a:t>fin du flux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Signature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(FILE *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stream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/>
          </a:p>
          <a:p>
            <a:r>
              <a:rPr lang="fr-BE" dirty="0"/>
              <a:t>Appel </a:t>
            </a: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lecture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(!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	// lecture</a:t>
            </a:r>
          </a:p>
          <a:p>
            <a:pPr marL="0" indent="0">
              <a:buNone/>
              <a:tabLst>
                <a:tab pos="3619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FA226F1-CDB9-42F9-BC54-C3161A2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7648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306324"/>
            <a:ext cx="8686801" cy="481983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/>
              <a:t>Signature</a:t>
            </a:r>
          </a:p>
          <a:p>
            <a:pPr marL="0" indent="0">
              <a:buNone/>
            </a:pPr>
            <a:endParaRPr lang="fr-BE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size_t </a:t>
            </a:r>
            <a:r>
              <a:rPr lang="en-US" sz="2000" dirty="0" err="1">
                <a:latin typeface="Consolas" panose="020B0609020204030204" pitchFamily="49" charset="0"/>
              </a:rPr>
              <a:t>fread</a:t>
            </a:r>
            <a:r>
              <a:rPr lang="en-US" sz="2000" dirty="0" err="1">
                <a:effectLst>
                  <a:glow rad="101600">
                    <a:schemeClr val="accent3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_s</a:t>
            </a:r>
            <a:r>
              <a:rPr lang="en-US" sz="2000" dirty="0">
                <a:latin typeface="Consolas" panose="020B0609020204030204" pitchFamily="49" charset="0"/>
              </a:rPr>
              <a:t> (const void </a:t>
            </a:r>
            <a:r>
              <a:rPr lang="en-US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buffer, </a:t>
            </a:r>
            <a:r>
              <a:rPr lang="en-US" sz="2000" dirty="0">
                <a:effectLst>
                  <a:glow rad="101600">
                    <a:schemeClr val="accent3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size_t </a:t>
            </a:r>
            <a:r>
              <a:rPr lang="en-US" sz="2000" dirty="0" err="1">
                <a:effectLst>
                  <a:glow rad="101600">
                    <a:schemeClr val="accent3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buffersize</a:t>
            </a:r>
            <a:r>
              <a:rPr lang="en-US" sz="2000" dirty="0">
                <a:latin typeface="Consolas" panose="020B0609020204030204" pitchFamily="49" charset="0"/>
              </a:rPr>
              <a:t>, 				size_t </a:t>
            </a:r>
            <a:r>
              <a:rPr lang="en-US" sz="2000" dirty="0" err="1">
                <a:latin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</a:rPr>
              <a:t>, size_t count, 				FILE * stream);</a:t>
            </a:r>
            <a:endParaRPr lang="fr-BE" sz="2000" dirty="0">
              <a:latin typeface="Consolas" panose="020B0609020204030204" pitchFamily="49" charset="0"/>
            </a:endParaRPr>
          </a:p>
          <a:p>
            <a:r>
              <a:rPr lang="fr-BE" dirty="0"/>
              <a:t>Appel avec variable</a:t>
            </a:r>
          </a:p>
          <a:p>
            <a:pPr marL="0" indent="0"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Carte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carteLue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fread_s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carteLue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(Carte),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(Carte), 1,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BE" dirty="0"/>
              <a:t>Appel avec cellule de tableau</a:t>
            </a:r>
          </a:p>
          <a:p>
            <a:pPr marL="0" indent="0"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Carte cartes[NB_CARTES];</a:t>
            </a:r>
          </a:p>
          <a:p>
            <a:pPr marL="0" indent="0">
              <a:buNone/>
            </a:pPr>
            <a:r>
              <a:rPr lang="fr-BE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fread_s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17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&amp;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cartes[</a:t>
            </a:r>
            <a:r>
              <a:rPr lang="fr-BE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icarte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], </a:t>
            </a:r>
            <a:r>
              <a:rPr lang="fr-BE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(Carte), </a:t>
            </a:r>
            <a:r>
              <a:rPr lang="fr-BE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(Carte), 1, </a:t>
            </a:r>
            <a:r>
              <a:rPr lang="fr-BE" sz="17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7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97443740-481D-4DA5-975D-092617A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29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96BEE9-D5EC-445A-B979-F37426C3654C}"/>
              </a:ext>
            </a:extLst>
          </p:cNvPr>
          <p:cNvGrpSpPr/>
          <p:nvPr/>
        </p:nvGrpSpPr>
        <p:grpSpPr>
          <a:xfrm>
            <a:off x="2687320" y="1488953"/>
            <a:ext cx="5999480" cy="779428"/>
            <a:chOff x="2275378" y="700958"/>
            <a:chExt cx="5582491" cy="779428"/>
          </a:xfrm>
        </p:grpSpPr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id="{03C50D7B-239E-4299-8CFE-43CBB8F7E904}"/>
                </a:ext>
              </a:extLst>
            </p:cNvPr>
            <p:cNvSpPr/>
            <p:nvPr/>
          </p:nvSpPr>
          <p:spPr>
            <a:xfrm rot="16200000">
              <a:off x="3340897" y="35551"/>
              <a:ext cx="379316" cy="2510353"/>
            </a:xfrm>
            <a:prstGeom prst="rightBrace">
              <a:avLst>
                <a:gd name="adj1" fmla="val 5273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70978B9-2A26-4FF3-B9C2-139165523D0C}"/>
                </a:ext>
              </a:extLst>
            </p:cNvPr>
            <p:cNvSpPr txBox="1"/>
            <p:nvPr/>
          </p:nvSpPr>
          <p:spPr>
            <a:xfrm>
              <a:off x="2483381" y="700958"/>
              <a:ext cx="5374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>
                  <a:solidFill>
                    <a:schemeClr val="accent1"/>
                  </a:solidFill>
                  <a:latin typeface="+mn-lt"/>
                </a:rPr>
                <a:t>Adresse d'une variable de n'importe quel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27644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Enregistrement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458200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Représentation </a:t>
            </a:r>
            <a:r>
              <a:rPr lang="fr-BE" b="1" dirty="0">
                <a:solidFill>
                  <a:schemeClr val="accent2"/>
                </a:solidFill>
              </a:rPr>
              <a:t>logique</a:t>
            </a:r>
            <a:r>
              <a:rPr lang="fr-BE" dirty="0"/>
              <a:t> d’un ensemble de données concernant une </a:t>
            </a:r>
            <a:r>
              <a:rPr lang="fr-BE" b="1" dirty="0">
                <a:solidFill>
                  <a:schemeClr val="accent2"/>
                </a:solidFill>
              </a:rPr>
              <a:t>même entité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Composé de </a:t>
            </a:r>
            <a:r>
              <a:rPr lang="fr-BE" b="1" dirty="0">
                <a:solidFill>
                  <a:schemeClr val="accent2"/>
                </a:solidFill>
              </a:rPr>
              <a:t>champs</a:t>
            </a:r>
            <a:r>
              <a:rPr lang="fr-BE" dirty="0">
                <a:solidFill>
                  <a:schemeClr val="accent4"/>
                </a:solidFill>
              </a:rPr>
              <a:t> </a:t>
            </a:r>
            <a:r>
              <a:rPr lang="fr-BE" dirty="0"/>
              <a:t>qui ont chacun </a:t>
            </a:r>
            <a:endParaRPr lang="fr-BE" b="1" dirty="0">
              <a:solidFill>
                <a:schemeClr val="accent4"/>
              </a:solidFill>
            </a:endParaRPr>
          </a:p>
          <a:p>
            <a:r>
              <a:rPr lang="fr-BE" dirty="0"/>
              <a:t>un identificateur</a:t>
            </a:r>
          </a:p>
          <a:p>
            <a:r>
              <a:rPr lang="fr-BE" dirty="0"/>
              <a:t>un type</a:t>
            </a:r>
          </a:p>
          <a:p>
            <a:r>
              <a:rPr lang="fr-BE" dirty="0"/>
              <a:t>une valeur</a:t>
            </a:r>
          </a:p>
          <a:p>
            <a:endParaRPr lang="fr-BE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CE1A86-B025-4BF1-8577-704FEA24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2A14C75-2BF2-42B7-A1E7-DE6CB4D33D1B}"/>
              </a:ext>
            </a:extLst>
          </p:cNvPr>
          <p:cNvSpPr txBox="1">
            <a:spLocks/>
          </p:cNvSpPr>
          <p:nvPr/>
        </p:nvSpPr>
        <p:spPr>
          <a:xfrm>
            <a:off x="2339975" y="6426054"/>
            <a:ext cx="4464050" cy="3397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fr-BE" sz="1400" dirty="0">
                <a:solidFill>
                  <a:srgbClr val="404040"/>
                </a:solidFill>
                <a:latin typeface="+mn-lt"/>
                <a:cs typeface="Calibri" panose="020F0502020204030204" pitchFamily="34" charset="0"/>
              </a:rPr>
              <a:t>Fichiers</a:t>
            </a:r>
            <a:endParaRPr lang="fr-FR" sz="1400" dirty="0">
              <a:solidFill>
                <a:srgbClr val="404040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8611331-7336-472E-B0AE-349F24991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94908"/>
              </p:ext>
            </p:extLst>
          </p:nvPr>
        </p:nvGraphicFramePr>
        <p:xfrm>
          <a:off x="873918" y="4975352"/>
          <a:ext cx="7091363" cy="96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87743248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62459549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98183548"/>
                    </a:ext>
                  </a:extLst>
                </a:gridCol>
                <a:gridCol w="702128">
                  <a:extLst>
                    <a:ext uri="{9D8B030D-6E8A-4147-A177-3AD203B41FA5}">
                      <a16:colId xmlns:a16="http://schemas.microsoft.com/office/drawing/2014/main" val="78228802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92485846"/>
                    </a:ext>
                  </a:extLst>
                </a:gridCol>
                <a:gridCol w="1394052">
                  <a:extLst>
                    <a:ext uri="{9D8B030D-6E8A-4147-A177-3AD203B41FA5}">
                      <a16:colId xmlns:a16="http://schemas.microsoft.com/office/drawing/2014/main" val="1643348930"/>
                    </a:ext>
                  </a:extLst>
                </a:gridCol>
                <a:gridCol w="1390651">
                  <a:extLst>
                    <a:ext uri="{9D8B030D-6E8A-4147-A177-3AD203B41FA5}">
                      <a16:colId xmlns:a16="http://schemas.microsoft.com/office/drawing/2014/main" val="886792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"ville"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25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25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true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"maison"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 "</a:t>
                      </a:r>
                      <a:r>
                        <a:rPr lang="fr-BE" sz="2000" dirty="0" err="1">
                          <a:effectLst/>
                        </a:rPr>
                        <a:t>chateau</a:t>
                      </a:r>
                      <a:r>
                        <a:rPr lang="fr-BE" sz="2000" dirty="0">
                          <a:effectLst/>
                        </a:rPr>
                        <a:t>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"riviere"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73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"ile"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15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 23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false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 "</a:t>
                      </a:r>
                      <a:r>
                        <a:rPr lang="fr-BE" sz="2000" dirty="0" err="1">
                          <a:effectLst/>
                        </a:rPr>
                        <a:t>ocean</a:t>
                      </a:r>
                      <a:r>
                        <a:rPr lang="fr-BE" sz="2000" dirty="0">
                          <a:effectLst/>
                        </a:rPr>
                        <a:t>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"palmier"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"crabes"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18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"caverne"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 32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48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true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"rats"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 "sombre"</a:t>
                      </a:r>
                      <a:endParaRPr lang="fr-BE" sz="20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 "humide"</a:t>
                      </a:r>
                      <a:endParaRPr lang="fr-BE" sz="20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85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4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118630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Lit une donnée du flux</a:t>
            </a:r>
            <a:r>
              <a:rPr lang="fr-BE" dirty="0"/>
              <a:t>, à la position mémorisée dans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, et la mémorise dans la variable dont l'adresse est fournie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Après lecture, le champ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 contient l'adresse qui </a:t>
            </a:r>
            <a:r>
              <a:rPr lang="fr-BE" b="1" dirty="0">
                <a:solidFill>
                  <a:schemeClr val="accent3"/>
                </a:solidFill>
              </a:rPr>
              <a:t>suit le dernier octet lu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Ici, on lit le deuxième enregistrement…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br>
              <a:rPr lang="fr-BE" sz="2400" dirty="0"/>
            </a:br>
            <a:endParaRPr lang="fr-BE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EEA67DED-079A-4B45-8CC1-32CC6176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12" y="64249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30</a:t>
            </a:fld>
            <a:endParaRPr lang="fr-FR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E80D9154-AEEA-49C0-B765-19CF020F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06670"/>
              </p:ext>
            </p:extLst>
          </p:nvPr>
        </p:nvGraphicFramePr>
        <p:xfrm>
          <a:off x="1385222" y="4527300"/>
          <a:ext cx="68824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497">
                  <a:extLst>
                    <a:ext uri="{9D8B030D-6E8A-4147-A177-3AD203B41FA5}">
                      <a16:colId xmlns:a16="http://schemas.microsoft.com/office/drawing/2014/main" val="154364596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2129936674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3557546163"/>
                    </a:ext>
                  </a:extLst>
                </a:gridCol>
                <a:gridCol w="1386497">
                  <a:extLst>
                    <a:ext uri="{9D8B030D-6E8A-4147-A177-3AD203B41FA5}">
                      <a16:colId xmlns:a16="http://schemas.microsoft.com/office/drawing/2014/main" val="1104713982"/>
                    </a:ext>
                  </a:extLst>
                </a:gridCol>
                <a:gridCol w="1336490">
                  <a:extLst>
                    <a:ext uri="{9D8B030D-6E8A-4147-A177-3AD203B41FA5}">
                      <a16:colId xmlns:a16="http://schemas.microsoft.com/office/drawing/2014/main" val="285367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Enreg3</a:t>
                      </a:r>
                      <a:endParaRPr lang="fr-BE" sz="16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Enreg4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b="1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24771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3291C579-7CB6-4FA4-AE44-82675A275885}"/>
              </a:ext>
            </a:extLst>
          </p:cNvPr>
          <p:cNvGrpSpPr/>
          <p:nvPr/>
        </p:nvGrpSpPr>
        <p:grpSpPr>
          <a:xfrm>
            <a:off x="2325749" y="4885688"/>
            <a:ext cx="914033" cy="688161"/>
            <a:chOff x="2338449" y="4491988"/>
            <a:chExt cx="914033" cy="688161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DBC631C3-164B-448C-B3AC-66E8DC5DA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4478" y="4491988"/>
              <a:ext cx="0" cy="32003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6E99554-0680-45AB-B0C1-BAFD021FDBF5}"/>
                </a:ext>
              </a:extLst>
            </p:cNvPr>
            <p:cNvSpPr txBox="1"/>
            <p:nvPr/>
          </p:nvSpPr>
          <p:spPr>
            <a:xfrm>
              <a:off x="2338449" y="4841595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Courant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004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 L 0.1494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Lecture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marL="0" indent="0">
              <a:buNone/>
              <a:tabLst>
                <a:tab pos="361950" algn="l"/>
              </a:tabLst>
            </a:pPr>
            <a:r>
              <a:rPr lang="fr-BE" sz="18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Carte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carteLue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</a:tabLst>
            </a:pPr>
            <a:endParaRPr lang="fr-BE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fr-BE" sz="1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fread_s</a:t>
            </a:r>
            <a:r>
              <a:rPr lang="fr-BE" sz="1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(&amp;</a:t>
            </a:r>
            <a:r>
              <a:rPr lang="fr-BE" sz="1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carteLue</a:t>
            </a:r>
            <a:r>
              <a:rPr lang="fr-BE" sz="1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BE" sz="1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(Carte), </a:t>
            </a:r>
            <a:r>
              <a:rPr lang="fr-BE" sz="1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(Carte), 1, </a:t>
            </a:r>
            <a:r>
              <a:rPr lang="fr-BE" sz="18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(!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feof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	// TRAITEMENT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fread_s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carteLue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(Carte),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(Carte), 1,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fr-FR" sz="1800" dirty="0"/>
              <a:t>}</a:t>
            </a:r>
          </a:p>
          <a:p>
            <a:pPr marL="0" indent="0">
              <a:buNone/>
              <a:tabLst>
                <a:tab pos="361950" algn="l"/>
              </a:tabLst>
            </a:pPr>
            <a:endParaRPr lang="fr-FR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1268FD5-5872-415D-8DF2-4E4D5E1A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12" y="64249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2683D-0FBB-474C-AC17-1D52A1B0F9C6}"/>
              </a:ext>
            </a:extLst>
          </p:cNvPr>
          <p:cNvSpPr/>
          <p:nvPr/>
        </p:nvSpPr>
        <p:spPr>
          <a:xfrm>
            <a:off x="1314449" y="4109561"/>
            <a:ext cx="6048375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  <a:tabLst>
                <a:tab pos="361950" algn="l"/>
              </a:tabLst>
            </a:pPr>
            <a:r>
              <a:rPr lang="fr-FR" dirty="0">
                <a:solidFill>
                  <a:schemeClr val="accent4"/>
                </a:solidFill>
              </a:rPr>
              <a:t>VOUS DEVEZ LIRE UN ENREGISTREMENT </a:t>
            </a:r>
          </a:p>
          <a:p>
            <a:pPr marL="0" indent="0" algn="ctr">
              <a:buNone/>
              <a:tabLst>
                <a:tab pos="361950" algn="l"/>
              </a:tabLst>
            </a:pPr>
            <a:r>
              <a:rPr lang="fr-FR" dirty="0">
                <a:solidFill>
                  <a:schemeClr val="accent4"/>
                </a:solidFill>
              </a:rPr>
              <a:t>AVANT </a:t>
            </a:r>
          </a:p>
          <a:p>
            <a:pPr marL="0" indent="0" algn="ctr">
              <a:buNone/>
              <a:tabLst>
                <a:tab pos="361950" algn="l"/>
              </a:tabLst>
            </a:pPr>
            <a:r>
              <a:rPr lang="fr-FR" dirty="0">
                <a:solidFill>
                  <a:schemeClr val="accent4"/>
                </a:solidFill>
              </a:rPr>
              <a:t>DE TESTER SI VOUS ÊTES À LA FIN DU FICHIER</a:t>
            </a:r>
          </a:p>
        </p:txBody>
      </p:sp>
    </p:spTree>
    <p:extLst>
      <p:ext uri="{BB962C8B-B14F-4D97-AF65-F5344CB8AC3E}">
        <p14:creationId xmlns:p14="http://schemas.microsoft.com/office/powerpoint/2010/main" val="1351017010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38EC9-2954-4246-A085-1C1E44AD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Positionnement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C6FF5-6FD9-41F7-B720-20264A44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Positionner le curseur dans le flux</a:t>
            </a:r>
            <a:r>
              <a:rPr lang="fr-BE" dirty="0"/>
              <a:t>, c'est-à-dire modifier la valeur de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curp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fr-BE" dirty="0"/>
              <a:t>Signature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fseek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(FILE * stream, long offset, int whence);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000" dirty="0" err="1">
                <a:latin typeface="Consolas" panose="020B0609020204030204" pitchFamily="49" charset="0"/>
              </a:rPr>
              <a:t>whence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/>
              <a:t>vaut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SEEK_SET	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/>
              <a:t>début du </a:t>
            </a:r>
            <a:r>
              <a:rPr lang="en-US" sz="2000" dirty="0" err="1"/>
              <a:t>fichier</a:t>
            </a: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SEEK_CUR	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/>
              <a:t>position </a:t>
            </a:r>
            <a:r>
              <a:rPr lang="en-US" sz="2000" dirty="0" err="1"/>
              <a:t>actuelle</a:t>
            </a:r>
            <a:r>
              <a:rPr lang="en-US" sz="2000" dirty="0"/>
              <a:t> dans le </a:t>
            </a:r>
            <a:r>
              <a:rPr lang="en-US" sz="2000" dirty="0" err="1"/>
              <a:t>fichier</a:t>
            </a: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SEEK_END	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/>
              <a:t>fin du </a:t>
            </a:r>
            <a:r>
              <a:rPr lang="en-US" sz="2000" dirty="0" err="1"/>
              <a:t>fichier</a:t>
            </a:r>
            <a:endParaRPr lang="en-US" sz="2000" dirty="0"/>
          </a:p>
          <a:p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5FCAB8-AB12-4439-8E17-24BFAC9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7BCCB85-54CD-47B4-98DA-21420C8FBB25}"/>
              </a:ext>
            </a:extLst>
          </p:cNvPr>
          <p:cNvSpPr txBox="1">
            <a:spLocks/>
          </p:cNvSpPr>
          <p:nvPr/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fr-BE" dirty="0"/>
              <a:t>Fichiers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858C82B-C7EB-4496-A13E-1D80915C21E0}"/>
              </a:ext>
            </a:extLst>
          </p:cNvPr>
          <p:cNvGrpSpPr/>
          <p:nvPr/>
        </p:nvGrpSpPr>
        <p:grpSpPr>
          <a:xfrm>
            <a:off x="3910635" y="2450979"/>
            <a:ext cx="1828189" cy="779427"/>
            <a:chOff x="2104468" y="700959"/>
            <a:chExt cx="2852171" cy="779427"/>
          </a:xfrm>
        </p:grpSpPr>
        <p:sp>
          <p:nvSpPr>
            <p:cNvPr id="10" name="Accolade fermante 9">
              <a:extLst>
                <a:ext uri="{FF2B5EF4-FFF2-40B4-BE49-F238E27FC236}">
                  <a16:creationId xmlns:a16="http://schemas.microsoft.com/office/drawing/2014/main" id="{BBB7913D-D740-4669-B645-3D91D84B409C}"/>
                </a:ext>
              </a:extLst>
            </p:cNvPr>
            <p:cNvSpPr/>
            <p:nvPr/>
          </p:nvSpPr>
          <p:spPr>
            <a:xfrm rot="16200000">
              <a:off x="3340897" y="35551"/>
              <a:ext cx="379316" cy="2510353"/>
            </a:xfrm>
            <a:prstGeom prst="rightBrace">
              <a:avLst>
                <a:gd name="adj1" fmla="val 5273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44AD07C-A433-4BF3-964B-52077E9F5F2E}"/>
                </a:ext>
              </a:extLst>
            </p:cNvPr>
            <p:cNvSpPr txBox="1"/>
            <p:nvPr/>
          </p:nvSpPr>
          <p:spPr>
            <a:xfrm>
              <a:off x="2104468" y="700959"/>
              <a:ext cx="2852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b="1" dirty="0">
                  <a:solidFill>
                    <a:schemeClr val="accent1"/>
                  </a:solidFill>
                  <a:latin typeface="+mn-lt"/>
                </a:rPr>
                <a:t>Déplacement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921B64E-9F89-4EF9-A2BA-AD0065742BC8}"/>
              </a:ext>
            </a:extLst>
          </p:cNvPr>
          <p:cNvGrpSpPr/>
          <p:nvPr/>
        </p:nvGrpSpPr>
        <p:grpSpPr>
          <a:xfrm>
            <a:off x="5732280" y="2435856"/>
            <a:ext cx="1828189" cy="779427"/>
            <a:chOff x="2104468" y="700959"/>
            <a:chExt cx="3240530" cy="779427"/>
          </a:xfrm>
        </p:grpSpPr>
        <p:sp>
          <p:nvSpPr>
            <p:cNvPr id="13" name="Accolade fermante 12">
              <a:extLst>
                <a:ext uri="{FF2B5EF4-FFF2-40B4-BE49-F238E27FC236}">
                  <a16:creationId xmlns:a16="http://schemas.microsoft.com/office/drawing/2014/main" id="{895E4E7A-0347-40DC-B07A-790662228CB2}"/>
                </a:ext>
              </a:extLst>
            </p:cNvPr>
            <p:cNvSpPr/>
            <p:nvPr/>
          </p:nvSpPr>
          <p:spPr>
            <a:xfrm rot="16200000">
              <a:off x="3340897" y="35551"/>
              <a:ext cx="379316" cy="2510353"/>
            </a:xfrm>
            <a:prstGeom prst="rightBrace">
              <a:avLst>
                <a:gd name="adj1" fmla="val 52734"/>
                <a:gd name="adj2" fmla="val 50000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accent5"/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274D9D0-9EA1-40FD-B63B-9304F514021D}"/>
                </a:ext>
              </a:extLst>
            </p:cNvPr>
            <p:cNvSpPr txBox="1"/>
            <p:nvPr/>
          </p:nvSpPr>
          <p:spPr>
            <a:xfrm>
              <a:off x="2104468" y="700959"/>
              <a:ext cx="3240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b="1" dirty="0">
                  <a:solidFill>
                    <a:schemeClr val="accent5"/>
                  </a:solidFill>
                  <a:latin typeface="+mn-lt"/>
                </a:rPr>
                <a:t>À partir d'où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6CBF07E-CEC6-4354-8C34-5441B82A26AC}"/>
              </a:ext>
            </a:extLst>
          </p:cNvPr>
          <p:cNvSpPr/>
          <p:nvPr/>
        </p:nvSpPr>
        <p:spPr>
          <a:xfrm>
            <a:off x="1590675" y="590677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hlinkClick r:id="rId2"/>
              </a:rPr>
              <a:t>http://manpagesfr.free.fr/man/man3/fseek.3.html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899348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Positionnement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306324"/>
            <a:ext cx="8791575" cy="481983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FILE *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/>
          </a:p>
          <a:p>
            <a:r>
              <a:rPr lang="fr-BE" dirty="0"/>
              <a:t>Appel pour avancer de 3 par rapport à la position courante</a:t>
            </a:r>
          </a:p>
          <a:p>
            <a:pPr marL="0" indent="0">
              <a:buNone/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fseek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, 3 *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1800">
                <a:solidFill>
                  <a:schemeClr val="tx1"/>
                </a:solidFill>
                <a:latin typeface="Consolas" panose="020B0609020204030204" pitchFamily="49" charset="0"/>
              </a:rPr>
              <a:t>(Carte), 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SEEK_CUR);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r>
              <a:rPr lang="fr-BE" dirty="0"/>
              <a:t>Appel pour se mettre au début</a:t>
            </a:r>
          </a:p>
          <a:p>
            <a:pPr marL="0" indent="0">
              <a:buNone/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fseek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, 0, SEEK_SET); 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r>
              <a:rPr lang="fr-BE" dirty="0"/>
              <a:t>Appel pour se mettre à la fin</a:t>
            </a:r>
          </a:p>
          <a:p>
            <a:pPr marL="0" indent="0">
              <a:buNone/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fseek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fiCartes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, 0, SEEK_END); </a:t>
            </a:r>
          </a:p>
          <a:p>
            <a:pPr marL="0" indent="0">
              <a:buNone/>
            </a:pP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97443740-481D-4DA5-975D-092617A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260547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4AF3B-92D1-47D6-B450-DF137B7E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Compléments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0EA94-66A3-4469-AD53-DA3DAF99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D’autres fonctions sont disponibles lorsqu'on travaille avec un flux en mode "</a:t>
            </a:r>
            <a:r>
              <a:rPr lang="fr-BE" dirty="0">
                <a:solidFill>
                  <a:schemeClr val="accent2"/>
                </a:solidFill>
              </a:rPr>
              <a:t>texte</a:t>
            </a:r>
            <a:r>
              <a:rPr lang="fr-BE" dirty="0"/>
              <a:t>" :</a:t>
            </a:r>
          </a:p>
          <a:p>
            <a:pPr lvl="1"/>
            <a:r>
              <a:rPr lang="fr-BE" dirty="0" err="1"/>
              <a:t>fgets</a:t>
            </a:r>
            <a:r>
              <a:rPr lang="fr-BE" dirty="0"/>
              <a:t>, </a:t>
            </a:r>
            <a:r>
              <a:rPr lang="fr-BE" dirty="0" err="1"/>
              <a:t>fputs</a:t>
            </a:r>
            <a:r>
              <a:rPr lang="fr-BE" dirty="0"/>
              <a:t>, </a:t>
            </a:r>
            <a:r>
              <a:rPr lang="fr-BE" dirty="0" err="1"/>
              <a:t>fgetc</a:t>
            </a:r>
            <a:r>
              <a:rPr lang="fr-BE" dirty="0"/>
              <a:t>, </a:t>
            </a:r>
            <a:r>
              <a:rPr lang="fr-BE" dirty="0" err="1"/>
              <a:t>fputc</a:t>
            </a:r>
            <a:r>
              <a:rPr lang="fr-BE" dirty="0"/>
              <a:t>, …</a:t>
            </a:r>
          </a:p>
          <a:p>
            <a:pPr lvl="1"/>
            <a:r>
              <a:rPr lang="fr-BE" dirty="0" err="1"/>
              <a:t>fscanf</a:t>
            </a:r>
            <a:r>
              <a:rPr lang="fr-BE" dirty="0"/>
              <a:t>, </a:t>
            </a:r>
            <a:r>
              <a:rPr lang="fr-BE" dirty="0" err="1"/>
              <a:t>fprintf</a:t>
            </a:r>
            <a:endParaRPr lang="fr-BE" dirty="0"/>
          </a:p>
          <a:p>
            <a:endParaRPr lang="fr-BE" dirty="0"/>
          </a:p>
          <a:p>
            <a:r>
              <a:rPr lang="fr-BE" dirty="0"/>
              <a:t>D’autres fonctions sont disponibles lorsqu'on travaille directement sur le fichier, en </a:t>
            </a:r>
            <a:r>
              <a:rPr lang="fr-BE" dirty="0">
                <a:solidFill>
                  <a:schemeClr val="accent2"/>
                </a:solidFill>
              </a:rPr>
              <a:t>POSIX</a:t>
            </a:r>
            <a:r>
              <a:rPr lang="fr-BE" dirty="0"/>
              <a:t> :</a:t>
            </a:r>
          </a:p>
          <a:p>
            <a:pPr lvl="1"/>
            <a:r>
              <a:rPr lang="fr-BE" dirty="0" err="1"/>
              <a:t>rename</a:t>
            </a:r>
            <a:r>
              <a:rPr lang="fr-BE" dirty="0"/>
              <a:t>, </a:t>
            </a:r>
            <a:r>
              <a:rPr lang="fr-BE" dirty="0" err="1"/>
              <a:t>delete</a:t>
            </a:r>
            <a:r>
              <a:rPr lang="fr-BE" dirty="0"/>
              <a:t>, …</a:t>
            </a:r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93EE3C-9A7D-4853-ABE1-A1C27AD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3AD82DAB-5636-43C3-B23C-96B4211E3D92}"/>
              </a:ext>
            </a:extLst>
          </p:cNvPr>
          <p:cNvSpPr txBox="1">
            <a:spLocks/>
          </p:cNvSpPr>
          <p:nvPr/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fr-BE" dirty="0"/>
              <a:t>Fichiers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9065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Enregistrement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458200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En C </a:t>
            </a:r>
            <a:r>
              <a:rPr lang="fr-BE" dirty="0">
                <a:sym typeface="Wingdings" panose="05000000000000000000" pitchFamily="2" charset="2"/>
              </a:rPr>
              <a:t> </a:t>
            </a:r>
            <a:r>
              <a:rPr lang="fr-BE" b="1" dirty="0">
                <a:solidFill>
                  <a:schemeClr val="tx2"/>
                </a:solidFill>
                <a:sym typeface="Wingdings" panose="05000000000000000000" pitchFamily="2" charset="2"/>
              </a:rPr>
              <a:t>structure</a:t>
            </a:r>
            <a:r>
              <a:rPr lang="fr-BE" dirty="0">
                <a:sym typeface="Wingdings" panose="05000000000000000000" pitchFamily="2" charset="2"/>
              </a:rPr>
              <a:t> composée de </a:t>
            </a:r>
            <a:r>
              <a:rPr lang="fr-BE" b="1" dirty="0">
                <a:solidFill>
                  <a:schemeClr val="tx2"/>
                </a:solidFill>
                <a:sym typeface="Wingdings" panose="05000000000000000000" pitchFamily="2" charset="2"/>
              </a:rPr>
              <a:t>membres</a:t>
            </a:r>
            <a:endParaRPr lang="fr-BE" b="1" dirty="0">
              <a:solidFill>
                <a:schemeClr val="tx2"/>
              </a:solidFill>
            </a:endParaRP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carte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Carte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carte {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char nom[T_NOM]; 	</a:t>
            </a:r>
            <a:r>
              <a:rPr lang="fr-BE" sz="1800" dirty="0">
                <a:latin typeface="Consolas" panose="020B0609020204030204" pitchFamily="49" charset="0"/>
              </a:rPr>
              <a:t>		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T_NOM 25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latin typeface="Consolas" panose="020B0609020204030204" pitchFamily="49" charset="0"/>
              </a:rPr>
              <a:t>	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nbCasesHauteur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nbCasesLargeur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bool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officielle;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char 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motsCles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[NB_MOTS_CLES][T_MOT_CLE]; 	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							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NB_MOTS_CLES 3</a:t>
            </a:r>
          </a:p>
          <a:p>
            <a:pPr marL="0" indent="0"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};	</a:t>
            </a:r>
            <a:r>
              <a:rPr lang="fr-BE" sz="1800" dirty="0">
                <a:latin typeface="Consolas" panose="020B0609020204030204" pitchFamily="49" charset="0"/>
              </a:rPr>
              <a:t>						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T_MOT_CLE 10</a:t>
            </a:r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CE1A86-B025-4BF1-8577-704FEA24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2A14C75-2BF2-42B7-A1E7-DE6CB4D33D1B}"/>
              </a:ext>
            </a:extLst>
          </p:cNvPr>
          <p:cNvSpPr txBox="1">
            <a:spLocks/>
          </p:cNvSpPr>
          <p:nvPr/>
        </p:nvSpPr>
        <p:spPr>
          <a:xfrm>
            <a:off x="2339975" y="6426054"/>
            <a:ext cx="4464050" cy="3397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fr-BE" sz="1400" dirty="0">
                <a:solidFill>
                  <a:srgbClr val="404040"/>
                </a:solidFill>
                <a:latin typeface="+mn-lt"/>
                <a:cs typeface="Calibri" panose="020F0502020204030204" pitchFamily="34" charset="0"/>
              </a:rPr>
              <a:t>Fichiers</a:t>
            </a:r>
            <a:endParaRPr lang="fr-FR" sz="1400" dirty="0">
              <a:solidFill>
                <a:srgbClr val="404040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423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Clé(s)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496300" cy="499922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Champ qui identifie un enregistrement</a:t>
            </a:r>
          </a:p>
          <a:p>
            <a:pPr marL="0" indent="0">
              <a:buNone/>
            </a:pPr>
            <a:r>
              <a:rPr lang="fr-BE" dirty="0"/>
              <a:t>Exemple : nom de la carte</a:t>
            </a:r>
          </a:p>
          <a:p>
            <a:pPr marL="0" indent="0">
              <a:buNone/>
            </a:pPr>
            <a:endParaRPr lang="fr-BE" dirty="0"/>
          </a:p>
          <a:p>
            <a:pPr>
              <a:tabLst>
                <a:tab pos="3676650" algn="l"/>
              </a:tabLst>
            </a:pPr>
            <a:r>
              <a:rPr lang="fr-BE" dirty="0"/>
              <a:t>Clé </a:t>
            </a:r>
            <a:r>
              <a:rPr lang="fr-BE" b="1" dirty="0">
                <a:solidFill>
                  <a:schemeClr val="accent2"/>
                </a:solidFill>
              </a:rPr>
              <a:t>primaire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valeur </a:t>
            </a:r>
            <a:r>
              <a:rPr lang="fr-BE" dirty="0"/>
              <a:t>unique, identifiante</a:t>
            </a:r>
          </a:p>
          <a:p>
            <a:pPr>
              <a:tabLst>
                <a:tab pos="3676650" algn="l"/>
              </a:tabLst>
            </a:pPr>
            <a:r>
              <a:rPr lang="fr-BE" dirty="0"/>
              <a:t>Clé(s) </a:t>
            </a:r>
            <a:r>
              <a:rPr lang="fr-BE" b="1" dirty="0">
                <a:solidFill>
                  <a:schemeClr val="accent2"/>
                </a:solidFill>
              </a:rPr>
              <a:t>secondaire</a:t>
            </a:r>
            <a:r>
              <a:rPr lang="fr-BE" dirty="0"/>
              <a:t>(s) </a:t>
            </a:r>
            <a:r>
              <a:rPr lang="fr-BE" dirty="0">
                <a:sym typeface="Wingdings" panose="05000000000000000000" pitchFamily="2" charset="2"/>
              </a:rPr>
              <a:t> complète la clé primaire</a:t>
            </a:r>
          </a:p>
          <a:p>
            <a:pPr marL="361950" indent="0">
              <a:buNone/>
            </a:pPr>
            <a:r>
              <a:rPr lang="fr-BE" dirty="0"/>
              <a:t>Exemple :</a:t>
            </a:r>
          </a:p>
          <a:p>
            <a:pPr lvl="1"/>
            <a:r>
              <a:rPr lang="fr-BE" dirty="0"/>
              <a:t>nom = clé primaire, </a:t>
            </a:r>
          </a:p>
          <a:p>
            <a:pPr lvl="1"/>
            <a:r>
              <a:rPr lang="fr-BE" dirty="0"/>
              <a:t>prénom = clé secondaire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Parfois, un entier généré automatiquement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70D173A-7B65-48A9-AC6E-2248D604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42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81419D-88F6-4BCC-A854-0D9BA640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Entrées/sorties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EDC245-F82C-40EB-9777-2822FE02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018276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</a:rPr>
              <a:t>Opérations</a:t>
            </a:r>
            <a:r>
              <a:rPr lang="fr-BE" dirty="0"/>
              <a:t> permettant d'accéder en lecture ou en écriture aux périphériques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En C, elles peuvent être réalisées de 2 manières : </a:t>
            </a:r>
          </a:p>
          <a:p>
            <a:r>
              <a:rPr lang="fr-BE" dirty="0"/>
              <a:t>soit via des fonctions utilisant les </a:t>
            </a:r>
            <a:r>
              <a:rPr lang="fr-BE" b="1" dirty="0">
                <a:solidFill>
                  <a:schemeClr val="tx2"/>
                </a:solidFill>
              </a:rPr>
              <a:t>flux</a:t>
            </a:r>
          </a:p>
          <a:p>
            <a:pPr lvl="1"/>
            <a:r>
              <a:rPr lang="fr-BE" dirty="0"/>
              <a:t>fonctions faisant partie des bibliothèques </a:t>
            </a:r>
            <a:r>
              <a:rPr lang="fr-BE" b="1" dirty="0">
                <a:solidFill>
                  <a:schemeClr val="tx2"/>
                </a:solidFill>
              </a:rPr>
              <a:t>standards</a:t>
            </a:r>
            <a:r>
              <a:rPr lang="fr-BE" dirty="0"/>
              <a:t> du C</a:t>
            </a:r>
          </a:p>
          <a:p>
            <a:r>
              <a:rPr lang="fr-BE" dirty="0"/>
              <a:t>soit via des </a:t>
            </a:r>
            <a:r>
              <a:rPr lang="fr-BE" b="1" dirty="0">
                <a:solidFill>
                  <a:schemeClr val="tx2"/>
                </a:solidFill>
              </a:rPr>
              <a:t>appels système</a:t>
            </a:r>
            <a:endParaRPr lang="fr-BE" dirty="0"/>
          </a:p>
          <a:p>
            <a:pPr lvl="1"/>
            <a:r>
              <a:rPr lang="fr-BE" dirty="0"/>
              <a:t>fonctions faisant partie de l'extension </a:t>
            </a:r>
            <a:r>
              <a:rPr lang="fr-BE" b="1" dirty="0">
                <a:solidFill>
                  <a:schemeClr val="tx2"/>
                </a:solidFill>
              </a:rPr>
              <a:t>POSIX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voir </a:t>
            </a:r>
            <a:r>
              <a:rPr lang="fr-BE" b="1" i="1" dirty="0"/>
              <a:t>Système d'exploitation au bloc 2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29C795-315E-4F32-8766-FE20BD79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4E2D-55EB-1646-8534-505E491D105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B83D93B3-2513-48A5-BE68-20EEA5AF350E}"/>
              </a:ext>
            </a:extLst>
          </p:cNvPr>
          <p:cNvSpPr txBox="1">
            <a:spLocks/>
          </p:cNvSpPr>
          <p:nvPr/>
        </p:nvSpPr>
        <p:spPr>
          <a:xfrm>
            <a:off x="2339975" y="6426054"/>
            <a:ext cx="4464050" cy="3397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fr-BE" sz="1400" dirty="0">
                <a:solidFill>
                  <a:srgbClr val="404040"/>
                </a:solidFill>
                <a:latin typeface="+mn-lt"/>
                <a:cs typeface="Calibri" panose="020F0502020204030204" pitchFamily="34" charset="0"/>
              </a:rPr>
              <a:t>Fichiers</a:t>
            </a:r>
            <a:endParaRPr lang="fr-FR" sz="1400" dirty="0">
              <a:solidFill>
                <a:srgbClr val="404040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501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AAA3D-520E-4A32-BE46-2B95701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Flux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7B1B29-75C0-422F-A597-8A8733E09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dirty="0"/>
              <a:t>La bibliothèque standard </a:t>
            </a:r>
            <a:r>
              <a:rPr lang="fr-FR" altLang="fr-FR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dirty="0" err="1">
                <a:solidFill>
                  <a:schemeClr val="tx2"/>
                </a:solidFill>
                <a:latin typeface="Consolas" panose="020B0609020204030204" pitchFamily="49" charset="0"/>
              </a:rPr>
              <a:t>stdio.h</a:t>
            </a:r>
            <a:r>
              <a:rPr lang="fr-FR" altLang="fr-FR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dirty="0">
                <a:solidFill>
                  <a:schemeClr val="tx2"/>
                </a:solidFill>
              </a:rPr>
              <a:t> </a:t>
            </a:r>
            <a:r>
              <a:rPr lang="fr-FR" altLang="fr-FR" dirty="0"/>
              <a:t>fournit différentes fonctions pour, notamment, manipuler les fichiers</a:t>
            </a:r>
          </a:p>
          <a:p>
            <a:pPr lvl="0"/>
            <a:endParaRPr lang="fr-FR" altLang="fr-FR" dirty="0"/>
          </a:p>
          <a:p>
            <a:pPr lvl="0"/>
            <a:r>
              <a:rPr lang="fr-FR" altLang="fr-FR" dirty="0"/>
              <a:t>Ces fonctions n'accèdent pas directement aux fichiers, mais à des </a:t>
            </a:r>
            <a:r>
              <a:rPr lang="fr-FR" altLang="fr-FR" b="1" dirty="0">
                <a:solidFill>
                  <a:schemeClr val="tx2"/>
                </a:solidFill>
              </a:rPr>
              <a:t>flux de données </a:t>
            </a:r>
          </a:p>
          <a:p>
            <a:pPr lvl="1"/>
            <a:r>
              <a:rPr lang="fr-FR" altLang="fr-FR" dirty="0"/>
              <a:t>en provenance de fichiers, ou </a:t>
            </a:r>
          </a:p>
          <a:p>
            <a:pPr lvl="1"/>
            <a:r>
              <a:rPr lang="fr-FR" altLang="fr-FR" dirty="0"/>
              <a:t>à destination de fichiers</a:t>
            </a:r>
          </a:p>
          <a:p>
            <a:pPr marL="361950" indent="-361950">
              <a:buNone/>
            </a:pPr>
            <a:r>
              <a:rPr lang="fr-FR" altLang="fr-FR" dirty="0"/>
              <a:t>	en passant par un </a:t>
            </a:r>
            <a:r>
              <a:rPr lang="fr-FR" altLang="fr-FR" b="1" dirty="0">
                <a:solidFill>
                  <a:schemeClr val="tx2"/>
                </a:solidFill>
              </a:rPr>
              <a:t>tampon</a:t>
            </a:r>
          </a:p>
          <a:p>
            <a:pPr marL="0" lvl="0" indent="0">
              <a:buNone/>
            </a:pPr>
            <a:endParaRPr lang="fr-FR" altLang="fr-FR" dirty="0"/>
          </a:p>
          <a:p>
            <a:pPr marL="0" lvl="0" indent="0">
              <a:buNone/>
            </a:pPr>
            <a:endParaRPr lang="fr-FR" alt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CCBA85-5018-4845-95D3-FF22130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>
                <a:cs typeface="Calibri" panose="020F0502020204030204" pitchFamily="34" charset="0"/>
              </a:rPr>
              <a:t>Fichiers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F9EAC-E2EE-4768-BB23-49F780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3351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E7B1B29-75C0-422F-A597-8A8733E09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dirty="0"/>
              <a:t>Le </a:t>
            </a:r>
            <a:r>
              <a:rPr lang="fr-FR" altLang="fr-FR" b="1" dirty="0">
                <a:solidFill>
                  <a:schemeClr val="accent2"/>
                </a:solidFill>
              </a:rPr>
              <a:t>flux</a:t>
            </a:r>
            <a:r>
              <a:rPr lang="fr-FR" altLang="fr-FR" b="1" dirty="0"/>
              <a:t> </a:t>
            </a:r>
            <a:r>
              <a:rPr lang="fr-FR" altLang="fr-FR" dirty="0"/>
              <a:t>de données peut être assimilé à une </a:t>
            </a:r>
            <a:r>
              <a:rPr lang="fr-FR" altLang="fr-FR" b="1" dirty="0">
                <a:solidFill>
                  <a:schemeClr val="accent2"/>
                </a:solidFill>
              </a:rPr>
              <a:t>rivière</a:t>
            </a:r>
            <a:endParaRPr lang="fr-FR" altLang="fr-FR" dirty="0">
              <a:solidFill>
                <a:schemeClr val="accent2"/>
              </a:solidFill>
            </a:endParaRPr>
          </a:p>
          <a:p>
            <a:pPr lvl="0"/>
            <a:r>
              <a:rPr lang="fr-FR" altLang="fr-FR" dirty="0"/>
              <a:t>Pour traiter ces informations sans devoir tout récupérer d’un coup, on passe par un </a:t>
            </a:r>
            <a:r>
              <a:rPr lang="fr-FR" altLang="fr-FR" b="1" dirty="0">
                <a:solidFill>
                  <a:schemeClr val="accent2"/>
                </a:solidFill>
              </a:rPr>
              <a:t>tampon</a:t>
            </a:r>
            <a:r>
              <a:rPr lang="fr-FR" altLang="fr-FR" dirty="0"/>
              <a:t>, un </a:t>
            </a:r>
            <a:r>
              <a:rPr lang="fr-FR" altLang="fr-FR" b="1" dirty="0">
                <a:solidFill>
                  <a:schemeClr val="accent2"/>
                </a:solidFill>
              </a:rPr>
              <a:t>seau</a:t>
            </a:r>
            <a:r>
              <a:rPr lang="fr-FR" altLang="fr-FR" dirty="0"/>
              <a:t> où mettre une partie des informations</a:t>
            </a:r>
          </a:p>
          <a:p>
            <a:pPr marL="0" lvl="0" indent="0">
              <a:buNone/>
            </a:pPr>
            <a:endParaRPr lang="fr-FR" altLang="fr-FR" dirty="0"/>
          </a:p>
          <a:p>
            <a:pPr marL="0" lvl="0" indent="0">
              <a:buNone/>
            </a:pPr>
            <a:endParaRPr lang="fr-FR" altLang="fr-FR" dirty="0"/>
          </a:p>
        </p:txBody>
      </p:sp>
      <p:pic>
        <p:nvPicPr>
          <p:cNvPr id="11" name="Image 10" descr="Une image contenant herbe&#10;&#10;Description générée automatiquement">
            <a:extLst>
              <a:ext uri="{FF2B5EF4-FFF2-40B4-BE49-F238E27FC236}">
                <a16:creationId xmlns:a16="http://schemas.microsoft.com/office/drawing/2014/main" id="{6473083D-E228-4039-8937-EA5F9176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6" t="46315"/>
          <a:stretch/>
        </p:blipFill>
        <p:spPr>
          <a:xfrm>
            <a:off x="851527" y="3988276"/>
            <a:ext cx="5408595" cy="18708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5AAA3D-520E-4A32-BE46-2B95701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Analogie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CCBA85-5018-4845-95D3-FF22130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>
                <a:cs typeface="Calibri" panose="020F0502020204030204" pitchFamily="34" charset="0"/>
              </a:rPr>
              <a:t>Fichiers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F9EAC-E2EE-4768-BB23-49F780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97F2201-050C-4572-8041-1895E3A665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86" y="4355960"/>
            <a:ext cx="1049042" cy="11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6133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Fichier et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Fichier physique = ensemble séquentiel d’octets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Selon le type de flux utilisé, vous avez accès au fichier de façon différente :</a:t>
            </a:r>
          </a:p>
          <a:p>
            <a:r>
              <a:rPr lang="fr-BE" dirty="0"/>
              <a:t>Flux de type "</a:t>
            </a:r>
            <a:r>
              <a:rPr lang="fr-BE" dirty="0">
                <a:solidFill>
                  <a:schemeClr val="accent2"/>
                </a:solidFill>
              </a:rPr>
              <a:t>texte</a:t>
            </a:r>
            <a:r>
              <a:rPr lang="fr-BE" dirty="0"/>
              <a:t>"</a:t>
            </a:r>
          </a:p>
          <a:p>
            <a:pPr lvl="1"/>
            <a:r>
              <a:rPr lang="fr-BE" dirty="0"/>
              <a:t>Lisible et compréhensible à l’œil nu dans un éditeur de texte</a:t>
            </a:r>
          </a:p>
          <a:p>
            <a:r>
              <a:rPr lang="fr-BE" dirty="0"/>
              <a:t>Flux de type "</a:t>
            </a:r>
            <a:r>
              <a:rPr lang="fr-BE" dirty="0">
                <a:solidFill>
                  <a:schemeClr val="accent2"/>
                </a:solidFill>
              </a:rPr>
              <a:t>binaire</a:t>
            </a:r>
            <a:r>
              <a:rPr lang="fr-BE" dirty="0"/>
              <a:t>"</a:t>
            </a:r>
          </a:p>
          <a:p>
            <a:pPr lvl="1"/>
            <a:r>
              <a:rPr lang="fr-BE" dirty="0"/>
              <a:t>Moins compréhensible vu le codage des champs numériques et le rembourrage…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6782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BE" dirty="0"/>
              <a:t>Fichiers</a:t>
            </a:r>
            <a:endParaRPr lang="en-GB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B75A0B2-946E-48C4-90CB-0CF941F6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5712" y="6424954"/>
            <a:ext cx="1081088" cy="339725"/>
          </a:xfrm>
        </p:spPr>
        <p:txBody>
          <a:bodyPr/>
          <a:lstStyle/>
          <a:p>
            <a:fld id="{37E4E265-2F72-DF4D-B77D-D3249BA76B9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55468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lides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lides" id="{4D3BAB4F-3F95-4563-B48D-65E70C58A3D8}" vid="{27D22AC4-36F3-469B-891E-9B0CFE0A7795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31958</TotalTime>
  <Words>2453</Words>
  <Application>Microsoft Office PowerPoint</Application>
  <PresentationFormat>Affichage à l'écran (4:3)</PresentationFormat>
  <Paragraphs>466</Paragraphs>
  <Slides>34</Slides>
  <Notes>16</Notes>
  <HiddenSlides>4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Verdana</vt:lpstr>
      <vt:lpstr>Wingdings</vt:lpstr>
      <vt:lpstr>Slides</vt:lpstr>
      <vt:lpstr>Plan</vt:lpstr>
      <vt:lpstr>Fichier</vt:lpstr>
      <vt:lpstr>Enregistrement</vt:lpstr>
      <vt:lpstr>Enregistrement</vt:lpstr>
      <vt:lpstr>Clé(s)</vt:lpstr>
      <vt:lpstr>Entrées/sorties</vt:lpstr>
      <vt:lpstr>Flux</vt:lpstr>
      <vt:lpstr>Analogie</vt:lpstr>
      <vt:lpstr>Fichier et flux</vt:lpstr>
      <vt:lpstr>Fichier et flux</vt:lpstr>
      <vt:lpstr>FILE</vt:lpstr>
      <vt:lpstr>Flux standards</vt:lpstr>
      <vt:lpstr>Temporisation </vt:lpstr>
      <vt:lpstr>Temporisation par blocs</vt:lpstr>
      <vt:lpstr>Temporisation par lignes</vt:lpstr>
      <vt:lpstr>Opérations </vt:lpstr>
      <vt:lpstr>Opérations </vt:lpstr>
      <vt:lpstr>Ouverture </vt:lpstr>
      <vt:lpstr>Ouverture </vt:lpstr>
      <vt:lpstr>Ouverture </vt:lpstr>
      <vt:lpstr>Ouverture</vt:lpstr>
      <vt:lpstr>Fermeture </vt:lpstr>
      <vt:lpstr>Ouverture et fermeture</vt:lpstr>
      <vt:lpstr>Écriture</vt:lpstr>
      <vt:lpstr>Écriture</vt:lpstr>
      <vt:lpstr>Fichier binaire</vt:lpstr>
      <vt:lpstr>"cartes.dat" en hexadécimal</vt:lpstr>
      <vt:lpstr>Test de fin </vt:lpstr>
      <vt:lpstr>Lecture</vt:lpstr>
      <vt:lpstr>Lecture </vt:lpstr>
      <vt:lpstr>Lecture </vt:lpstr>
      <vt:lpstr>Positionnement</vt:lpstr>
      <vt:lpstr>Positionnement</vt:lpstr>
      <vt:lpstr>Compléments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2309</cp:revision>
  <dcterms:created xsi:type="dcterms:W3CDTF">2012-03-02T14:48:03Z</dcterms:created>
  <dcterms:modified xsi:type="dcterms:W3CDTF">2023-03-16T11:30:38Z</dcterms:modified>
</cp:coreProperties>
</file>